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3"/>
  </p:notesMasterIdLst>
  <p:sldIdLst>
    <p:sldId id="256" r:id="rId5"/>
    <p:sldId id="285" r:id="rId6"/>
    <p:sldId id="260" r:id="rId7"/>
    <p:sldId id="286" r:id="rId8"/>
    <p:sldId id="266" r:id="rId9"/>
    <p:sldId id="261" r:id="rId10"/>
    <p:sldId id="282" r:id="rId11"/>
    <p:sldId id="267" r:id="rId12"/>
    <p:sldId id="269" r:id="rId13"/>
    <p:sldId id="270" r:id="rId14"/>
    <p:sldId id="272" r:id="rId15"/>
    <p:sldId id="273" r:id="rId16"/>
    <p:sldId id="271" r:id="rId17"/>
    <p:sldId id="274" r:id="rId18"/>
    <p:sldId id="277" r:id="rId19"/>
    <p:sldId id="276" r:id="rId20"/>
    <p:sldId id="279"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sturdevant" initials="ds" lastIdx="16" clrIdx="0">
    <p:extLst>
      <p:ext uri="{19B8F6BF-5375-455C-9EA6-DF929625EA0E}">
        <p15:presenceInfo xmlns:p15="http://schemas.microsoft.com/office/powerpoint/2012/main" userId="76dcf02fbc904b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68953" autoAdjust="0"/>
  </p:normalViewPr>
  <p:slideViewPr>
    <p:cSldViewPr>
      <p:cViewPr varScale="1">
        <p:scale>
          <a:sx n="76" d="100"/>
          <a:sy n="76" d="100"/>
        </p:scale>
        <p:origin x="2064"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[Connie</a:t>
            </a:r>
            <a:r>
              <a:rPr lang="en-US" baseline="0" dirty="0" smtClean="0"/>
              <a:t> introduction}</a:t>
            </a:r>
          </a:p>
          <a:p>
            <a:endParaRPr lang="en-US" baseline="0" dirty="0" smtClean="0"/>
          </a:p>
          <a:p>
            <a:r>
              <a:rPr lang="en-US" baseline="0" dirty="0" smtClean="0"/>
              <a:t>Chair George, member of the commission. My name is Aron Borok and I am the variance specialist with the Water Quality Standards and Assessment Program.</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495084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 small portion of mercury that </a:t>
            </a:r>
            <a:r>
              <a:rPr lang="en-US" i="0" u="none" dirty="0" smtClean="0"/>
              <a:t>enters basin waters</a:t>
            </a:r>
            <a:r>
              <a:rPr lang="en-US" i="0" u="none" baseline="0" dirty="0" smtClean="0"/>
              <a:t> comes </a:t>
            </a:r>
            <a:r>
              <a:rPr lang="en-US" baseline="0" dirty="0" smtClean="0"/>
              <a:t>from wastewater treatment plants</a:t>
            </a:r>
            <a:r>
              <a:rPr lang="en-US" dirty="0" smtClean="0"/>
              <a:t>.</a:t>
            </a:r>
            <a:r>
              <a:rPr lang="en-US" baseline="0" dirty="0" smtClean="0"/>
              <a:t> One step in the process of doing a variance is evaluating what technology is available and what mercury levels they can achieve in discharge. DEQ found that, while w</a:t>
            </a:r>
            <a:r>
              <a:rPr lang="en-US" dirty="0" smtClean="0"/>
              <a:t>astewater treatment facilities remove</a:t>
            </a:r>
            <a:r>
              <a:rPr lang="en-US" baseline="0" dirty="0" smtClean="0"/>
              <a:t> </a:t>
            </a:r>
            <a:r>
              <a:rPr lang="en-US" baseline="0" dirty="0" smtClean="0"/>
              <a:t>most </a:t>
            </a:r>
            <a:r>
              <a:rPr lang="en-US" baseline="0" dirty="0" smtClean="0"/>
              <a:t>of the mercury in their effluent – usually 90% or more, there is no demonstrated technology that can achieve that very low target – 0.14 ng/L at the scale of a treatment plant. As a result, dischargers need a variance.</a:t>
            </a:r>
          </a:p>
          <a:p>
            <a:endParaRPr lang="en-US" baseline="0" dirty="0" smtClean="0"/>
          </a:p>
        </p:txBody>
      </p:sp>
      <p:sp>
        <p:nvSpPr>
          <p:cNvPr id="4" name="Slide Number Placeholder 3"/>
          <p:cNvSpPr>
            <a:spLocks noGrp="1"/>
          </p:cNvSpPr>
          <p:nvPr>
            <p:ph type="sldNum" sz="quarter" idx="10"/>
          </p:nvPr>
        </p:nvSpPr>
        <p:spPr/>
        <p:txBody>
          <a:bodyPr/>
          <a:lstStyle/>
          <a:p>
            <a:fld id="{3E4400C9-1F1B-4904-92A4-7C6AD242A1CA}" type="slidenum">
              <a:rPr lang="en-US" smtClean="0"/>
              <a:t>10</a:t>
            </a:fld>
            <a:endParaRPr lang="en-US"/>
          </a:p>
        </p:txBody>
      </p:sp>
    </p:spTree>
    <p:extLst>
      <p:ext uri="{BB962C8B-B14F-4D97-AF65-F5344CB8AC3E}">
        <p14:creationId xmlns:p14="http://schemas.microsoft.com/office/powerpoint/2010/main" val="24804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Dischargers subject to the variance include holders</a:t>
            </a:r>
            <a:r>
              <a:rPr lang="en-US" baseline="0" dirty="0" smtClean="0"/>
              <a:t> of individual wastewater permits that would otherwise have permit limits for mercury based on the water quality standard. These facilities are listed in the proposed rule and in supporting documentation. This includes any municipal wastewater treatment plants that DEQ classifies as “major” – with minimum flows of 1 MGD – 26 of these. In addition, it includes industrial facilities in sectors likely to discharge mercury, including pulp and paper, cement manufacturing and some electronics manufacturing – 8 of these. Finally, DEQ has included many minor wastewater treatment plants, in case these facilities would otherwise obtain permit limits based on the water quality standard during the term of the variance - 30.</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3887886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variance, DEQ</a:t>
            </a:r>
            <a:r>
              <a:rPr lang="en-US" baseline="0" dirty="0" smtClean="0"/>
              <a:t> will require dischargers to meet effluent limits that are achievable with their current treatment system based on recent data. These dischargers also will be required to develop and implement a mercury minimization </a:t>
            </a:r>
            <a:r>
              <a:rPr lang="en-US" baseline="0" dirty="0" smtClean="0"/>
              <a:t>program in order to reduce the amount of mercury in their discharge. </a:t>
            </a:r>
            <a:r>
              <a:rPr lang="en-US" baseline="0" dirty="0" smtClean="0"/>
              <a:t>For municipal wastewater treatment plants, this includes such activities as implementing the statewide dental amalgam rule and targeting mercury reductions from mercury from laboratories, schools and hospitals. Industrial facilities will be required to identify opportunities to substitute materials used in their manufacturing process </a:t>
            </a:r>
            <a:r>
              <a:rPr lang="en-US" baseline="0" dirty="0" smtClean="0"/>
              <a:t>to materials that have </a:t>
            </a:r>
            <a:r>
              <a:rPr lang="en-US" baseline="0" dirty="0" smtClean="0"/>
              <a:t>less mercury. All facilities must ensure that their treatment facility is well maintained and operated to minimize </a:t>
            </a:r>
            <a:r>
              <a:rPr lang="en-US" baseline="0" dirty="0" smtClean="0"/>
              <a:t>mercury. </a:t>
            </a:r>
            <a:r>
              <a:rPr lang="en-US" baseline="0" dirty="0" smtClean="0"/>
              <a:t>Finally, all facilities will have minimum monitoring and reporting requirements.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12</a:t>
            </a:fld>
            <a:endParaRPr lang="en-US"/>
          </a:p>
        </p:txBody>
      </p:sp>
    </p:spTree>
    <p:extLst>
      <p:ext uri="{BB962C8B-B14F-4D97-AF65-F5344CB8AC3E}">
        <p14:creationId xmlns:p14="http://schemas.microsoft.com/office/powerpoint/2010/main" val="2103621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t>DEQ is proposing a 20-year term for this variance. </a:t>
            </a:r>
            <a:r>
              <a:rPr lang="en-US" i="0" u="none" dirty="0" smtClean="0"/>
              <a:t>DEQ does not expect that the water quality standard will be attained during this term. </a:t>
            </a:r>
            <a:r>
              <a:rPr lang="en-US" i="0" u="none" strike="noStrike" baseline="0" dirty="0" smtClean="0">
                <a:solidFill>
                  <a:srgbClr val="FF0000"/>
                </a:solidFill>
              </a:rPr>
              <a:t>However</a:t>
            </a:r>
            <a:r>
              <a:rPr lang="en-US" i="0" u="none" strike="noStrike" baseline="0" dirty="0" smtClean="0"/>
              <a:t>, </a:t>
            </a:r>
            <a:r>
              <a:rPr lang="en-US" i="0" u="none" dirty="0" smtClean="0"/>
              <a:t>a 20-year</a:t>
            </a:r>
            <a:r>
              <a:rPr lang="en-US" i="0" u="none" baseline="0" dirty="0" smtClean="0"/>
              <a:t> </a:t>
            </a:r>
            <a:r>
              <a:rPr lang="en-US" i="0" u="none" dirty="0" smtClean="0"/>
              <a:t>term will provide time for dischargers to implement </a:t>
            </a:r>
            <a:r>
              <a:rPr lang="en-US" i="0" u="none" dirty="0" smtClean="0"/>
              <a:t>required mercury </a:t>
            </a:r>
            <a:r>
              <a:rPr lang="en-US" i="0" u="none" dirty="0" smtClean="0"/>
              <a:t>minimization activities, and to collect data and evaluate </a:t>
            </a:r>
            <a:r>
              <a:rPr lang="en-US" i="0" u="none" baseline="0" dirty="0" smtClean="0"/>
              <a:t>progress in reducing mercury levels</a:t>
            </a:r>
            <a:r>
              <a:rPr lang="en-US" i="0" u="none" dirty="0" smtClean="0"/>
              <a:t>. </a:t>
            </a:r>
            <a:endParaRPr lang="en-US" i="0" u="none" dirty="0"/>
          </a:p>
        </p:txBody>
      </p:sp>
      <p:sp>
        <p:nvSpPr>
          <p:cNvPr id="4" name="Slide Number Placeholder 3"/>
          <p:cNvSpPr>
            <a:spLocks noGrp="1"/>
          </p:cNvSpPr>
          <p:nvPr>
            <p:ph type="sldNum" sz="quarter" idx="10"/>
          </p:nvPr>
        </p:nvSpPr>
        <p:spPr/>
        <p:txBody>
          <a:bodyPr/>
          <a:lstStyle/>
          <a:p>
            <a:fld id="{3E4400C9-1F1B-4904-92A4-7C6AD242A1CA}" type="slidenum">
              <a:rPr lang="en-US" smtClean="0"/>
              <a:t>13</a:t>
            </a:fld>
            <a:endParaRPr lang="en-US"/>
          </a:p>
        </p:txBody>
      </p:sp>
    </p:spTree>
    <p:extLst>
      <p:ext uri="{BB962C8B-B14F-4D97-AF65-F5344CB8AC3E}">
        <p14:creationId xmlns:p14="http://schemas.microsoft.com/office/powerpoint/2010/main" val="177946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term of the variance is greater than 5 years, </a:t>
            </a:r>
            <a:r>
              <a:rPr lang="en-US" dirty="0" smtClean="0"/>
              <a:t>DEQ </a:t>
            </a:r>
            <a:r>
              <a:rPr lang="en-US" dirty="0"/>
              <a:t>is required to re-evaluate the </a:t>
            </a:r>
            <a:r>
              <a:rPr lang="en-US" dirty="0" smtClean="0"/>
              <a:t>requirements</a:t>
            </a:r>
            <a:r>
              <a:rPr lang="en-US" baseline="0" dirty="0" smtClean="0"/>
              <a:t> of the </a:t>
            </a:r>
            <a:r>
              <a:rPr lang="en-US" dirty="0" smtClean="0"/>
              <a:t>variance </a:t>
            </a:r>
            <a:r>
              <a:rPr lang="en-US" dirty="0"/>
              <a:t>every five years. </a:t>
            </a:r>
            <a:r>
              <a:rPr lang="en-US" i="0" u="none" strike="noStrike" dirty="0" smtClean="0"/>
              <a:t>The </a:t>
            </a:r>
            <a:r>
              <a:rPr lang="en-US" i="0" u="none" dirty="0" smtClean="0"/>
              <a:t>re-evaluation will </a:t>
            </a:r>
            <a:r>
              <a:rPr lang="en-US" dirty="0" smtClean="0"/>
              <a:t>have </a:t>
            </a:r>
            <a:r>
              <a:rPr lang="en-US" dirty="0"/>
              <a:t>two main components. </a:t>
            </a:r>
            <a:r>
              <a:rPr lang="en-US" dirty="0" smtClean="0"/>
              <a:t>DEQ will evaluate progress that dischargers have achieved in reducing mercury under the variance. DEQ also will re-evaluate if the feasibility of </a:t>
            </a:r>
            <a:r>
              <a:rPr lang="en-US" dirty="0"/>
              <a:t>mercury removal </a:t>
            </a:r>
            <a:r>
              <a:rPr lang="en-US" dirty="0" smtClean="0"/>
              <a:t>technology has changed. After</a:t>
            </a:r>
            <a:r>
              <a:rPr lang="en-US" baseline="0" dirty="0" smtClean="0"/>
              <a:t> this re-evaluation, DEQ will re-calculate permit limits for mercury for each discharger as their permit comes up for renewal. As mercury concentrations decrease, permit limits will decrease correspondingly, ensuring that </a:t>
            </a:r>
            <a:r>
              <a:rPr lang="en-US" baseline="0" dirty="0" smtClean="0"/>
              <a:t>mercury reductions continue.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required by federal rule, DEQ will give the public an opportunity to comment on the re-evaluation. Once this has happened, DEQ will make any needed revisions, then submit the final evaluation to </a:t>
            </a:r>
            <a:r>
              <a:rPr lang="en-US" dirty="0" smtClean="0"/>
              <a:t>EPA, as required under federal variance rules.</a:t>
            </a:r>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14</a:t>
            </a:fld>
            <a:endParaRPr lang="en-US"/>
          </a:p>
        </p:txBody>
      </p:sp>
    </p:spTree>
    <p:extLst>
      <p:ext uri="{BB962C8B-B14F-4D97-AF65-F5344CB8AC3E}">
        <p14:creationId xmlns:p14="http://schemas.microsoft.com/office/powerpoint/2010/main" val="3167720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DEQ received a</a:t>
            </a:r>
            <a:r>
              <a:rPr lang="en-US" baseline="0" dirty="0" smtClean="0"/>
              <a:t> number of</a:t>
            </a:r>
            <a:r>
              <a:rPr lang="en-US" dirty="0" smtClean="0"/>
              <a:t> comments on the MDV</a:t>
            </a:r>
            <a:r>
              <a:rPr lang="en-US" baseline="0" dirty="0" smtClean="0"/>
              <a:t> and made several clarifications. I will highlight two major comments here.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there were a few comments about whether the proposed variance is a waterbody or multiple discharger variance. Under a waterbody variance, DEQ must identify best management practices for nonpoint sources that can make progress toward the water quality standard. This is not required for a multiple discharger or individual variance. The TMDL is the appropriate Clean Water Act tool to address the full range of mercury sources, including non-point sources. In the response to comments, DEQ clarified that it is proposing a multiple discharger variance and that the purpose of the variance is to provide an appropriate and transparent pathway to issue NPDES permits with requirements that are feasible and will reduce mercury loadings. DEQ also incorporated a list of facilities subject to the variance in the rule to </a:t>
            </a:r>
            <a:r>
              <a:rPr lang="en-US" baseline="0" dirty="0" smtClean="0"/>
              <a:t>clarify any confusion regarding the type of variance.</a:t>
            </a:r>
            <a:endParaRPr lang="en-US" baseline="0" dirty="0" smtClean="0"/>
          </a:p>
          <a:p>
            <a:endParaRPr lang="en-US" baseline="0" dirty="0" smtClean="0"/>
          </a:p>
          <a:p>
            <a:r>
              <a:rPr lang="en-US" baseline="0" dirty="0" smtClean="0"/>
              <a:t>EPA also requested that DEQ list in the variance rule activities being implemented by the state that will make progress toward the methylmercury criterion. DEQ agreed to include </a:t>
            </a:r>
            <a:r>
              <a:rPr lang="en-US" baseline="0" dirty="0" smtClean="0"/>
              <a:t>in the rule a </a:t>
            </a:r>
            <a:r>
              <a:rPr lang="en-US" baseline="0" dirty="0" smtClean="0"/>
              <a:t>list of existing </a:t>
            </a:r>
            <a:r>
              <a:rPr lang="en-US" baseline="0" dirty="0" smtClean="0"/>
              <a:t>state programs </a:t>
            </a:r>
            <a:r>
              <a:rPr lang="en-US" baseline="0" dirty="0" smtClean="0"/>
              <a:t>that address mercury.</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463341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will now discuss changes that DEQ is proposing to the variance authorization rule. DEQ last amended this rule in 2011. Since then, EPA promulgated its own variance rules. DEQ is amending its rule to make it consistent with the federal rule and to clarify requirements.</a:t>
            </a:r>
          </a:p>
          <a:p>
            <a:pPr marL="0" indent="0">
              <a:buNone/>
            </a:pPr>
            <a:endParaRPr lang="en-US" baseline="0" dirty="0" smtClean="0"/>
          </a:p>
          <a:p>
            <a:pPr marL="0" indent="0">
              <a:buNone/>
            </a:pPr>
            <a:r>
              <a:rPr lang="en-US" i="0" u="none" baseline="0" dirty="0" smtClean="0"/>
              <a:t>The proposed language clarifies that the EQC has delegated the authority to the DEQ Director to issue individual variances, but </a:t>
            </a:r>
            <a:r>
              <a:rPr lang="en-US" sz="1200" i="0" u="none" kern="1200" dirty="0" smtClean="0">
                <a:solidFill>
                  <a:schemeClr val="tx1"/>
                </a:solidFill>
                <a:effectLst/>
                <a:latin typeface="+mn-lt"/>
                <a:ea typeface="+mn-ea"/>
                <a:cs typeface="+mn-cs"/>
              </a:rPr>
              <a:t>the Commission </a:t>
            </a:r>
            <a:r>
              <a:rPr lang="en-US" sz="1200" i="0" u="none" strike="noStrike" kern="1200" baseline="0" dirty="0" smtClean="0">
                <a:solidFill>
                  <a:schemeClr val="tx1"/>
                </a:solidFill>
                <a:effectLst/>
                <a:latin typeface="+mn-lt"/>
                <a:ea typeface="+mn-ea"/>
                <a:cs typeface="+mn-cs"/>
              </a:rPr>
              <a:t>retains the authority to </a:t>
            </a:r>
            <a:r>
              <a:rPr lang="en-US" sz="1200" i="0" u="none" kern="1200" dirty="0" smtClean="0">
                <a:solidFill>
                  <a:schemeClr val="tx1"/>
                </a:solidFill>
                <a:effectLst/>
                <a:latin typeface="+mn-lt"/>
                <a:ea typeface="+mn-ea"/>
                <a:cs typeface="+mn-cs"/>
              </a:rPr>
              <a:t>grant multiple discharger and waterbody variances through rule. The </a:t>
            </a:r>
            <a:r>
              <a:rPr lang="en-US" sz="1200" i="0" u="none" kern="1200" dirty="0" smtClean="0">
                <a:solidFill>
                  <a:schemeClr val="tx1"/>
                </a:solidFill>
                <a:effectLst/>
                <a:latin typeface="+mn-lt"/>
                <a:ea typeface="+mn-ea"/>
                <a:cs typeface="+mn-cs"/>
              </a:rPr>
              <a:t>2011 state variance did </a:t>
            </a:r>
            <a:r>
              <a:rPr lang="en-US" sz="1200" i="0" u="none" kern="1200" dirty="0" smtClean="0">
                <a:solidFill>
                  <a:schemeClr val="tx1"/>
                </a:solidFill>
                <a:effectLst/>
                <a:latin typeface="+mn-lt"/>
                <a:ea typeface="+mn-ea"/>
                <a:cs typeface="+mn-cs"/>
              </a:rPr>
              <a:t>not discuss multiple discharger or waterbody variances.</a:t>
            </a:r>
            <a:endParaRPr lang="en-US" i="0" u="none"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4153463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2011 state </a:t>
            </a:r>
            <a:r>
              <a:rPr lang="en-US" sz="1200" kern="1200" dirty="0" smtClean="0">
                <a:solidFill>
                  <a:schemeClr val="tx1"/>
                </a:solidFill>
                <a:effectLst/>
                <a:latin typeface="+mn-lt"/>
                <a:ea typeface="+mn-ea"/>
                <a:cs typeface="+mn-cs"/>
              </a:rPr>
              <a:t>rule </a:t>
            </a:r>
            <a:r>
              <a:rPr lang="en-US" sz="1200" kern="1200" dirty="0" smtClean="0">
                <a:solidFill>
                  <a:schemeClr val="tx1"/>
                </a:solidFill>
                <a:effectLst/>
                <a:latin typeface="+mn-lt"/>
                <a:ea typeface="+mn-ea"/>
                <a:cs typeface="+mn-cs"/>
              </a:rPr>
              <a:t>prohibited variances </a:t>
            </a:r>
            <a:r>
              <a:rPr lang="en-US" sz="1200" kern="1200" dirty="0" smtClean="0">
                <a:solidFill>
                  <a:schemeClr val="tx1"/>
                </a:solidFill>
                <a:effectLst/>
                <a:latin typeface="+mn-lt"/>
                <a:ea typeface="+mn-ea"/>
                <a:cs typeface="+mn-cs"/>
              </a:rPr>
              <a:t>if they would result in jeopardy</a:t>
            </a:r>
            <a:r>
              <a:rPr lang="en-US" sz="1200" kern="1200" baseline="0" dirty="0" smtClean="0">
                <a:solidFill>
                  <a:schemeClr val="tx1"/>
                </a:solidFill>
                <a:effectLst/>
                <a:latin typeface="+mn-lt"/>
                <a:ea typeface="+mn-ea"/>
                <a:cs typeface="+mn-cs"/>
              </a:rPr>
              <a:t> to species listed as threatened or endangered under the Endangered Species Act or if the variance will result in unreasonable risk to human health. DEQ is proposing to remove these provisions.</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provision that prohibits variances if they would result in jeopardy</a:t>
            </a:r>
            <a:r>
              <a:rPr lang="en-US" sz="1200" kern="1200" baseline="0" dirty="0" smtClean="0">
                <a:solidFill>
                  <a:schemeClr val="tx1"/>
                </a:solidFill>
                <a:effectLst/>
                <a:latin typeface="+mn-lt"/>
                <a:ea typeface="+mn-ea"/>
                <a:cs typeface="+mn-cs"/>
              </a:rPr>
              <a:t> to species listed under the Endangered Species Act. During the approval process for any variance to an aquatic life criterion, </a:t>
            </a:r>
            <a:r>
              <a:rPr lang="en-US" sz="1200" kern="1200" baseline="0" dirty="0" smtClean="0">
                <a:solidFill>
                  <a:schemeClr val="tx1"/>
                </a:solidFill>
                <a:effectLst/>
                <a:latin typeface="+mn-lt"/>
                <a:ea typeface="+mn-ea"/>
                <a:cs typeface="+mn-cs"/>
              </a:rPr>
              <a:t>EPA </a:t>
            </a:r>
            <a:r>
              <a:rPr lang="en-US" sz="1200" kern="1200" baseline="0" dirty="0" smtClean="0">
                <a:solidFill>
                  <a:schemeClr val="tx1"/>
                </a:solidFill>
                <a:effectLst/>
                <a:latin typeface="+mn-lt"/>
                <a:ea typeface="+mn-ea"/>
                <a:cs typeface="+mn-cs"/>
              </a:rPr>
              <a:t>will consult with </a:t>
            </a:r>
            <a:r>
              <a:rPr lang="en-US" sz="1200" kern="1200" dirty="0" smtClean="0">
                <a:solidFill>
                  <a:schemeClr val="tx1"/>
                </a:solidFill>
                <a:effectLst/>
                <a:latin typeface="+mn-lt"/>
                <a:ea typeface="+mn-ea"/>
                <a:cs typeface="+mn-cs"/>
              </a:rPr>
              <a:t>the federal fisheries services as required by the Endangered</a:t>
            </a:r>
            <a:r>
              <a:rPr lang="en-US" sz="1200" kern="1200" baseline="0" dirty="0" smtClean="0">
                <a:solidFill>
                  <a:schemeClr val="tx1"/>
                </a:solidFill>
                <a:effectLst/>
                <a:latin typeface="+mn-lt"/>
                <a:ea typeface="+mn-ea"/>
                <a:cs typeface="+mn-cs"/>
              </a:rPr>
              <a:t> Species Act. </a:t>
            </a:r>
            <a:r>
              <a:rPr lang="en-US" sz="1200" kern="1200" baseline="0" dirty="0" smtClean="0">
                <a:solidFill>
                  <a:schemeClr val="tx1"/>
                </a:solidFill>
                <a:effectLst/>
                <a:latin typeface="+mn-lt"/>
                <a:ea typeface="+mn-ea"/>
                <a:cs typeface="+mn-cs"/>
              </a:rPr>
              <a:t>Therefore, it does not make sense to have DEQ make that determination about jeopardy when there already is an existing federal process to do so.</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also is proposing to remove the provision related to human health. Variance</a:t>
            </a:r>
            <a:r>
              <a:rPr lang="en-US" sz="1200" kern="1200" baseline="0" dirty="0" smtClean="0">
                <a:solidFill>
                  <a:schemeClr val="tx1"/>
                </a:solidFill>
                <a:effectLst/>
                <a:latin typeface="+mn-lt"/>
                <a:ea typeface="+mn-ea"/>
                <a:cs typeface="+mn-cs"/>
              </a:rPr>
              <a:t> requirements must reflect the highest attainable condition – in other words, the best effluent condition for the pollutant during the term of the variance. </a:t>
            </a:r>
            <a:r>
              <a:rPr lang="en-US" sz="1200" kern="1200" dirty="0" smtClean="0">
                <a:solidFill>
                  <a:schemeClr val="tx1"/>
                </a:solidFill>
                <a:effectLst/>
                <a:latin typeface="+mn-lt"/>
                <a:ea typeface="+mn-ea"/>
                <a:cs typeface="+mn-cs"/>
              </a:rPr>
              <a:t>What this means is that the variance</a:t>
            </a:r>
            <a:r>
              <a:rPr lang="en-US" sz="1200" kern="1200" baseline="0" dirty="0" smtClean="0">
                <a:solidFill>
                  <a:schemeClr val="tx1"/>
                </a:solidFill>
                <a:effectLst/>
                <a:latin typeface="+mn-lt"/>
                <a:ea typeface="+mn-ea"/>
                <a:cs typeface="+mn-cs"/>
              </a:rPr>
              <a:t> will result in as much reduction to the pollutant as is </a:t>
            </a:r>
            <a:r>
              <a:rPr lang="en-US" sz="1200" kern="1200" baseline="0" dirty="0" smtClean="0">
                <a:solidFill>
                  <a:schemeClr val="tx1"/>
                </a:solidFill>
                <a:effectLst/>
                <a:latin typeface="+mn-lt"/>
                <a:ea typeface="+mn-ea"/>
                <a:cs typeface="+mn-cs"/>
              </a:rPr>
              <a:t>feasible, thereby decreasing human health risk.</a:t>
            </a:r>
            <a:endParaRPr lang="en-US" sz="1200" kern="1200" baseline="0" dirty="0" smtClean="0">
              <a:solidFill>
                <a:schemeClr val="tx1"/>
              </a:solidFill>
              <a:effectLst/>
              <a:latin typeface="+mn-lt"/>
              <a:ea typeface="+mn-ea"/>
              <a:cs typeface="+mn-cs"/>
            </a:endParaRPr>
          </a:p>
          <a:p>
            <a:pPr lvl="1"/>
            <a:endParaRPr lang="en-US" sz="1200" kern="1200" baseline="0" dirty="0" smtClean="0">
              <a:solidFill>
                <a:schemeClr val="tx1"/>
              </a:solidFill>
              <a:effectLst/>
              <a:latin typeface="+mn-lt"/>
              <a:ea typeface="+mn-ea"/>
              <a:cs typeface="+mn-cs"/>
            </a:endParaRPr>
          </a:p>
          <a:p>
            <a:pPr lvl="1"/>
            <a:r>
              <a:rPr lang="en-US" sz="1200" kern="1200" baseline="0" dirty="0" smtClean="0">
                <a:solidFill>
                  <a:schemeClr val="tx1"/>
                </a:solidFill>
                <a:effectLst/>
                <a:latin typeface="+mn-lt"/>
                <a:ea typeface="+mn-ea"/>
                <a:cs typeface="+mn-cs"/>
              </a:rPr>
              <a:t>DEQ also is proposing to remove the section regarding variance renewals. Under federal rules, each variance is considered a new variance; thus, it does not make sense to include the section on variance renewals.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322565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briefly summarize the main points, a variance is a temporary change to the water quality standard for the purposes of permitting and are only appropriate if actions can be taken to reduce the pollutant. For point source dischargers to Willamette Basin waters listed in the proposed rule, the MDV is an appropriate to tool to provide a path forward for permitting and which will allow the dischargers to make progress in reducing mercury loads in a transparent manner over the next 20 years. We recommend that the Commission adopt the proposed amendments as provided in the Staff Report. We are happy to answer any additional questions.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18</a:t>
            </a:fld>
            <a:endParaRPr lang="en-US"/>
          </a:p>
        </p:txBody>
      </p:sp>
    </p:spTree>
    <p:extLst>
      <p:ext uri="{BB962C8B-B14F-4D97-AF65-F5344CB8AC3E}">
        <p14:creationId xmlns:p14="http://schemas.microsoft.com/office/powerpoint/2010/main" val="162999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here to day to recommend that the EQC take action on two proposed rule amendments. The first is to adopt proposed amendments to the state variance authorization rule. The second is to adopt proposed amendments to Basin-specific</a:t>
            </a:r>
            <a:r>
              <a:rPr lang="en-US" baseline="0" dirty="0" smtClean="0"/>
              <a:t> Criteria for the Willamette Basin that would establish a multiple discharger variance for mercury that would apply to 64 listed wastewater dischargers in the Willamette Basin.</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3376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smtClean="0"/>
              <a:t>Here</a:t>
            </a:r>
            <a:r>
              <a:rPr lang="en-US" i="0" u="none" baseline="0" dirty="0" smtClean="0"/>
              <a:t> is the outline for today. First, I’d like to provide a brief overview of the mercury standard and why DEQ is proposing the mercury variance, followed by a brief discussion of what a variance is. Then, I’ll talk more specifically about the variance, what the variance will require and highlight a few comments received during the public comment period. I’ll then briefly go over the amendments to the variance rule and provide time for questions.</a:t>
            </a:r>
            <a:endParaRPr lang="en-US" i="0" u="none"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82161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First, I’ll provide</a:t>
            </a:r>
            <a:r>
              <a:rPr lang="en-US" baseline="0" dirty="0" smtClean="0"/>
              <a:t> a brief overview for context. </a:t>
            </a:r>
            <a:r>
              <a:rPr lang="en-US" dirty="0" smtClean="0"/>
              <a:t>In </a:t>
            </a:r>
            <a:r>
              <a:rPr lang="en-US" dirty="0" smtClean="0"/>
              <a:t>2011, the Commission adopted the current human health criterion for methylmercury and for other</a:t>
            </a:r>
            <a:r>
              <a:rPr lang="en-US" baseline="0" dirty="0" smtClean="0"/>
              <a:t> toxic pollutants</a:t>
            </a:r>
            <a:r>
              <a:rPr lang="en-US" dirty="0" smtClean="0"/>
              <a:t>. These</a:t>
            </a:r>
            <a:r>
              <a:rPr lang="en-US" baseline="0" dirty="0" smtClean="0"/>
              <a:t> are</a:t>
            </a:r>
            <a:r>
              <a:rPr lang="en-US" dirty="0" smtClean="0"/>
              <a:t> among the most stringent human</a:t>
            </a:r>
            <a:r>
              <a:rPr lang="en-US" baseline="0" dirty="0" smtClean="0"/>
              <a:t> health criteria</a:t>
            </a:r>
            <a:r>
              <a:rPr lang="en-US" dirty="0" smtClean="0"/>
              <a:t> in the country. This was done to ensure that Oregonians</a:t>
            </a:r>
            <a:r>
              <a:rPr lang="en-US" baseline="0" dirty="0" smtClean="0"/>
              <a:t> that consume high amounts of fish are</a:t>
            </a:r>
            <a:r>
              <a:rPr lang="en-US" dirty="0" smtClean="0"/>
              <a:t> adequately protected from methylmercury</a:t>
            </a:r>
            <a:r>
              <a:rPr lang="en-US" baseline="0" dirty="0" smtClean="0"/>
              <a:t> and other toxic pollutants</a:t>
            </a:r>
            <a:r>
              <a:rPr lang="en-US" dirty="0" smtClean="0"/>
              <a:t>. It’s important to note that at the time these</a:t>
            </a:r>
            <a:r>
              <a:rPr lang="en-US" baseline="0" dirty="0" smtClean="0"/>
              <a:t> criteria were developed, DEQ and stakeholders understood that permitted dischargers would not be able to achieve permit limits based on some of these criteria immediately. So, at that time, DEQ revised or adopted a number of tools allowed under the Clean Water Act, such as variances.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Unlike</a:t>
            </a:r>
            <a:r>
              <a:rPr lang="en-US" baseline="0" dirty="0" smtClean="0"/>
              <a:t> other toxic substances, the human health methylmercury criterion is expressed as a fish tissue concentration. Other human health criteria are expressed as a water column concentration.  This means that the criterion generally cannot be used as the base for numeric permit limits. Instead, EPA and state guidance suggests that permitted facilities, such as municipal wastewater treatment plants and industrial facilities, reduce mercury </a:t>
            </a:r>
            <a:r>
              <a:rPr lang="en-US" baseline="0" dirty="0" smtClean="0"/>
              <a:t>in their discharge through </a:t>
            </a:r>
            <a:r>
              <a:rPr lang="en-US" baseline="0" dirty="0" smtClean="0"/>
              <a:t>developing and implementing mercury minimization programs.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649845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In the Willamette Basin, </a:t>
            </a:r>
            <a:r>
              <a:rPr lang="en-US" baseline="0" dirty="0" smtClean="0"/>
              <a:t>DEQ </a:t>
            </a:r>
            <a:r>
              <a:rPr lang="en-US" baseline="0" dirty="0" smtClean="0"/>
              <a:t>has a way of translating this fish tissue concentration into a corresponding target concentration in water that can be used as the basis for permit limits. This target concentration is 0.14 ng/L. As I’ll be discussing in a minute, there is no current treatment that can attain permit limits based on </a:t>
            </a:r>
            <a:r>
              <a:rPr lang="en-US" i="1" u="sng" strike="noStrike" baseline="0" dirty="0" smtClean="0"/>
              <a:t>this target</a:t>
            </a:r>
            <a:r>
              <a:rPr lang="en-US" baseline="0" dirty="0" smtClean="0"/>
              <a:t>. As a result, a variance is needed in order to </a:t>
            </a:r>
            <a:r>
              <a:rPr lang="en-US" baseline="0" dirty="0" smtClean="0"/>
              <a:t>issue </a:t>
            </a:r>
            <a:r>
              <a:rPr lang="en-US" baseline="0" dirty="0" smtClean="0"/>
              <a:t>individual wastewater permits with limits that are attainable for our dischargers, while still </a:t>
            </a:r>
            <a:r>
              <a:rPr lang="en-US" baseline="0" dirty="0" smtClean="0"/>
              <a:t>reducing the </a:t>
            </a:r>
            <a:r>
              <a:rPr lang="en-US" baseline="0" dirty="0" smtClean="0"/>
              <a:t>amount of mercury coming into Basin </a:t>
            </a:r>
            <a:r>
              <a:rPr lang="en-US" i="1" u="sng" baseline="0" dirty="0" smtClean="0"/>
              <a:t>waters to the extent feasible</a:t>
            </a:r>
            <a:r>
              <a:rPr lang="en-US" baseline="0" dirty="0" smtClean="0"/>
              <a:t>. </a:t>
            </a:r>
            <a:r>
              <a:rPr lang="en-US" baseline="0" dirty="0" smtClean="0"/>
              <a:t>The variance provides a transparent process for DEQ to do so.</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 like to briefly mention how the variance relates to the TMDL. DEQ is pursuing an approach</a:t>
            </a:r>
            <a:r>
              <a:rPr lang="en-US" sz="1200" kern="1200" baseline="0" dirty="0" smtClean="0">
                <a:solidFill>
                  <a:schemeClr val="tx1"/>
                </a:solidFill>
                <a:effectLst/>
                <a:latin typeface="+mn-lt"/>
                <a:ea typeface="+mn-ea"/>
                <a:cs typeface="+mn-cs"/>
              </a:rPr>
              <a:t> in which it would implement </a:t>
            </a:r>
            <a:r>
              <a:rPr lang="en-US" sz="1200" kern="1200" dirty="0" smtClean="0">
                <a:solidFill>
                  <a:schemeClr val="tx1"/>
                </a:solidFill>
                <a:effectLst/>
                <a:latin typeface="+mn-lt"/>
                <a:ea typeface="+mn-ea"/>
                <a:cs typeface="+mn-cs"/>
              </a:rPr>
              <a:t>TMDL wasteload allocations for point sources through implementation of</a:t>
            </a:r>
            <a:r>
              <a:rPr lang="en-US" sz="1200" kern="1200" baseline="0" dirty="0" smtClean="0">
                <a:solidFill>
                  <a:schemeClr val="tx1"/>
                </a:solidFill>
                <a:effectLst/>
                <a:latin typeface="+mn-lt"/>
                <a:ea typeface="+mn-ea"/>
                <a:cs typeface="+mn-cs"/>
              </a:rPr>
              <a:t> mercury minimization programs</a:t>
            </a:r>
            <a:r>
              <a:rPr lang="en-US" sz="1200" kern="1200" dirty="0" smtClean="0">
                <a:solidFill>
                  <a:schemeClr val="tx1"/>
                </a:solidFill>
                <a:effectLst/>
                <a:latin typeface="+mn-lt"/>
                <a:ea typeface="+mn-ea"/>
                <a:cs typeface="+mn-cs"/>
              </a:rPr>
              <a:t>, consistent with the approach</a:t>
            </a:r>
            <a:r>
              <a:rPr lang="en-US" sz="1200" kern="1200" baseline="0" dirty="0" smtClean="0">
                <a:solidFill>
                  <a:schemeClr val="tx1"/>
                </a:solidFill>
                <a:effectLst/>
                <a:latin typeface="+mn-lt"/>
                <a:ea typeface="+mn-ea"/>
                <a:cs typeface="+mn-cs"/>
              </a:rPr>
              <a:t> to reducing mercury under the variance, which I’ll discuss in a minute. However, because the outcome of the TMDL process is still uncertain</a:t>
            </a:r>
            <a:r>
              <a:rPr lang="en-US" sz="1200" kern="1200" dirty="0" smtClean="0">
                <a:solidFill>
                  <a:schemeClr val="tx1"/>
                </a:solidFill>
                <a:effectLst/>
                <a:latin typeface="+mn-lt"/>
                <a:ea typeface="+mn-ea"/>
                <a:cs typeface="+mn-cs"/>
              </a:rPr>
              <a:t>, DEQ proposes to adopt the variance to ensure that DEQ has a path forward for issuing permits that</a:t>
            </a:r>
            <a:r>
              <a:rPr lang="en-US" sz="1200" kern="1200" baseline="0" dirty="0" smtClean="0">
                <a:solidFill>
                  <a:schemeClr val="tx1"/>
                </a:solidFill>
                <a:effectLst/>
                <a:latin typeface="+mn-lt"/>
                <a:ea typeface="+mn-ea"/>
                <a:cs typeface="+mn-cs"/>
              </a:rPr>
              <a:t> are up-to-date and make progress in reducing mercury loading to the Willamette River.</a:t>
            </a: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94884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Arial" pitchFamily="34" charset="0"/>
                <a:cs typeface="Arial" pitchFamily="34" charset="0"/>
              </a:rPr>
              <a:t>I</a:t>
            </a:r>
            <a:r>
              <a:rPr lang="en-US" baseline="0" dirty="0" smtClean="0">
                <a:latin typeface="Arial" pitchFamily="34" charset="0"/>
                <a:cs typeface="Arial" pitchFamily="34" charset="0"/>
              </a:rPr>
              <a:t>’d like to talk about what variances are and why they are adopted. </a:t>
            </a:r>
            <a:r>
              <a:rPr lang="en-US" dirty="0" smtClean="0">
                <a:latin typeface="Arial" pitchFamily="34" charset="0"/>
                <a:cs typeface="Arial" pitchFamily="34" charset="0"/>
              </a:rPr>
              <a:t>Variances are a tool under the Clean Water Act to address situations where dischargers cannot feasibly</a:t>
            </a:r>
            <a:r>
              <a:rPr lang="en-US" baseline="0" dirty="0" smtClean="0">
                <a:latin typeface="Arial" pitchFamily="34" charset="0"/>
                <a:cs typeface="Arial" pitchFamily="34" charset="0"/>
              </a:rPr>
              <a:t> </a:t>
            </a:r>
            <a:r>
              <a:rPr lang="en-US" dirty="0" smtClean="0">
                <a:latin typeface="Arial" pitchFamily="34" charset="0"/>
                <a:cs typeface="Arial" pitchFamily="34" charset="0"/>
              </a:rPr>
              <a:t>attain permit limits based on water quality standards</a:t>
            </a:r>
            <a:r>
              <a:rPr lang="en-US" baseline="0" dirty="0" smtClean="0">
                <a:latin typeface="Arial" pitchFamily="34" charset="0"/>
                <a:cs typeface="Arial" pitchFamily="34" charset="0"/>
              </a:rPr>
              <a:t>. Variances are </a:t>
            </a:r>
            <a:r>
              <a:rPr lang="en-US" dirty="0" smtClean="0">
                <a:latin typeface="Arial" pitchFamily="34" charset="0"/>
                <a:cs typeface="Arial" pitchFamily="34" charset="0"/>
              </a:rPr>
              <a:t>changes to water quality standards for a specified limited time period only for the purpose</a:t>
            </a:r>
            <a:r>
              <a:rPr lang="en-US" baseline="0" dirty="0" smtClean="0">
                <a:latin typeface="Arial" pitchFamily="34" charset="0"/>
                <a:cs typeface="Arial" pitchFamily="34" charset="0"/>
              </a:rPr>
              <a:t> of water quality permits or 401 certifications</a:t>
            </a:r>
            <a:r>
              <a:rPr lang="en-US" dirty="0" smtClean="0">
                <a:latin typeface="Arial" pitchFamily="34" charset="0"/>
                <a:cs typeface="Arial" pitchFamily="34" charset="0"/>
              </a:rPr>
              <a:t>. Variances do not change</a:t>
            </a:r>
            <a:r>
              <a:rPr lang="en-US" baseline="0" dirty="0" smtClean="0">
                <a:latin typeface="Arial" pitchFamily="34" charset="0"/>
                <a:cs typeface="Arial" pitchFamily="34" charset="0"/>
              </a:rPr>
              <a:t> the underlying standard for other purposes, such as TMDLs or water quality assessments. Variances are appropriate </a:t>
            </a:r>
            <a:r>
              <a:rPr lang="en-US" i="1" u="sng" baseline="0" dirty="0" smtClean="0">
                <a:latin typeface="Arial" pitchFamily="34" charset="0"/>
                <a:cs typeface="Arial" pitchFamily="34" charset="0"/>
              </a:rPr>
              <a:t>if </a:t>
            </a:r>
            <a:r>
              <a:rPr lang="en-US" i="1" u="sng" baseline="0" dirty="0" smtClean="0">
                <a:solidFill>
                  <a:srgbClr val="FF0000"/>
                </a:solidFill>
                <a:latin typeface="Arial" pitchFamily="34" charset="0"/>
                <a:cs typeface="Arial" pitchFamily="34" charset="0"/>
              </a:rPr>
              <a:t>actions can be taken to reduce the pollutant loading</a:t>
            </a:r>
            <a:r>
              <a:rPr lang="en-US" baseline="0" dirty="0" smtClean="0">
                <a:latin typeface="Arial" pitchFamily="34" charset="0"/>
                <a:cs typeface="Arial" pitchFamily="34" charset="0"/>
              </a:rPr>
              <a:t>. Variances are only effective upon EPA </a:t>
            </a:r>
            <a:r>
              <a:rPr lang="en-US" baseline="0" dirty="0" smtClean="0">
                <a:latin typeface="Arial" pitchFamily="34" charset="0"/>
                <a:cs typeface="Arial" pitchFamily="34" charset="0"/>
              </a:rPr>
              <a:t>approval, as they are considered a change to a water quality standard..</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687217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the variance is an appropriate and transparent tool under the Clean Water Act to issue permits when permit limits based on water quality standards are not attainable, but where it is possible to </a:t>
            </a:r>
            <a:r>
              <a:rPr lang="en-US" baseline="0" dirty="0" smtClean="0"/>
              <a:t>make </a:t>
            </a:r>
            <a:r>
              <a:rPr lang="en-US" baseline="0" dirty="0" smtClean="0"/>
              <a:t>progress in reducing pollution. </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152308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smtClean="0"/>
              <a:t>Now I’ll talk about the proposed multiple discharger variance for mercury</a:t>
            </a:r>
            <a:r>
              <a:rPr lang="en-US" i="0" u="none" baseline="0" dirty="0" smtClean="0"/>
              <a:t> for dischargers to Willamette Basin waters</a:t>
            </a:r>
            <a:r>
              <a:rPr lang="en-US" i="0" u="none" dirty="0" smtClean="0"/>
              <a:t>.</a:t>
            </a:r>
            <a:r>
              <a:rPr lang="en-US" i="0" u="none" baseline="0" dirty="0" smtClean="0"/>
              <a:t> </a:t>
            </a:r>
            <a:r>
              <a:rPr lang="en-US" i="1" u="sng" dirty="0" smtClean="0"/>
              <a:t>The need for </a:t>
            </a:r>
            <a:r>
              <a:rPr lang="en-US" dirty="0" smtClean="0"/>
              <a:t>variance</a:t>
            </a:r>
            <a:r>
              <a:rPr lang="en-US" strike="sngStrike" dirty="0" smtClean="0"/>
              <a:t>s</a:t>
            </a:r>
            <a:r>
              <a:rPr lang="en-US" dirty="0" smtClean="0"/>
              <a:t> must be </a:t>
            </a:r>
            <a:r>
              <a:rPr lang="en-US" i="1" u="sng" strike="noStrike" dirty="0" smtClean="0"/>
              <a:t>demonstrated using </a:t>
            </a:r>
            <a:r>
              <a:rPr lang="en-US" dirty="0" smtClean="0"/>
              <a:t>one of seven factors outlined in federal and state rules. The Willamette Basin variance is based primarily on what</a:t>
            </a:r>
            <a:r>
              <a:rPr lang="en-US" baseline="0" dirty="0" smtClean="0"/>
              <a:t> is called Factor 3 – that human-caused conditions prevent attainment of the mercury standard and cannot be remedied during the term of the variance. In order to justify the variance to EPA, we have to provide sufficient evidence that this is the case.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8</a:t>
            </a:fld>
            <a:endParaRPr lang="en-US" dirty="0"/>
          </a:p>
        </p:txBody>
      </p:sp>
    </p:spTree>
    <p:extLst>
      <p:ext uri="{BB962C8B-B14F-4D97-AF65-F5344CB8AC3E}">
        <p14:creationId xmlns:p14="http://schemas.microsoft.com/office/powerpoint/2010/main" val="76829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The majority of mercury found in Oregon fish comes from atmospheric deposition and natural mercury sources. There’s a reservoir of mercury in the atmosphere that comes from sources around the globe – from combustion, cement manufacturing, </a:t>
            </a:r>
            <a:r>
              <a:rPr lang="en-US" b="0" i="0" u="none" baseline="0" dirty="0" smtClean="0"/>
              <a:t>fires, volcanos </a:t>
            </a:r>
            <a:r>
              <a:rPr lang="en-US" baseline="0" dirty="0" smtClean="0"/>
              <a:t>and other sources. Some of this reservoir is deposited when it rains; some also is deposited when it is dry. Some is deposited directly to water; some falls onto land, but then enters into waters due to natural and human caused runoff.  As we can see in the map, </a:t>
            </a:r>
            <a:r>
              <a:rPr lang="en-US" baseline="0" dirty="0" smtClean="0"/>
              <a:t>the coast range </a:t>
            </a:r>
            <a:r>
              <a:rPr lang="en-US" baseline="0" dirty="0" smtClean="0"/>
              <a:t>and the </a:t>
            </a:r>
            <a:r>
              <a:rPr lang="en-US" baseline="0" dirty="0" smtClean="0"/>
              <a:t>Cascades tend </a:t>
            </a:r>
            <a:r>
              <a:rPr lang="en-US" baseline="0" dirty="0" smtClean="0"/>
              <a:t>to </a:t>
            </a:r>
            <a:r>
              <a:rPr lang="en-US" i="0" u="none" baseline="0" dirty="0" smtClean="0"/>
              <a:t>have high wet deposition rates</a:t>
            </a:r>
            <a:r>
              <a:rPr lang="en-US" baseline="0" dirty="0" smtClean="0"/>
              <a:t>. </a:t>
            </a:r>
            <a:r>
              <a:rPr lang="en-US" baseline="0" dirty="0"/>
              <a:t>As a result, the waters of the Willamette Basin have higher concentrations of mercury than the criterion, and the </a:t>
            </a:r>
            <a:r>
              <a:rPr lang="en-US" baseline="0" dirty="0" smtClean="0"/>
              <a:t>majority </a:t>
            </a:r>
            <a:r>
              <a:rPr lang="en-US" baseline="0" dirty="0"/>
              <a:t>of this mercury comes from global </a:t>
            </a:r>
            <a:r>
              <a:rPr lang="en-US" baseline="0" dirty="0" smtClean="0"/>
              <a:t>sources. While the State can control movement of some mercury into the watershed through erosion control and other programs, such efforts will take decades to accomplish and </a:t>
            </a:r>
            <a:r>
              <a:rPr lang="en-US" baseline="0" dirty="0" smtClean="0"/>
              <a:t>even longer to see </a:t>
            </a:r>
            <a:r>
              <a:rPr lang="en-US" baseline="0" dirty="0" smtClean="0"/>
              <a:t>corresponding reductions in fish tissue mercury concentrations.</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26858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1634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7205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E06B6-2200-48FD-9B32-BE0D5073011D}"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392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58743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3526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1/15/2020</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043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1/15/2020</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951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1/15/2020</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92727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509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1/15/2020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5265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13" Type="http://schemas.openxmlformats.org/officeDocument/2006/relationships/image" Target="../media/image10.png"/><Relationship Id="rId18" Type="http://schemas.openxmlformats.org/officeDocument/2006/relationships/hyperlink" Target="http://www.freefoto.com/preview/2000-20-1/Number-Twenty" TargetMode="External"/><Relationship Id="rId3" Type="http://schemas.openxmlformats.org/officeDocument/2006/relationships/hyperlink" Target="http://commons.wikimedia.org/wiki/file:20_white,_blue_rounded_rectangle.svg" TargetMode="External"/><Relationship Id="rId7" Type="http://schemas.openxmlformats.org/officeDocument/2006/relationships/hyperlink" Target="http://www.freefoto.com/preview/2000-20-1/Number-Twenty" TargetMode="External"/><Relationship Id="rId12" Type="http://schemas.openxmlformats.org/officeDocument/2006/relationships/hyperlink" Target="http://www.flickr.com/photos/lwr/3724986176/" TargetMode="External"/><Relationship Id="rId17" Type="http://schemas.openxmlformats.org/officeDocument/2006/relationships/image" Target="../media/image12.jpeg"/><Relationship Id="rId2" Type="http://schemas.openxmlformats.org/officeDocument/2006/relationships/notesSlide" Target="../notesSlides/notesSlide13.xml"/><Relationship Id="rId16" Type="http://schemas.openxmlformats.org/officeDocument/2006/relationships/hyperlink" Target="http://www.flickr.com/photos/lwr/6894501029/"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11" Type="http://schemas.openxmlformats.org/officeDocument/2006/relationships/image" Target="../media/image9.jpeg"/><Relationship Id="rId5" Type="http://schemas.openxmlformats.org/officeDocument/2006/relationships/hyperlink" Target="http://www.flickr.com/photos/lwr/6894501029/" TargetMode="External"/><Relationship Id="rId15" Type="http://schemas.openxmlformats.org/officeDocument/2006/relationships/image" Target="../media/image11.jpeg"/><Relationship Id="rId10" Type="http://schemas.openxmlformats.org/officeDocument/2006/relationships/hyperlink" Target="http://commons.wikimedia.org/wiki/File:US_$20_Series_2006_Obverse.jpg" TargetMode="External"/><Relationship Id="rId4" Type="http://schemas.openxmlformats.org/officeDocument/2006/relationships/hyperlink" Target="https://creativecommons.org/licenses/by-sa/3.0/" TargetMode="External"/><Relationship Id="rId9" Type="http://schemas.openxmlformats.org/officeDocument/2006/relationships/image" Target="../media/image8.jpeg"/><Relationship Id="rId14" Type="http://schemas.openxmlformats.org/officeDocument/2006/relationships/hyperlink" Target="http://commons.wikimedia.org/wiki/file:20_white,_blue_rounded_rectangle.sv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362200"/>
            <a:ext cx="10896600" cy="3429000"/>
          </a:xfrm>
        </p:spPr>
        <p:txBody>
          <a:bodyPr>
            <a:normAutofit fontScale="92500"/>
          </a:bodyPr>
          <a:lstStyle/>
          <a:p>
            <a:pPr algn="l"/>
            <a:r>
              <a:rPr lang="en-US" sz="3600" dirty="0" smtClean="0">
                <a:solidFill>
                  <a:schemeClr val="tx1"/>
                </a:solidFill>
              </a:rPr>
              <a:t>Rulemaking: Willamette Basin Mercury Multiple Discharger Variance and Variance Rule Amendments</a:t>
            </a:r>
            <a:endParaRPr lang="en-US" sz="3600" dirty="0">
              <a:solidFill>
                <a:schemeClr val="tx1"/>
              </a:solidFill>
            </a:endParaRPr>
          </a:p>
          <a:p>
            <a:pPr algn="r"/>
            <a:endParaRPr lang="en-US" sz="3600" dirty="0">
              <a:solidFill>
                <a:schemeClr val="tx1"/>
              </a:solidFill>
            </a:endParaRPr>
          </a:p>
          <a:p>
            <a:pPr algn="r"/>
            <a:endParaRPr lang="en-US" sz="2800" dirty="0">
              <a:solidFill>
                <a:schemeClr val="tx1"/>
              </a:solidFill>
            </a:endParaRPr>
          </a:p>
          <a:p>
            <a:pPr algn="l">
              <a:lnSpc>
                <a:spcPct val="110000"/>
              </a:lnSpc>
              <a:spcBef>
                <a:spcPts val="0"/>
              </a:spcBef>
            </a:pPr>
            <a:r>
              <a:rPr lang="en-US" sz="2800" dirty="0" smtClean="0">
                <a:solidFill>
                  <a:schemeClr val="tx1"/>
                </a:solidFill>
              </a:rPr>
              <a:t>January 24, 2020</a:t>
            </a:r>
            <a:endParaRPr lang="en-US" sz="2800" dirty="0">
              <a:solidFill>
                <a:schemeClr val="tx1"/>
              </a:solidFill>
            </a:endParaRPr>
          </a:p>
          <a:p>
            <a:pPr algn="l">
              <a:lnSpc>
                <a:spcPct val="110000"/>
              </a:lnSpc>
              <a:spcBef>
                <a:spcPts val="0"/>
              </a:spcBef>
            </a:pPr>
            <a:r>
              <a:rPr lang="en-US" sz="2800" dirty="0" smtClean="0">
                <a:solidFill>
                  <a:schemeClr val="tx1"/>
                </a:solidFill>
              </a:rPr>
              <a:t>Hillsboro, OR</a:t>
            </a:r>
            <a:endParaRPr lang="en-US" sz="2800" dirty="0">
              <a:solidFill>
                <a:schemeClr val="tx1"/>
              </a:solidFill>
            </a:endParaRPr>
          </a:p>
        </p:txBody>
      </p:sp>
      <p:sp>
        <p:nvSpPr>
          <p:cNvPr id="2" name="Title 1"/>
          <p:cNvSpPr>
            <a:spLocks noGrp="1"/>
          </p:cNvSpPr>
          <p:nvPr>
            <p:ph type="ctrTitle"/>
          </p:nvPr>
        </p:nvSpPr>
        <p:spPr>
          <a:xfrm>
            <a:off x="585216" y="3505200"/>
            <a:ext cx="10668000" cy="838199"/>
          </a:xfrm>
          <a:noFill/>
        </p:spPr>
        <p:txBody>
          <a:bodyPr>
            <a:normAutofit/>
          </a:bodyPr>
          <a:lstStyle/>
          <a:p>
            <a:pPr algn="l"/>
            <a:r>
              <a:rPr lang="en-US" sz="3200" dirty="0" smtClean="0">
                <a:solidFill>
                  <a:srgbClr val="00907E"/>
                </a:solidFill>
              </a:rPr>
              <a:t>Water Quality Standards and Assessment</a:t>
            </a:r>
            <a:endParaRPr lang="en-US" sz="3200" dirty="0">
              <a:solidFill>
                <a:srgbClr val="00907E"/>
              </a:solidFill>
            </a:endParaRPr>
          </a:p>
        </p:txBody>
      </p:sp>
      <p:sp>
        <p:nvSpPr>
          <p:cNvPr id="4" name="Rectangle 3"/>
          <p:cNvSpPr/>
          <p:nvPr/>
        </p:nvSpPr>
        <p:spPr>
          <a:xfrm>
            <a:off x="762000" y="6400800"/>
            <a:ext cx="998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r>
              <a:rPr lang="en-US" sz="1000" dirty="0" smtClean="0">
                <a:latin typeface="Arial" pitchFamily="34" charset="0"/>
                <a:cs typeface="Arial" pitchFamily="34" charset="0"/>
              </a:rPr>
              <a:t>Aron Borok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304800"/>
            <a:ext cx="10972800" cy="1112838"/>
          </a:xfrm>
        </p:spPr>
        <p:txBody>
          <a:bodyPr>
            <a:normAutofit/>
          </a:bodyPr>
          <a:lstStyle/>
          <a:p>
            <a:r>
              <a:rPr lang="en-US" dirty="0" smtClean="0"/>
              <a:t>Technology cannot achieve criterion</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08013680"/>
              </p:ext>
            </p:extLst>
          </p:nvPr>
        </p:nvGraphicFramePr>
        <p:xfrm>
          <a:off x="838200" y="1828800"/>
          <a:ext cx="9934377" cy="3654356"/>
        </p:xfrm>
        <a:graphic>
          <a:graphicData uri="http://schemas.openxmlformats.org/drawingml/2006/table">
            <a:tbl>
              <a:tblPr firstRow="1" firstCol="1" bandRow="1">
                <a:tableStyleId>{5C22544A-7EE6-4342-B048-85BDC9FD1C3A}</a:tableStyleId>
              </a:tblPr>
              <a:tblGrid>
                <a:gridCol w="3702555">
                  <a:extLst>
                    <a:ext uri="{9D8B030D-6E8A-4147-A177-3AD203B41FA5}">
                      <a16:colId xmlns:a16="http://schemas.microsoft.com/office/drawing/2014/main" val="2766693208"/>
                    </a:ext>
                  </a:extLst>
                </a:gridCol>
                <a:gridCol w="1554910">
                  <a:extLst>
                    <a:ext uri="{9D8B030D-6E8A-4147-A177-3AD203B41FA5}">
                      <a16:colId xmlns:a16="http://schemas.microsoft.com/office/drawing/2014/main" val="2308579894"/>
                    </a:ext>
                  </a:extLst>
                </a:gridCol>
                <a:gridCol w="3000756">
                  <a:extLst>
                    <a:ext uri="{9D8B030D-6E8A-4147-A177-3AD203B41FA5}">
                      <a16:colId xmlns:a16="http://schemas.microsoft.com/office/drawing/2014/main" val="2487142230"/>
                    </a:ext>
                  </a:extLst>
                </a:gridCol>
                <a:gridCol w="1676156">
                  <a:extLst>
                    <a:ext uri="{9D8B030D-6E8A-4147-A177-3AD203B41FA5}">
                      <a16:colId xmlns:a16="http://schemas.microsoft.com/office/drawing/2014/main" val="1194609842"/>
                    </a:ext>
                  </a:extLst>
                </a:gridCol>
              </a:tblGrid>
              <a:tr h="522957">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Technology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b="1" i="0" u="none" dirty="0" smtClean="0">
                          <a:solidFill>
                            <a:schemeClr val="bg1"/>
                          </a:solidFill>
                          <a:effectLst/>
                          <a:latin typeface="Arial" panose="020B0604020202020204" pitchFamily="34" charset="0"/>
                          <a:cs typeface="Arial" panose="020B0604020202020204" pitchFamily="34" charset="0"/>
                        </a:rPr>
                        <a:t>Effluent</a:t>
                      </a:r>
                      <a:r>
                        <a:rPr lang="en-US" sz="2000" b="1" i="0" u="none" dirty="0" smtClean="0">
                          <a:solidFill>
                            <a:srgbClr val="FF0000"/>
                          </a:solidFill>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Volume Range</a:t>
                      </a:r>
                      <a:endParaRPr lang="en-US" sz="2000" strike="sngStrike"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Ability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In-stream</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Target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2502088284"/>
                  </a:ext>
                </a:extLst>
              </a:tr>
              <a:tr h="573844">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Current Treatment (Secondary, Advanced Secondary, Tertiary)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Up to 25 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1-20 ng/L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rowSpan="5">
                  <a:txBody>
                    <a:bodyPr/>
                    <a:lstStyle/>
                    <a:p>
                      <a:pPr marL="0" marR="0" algn="ctr">
                        <a:lnSpc>
                          <a:spcPct val="107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0.14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1256978606"/>
                  </a:ext>
                </a:extLst>
              </a:tr>
              <a:tr h="287479">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Membrane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Low volume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0.26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017767829"/>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Ion Exchange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0.015 </a:t>
                      </a:r>
                      <a:r>
                        <a:rPr lang="en-US" sz="1800" dirty="0" smtClean="0">
                          <a:effectLst/>
                          <a:latin typeface="Arial" panose="020B0604020202020204" pitchFamily="34" charset="0"/>
                          <a:cs typeface="Arial" panose="020B0604020202020204" pitchFamily="34" charset="0"/>
                        </a:rPr>
                        <a:t>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215820853"/>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Precipitation and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0.17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315320848"/>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Adsorption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0.08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423001790"/>
                  </a:ext>
                </a:extLst>
              </a:tr>
            </a:tbl>
          </a:graphicData>
        </a:graphic>
      </p:graphicFrame>
    </p:spTree>
    <p:extLst>
      <p:ext uri="{BB962C8B-B14F-4D97-AF65-F5344CB8AC3E}">
        <p14:creationId xmlns:p14="http://schemas.microsoft.com/office/powerpoint/2010/main" val="3530329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Dischargers Subject to Variance</a:t>
            </a:r>
            <a:endParaRPr lang="en-US" dirty="0"/>
          </a:p>
        </p:txBody>
      </p:sp>
      <p:sp>
        <p:nvSpPr>
          <p:cNvPr id="3" name="Content Placeholder 2"/>
          <p:cNvSpPr>
            <a:spLocks noGrp="1"/>
          </p:cNvSpPr>
          <p:nvPr>
            <p:ph idx="1"/>
          </p:nvPr>
        </p:nvSpPr>
        <p:spPr>
          <a:xfrm>
            <a:off x="609600" y="2273108"/>
            <a:ext cx="6226968" cy="3822892"/>
          </a:xfrm>
        </p:spPr>
        <p:txBody>
          <a:bodyPr>
            <a:normAutofit fontScale="92500"/>
          </a:bodyPr>
          <a:lstStyle/>
          <a:p>
            <a:r>
              <a:rPr lang="en-US" sz="3500" dirty="0" smtClean="0"/>
              <a:t>64 individual NPDES permit holders listed in rule.</a:t>
            </a:r>
            <a:endParaRPr lang="en-US" sz="3500" dirty="0"/>
          </a:p>
          <a:p>
            <a:pPr lvl="1"/>
            <a:r>
              <a:rPr lang="en-US" dirty="0"/>
              <a:t>Major </a:t>
            </a:r>
            <a:r>
              <a:rPr lang="en-US" dirty="0" smtClean="0"/>
              <a:t>wastewater </a:t>
            </a:r>
            <a:r>
              <a:rPr lang="en-US" dirty="0"/>
              <a:t>treatment </a:t>
            </a:r>
            <a:r>
              <a:rPr lang="en-US" dirty="0" smtClean="0"/>
              <a:t>plants.</a:t>
            </a:r>
          </a:p>
          <a:p>
            <a:pPr lvl="1"/>
            <a:r>
              <a:rPr lang="en-US" dirty="0" smtClean="0"/>
              <a:t>Minor WWTPs that would otherwise obtain permit limit based on water quality standard.</a:t>
            </a:r>
            <a:endParaRPr lang="en-US" dirty="0"/>
          </a:p>
          <a:p>
            <a:pPr lvl="1"/>
            <a:r>
              <a:rPr lang="en-US" dirty="0" smtClean="0"/>
              <a:t>Industrial </a:t>
            </a:r>
            <a:r>
              <a:rPr lang="en-US" dirty="0"/>
              <a:t>facilities in industries likely to discharge </a:t>
            </a:r>
            <a:r>
              <a:rPr lang="en-US" dirty="0" smtClean="0"/>
              <a:t>mercury.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3926358"/>
            <a:ext cx="2405537" cy="1593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400" y="2228754"/>
            <a:ext cx="2386584" cy="159105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6568" y="2273108"/>
            <a:ext cx="2386583" cy="1591056"/>
          </a:xfrm>
          <a:prstGeom prst="rect">
            <a:avLst/>
          </a:prstGeom>
        </p:spPr>
      </p:pic>
    </p:spTree>
    <p:extLst>
      <p:ext uri="{BB962C8B-B14F-4D97-AF65-F5344CB8AC3E}">
        <p14:creationId xmlns:p14="http://schemas.microsoft.com/office/powerpoint/2010/main" val="1247358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t>What will the variance require?</a:t>
            </a:r>
            <a:endParaRPr lang="en-US" sz="3600" dirty="0"/>
          </a:p>
          <a:p>
            <a:endParaRPr lang="en-US" sz="2800" dirty="0"/>
          </a:p>
        </p:txBody>
      </p:sp>
      <p:sp>
        <p:nvSpPr>
          <p:cNvPr id="2" name="TextBox 1"/>
          <p:cNvSpPr txBox="1"/>
          <p:nvPr/>
        </p:nvSpPr>
        <p:spPr>
          <a:xfrm>
            <a:off x="838200" y="2667000"/>
            <a:ext cx="10210800" cy="2400657"/>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Meet effluent mercury limits achievable with current, well-operated and maintained treatment system.</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Implement mercury minimization program, with minimum elements included in rule.</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Monitoring and reporting</a:t>
            </a:r>
            <a:endParaRPr lang="en-US" sz="3000" strike="sngStrik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174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Term of the variance</a:t>
            </a:r>
          </a:p>
          <a:p>
            <a:endParaRPr lang="en-US" sz="2800" dirty="0"/>
          </a:p>
        </p:txBody>
      </p:sp>
      <p:sp>
        <p:nvSpPr>
          <p:cNvPr id="4" name="TextBox 3">
            <a:extLst>
              <a:ext uri="{FF2B5EF4-FFF2-40B4-BE49-F238E27FC236}">
                <a16:creationId xmlns:a16="http://schemas.microsoft.com/office/drawing/2014/main" id="{6A173848-DD65-428D-8539-A02B4B51F66B}"/>
              </a:ext>
            </a:extLst>
          </p:cNvPr>
          <p:cNvSpPr txBox="1"/>
          <p:nvPr/>
        </p:nvSpPr>
        <p:spPr>
          <a:xfrm>
            <a:off x="7762950" y="9465359"/>
            <a:ext cx="1702125" cy="369332"/>
          </a:xfrm>
          <a:prstGeom prst="rect">
            <a:avLst/>
          </a:prstGeom>
          <a:noFill/>
        </p:spPr>
        <p:txBody>
          <a:bodyPr wrap="square" rtlCol="0">
            <a:spAutoFit/>
          </a:bodyPr>
          <a:lstStyle/>
          <a:p>
            <a:r>
              <a:rPr lang="en-US" sz="900">
                <a:hlinkClick r:id="rId3" tooltip="http://commons.wikimedia.org/wiki/file:20_white,_blue_rounded_rectangle.svg"/>
              </a:rPr>
              <a:t>This Photo</a:t>
            </a:r>
            <a:r>
              <a:rPr lang="en-US" sz="900"/>
              <a:t> by Unknown Author is licensed under </a:t>
            </a:r>
            <a:r>
              <a:rPr lang="en-US" sz="900">
                <a:hlinkClick r:id="rId4" tooltip="https://creativecommons.org/licenses/by-sa/3.0/"/>
              </a:rPr>
              <a:t>CC BY-SA</a:t>
            </a:r>
            <a:endParaRPr lang="en-US" sz="900"/>
          </a:p>
        </p:txBody>
      </p:sp>
      <p:sp>
        <p:nvSpPr>
          <p:cNvPr id="7" name="TextBox 6">
            <a:extLst>
              <a:ext uri="{FF2B5EF4-FFF2-40B4-BE49-F238E27FC236}">
                <a16:creationId xmlns:a16="http://schemas.microsoft.com/office/drawing/2014/main" id="{FEC21FBA-B92B-4E73-BBFD-C3503D18863F}"/>
              </a:ext>
            </a:extLst>
          </p:cNvPr>
          <p:cNvSpPr txBox="1"/>
          <p:nvPr/>
        </p:nvSpPr>
        <p:spPr>
          <a:xfrm>
            <a:off x="6103200" y="11853734"/>
            <a:ext cx="3604500" cy="230832"/>
          </a:xfrm>
          <a:prstGeom prst="rect">
            <a:avLst/>
          </a:prstGeom>
          <a:noFill/>
        </p:spPr>
        <p:txBody>
          <a:bodyPr wrap="square" rtlCol="0">
            <a:spAutoFit/>
          </a:bodyPr>
          <a:lstStyle/>
          <a:p>
            <a:r>
              <a:rPr lang="en-US" sz="900">
                <a:hlinkClick r:id="rId5" tooltip="http://www.flickr.com/photos/lwr/6894501029/"/>
              </a:rPr>
              <a:t>This Photo</a:t>
            </a:r>
            <a:r>
              <a:rPr lang="en-US" sz="900"/>
              <a:t> by Unknown Author is licensed under </a:t>
            </a:r>
            <a:r>
              <a:rPr lang="en-US" sz="900">
                <a:hlinkClick r:id="rId6" tooltip="https://creativecommons.org/licenses/by-nc-sa/3.0/"/>
              </a:rPr>
              <a:t>CC BY-SA-NC</a:t>
            </a:r>
            <a:endParaRPr lang="en-US" sz="900"/>
          </a:p>
        </p:txBody>
      </p:sp>
      <p:sp>
        <p:nvSpPr>
          <p:cNvPr id="16" name="TextBox 15">
            <a:extLst>
              <a:ext uri="{FF2B5EF4-FFF2-40B4-BE49-F238E27FC236}">
                <a16:creationId xmlns:a16="http://schemas.microsoft.com/office/drawing/2014/main" id="{6A7EE93E-A611-435C-913C-A884C45F38ED}"/>
              </a:ext>
            </a:extLst>
          </p:cNvPr>
          <p:cNvSpPr txBox="1"/>
          <p:nvPr/>
        </p:nvSpPr>
        <p:spPr>
          <a:xfrm>
            <a:off x="5872200" y="11114734"/>
            <a:ext cx="4005000" cy="230832"/>
          </a:xfrm>
          <a:prstGeom prst="rect">
            <a:avLst/>
          </a:prstGeom>
          <a:noFill/>
        </p:spPr>
        <p:txBody>
          <a:bodyPr wrap="square" rtlCol="0">
            <a:spAutoFit/>
          </a:bodyPr>
          <a:lstStyle/>
          <a:p>
            <a:r>
              <a:rPr lang="en-US" sz="900">
                <a:hlinkClick r:id="rId7" tooltip="http://www.freefoto.com/preview/2000-20-1/Number-Twenty"/>
              </a:rPr>
              <a:t>This Photo</a:t>
            </a:r>
            <a:r>
              <a:rPr lang="en-US" sz="900"/>
              <a:t> by Unknown Author is licensed under </a:t>
            </a:r>
            <a:r>
              <a:rPr lang="en-US" sz="900">
                <a:hlinkClick r:id="rId8" tooltip="https://creativecommons.org/licenses/by-nc-nd/3.0/"/>
              </a:rPr>
              <a:t>CC BY-NC-ND</a:t>
            </a:r>
            <a:endParaRPr lang="en-US" sz="900"/>
          </a:p>
        </p:txBody>
      </p:sp>
      <p:pic>
        <p:nvPicPr>
          <p:cNvPr id="18" name="Picture 17" descr="A picture containing text&#10;&#10;Description automatically generated">
            <a:extLst>
              <a:ext uri="{FF2B5EF4-FFF2-40B4-BE49-F238E27FC236}">
                <a16:creationId xmlns:a16="http://schemas.microsoft.com/office/drawing/2014/main" id="{08DF2BC2-CB59-40CC-BB7C-D3887968824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023320" y="4206896"/>
            <a:ext cx="4049360" cy="1728965"/>
          </a:xfrm>
          <a:prstGeom prst="rect">
            <a:avLst/>
          </a:prstGeom>
        </p:spPr>
      </p:pic>
      <p:sp>
        <p:nvSpPr>
          <p:cNvPr id="19" name="TextBox 18">
            <a:extLst>
              <a:ext uri="{FF2B5EF4-FFF2-40B4-BE49-F238E27FC236}">
                <a16:creationId xmlns:a16="http://schemas.microsoft.com/office/drawing/2014/main" id="{8D11ABA2-2753-4A3C-A926-725D3E841146}"/>
              </a:ext>
            </a:extLst>
          </p:cNvPr>
          <p:cNvSpPr txBox="1"/>
          <p:nvPr/>
        </p:nvSpPr>
        <p:spPr>
          <a:xfrm>
            <a:off x="3736200" y="11327558"/>
            <a:ext cx="6408000" cy="230832"/>
          </a:xfrm>
          <a:prstGeom prst="rect">
            <a:avLst/>
          </a:prstGeom>
          <a:noFill/>
        </p:spPr>
        <p:txBody>
          <a:bodyPr wrap="square" rtlCol="0">
            <a:spAutoFit/>
          </a:bodyPr>
          <a:lstStyle/>
          <a:p>
            <a:r>
              <a:rPr lang="en-US" sz="900">
                <a:hlinkClick r:id="rId10" tooltip="http://commons.wikimedia.org/wiki/File:US_$20_Series_2006_Obverse.jpg"/>
              </a:rPr>
              <a:t>This Photo</a:t>
            </a:r>
            <a:r>
              <a:rPr lang="en-US" sz="900"/>
              <a:t> by Unknown Author is licensed under </a:t>
            </a:r>
            <a:r>
              <a:rPr lang="en-US" sz="900">
                <a:hlinkClick r:id="rId4" tooltip="https://creativecommons.org/licenses/by-sa/3.0/"/>
              </a:rPr>
              <a:t>CC BY-SA</a:t>
            </a:r>
            <a:endParaRPr lang="en-US" sz="900"/>
          </a:p>
        </p:txBody>
      </p:sp>
      <p:pic>
        <p:nvPicPr>
          <p:cNvPr id="21" name="Picture 20" descr="A close up of a sign&#10;&#10;Description automatically generated">
            <a:extLst>
              <a:ext uri="{FF2B5EF4-FFF2-40B4-BE49-F238E27FC236}">
                <a16:creationId xmlns:a16="http://schemas.microsoft.com/office/drawing/2014/main" id="{C642D9EC-0F9F-4C26-A494-655C0BB16D10}"/>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a:off x="536190" y="1834061"/>
            <a:ext cx="2107912" cy="2107912"/>
          </a:xfrm>
          <a:prstGeom prst="rect">
            <a:avLst/>
          </a:prstGeom>
        </p:spPr>
      </p:pic>
      <p:sp>
        <p:nvSpPr>
          <p:cNvPr id="22" name="TextBox 21">
            <a:extLst>
              <a:ext uri="{FF2B5EF4-FFF2-40B4-BE49-F238E27FC236}">
                <a16:creationId xmlns:a16="http://schemas.microsoft.com/office/drawing/2014/main" id="{D14DD8DF-491B-4C8C-8924-CBCE8561FF89}"/>
              </a:ext>
            </a:extLst>
          </p:cNvPr>
          <p:cNvSpPr txBox="1"/>
          <p:nvPr/>
        </p:nvSpPr>
        <p:spPr>
          <a:xfrm>
            <a:off x="6553200" y="12303734"/>
            <a:ext cx="3604500" cy="230832"/>
          </a:xfrm>
          <a:prstGeom prst="rect">
            <a:avLst/>
          </a:prstGeom>
          <a:noFill/>
        </p:spPr>
        <p:txBody>
          <a:bodyPr wrap="square" rtlCol="0">
            <a:spAutoFit/>
          </a:bodyPr>
          <a:lstStyle/>
          <a:p>
            <a:r>
              <a:rPr lang="en-US" sz="900">
                <a:hlinkClick r:id="rId12" tooltip="http://www.flickr.com/photos/lwr/3724986176/"/>
              </a:rPr>
              <a:t>This Photo</a:t>
            </a:r>
            <a:r>
              <a:rPr lang="en-US" sz="900"/>
              <a:t> by Unknown Author is licensed under </a:t>
            </a:r>
            <a:r>
              <a:rPr lang="en-US" sz="900">
                <a:hlinkClick r:id="rId6" tooltip="https://creativecommons.org/licenses/by-nc-sa/3.0/"/>
              </a:rPr>
              <a:t>CC BY-SA-NC</a:t>
            </a:r>
            <a:endParaRPr lang="en-US" sz="900"/>
          </a:p>
        </p:txBody>
      </p:sp>
      <p:pic>
        <p:nvPicPr>
          <p:cNvPr id="3" name="Picture 2" descr="A picture containing drawing, food&#10;&#10;Description automatically generated">
            <a:extLst>
              <a:ext uri="{FF2B5EF4-FFF2-40B4-BE49-F238E27FC236}">
                <a16:creationId xmlns:a16="http://schemas.microsoft.com/office/drawing/2014/main" id="{BEB76926-074F-4A23-81C6-001DC72533A9}"/>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a:off x="3228118" y="4415263"/>
            <a:ext cx="2322860" cy="1707985"/>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41D1CB8A-2C3E-4DF6-9173-A91DFC33BA5A}"/>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tretch>
            <a:fillRect/>
          </a:stretch>
        </p:blipFill>
        <p:spPr>
          <a:xfrm>
            <a:off x="2438400" y="2300122"/>
            <a:ext cx="2322859" cy="2322859"/>
          </a:xfrm>
          <a:prstGeom prst="rect">
            <a:avLst/>
          </a:prstGeom>
        </p:spPr>
      </p:pic>
      <p:pic>
        <p:nvPicPr>
          <p:cNvPr id="10" name="Picture 9" descr="A close up of a sign&#10;&#10;Description automatically generated">
            <a:extLst>
              <a:ext uri="{FF2B5EF4-FFF2-40B4-BE49-F238E27FC236}">
                <a16:creationId xmlns:a16="http://schemas.microsoft.com/office/drawing/2014/main" id="{AB65876B-7260-44D8-A247-3D1D82B9DB75}"/>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xmlns="" r:id="rId18"/>
              </a:ext>
            </a:extLst>
          </a:blip>
          <a:stretch>
            <a:fillRect/>
          </a:stretch>
        </p:blipFill>
        <p:spPr>
          <a:xfrm>
            <a:off x="3762922" y="1560363"/>
            <a:ext cx="2117157" cy="1411438"/>
          </a:xfrm>
          <a:prstGeom prst="rect">
            <a:avLst/>
          </a:prstGeom>
        </p:spPr>
      </p:pic>
      <p:sp>
        <p:nvSpPr>
          <p:cNvPr id="5" name="TextBox 4"/>
          <p:cNvSpPr txBox="1"/>
          <p:nvPr/>
        </p:nvSpPr>
        <p:spPr>
          <a:xfrm>
            <a:off x="6487760" y="2364950"/>
            <a:ext cx="4648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Provides time for dischargers to implement required mercury minimization </a:t>
            </a:r>
            <a:r>
              <a:rPr lang="en-US" sz="2400" dirty="0" smtClean="0">
                <a:latin typeface="Arial" panose="020B0604020202020204" pitchFamily="34" charset="0"/>
                <a:cs typeface="Arial" panose="020B0604020202020204" pitchFamily="34" charset="0"/>
              </a:rPr>
              <a:t>activities.</a:t>
            </a:r>
            <a:r>
              <a:rPr lang="en-US" sz="2400" dirty="0" smtClean="0">
                <a:solidFill>
                  <a:srgbClr val="FF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Provides time to collect and evaluate data.</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DEQ will assess path forward at end of variance.</a:t>
            </a:r>
            <a:endParaRPr lang="en-US" dirty="0"/>
          </a:p>
        </p:txBody>
      </p:sp>
    </p:spTree>
    <p:extLst>
      <p:ext uri="{BB962C8B-B14F-4D97-AF65-F5344CB8AC3E}">
        <p14:creationId xmlns:p14="http://schemas.microsoft.com/office/powerpoint/2010/main" val="380854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Five-year re-evaluation</a:t>
            </a:r>
          </a:p>
          <a:p>
            <a:endParaRPr lang="en-US" sz="2800" dirty="0"/>
          </a:p>
        </p:txBody>
      </p:sp>
      <p:sp>
        <p:nvSpPr>
          <p:cNvPr id="10" name="Content Placeholder 2"/>
          <p:cNvSpPr>
            <a:spLocks noGrp="1"/>
          </p:cNvSpPr>
          <p:nvPr>
            <p:ph idx="1"/>
          </p:nvPr>
        </p:nvSpPr>
        <p:spPr>
          <a:xfrm>
            <a:off x="1066800" y="2438400"/>
            <a:ext cx="7924800" cy="2743200"/>
          </a:xfrm>
        </p:spPr>
        <p:txBody>
          <a:bodyPr>
            <a:normAutofit/>
          </a:bodyPr>
          <a:lstStyle/>
          <a:p>
            <a:r>
              <a:rPr lang="en-US" dirty="0"/>
              <a:t>Progress in achieving </a:t>
            </a:r>
            <a:r>
              <a:rPr lang="en-US" dirty="0" smtClean="0"/>
              <a:t>mercury reductions.</a:t>
            </a:r>
            <a:endParaRPr lang="en-US" dirty="0"/>
          </a:p>
          <a:p>
            <a:r>
              <a:rPr lang="en-US" dirty="0"/>
              <a:t>Re-evaluate feasibility of mercury removal </a:t>
            </a:r>
            <a:r>
              <a:rPr lang="en-US" dirty="0" smtClean="0"/>
              <a:t>technology.</a:t>
            </a:r>
            <a:endParaRPr lang="en-US" dirty="0"/>
          </a:p>
          <a:p>
            <a:r>
              <a:rPr lang="en-US" dirty="0" smtClean="0"/>
              <a:t>Public comment and EPA submittal.</a:t>
            </a:r>
            <a:endParaRPr lang="en-US" dirty="0"/>
          </a:p>
        </p:txBody>
      </p:sp>
    </p:spTree>
    <p:extLst>
      <p:ext uri="{BB962C8B-B14F-4D97-AF65-F5344CB8AC3E}">
        <p14:creationId xmlns:p14="http://schemas.microsoft.com/office/powerpoint/2010/main" val="1183383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comments</a:t>
            </a:r>
            <a:endParaRPr lang="en-US" dirty="0"/>
          </a:p>
        </p:txBody>
      </p:sp>
      <p:sp>
        <p:nvSpPr>
          <p:cNvPr id="3" name="Content Placeholder 2"/>
          <p:cNvSpPr>
            <a:spLocks noGrp="1"/>
          </p:cNvSpPr>
          <p:nvPr>
            <p:ph idx="1"/>
          </p:nvPr>
        </p:nvSpPr>
        <p:spPr/>
        <p:txBody>
          <a:bodyPr/>
          <a:lstStyle/>
          <a:p>
            <a:r>
              <a:rPr lang="en-US" dirty="0" smtClean="0"/>
              <a:t>Multiple discharger variance vs. waterbody variance.</a:t>
            </a:r>
          </a:p>
          <a:p>
            <a:pPr lvl="1"/>
            <a:r>
              <a:rPr lang="en-US" dirty="0" smtClean="0"/>
              <a:t>DEQ clarified that this is a MDV.</a:t>
            </a:r>
          </a:p>
          <a:p>
            <a:pPr lvl="1"/>
            <a:r>
              <a:rPr lang="en-US" dirty="0" smtClean="0"/>
              <a:t>Included list of facilities in rule.</a:t>
            </a:r>
          </a:p>
          <a:p>
            <a:r>
              <a:rPr lang="en-US" dirty="0" smtClean="0"/>
              <a:t>Activities the state is implementing to make progress toward methylmercury criterion.</a:t>
            </a:r>
          </a:p>
          <a:p>
            <a:pPr lvl="1"/>
            <a:r>
              <a:rPr lang="en-US" dirty="0" smtClean="0"/>
              <a:t>No new requirements, but acknowledges existing programs.</a:t>
            </a:r>
          </a:p>
        </p:txBody>
      </p:sp>
    </p:spTree>
    <p:extLst>
      <p:ext uri="{BB962C8B-B14F-4D97-AF65-F5344CB8AC3E}">
        <p14:creationId xmlns:p14="http://schemas.microsoft.com/office/powerpoint/2010/main" val="1590893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371600" y="1905000"/>
            <a:ext cx="9448800" cy="4114800"/>
          </a:xfrm>
        </p:spPr>
        <p:txBody>
          <a:bodyPr>
            <a:normAutofit/>
          </a:bodyPr>
          <a:lstStyle/>
          <a:p>
            <a:r>
              <a:rPr lang="en-US" dirty="0" smtClean="0"/>
              <a:t>Purpose:</a:t>
            </a:r>
          </a:p>
          <a:p>
            <a:pPr lvl="1"/>
            <a:r>
              <a:rPr lang="en-US" dirty="0" smtClean="0"/>
              <a:t>Consistency with 2015 federal regulations</a:t>
            </a:r>
          </a:p>
          <a:p>
            <a:pPr lvl="1"/>
            <a:r>
              <a:rPr lang="en-US" dirty="0" smtClean="0"/>
              <a:t>Clarity</a:t>
            </a:r>
          </a:p>
          <a:p>
            <a:pPr marL="457200" lvl="1" indent="0">
              <a:buNone/>
            </a:pPr>
            <a:endParaRPr lang="en-US" dirty="0" smtClean="0"/>
          </a:p>
          <a:p>
            <a:r>
              <a:rPr lang="en-US" dirty="0" smtClean="0"/>
              <a:t>Types </a:t>
            </a:r>
            <a:r>
              <a:rPr lang="en-US" dirty="0"/>
              <a:t>of variances and authorization.</a:t>
            </a:r>
          </a:p>
          <a:p>
            <a:pPr lvl="1"/>
            <a:r>
              <a:rPr lang="en-US" dirty="0"/>
              <a:t>Individual </a:t>
            </a:r>
            <a:endParaRPr lang="en-US" dirty="0" smtClean="0"/>
          </a:p>
          <a:p>
            <a:pPr lvl="1"/>
            <a:r>
              <a:rPr lang="en-US" dirty="0" smtClean="0"/>
              <a:t>Multiple </a:t>
            </a:r>
            <a:r>
              <a:rPr lang="en-US" dirty="0"/>
              <a:t>discharger and </a:t>
            </a:r>
            <a:r>
              <a:rPr lang="en-US" dirty="0" smtClean="0"/>
              <a:t>waterbody</a:t>
            </a:r>
          </a:p>
        </p:txBody>
      </p:sp>
    </p:spTree>
    <p:extLst>
      <p:ext uri="{BB962C8B-B14F-4D97-AF65-F5344CB8AC3E}">
        <p14:creationId xmlns:p14="http://schemas.microsoft.com/office/powerpoint/2010/main" val="3250832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371600" y="2667000"/>
            <a:ext cx="6858000" cy="2590800"/>
          </a:xfrm>
        </p:spPr>
        <p:txBody>
          <a:bodyPr>
            <a:normAutofit fontScale="92500"/>
          </a:bodyPr>
          <a:lstStyle/>
          <a:p>
            <a:r>
              <a:rPr lang="en-US" sz="3500" dirty="0" smtClean="0"/>
              <a:t>Removes provision regarding ESA species and human health risk.</a:t>
            </a:r>
          </a:p>
          <a:p>
            <a:r>
              <a:rPr lang="en-US" sz="3500" dirty="0" smtClean="0"/>
              <a:t>Removes section regarding variance renewals.</a:t>
            </a:r>
          </a:p>
          <a:p>
            <a:endParaRPr lang="en-US" dirty="0" smtClean="0"/>
          </a:p>
        </p:txBody>
      </p:sp>
    </p:spTree>
    <p:extLst>
      <p:ext uri="{BB962C8B-B14F-4D97-AF65-F5344CB8AC3E}">
        <p14:creationId xmlns:p14="http://schemas.microsoft.com/office/powerpoint/2010/main" val="3203540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ZW" dirty="0"/>
          </a:p>
        </p:txBody>
      </p:sp>
      <p:sp>
        <p:nvSpPr>
          <p:cNvPr id="3" name="Content Placeholder 2"/>
          <p:cNvSpPr>
            <a:spLocks noGrp="1"/>
          </p:cNvSpPr>
          <p:nvPr>
            <p:ph idx="1"/>
          </p:nvPr>
        </p:nvSpPr>
        <p:spPr/>
        <p:txBody>
          <a:bodyPr>
            <a:normAutofit/>
          </a:bodyPr>
          <a:lstStyle/>
          <a:p>
            <a:pPr marL="1371600" indent="-514350">
              <a:buFont typeface="+mj-lt"/>
              <a:buAutoNum type="arabicPeriod"/>
            </a:pPr>
            <a:r>
              <a:rPr lang="en-US" dirty="0" smtClean="0"/>
              <a:t>Adopt </a:t>
            </a:r>
            <a:r>
              <a:rPr lang="en-US" dirty="0"/>
              <a:t>proposed amendments to the State Variance Authorization Rule at OAR 340-041-0059 and associated definitions at OAR 340-041-0002.</a:t>
            </a:r>
          </a:p>
          <a:p>
            <a:pPr marL="1371600" indent="-514350">
              <a:buFont typeface="+mj-lt"/>
              <a:buAutoNum type="arabicPeriod"/>
            </a:pPr>
            <a:r>
              <a:rPr lang="en-US" dirty="0"/>
              <a:t>Adopt proposed amendments to OAR 340-041-0345 establishing a multiple discharger variance for mercury for the Willamette Basin.</a:t>
            </a:r>
          </a:p>
          <a:p>
            <a:pPr marL="0" indent="0">
              <a:buNone/>
            </a:pPr>
            <a:endParaRPr lang="en-ZW" dirty="0"/>
          </a:p>
        </p:txBody>
      </p:sp>
    </p:spTree>
    <p:extLst>
      <p:ext uri="{BB962C8B-B14F-4D97-AF65-F5344CB8AC3E}">
        <p14:creationId xmlns:p14="http://schemas.microsoft.com/office/powerpoint/2010/main" val="747972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action</a:t>
            </a:r>
            <a:endParaRPr lang="en-ZW" dirty="0"/>
          </a:p>
        </p:txBody>
      </p:sp>
      <p:sp>
        <p:nvSpPr>
          <p:cNvPr id="3" name="Content Placeholder 2"/>
          <p:cNvSpPr>
            <a:spLocks noGrp="1"/>
          </p:cNvSpPr>
          <p:nvPr>
            <p:ph idx="1"/>
          </p:nvPr>
        </p:nvSpPr>
        <p:spPr/>
        <p:txBody>
          <a:bodyPr/>
          <a:lstStyle/>
          <a:p>
            <a:r>
              <a:rPr lang="en-US" dirty="0" smtClean="0"/>
              <a:t>Here today to recommend that the EQC take action on 2 proposed rule amendments:</a:t>
            </a:r>
          </a:p>
          <a:p>
            <a:pPr marL="1371600" indent="-514350">
              <a:buFont typeface="+mj-lt"/>
              <a:buAutoNum type="arabicPeriod"/>
            </a:pPr>
            <a:r>
              <a:rPr lang="en-US" dirty="0" smtClean="0"/>
              <a:t>Adopt proposed amendments to the State Variance Authorization Rule at OAR 340-041-0059 and associated definitions at OAR 340-041-0002.</a:t>
            </a:r>
          </a:p>
          <a:p>
            <a:pPr marL="1371600" indent="-514350">
              <a:buFont typeface="+mj-lt"/>
              <a:buAutoNum type="arabicPeriod"/>
            </a:pPr>
            <a:r>
              <a:rPr lang="en-US" dirty="0" smtClean="0"/>
              <a:t>Adopt proposed amendments to OAR 340-041-0345 establishing a multiple discharger variance for mercury for the Willamette Basin.</a:t>
            </a:r>
          </a:p>
        </p:txBody>
      </p:sp>
    </p:spTree>
    <p:extLst>
      <p:ext uri="{BB962C8B-B14F-4D97-AF65-F5344CB8AC3E}">
        <p14:creationId xmlns:p14="http://schemas.microsoft.com/office/powerpoint/2010/main" val="123294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p:txBody>
          <a:bodyPr>
            <a:normAutofit/>
          </a:bodyPr>
          <a:lstStyle/>
          <a:p>
            <a:r>
              <a:rPr lang="en-US" dirty="0" smtClean="0"/>
              <a:t>Outline</a:t>
            </a:r>
            <a:endParaRPr lang="en-US" dirty="0"/>
          </a:p>
        </p:txBody>
      </p:sp>
      <p:sp>
        <p:nvSpPr>
          <p:cNvPr id="3" name="Content Placeholder 2">
            <a:extLst>
              <a:ext uri="{FF2B5EF4-FFF2-40B4-BE49-F238E27FC236}">
                <a16:creationId xmlns:a16="http://schemas.microsoft.com/office/drawing/2014/main" id="{AEBE99DF-37FC-4B43-A3B1-32E041029BE8}"/>
              </a:ext>
            </a:extLst>
          </p:cNvPr>
          <p:cNvSpPr>
            <a:spLocks noGrp="1"/>
          </p:cNvSpPr>
          <p:nvPr>
            <p:ph idx="1"/>
          </p:nvPr>
        </p:nvSpPr>
        <p:spPr>
          <a:xfrm>
            <a:off x="609600" y="2057400"/>
            <a:ext cx="5638800" cy="3962400"/>
          </a:xfrm>
        </p:spPr>
        <p:txBody>
          <a:bodyPr>
            <a:normAutofit fontScale="85000" lnSpcReduction="20000"/>
          </a:bodyPr>
          <a:lstStyle/>
          <a:p>
            <a:r>
              <a:rPr lang="en-US" sz="3800" dirty="0" smtClean="0"/>
              <a:t>Background and Variance Basics </a:t>
            </a:r>
          </a:p>
          <a:p>
            <a:r>
              <a:rPr lang="en-US" sz="3800" dirty="0" smtClean="0"/>
              <a:t>Willamette Basin MDV</a:t>
            </a:r>
          </a:p>
          <a:p>
            <a:pPr lvl="1"/>
            <a:r>
              <a:rPr lang="en-US" sz="2400" dirty="0" smtClean="0"/>
              <a:t>Justification</a:t>
            </a:r>
          </a:p>
          <a:p>
            <a:pPr lvl="1"/>
            <a:r>
              <a:rPr lang="en-US" sz="2400" dirty="0" smtClean="0"/>
              <a:t>Types of dischargers</a:t>
            </a:r>
            <a:endParaRPr lang="en-US" sz="2400" dirty="0" smtClean="0"/>
          </a:p>
          <a:p>
            <a:pPr lvl="1"/>
            <a:r>
              <a:rPr lang="en-US" sz="2400" dirty="0" smtClean="0"/>
              <a:t>Requirements</a:t>
            </a:r>
          </a:p>
          <a:p>
            <a:pPr lvl="1"/>
            <a:r>
              <a:rPr lang="en-US" sz="2400" dirty="0" smtClean="0"/>
              <a:t>Term of the variance</a:t>
            </a:r>
            <a:endParaRPr lang="en-US" sz="2400" dirty="0" smtClean="0"/>
          </a:p>
          <a:p>
            <a:pPr lvl="1"/>
            <a:r>
              <a:rPr lang="en-US" sz="2400" dirty="0" smtClean="0"/>
              <a:t>Public comments</a:t>
            </a:r>
          </a:p>
          <a:p>
            <a:r>
              <a:rPr lang="en-US" sz="3800" dirty="0" smtClean="0"/>
              <a:t>Variance Rule Amendments</a:t>
            </a:r>
          </a:p>
          <a:p>
            <a:r>
              <a:rPr lang="en-US" sz="3800" dirty="0" smtClean="0"/>
              <a:t>Questions</a:t>
            </a:r>
            <a:endParaRPr lang="en-US" sz="38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09800"/>
            <a:ext cx="4686300" cy="3124200"/>
          </a:xfrm>
          <a:prstGeom prst="rect">
            <a:avLst/>
          </a:prstGeom>
        </p:spPr>
      </p:pic>
    </p:spTree>
    <p:extLst>
      <p:ext uri="{BB962C8B-B14F-4D97-AF65-F5344CB8AC3E}">
        <p14:creationId xmlns:p14="http://schemas.microsoft.com/office/powerpoint/2010/main" val="1876762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Methylmercury Criterion</a:t>
            </a:r>
            <a:endParaRPr lang="en-US" dirty="0"/>
          </a:p>
        </p:txBody>
      </p:sp>
      <p:sp>
        <p:nvSpPr>
          <p:cNvPr id="3" name="Content Placeholder 2"/>
          <p:cNvSpPr>
            <a:spLocks noGrp="1"/>
          </p:cNvSpPr>
          <p:nvPr>
            <p:ph idx="1"/>
          </p:nvPr>
        </p:nvSpPr>
        <p:spPr>
          <a:xfrm>
            <a:off x="914400" y="2286000"/>
            <a:ext cx="7239000" cy="3352800"/>
          </a:xfrm>
        </p:spPr>
        <p:txBody>
          <a:bodyPr>
            <a:noAutofit/>
          </a:bodyPr>
          <a:lstStyle/>
          <a:p>
            <a:r>
              <a:rPr lang="en-US" dirty="0" smtClean="0"/>
              <a:t>Protects high level of fish consumption.</a:t>
            </a:r>
          </a:p>
          <a:p>
            <a:r>
              <a:rPr lang="en-US" dirty="0" smtClean="0"/>
              <a:t>Expressed as fish tissue concentration.</a:t>
            </a:r>
          </a:p>
          <a:p>
            <a:r>
              <a:rPr lang="en-US" dirty="0" smtClean="0"/>
              <a:t>For permits, implemented through mercury minimization programs.</a:t>
            </a:r>
            <a:endParaRPr lang="en-US" dirty="0"/>
          </a:p>
        </p:txBody>
      </p:sp>
    </p:spTree>
    <p:extLst>
      <p:ext uri="{BB962C8B-B14F-4D97-AF65-F5344CB8AC3E}">
        <p14:creationId xmlns:p14="http://schemas.microsoft.com/office/powerpoint/2010/main" val="184630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85119"/>
            <a:ext cx="10972800" cy="1112838"/>
          </a:xfrm>
        </p:spPr>
        <p:txBody>
          <a:bodyPr>
            <a:noAutofit/>
          </a:bodyPr>
          <a:lstStyle/>
          <a:p>
            <a:r>
              <a:rPr lang="en-US" sz="3600" dirty="0" smtClean="0"/>
              <a:t>Why a Mercury Variance for the Willamette Basin?</a:t>
            </a:r>
            <a:endParaRPr lang="en-US" sz="3600" dirty="0"/>
          </a:p>
        </p:txBody>
      </p:sp>
      <p:sp>
        <p:nvSpPr>
          <p:cNvPr id="13" name="TextBox 12"/>
          <p:cNvSpPr txBox="1"/>
          <p:nvPr/>
        </p:nvSpPr>
        <p:spPr>
          <a:xfrm>
            <a:off x="1066800" y="2286000"/>
            <a:ext cx="9829800" cy="3046988"/>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TMDL: ~0.14 </a:t>
            </a:r>
            <a:r>
              <a:rPr lang="en-US" sz="3200" dirty="0">
                <a:latin typeface="Arial" panose="020B0604020202020204" pitchFamily="34" charset="0"/>
                <a:cs typeface="Arial" panose="020B0604020202020204" pitchFamily="34" charset="0"/>
              </a:rPr>
              <a:t>ng/L water column </a:t>
            </a:r>
            <a:r>
              <a:rPr lang="en-US" sz="3200" dirty="0" smtClean="0">
                <a:latin typeface="Arial" panose="020B0604020202020204" pitchFamily="34" charset="0"/>
                <a:cs typeface="Arial" panose="020B0604020202020204" pitchFamily="34" charset="0"/>
              </a:rPr>
              <a:t>target.</a:t>
            </a:r>
            <a:endParaRPr lang="en-US" sz="3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Permit limits based on standard unattainable dischargers throughout basin.</a:t>
            </a:r>
          </a:p>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Variance needed to issue permits and reduce mercury from point sources.</a:t>
            </a:r>
          </a:p>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Relationship to TMDL.</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549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186-000A-445B-B6A8-77BE99AD48E3}"/>
              </a:ext>
            </a:extLst>
          </p:cNvPr>
          <p:cNvSpPr>
            <a:spLocks noGrp="1"/>
          </p:cNvSpPr>
          <p:nvPr>
            <p:ph type="title"/>
          </p:nvPr>
        </p:nvSpPr>
        <p:spPr/>
        <p:txBody>
          <a:bodyPr/>
          <a:lstStyle/>
          <a:p>
            <a:r>
              <a:rPr lang="en-US" dirty="0" smtClean="0"/>
              <a:t>Variance - definition</a:t>
            </a:r>
            <a:endParaRPr lang="en-US" dirty="0"/>
          </a:p>
        </p:txBody>
      </p:sp>
      <p:sp>
        <p:nvSpPr>
          <p:cNvPr id="7" name="Content Placeholder 2">
            <a:extLst>
              <a:ext uri="{FF2B5EF4-FFF2-40B4-BE49-F238E27FC236}">
                <a16:creationId xmlns:a16="http://schemas.microsoft.com/office/drawing/2014/main" id="{AEBE99DF-37FC-4B43-A3B1-32E041029BE8}"/>
              </a:ext>
            </a:extLst>
          </p:cNvPr>
          <p:cNvSpPr>
            <a:spLocks noGrp="1"/>
          </p:cNvSpPr>
          <p:nvPr>
            <p:ph idx="1"/>
          </p:nvPr>
        </p:nvSpPr>
        <p:spPr>
          <a:xfrm>
            <a:off x="762000" y="2362200"/>
            <a:ext cx="7848600" cy="3581400"/>
          </a:xfrm>
        </p:spPr>
        <p:txBody>
          <a:bodyPr>
            <a:normAutofit/>
          </a:bodyPr>
          <a:lstStyle/>
          <a:p>
            <a:r>
              <a:rPr lang="en-US" dirty="0" smtClean="0"/>
              <a:t>Time-limited </a:t>
            </a:r>
            <a:r>
              <a:rPr lang="en-US" dirty="0"/>
              <a:t>alternative standard for specified discharger(s) or </a:t>
            </a:r>
            <a:r>
              <a:rPr lang="en-US" dirty="0" smtClean="0"/>
              <a:t>waterbody.</a:t>
            </a:r>
          </a:p>
          <a:p>
            <a:r>
              <a:rPr lang="en-US" dirty="0" smtClean="0"/>
              <a:t>For purpose of wastewater discharge permits &amp; 401 certifications only.</a:t>
            </a:r>
            <a:endParaRPr lang="en-US" dirty="0"/>
          </a:p>
          <a:p>
            <a:r>
              <a:rPr lang="en-US" dirty="0" smtClean="0"/>
              <a:t>Does not change underlying standard.</a:t>
            </a:r>
          </a:p>
          <a:p>
            <a:r>
              <a:rPr lang="en-US" dirty="0"/>
              <a:t>Effective upon EPA approval.</a:t>
            </a:r>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2011517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 purpose</a:t>
            </a:r>
            <a:endParaRPr lang="en-ZW" dirty="0"/>
          </a:p>
        </p:txBody>
      </p:sp>
      <p:sp>
        <p:nvSpPr>
          <p:cNvPr id="3" name="Content Placeholder 2"/>
          <p:cNvSpPr>
            <a:spLocks noGrp="1"/>
          </p:cNvSpPr>
          <p:nvPr>
            <p:ph idx="1"/>
          </p:nvPr>
        </p:nvSpPr>
        <p:spPr>
          <a:xfrm>
            <a:off x="1371600" y="2362200"/>
            <a:ext cx="8077200" cy="2895599"/>
          </a:xfrm>
        </p:spPr>
        <p:txBody>
          <a:bodyPr>
            <a:noAutofit/>
          </a:bodyPr>
          <a:lstStyle/>
          <a:p>
            <a:r>
              <a:rPr lang="en-US" dirty="0" smtClean="0"/>
              <a:t>Appropriate Clean Water Act tool to:</a:t>
            </a:r>
          </a:p>
          <a:p>
            <a:pPr lvl="1"/>
            <a:r>
              <a:rPr lang="en-US" sz="3200" dirty="0" smtClean="0"/>
              <a:t>Provide a path for issuing permits</a:t>
            </a:r>
          </a:p>
          <a:p>
            <a:pPr lvl="1"/>
            <a:r>
              <a:rPr lang="en-US" sz="3200" dirty="0" smtClean="0"/>
              <a:t>Make </a:t>
            </a:r>
            <a:r>
              <a:rPr lang="en-US" sz="3200" dirty="0" smtClean="0"/>
              <a:t>all feasible progress </a:t>
            </a:r>
            <a:r>
              <a:rPr lang="en-US" sz="3200" dirty="0" smtClean="0"/>
              <a:t>in reducing pollutant loadings during the variance.</a:t>
            </a:r>
            <a:endParaRPr lang="en-ZW" sz="3200" dirty="0"/>
          </a:p>
          <a:p>
            <a:pPr lvl="1"/>
            <a:r>
              <a:rPr lang="en-ZW" sz="3200" dirty="0" smtClean="0"/>
              <a:t>Ensure that the process is transparent.</a:t>
            </a:r>
            <a:endParaRPr lang="en-US" sz="3200" dirty="0" smtClean="0"/>
          </a:p>
        </p:txBody>
      </p:sp>
    </p:spTree>
    <p:extLst>
      <p:ext uri="{BB962C8B-B14F-4D97-AF65-F5344CB8AC3E}">
        <p14:creationId xmlns:p14="http://schemas.microsoft.com/office/powerpoint/2010/main" val="2021166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Mercury Variance - Need</a:t>
            </a:r>
            <a:endParaRPr lang="en-US" strike="sngStrike" dirty="0"/>
          </a:p>
        </p:txBody>
      </p:sp>
      <p:pic>
        <p:nvPicPr>
          <p:cNvPr id="15" name="Picture 14"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4" name="TextBox 3"/>
          <p:cNvSpPr txBox="1"/>
          <p:nvPr/>
        </p:nvSpPr>
        <p:spPr>
          <a:xfrm>
            <a:off x="2454965" y="2435087"/>
            <a:ext cx="7305261" cy="2554545"/>
          </a:xfrm>
          <a:prstGeom prst="rect">
            <a:avLst/>
          </a:prstGeom>
          <a:solidFill>
            <a:srgbClr val="3F8D6F"/>
          </a:solidFill>
          <a:ln>
            <a:solidFill>
              <a:schemeClr val="tx1"/>
            </a:solidFill>
          </a:ln>
        </p:spPr>
        <p:txBody>
          <a:bodyPr wrap="square" rtlCol="0">
            <a:spAutoFit/>
          </a:bodyPr>
          <a:lstStyle/>
          <a:p>
            <a:pPr algn="ctr"/>
            <a:r>
              <a:rPr lang="en-US" sz="3200" dirty="0">
                <a:solidFill>
                  <a:srgbClr val="FFFF00"/>
                </a:solidFill>
              </a:rPr>
              <a:t> “Human-caused conditions or sources of pollution prevent the attainment of the use and cannot be remedied </a:t>
            </a:r>
            <a:r>
              <a:rPr lang="en-US" sz="3200" i="1" dirty="0">
                <a:solidFill>
                  <a:srgbClr val="FFFF00"/>
                </a:solidFill>
              </a:rPr>
              <a:t>or</a:t>
            </a:r>
            <a:r>
              <a:rPr lang="en-US" sz="3200" dirty="0">
                <a:solidFill>
                  <a:srgbClr val="FFFF00"/>
                </a:solidFill>
              </a:rPr>
              <a:t> would cause more environmental damage to correct than leave in place</a:t>
            </a:r>
            <a:r>
              <a:rPr lang="en-US"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181212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p:cNvPicPr>
          <p:nvPr/>
        </p:nvPicPr>
        <p:blipFill rotWithShape="1">
          <a:blip r:embed="rId3"/>
          <a:srcRect l="10482" t="17577" r="27620" b="11129"/>
          <a:stretch/>
        </p:blipFill>
        <p:spPr>
          <a:xfrm>
            <a:off x="609600" y="1600199"/>
            <a:ext cx="7315200" cy="4615377"/>
          </a:xfrm>
          <a:prstGeom prst="rect">
            <a:avLst/>
          </a:prstGeom>
        </p:spPr>
      </p:pic>
      <p:pic>
        <p:nvPicPr>
          <p:cNvPr id="69" name="Picture 68"/>
          <p:cNvPicPr>
            <a:picLocks/>
          </p:cNvPicPr>
          <p:nvPr/>
        </p:nvPicPr>
        <p:blipFill rotWithShape="1">
          <a:blip r:embed="rId3"/>
          <a:srcRect l="15640" t="31702" r="75978" b="50642"/>
          <a:stretch/>
        </p:blipFill>
        <p:spPr>
          <a:xfrm>
            <a:off x="7772400" y="2498187"/>
            <a:ext cx="3124200" cy="2819400"/>
          </a:xfrm>
          <a:prstGeom prst="rect">
            <a:avLst/>
          </a:prstGeom>
        </p:spPr>
      </p:pic>
      <p:sp>
        <p:nvSpPr>
          <p:cNvPr id="6" name="Title 1"/>
          <p:cNvSpPr txBox="1">
            <a:spLocks/>
          </p:cNvSpPr>
          <p:nvPr/>
        </p:nvSpPr>
        <p:spPr>
          <a:xfrm>
            <a:off x="762000" y="145791"/>
            <a:ext cx="10972800" cy="11128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Atmospheric Mercury Deposition</a:t>
            </a:r>
          </a:p>
        </p:txBody>
      </p:sp>
    </p:spTree>
    <p:extLst>
      <p:ext uri="{BB962C8B-B14F-4D97-AF65-F5344CB8AC3E}">
        <p14:creationId xmlns:p14="http://schemas.microsoft.com/office/powerpoint/2010/main" val="2208187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DBE168D4-921E-4230-983A-1E61CFA52217}" vid="{C600DF6A-E7CD-4F5A-A95E-C97398A53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373BE2AE59C944B213CCD5AEC939D0" ma:contentTypeVersion="" ma:contentTypeDescription="Create a new document." ma:contentTypeScope="" ma:versionID="8b15004374737c790eef5b0f2242f8d1">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C85C9D-60C0-42B5-9046-9FD68DF94B9B}">
  <ds:schemaRefs>
    <ds:schemaRef ds:uri="http://purl.org/dc/elements/1.1/"/>
    <ds:schemaRef ds:uri="http://schemas.microsoft.com/office/2006/documentManagement/types"/>
    <ds:schemaRef ds:uri="$ListId:doc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0DFCEA4-8C40-46F1-88A4-31FA6E997692}">
  <ds:schemaRefs>
    <ds:schemaRef ds:uri="http://schemas.microsoft.com/sharepoint/v3/contenttype/forms"/>
  </ds:schemaRefs>
</ds:datastoreItem>
</file>

<file path=customXml/itemProps3.xml><?xml version="1.0" encoding="utf-8"?>
<ds:datastoreItem xmlns:ds="http://schemas.openxmlformats.org/officeDocument/2006/customXml" ds:itemID="{568C4EBB-0E6B-487D-878B-52D70F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2005</TotalTime>
  <Words>2946</Words>
  <Application>Microsoft Office PowerPoint</Application>
  <PresentationFormat>Widescreen</PresentationFormat>
  <Paragraphs>164</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DEQSimpleTheme</vt:lpstr>
      <vt:lpstr>Water Quality Standards and Assessment</vt:lpstr>
      <vt:lpstr>Today’s action</vt:lpstr>
      <vt:lpstr>Outline</vt:lpstr>
      <vt:lpstr>Methylmercury Criterion</vt:lpstr>
      <vt:lpstr>Why a Mercury Variance for the Willamette Basin?</vt:lpstr>
      <vt:lpstr>Variance - definition</vt:lpstr>
      <vt:lpstr>Variance - purpose</vt:lpstr>
      <vt:lpstr>Mercury Variance - Need</vt:lpstr>
      <vt:lpstr>PowerPoint Presentation</vt:lpstr>
      <vt:lpstr>Technology cannot achieve criterion</vt:lpstr>
      <vt:lpstr>Dischargers Subject to Variance</vt:lpstr>
      <vt:lpstr>PowerPoint Presentation</vt:lpstr>
      <vt:lpstr>PowerPoint Presentation</vt:lpstr>
      <vt:lpstr>PowerPoint Presentation</vt:lpstr>
      <vt:lpstr>Major comments</vt:lpstr>
      <vt:lpstr>Changes to draft variance authorization rule</vt:lpstr>
      <vt:lpstr>Changes to draft variance authorization rule</vt:lpstr>
      <vt:lpstr>Proposal</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2020 Commission Presentation</dc:title>
  <dc:creator>State of Oregon</dc:creator>
  <cp:lastModifiedBy>BOROK Aron</cp:lastModifiedBy>
  <cp:revision>133</cp:revision>
  <dcterms:created xsi:type="dcterms:W3CDTF">2012-12-04T19:19:06Z</dcterms:created>
  <dcterms:modified xsi:type="dcterms:W3CDTF">2020-01-15T19:11:48Z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0x010100B6373BE2AE59C944B213CCD5AEC939D0</vt:lpwstr>
  </property>
</Properties>
</file>