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3"/>
  </p:notesMasterIdLst>
  <p:sldIdLst>
    <p:sldId id="256" r:id="rId5"/>
    <p:sldId id="285" r:id="rId6"/>
    <p:sldId id="260" r:id="rId7"/>
    <p:sldId id="286" r:id="rId8"/>
    <p:sldId id="266" r:id="rId9"/>
    <p:sldId id="261" r:id="rId10"/>
    <p:sldId id="282" r:id="rId11"/>
    <p:sldId id="267" r:id="rId12"/>
    <p:sldId id="269" r:id="rId13"/>
    <p:sldId id="270" r:id="rId14"/>
    <p:sldId id="272" r:id="rId15"/>
    <p:sldId id="273" r:id="rId16"/>
    <p:sldId id="271" r:id="rId17"/>
    <p:sldId id="274" r:id="rId18"/>
    <p:sldId id="277" r:id="rId19"/>
    <p:sldId id="276" r:id="rId20"/>
    <p:sldId id="279" r:id="rId21"/>
    <p:sldId id="284"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44895" autoAdjust="0"/>
  </p:normalViewPr>
  <p:slideViewPr>
    <p:cSldViewPr>
      <p:cViewPr varScale="1">
        <p:scale>
          <a:sx n="48" d="100"/>
          <a:sy n="48" d="100"/>
        </p:scale>
        <p:origin x="3102" y="4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[Connie</a:t>
            </a:r>
            <a:r>
              <a:rPr lang="en-US" baseline="0" dirty="0" smtClean="0"/>
              <a:t> introduction}</a:t>
            </a:r>
          </a:p>
          <a:p>
            <a:endParaRPr lang="en-US" baseline="0" dirty="0" smtClean="0"/>
          </a:p>
          <a:p>
            <a:r>
              <a:rPr lang="en-US" baseline="0" dirty="0" smtClean="0"/>
              <a:t>Chair George, member of the commission. My name is Aron Borok and I am the variance specialist with the Water Quality Standards and Assessment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49508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small portion of mercury that </a:t>
            </a:r>
            <a:r>
              <a:rPr lang="en-US" i="0" u="none" dirty="0" smtClean="0"/>
              <a:t>enters basin waters</a:t>
            </a:r>
            <a:r>
              <a:rPr lang="en-US" i="0" u="none" baseline="0" dirty="0" smtClean="0"/>
              <a:t> comes </a:t>
            </a:r>
            <a:r>
              <a:rPr lang="en-US" baseline="0" dirty="0" smtClean="0"/>
              <a:t>from wastewater treatment plants</a:t>
            </a:r>
            <a:r>
              <a:rPr lang="en-US" dirty="0" smtClean="0"/>
              <a:t>.</a:t>
            </a:r>
            <a:r>
              <a:rPr lang="en-US" baseline="0" dirty="0" smtClean="0"/>
              <a:t> One step in the process of doing a variance is evaluating what technology is available and what mercury levels they can achieve in discharge. DEQ found that, while w</a:t>
            </a:r>
            <a:r>
              <a:rPr lang="en-US" dirty="0" smtClean="0"/>
              <a:t>astewater treatment facilities remove</a:t>
            </a:r>
            <a:r>
              <a:rPr lang="en-US" baseline="0" dirty="0" smtClean="0"/>
              <a:t> most of the mercury in their effluent – usually 90% or more, there is no demonstrated technology that can achieve that very low target – 0.14 ng/L at the scale of a treatment plant.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subject to the variance include holders</a:t>
            </a:r>
            <a:r>
              <a:rPr lang="en-US" baseline="0" dirty="0" smtClean="0"/>
              <a:t> of individual wastewater permits that would otherwise have permit limits for mercury based on the water quality standard. These facilities are listed in the proposed rule and in supporting documentation. This includes any municipal wastewater treatment plants that DEQ classifies as “major” – with minimum flows of 1 MGD – 26 of these. In addition, it includes industrial facilities in sectors likely to discharge mercury, including pulp and paper, cement manufacturing and some electronics manufacturing – 8 of these. Finally, DEQ has included many minor wastewater treatment plants, in case these facilities would otherwise obtain permit limits based on the water quality standard during the term of the variance - 30.</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variance, DEQ</a:t>
            </a:r>
            <a:r>
              <a:rPr lang="en-US" baseline="0" dirty="0" smtClean="0"/>
              <a:t> will require dischargers to meet effluent limits that are achievable with their current treatment system based on recent data. These dischargers also will be required to develop and implement a mercury minimization program in order to reduce the amount of mercury in their discharge. For municipal wastewater treatment plants, this includes such activities as implementing the statewide dental amalgam rule and targeting mercury reductions </a:t>
            </a:r>
            <a:r>
              <a:rPr lang="en-US" baseline="0" dirty="0" smtClean="0"/>
              <a:t>from </a:t>
            </a:r>
            <a:r>
              <a:rPr lang="en-US" baseline="0" dirty="0" smtClean="0"/>
              <a:t>laboratories, schools and hospitals. Industrial facilities will be required to identify opportunities to substitute materials used in their manufacturing process to materials that have less mercury. All facilities must ensure that their treatment facility is well maintained and operated to minimize mercury. Finally, all facilities will have minimum monitoring and reporting requirements.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DEQ is proposing a 20-year term for this variance. </a:t>
            </a:r>
            <a:r>
              <a:rPr lang="en-US" i="0" u="none" dirty="0" smtClean="0"/>
              <a:t>DEQ does not expect that the water quality standard will be attained during this term. </a:t>
            </a:r>
            <a:r>
              <a:rPr lang="en-US" i="0" u="none" strike="noStrike" baseline="0" dirty="0" smtClean="0">
                <a:solidFill>
                  <a:srgbClr val="FF0000"/>
                </a:solidFill>
              </a:rPr>
              <a:t>However</a:t>
            </a:r>
            <a:r>
              <a:rPr lang="en-US" i="0" u="none" strike="noStrike" baseline="0" dirty="0" smtClean="0"/>
              <a:t>, </a:t>
            </a:r>
            <a:r>
              <a:rPr lang="en-US" i="0" u="none" dirty="0" smtClean="0"/>
              <a:t>a 20-year</a:t>
            </a:r>
            <a:r>
              <a:rPr lang="en-US" i="0" u="none" baseline="0" dirty="0" smtClean="0"/>
              <a:t> </a:t>
            </a:r>
            <a:r>
              <a:rPr lang="en-US" i="0" u="none" dirty="0" smtClean="0"/>
              <a:t>term will provide time for dischargers to implement required mercury minimization activities, and to collect data and evaluate </a:t>
            </a:r>
            <a:r>
              <a:rPr lang="en-US" i="0" u="none" baseline="0" dirty="0" smtClean="0"/>
              <a:t>progress in reducing mercury levels</a:t>
            </a:r>
            <a:r>
              <a:rPr lang="en-US" i="0" u="none" dirty="0" smtClean="0"/>
              <a:t>. </a:t>
            </a:r>
            <a:endParaRPr lang="en-US" i="0" u="none"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i="0" u="none" strike="noStrike" dirty="0" smtClean="0"/>
              <a:t>The </a:t>
            </a:r>
            <a:r>
              <a:rPr lang="en-US" i="0" u="none" dirty="0" smtClean="0"/>
              <a:t>re-evaluation will </a:t>
            </a:r>
            <a:r>
              <a:rPr lang="en-US" dirty="0" smtClean="0"/>
              <a:t>have </a:t>
            </a:r>
            <a:r>
              <a:rPr lang="en-US" dirty="0"/>
              <a:t>two main components. </a:t>
            </a:r>
            <a:r>
              <a:rPr lang="en-US" dirty="0" smtClean="0"/>
              <a:t>DEQ will evaluate progress that dischargers have achieved in reducing mercury under the variance. DEQ also will re-evaluate if the feasibility of </a:t>
            </a:r>
            <a:r>
              <a:rPr lang="en-US" dirty="0"/>
              <a:t>mercury removal </a:t>
            </a:r>
            <a:r>
              <a:rPr lang="en-US" dirty="0" smtClean="0"/>
              <a:t>technology has changed. After</a:t>
            </a:r>
            <a:r>
              <a:rPr lang="en-US" baseline="0" dirty="0" smtClean="0"/>
              <a:t> this re-evaluation, DEQ will re-calculate permit limits for mercury for each discharger as their permit comes up for renewal. As mercury concentrations decrease, permit limits will decrease correspondingly, ensuring that mercury reductions continue.</a:t>
            </a:r>
            <a:endParaRPr lang="en-US" dirty="0" smtClean="0"/>
          </a:p>
          <a:p>
            <a:pPr defTabSz="931774">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a</a:t>
            </a:r>
            <a:r>
              <a:rPr lang="en-US" baseline="0" dirty="0" smtClean="0"/>
              <a:t> number of</a:t>
            </a:r>
            <a:r>
              <a:rPr lang="en-US" dirty="0" smtClean="0"/>
              <a:t> comments on the MDV</a:t>
            </a:r>
            <a:r>
              <a:rPr lang="en-US" baseline="0" dirty="0" smtClean="0"/>
              <a:t> and made several clarifications. I will highlight two major comments here.</a:t>
            </a:r>
          </a:p>
          <a:p>
            <a:endParaRPr lang="en-US" baseline="0" dirty="0" smtClean="0"/>
          </a:p>
          <a:p>
            <a:pPr defTabSz="931774">
              <a:defRPr/>
            </a:pPr>
            <a:r>
              <a:rPr lang="en-US" baseline="0" dirty="0" smtClean="0"/>
              <a:t>First, there were a few comments about whether the proposed variance is a waterbody or multiple discharger variance. Under a waterbody variance, DEQ must identify best management practices for nonpoint sources that can make progress toward the water quality standard. This is not required for a multiple discharger or individual variance. The TMDL is the appropriate Clean Water Act tool to address the full range of mercury sources, including non-point sources. In the response to comments, DEQ clarified that it is proposing a multiple discharger variance and that the purpose of the variance is to provide an appropriate and transparent pathway to issue NPDES permits with requirements that are feasible and will reduce mercury loadings. DEQ also incorporated a list of facilities subject to the variance in the rule to clarify any confusion regarding the type of variance.</a:t>
            </a:r>
          </a:p>
          <a:p>
            <a:endParaRPr lang="en-US" baseline="0" dirty="0" smtClean="0"/>
          </a:p>
          <a:p>
            <a:r>
              <a:rPr lang="en-US" baseline="0" dirty="0" smtClean="0"/>
              <a:t>EPA also requested that DEQ list in the variance rule activities being implemented by the state that will make progress toward the methylmercury criterion. DEQ agreed to include in the rule a list of existing state programs that address mercury.</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endParaRPr lang="en-US" baseline="0" dirty="0" smtClean="0"/>
          </a:p>
          <a:p>
            <a:r>
              <a:rPr lang="en-US" i="0" u="none" baseline="0" dirty="0" smtClean="0"/>
              <a:t>The proposed language clarifies that the EQC has delegated the authority to the DEQ Director to issue individual variances, but </a:t>
            </a:r>
            <a:r>
              <a:rPr lang="en-US" dirty="0"/>
              <a:t>the Commission retains the authority to grant multiple discharger and waterbody variances through rule. The 2011 state variance rule did not discuss multiple discharger or waterbody variances.</a:t>
            </a:r>
            <a:endParaRPr lang="en-US" i="0" u="none"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current state rule prohibits variances if they would likely result in jeopardy to species listed as threatened or endangered under the Endangered Species Act or would adversely affect such species critical habitat. The rule also prohibits variances if the conditions of the variance will result in unreasonable risk to human health. DEQ is proposing to remove these provisions. These provisions add an administrative evaluation that is already embedded in the analysis required for a variance, the conditions of which must reflect the Highest Attainable Condition – the best that the discharger can feasibly accomplish during the term of the variance. </a:t>
            </a:r>
          </a:p>
          <a:p>
            <a:pPr lvl="1"/>
            <a:endParaRPr lang="en-US" dirty="0"/>
          </a:p>
          <a:p>
            <a:pPr lvl="1"/>
            <a:r>
              <a:rPr lang="en-US" dirty="0"/>
              <a:t>With respect to the provision on endangered species, for any variance to an aquatic life criterion, EPA will consult with the federal fisheries services during the variance approval process. If the services find that the variance would jeopardize endangered or threatened species, EPA would likely not approve the variance. The state does not have the expertise or authority to make that determination. </a:t>
            </a:r>
          </a:p>
          <a:p>
            <a:pPr lvl="1"/>
            <a:endParaRPr lang="en-US" dirty="0"/>
          </a:p>
          <a:p>
            <a:pPr lvl="1"/>
            <a:r>
              <a:rPr lang="en-US" dirty="0"/>
              <a:t>With respect to the provision regarding risk to human health, the Commission has established a policy to protect those who consume high amounts of fish when they adopted the current human health criteria in 2011 based on high fish consumption rates and a low risk level. Any variance to human health criteria will not change the underlying goals of these criteria. The variance recognizes that permit limits based on the criteria may not be attainable in the near term. When this is the case, a variance gives dischargers time to make all feasible progress toward attaining the human health standards.  The additional analysis required by this provision is not well-defined, is subjective and doesn’t add protections that are already embedded in the variance.</a:t>
            </a:r>
          </a:p>
          <a:p>
            <a:pPr lvl="1"/>
            <a:endParaRPr lang="en-US" dirty="0"/>
          </a:p>
          <a:p>
            <a:pPr lvl="1"/>
            <a:r>
              <a:rPr lang="en-US" dirty="0"/>
              <a:t>----------------------------------------------------------------------------</a:t>
            </a:r>
          </a:p>
          <a:p>
            <a:pPr lvl="1"/>
            <a:endParaRPr lang="en-US" dirty="0"/>
          </a:p>
          <a:p>
            <a:pPr lvl="1"/>
            <a:r>
              <a:rPr lang="en-US" dirty="0"/>
              <a:t>DEQ also is proposing to remove the section regarding variance renewals. Under federal rules, each variance is considered a new variance; thus, it does not make sense to include the section on variance </a:t>
            </a:r>
            <a:r>
              <a:rPr lang="en-US"/>
              <a:t>renewals</a:t>
            </a:r>
            <a:r>
              <a:rPr lang="en-US" smtClean="0"/>
              <a:t>.</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summarize the main points, a variance is a temporary change to the water quality standard for the purposes of permitting and are only appropriate if actions can be taken to reduce the pollutant. For point source dischargers to Willamette Basin waters listed in the proposed rule, the MDV is an appropriate to tool to provide a path forward for permitting and which will allow the dischargers to make progress in reducing mercury loads in a transparent manner over the next 20 years. We recommend that the Commission adopt the proposed amendments as provided in the Staff Report. We are happy to answer any additional questions.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6299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here to day to recommend that the EQC take action on two proposed rule amendments. The first is to adopt proposed amendments to the state variance authorization rule. The second is to adopt proposed amendments to Basin-specific</a:t>
            </a:r>
            <a:r>
              <a:rPr lang="en-US" baseline="0" dirty="0" smtClean="0"/>
              <a:t> Criteria for the Willamette Basin that would establish a multiple discharger variance for mercury that would apply to 64 listed wastewater dischargers in the Willamette Basin.</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3376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smtClean="0"/>
              <a:t>Here</a:t>
            </a:r>
            <a:r>
              <a:rPr lang="en-US" i="0" u="none" baseline="0" dirty="0" smtClean="0"/>
              <a:t> is the outline for today. First, I’d like to provide a brief overview of the mercury standard and why DEQ is proposing the mercury variance, followed by a brief discussion of what a variance is. Then, I’ll talk more specifically about the variance, what the variance will require and highlight a few comments received during the public comment period. I’ll then briefly go over the amendments to the variance rule and provide time for questions.</a:t>
            </a:r>
            <a:endParaRPr lang="en-US" i="0" u="none"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a:t>
            </a:r>
            <a:r>
              <a:rPr lang="en-US" dirty="0" smtClean="0"/>
              <a:t>2011, the Commission adopted the current human health criterion for 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in the country. This was done to ensure that Oregonians</a:t>
            </a:r>
            <a:r>
              <a:rPr lang="en-US" baseline="0" dirty="0" smtClean="0"/>
              <a:t> that consume high amounts of fish are</a:t>
            </a:r>
            <a:r>
              <a:rPr lang="en-US" dirty="0" smtClean="0"/>
              <a:t> adequately protected from methylmercury</a:t>
            </a:r>
            <a:r>
              <a:rPr lang="en-US" baseline="0" dirty="0" smtClean="0"/>
              <a:t> and other toxic pollutants</a:t>
            </a:r>
            <a:r>
              <a:rPr lang="en-US" dirty="0" smtClean="0"/>
              <a:t>. It’s important to note that at the time these</a:t>
            </a:r>
            <a:r>
              <a:rPr lang="en-US" baseline="0" dirty="0" smtClean="0"/>
              <a:t> criteria were developed, DEQ and stakeholders understood that permitted dischargers would not be able to achieve permit limits based on some of these criteria immediately. So, at that time, DEQ revised or adopted a number of tools allowed under the Clean Water Act, such as variances.</a:t>
            </a:r>
            <a:endParaRPr lang="en-US" dirty="0" smtClean="0"/>
          </a:p>
          <a:p>
            <a:pPr defTabSz="931774">
              <a:defRPr/>
            </a:pPr>
            <a:endParaRPr lang="en-US" dirty="0" smtClean="0"/>
          </a:p>
          <a:p>
            <a:pPr defTabSz="931774">
              <a:defRPr/>
            </a:pPr>
            <a:r>
              <a:rPr lang="en-US" dirty="0" smtClean="0"/>
              <a:t>Unlike</a:t>
            </a:r>
            <a:r>
              <a:rPr lang="en-US" baseline="0" dirty="0" smtClean="0"/>
              <a:t> other toxic substances, the human health methylmercury criterion is expressed as a fish tissue concentration. Other human health criteria are expressed as a water column concentration.  This means that the criterion generally cannot be used as the base for numeric permit limits. Instead, EPA and state guidance suggests that permitted facilities, such as municipal wastewater treatment plants and industrial facilities, reduce mercury in their discharge through developing and implementing mercury minimization programs.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64984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aseline="0" dirty="0" smtClean="0"/>
              <a:t>In the Willamette Basin, DEQ has a way of translating this fish tissue concentration into a corresponding target concentration in water that can be used as the basis for permit limits. This target concentration is 0.14 ng/L. As I’ll be discussing in a minute, there is no current treatment that can attain permit limits based on </a:t>
            </a:r>
            <a:r>
              <a:rPr lang="en-US" i="1" u="sng" strike="noStrike" baseline="0" dirty="0" smtClean="0"/>
              <a:t>this target</a:t>
            </a:r>
            <a:r>
              <a:rPr lang="en-US" baseline="0" dirty="0" smtClean="0"/>
              <a:t>. As a result, a variance is needed in order to issue individual wastewater permits with limits that are attainable for our dischargers, while still reducing the amount of mercury coming into Basin </a:t>
            </a:r>
            <a:r>
              <a:rPr lang="en-US" i="1" u="sng" baseline="0" dirty="0" smtClean="0"/>
              <a:t>waters to the extent feasible</a:t>
            </a:r>
            <a:r>
              <a:rPr lang="en-US" baseline="0" dirty="0" smtClean="0"/>
              <a:t>. The variance provides a transparent process for DEQ to do so.</a:t>
            </a:r>
          </a:p>
          <a:p>
            <a:pPr defTabSz="949478">
              <a:defRPr/>
            </a:pPr>
            <a:endParaRPr lang="en-US" baseline="0" dirty="0" smtClean="0"/>
          </a:p>
          <a:p>
            <a:pPr defTabSz="949478">
              <a:defRPr/>
            </a:pPr>
            <a:r>
              <a:rPr lang="en-US" dirty="0"/>
              <a:t>I’d like to briefly mention how the variance relates to the TMDL. DEQ is pursuing an approach in which it would implement TMDL wasteload allocations for point sources through implementation of mercury minimization programs, consistent with the approach to reducing mercury under the variance, which I’ll discuss in a minute. However, because the outcome of the TMDL process is still uncertain, DEQ proposes to adopt the variance to ensure that DEQ has a path forward for issuing permits that are up-to-date and make progress in reducing mercury loading to the Willamette River.</a:t>
            </a:r>
            <a:endParaRPr lang="en-US" baseline="0" dirty="0" smtClean="0"/>
          </a:p>
          <a:p>
            <a:pPr defTabSz="949478">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I</a:t>
            </a:r>
            <a:r>
              <a:rPr lang="en-US" baseline="0" dirty="0" smtClean="0">
                <a:latin typeface="Arial" pitchFamily="34" charset="0"/>
                <a:cs typeface="Arial" pitchFamily="34" charset="0"/>
              </a:rPr>
              <a:t>’d like to talk about what variances are and why they are adopted. </a:t>
            </a:r>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only for the purpose</a:t>
            </a:r>
            <a:r>
              <a:rPr lang="en-US" baseline="0" dirty="0" smtClean="0">
                <a:latin typeface="Arial" pitchFamily="34" charset="0"/>
                <a:cs typeface="Arial" pitchFamily="34" charset="0"/>
              </a:rPr>
              <a:t> of water quality permits or 401 certifications</a:t>
            </a:r>
            <a:r>
              <a:rPr lang="en-US" dirty="0" smtClean="0">
                <a:latin typeface="Arial" pitchFamily="34" charset="0"/>
                <a:cs typeface="Arial" pitchFamily="34" charset="0"/>
              </a:rPr>
              <a:t>.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a:t>
            </a:r>
            <a:r>
              <a:rPr lang="en-US" baseline="0" dirty="0" smtClean="0">
                <a:latin typeface="Arial" pitchFamily="34" charset="0"/>
                <a:cs typeface="Arial" pitchFamily="34" charset="0"/>
              </a:rPr>
              <a:t>. Variances are only effective upon EPA approval, as they are considered a change to a water quality standard..</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the variance is an appropriate and transparent tool under the Clean Water Act to issue permits when permit limits based on water quality standards are not attainable, but where it is possible to make progress in reducing pollution. </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0" u="none" dirty="0" smtClean="0"/>
              <a:t>Now I’ll talk about the proposed multiple discharger variance for mercury</a:t>
            </a:r>
            <a:r>
              <a:rPr lang="en-US" i="0" u="none" baseline="0" dirty="0" smtClean="0"/>
              <a:t> for dischargers to Willamette Basin waters</a:t>
            </a:r>
            <a:r>
              <a:rPr lang="en-US" i="0" u="none" dirty="0" smtClean="0"/>
              <a:t>.</a:t>
            </a:r>
            <a:r>
              <a:rPr lang="en-US" i="0" u="none" baseline="0" dirty="0" smtClean="0"/>
              <a:t> </a:t>
            </a:r>
            <a:r>
              <a:rPr lang="en-US" i="1" u="sng" dirty="0" smtClean="0"/>
              <a:t>The need for </a:t>
            </a:r>
            <a:r>
              <a:rPr lang="en-US" dirty="0" smtClean="0"/>
              <a:t>variance</a:t>
            </a:r>
            <a:r>
              <a:rPr lang="en-US" strike="sngStrike" dirty="0" smtClean="0"/>
              <a:t>s</a:t>
            </a:r>
            <a:r>
              <a:rPr lang="en-US" dirty="0" smtClean="0"/>
              <a:t> must be </a:t>
            </a:r>
            <a:r>
              <a:rPr lang="en-US" i="1" u="sng" strike="noStrike" dirty="0" smtClean="0"/>
              <a:t>demonstrated using </a:t>
            </a:r>
            <a:r>
              <a:rPr lang="en-US" dirty="0" smtClean="0"/>
              <a:t>one of seven factors outlined in federal and state rules. The Willamette Basin variance is based primarily on what</a:t>
            </a:r>
            <a:r>
              <a:rPr lang="en-US" baseline="0" dirty="0" smtClean="0"/>
              <a:t> is called Factor 3 – that human-caused conditions prevent attainment of the mercury standard and cannot be remedied during the term of the variance. In order to justify the variance to EPA, we have to provide sufficient evidence that this is the case.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aseline="0" dirty="0" smtClean="0"/>
              <a:t>The majority of mercury found in Oregon fish comes from atmospheric deposition and natural mercury sources. There’s a reservoir of mercury in the atmosphere that comes from sources around the globe – from combustion, cement manufacturing, </a:t>
            </a:r>
            <a:r>
              <a:rPr lang="en-US" b="0" i="0" u="none" baseline="0" dirty="0" smtClean="0"/>
              <a:t>fires, volcanos </a:t>
            </a:r>
            <a:r>
              <a:rPr lang="en-US" baseline="0" dirty="0" smtClean="0"/>
              <a:t>and other sources. Some of this reservoir is deposited when it rains; some also is deposited when it is dry. Some is deposited directly to water; some falls onto land, but then enters into waters due to natural and human caused runoff.  As we can see in the map, the coast range and the Cascades tend to </a:t>
            </a:r>
            <a:r>
              <a:rPr lang="en-US" i="0" u="none" baseline="0" dirty="0" smtClean="0"/>
              <a:t>have high wet deposition rates</a:t>
            </a:r>
            <a:r>
              <a:rPr lang="en-US" baseline="0" dirty="0" smtClean="0"/>
              <a:t>. </a:t>
            </a:r>
            <a:r>
              <a:rPr lang="en-US" baseline="0" dirty="0"/>
              <a:t>As a result, the waters of the Willamette Basin have higher concentrations of mercury than the criterion, and the </a:t>
            </a:r>
            <a:r>
              <a:rPr lang="en-US" baseline="0" dirty="0" smtClean="0"/>
              <a:t>majority </a:t>
            </a:r>
            <a:r>
              <a:rPr lang="en-US" baseline="0" dirty="0"/>
              <a:t>of this mercury comes from global </a:t>
            </a:r>
            <a:r>
              <a:rPr lang="en-US" baseline="0" dirty="0" smtClean="0"/>
              <a:t>sources. While the State can control movement of some mercury into the watershed through erosion control and other programs, such efforts will take decades to accomplish and even longer to see corresponding reductions in fish tissue mercury concentrations.</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1/21/2020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0.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2.jpeg"/><Relationship Id="rId2" Type="http://schemas.openxmlformats.org/officeDocument/2006/relationships/notesSlide" Target="../notesSlides/notesSlide13.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9.jpeg"/><Relationship Id="rId5" Type="http://schemas.openxmlformats.org/officeDocument/2006/relationships/hyperlink" Target="http://www.flickr.com/photos/lwr/6894501029/" TargetMode="External"/><Relationship Id="rId15" Type="http://schemas.openxmlformats.org/officeDocument/2006/relationships/image" Target="../media/image11.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8.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8013680"/>
              </p:ext>
            </p:extLst>
          </p:nvPr>
        </p:nvGraphicFramePr>
        <p:xfrm>
          <a:off x="838200" y="1828800"/>
          <a:ext cx="9934377" cy="3654356"/>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chemeClr val="bg1"/>
                          </a:solidFill>
                          <a:effectLst/>
                          <a:latin typeface="Arial" panose="020B0604020202020204" pitchFamily="34" charset="0"/>
                          <a:cs typeface="Arial" panose="020B0604020202020204" pitchFamily="34" charset="0"/>
                        </a:rPr>
                        <a:t>Effluent</a:t>
                      </a:r>
                      <a:r>
                        <a:rPr lang="en-US" sz="2000" b="1" i="0" u="none" dirty="0" smtClean="0">
                          <a:solidFill>
                            <a:srgbClr val="FF0000"/>
                          </a:solidFill>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Volume Range</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In-stream</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Target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Dischargers Subject to Variance</a:t>
            </a:r>
            <a:endParaRPr lang="en-US" dirty="0"/>
          </a:p>
        </p:txBody>
      </p:sp>
      <p:sp>
        <p:nvSpPr>
          <p:cNvPr id="3" name="Content Placeholder 2"/>
          <p:cNvSpPr>
            <a:spLocks noGrp="1"/>
          </p:cNvSpPr>
          <p:nvPr>
            <p:ph idx="1"/>
          </p:nvPr>
        </p:nvSpPr>
        <p:spPr>
          <a:xfrm>
            <a:off x="609600" y="2273108"/>
            <a:ext cx="6226968" cy="3822892"/>
          </a:xfrm>
        </p:spPr>
        <p:txBody>
          <a:bodyPr>
            <a:normAutofit fontScale="92500"/>
          </a:bodyPr>
          <a:lstStyle/>
          <a:p>
            <a:r>
              <a:rPr lang="en-US" sz="3500" dirty="0" smtClean="0"/>
              <a:t>64 individual NPDES permit holders listed in rule.</a:t>
            </a:r>
            <a:endParaRPr lang="en-US" sz="3500" dirty="0"/>
          </a:p>
          <a:p>
            <a:pPr lvl="1"/>
            <a:r>
              <a:rPr lang="en-US" dirty="0"/>
              <a:t>Major </a:t>
            </a:r>
            <a:r>
              <a:rPr lang="en-US" dirty="0" smtClean="0"/>
              <a:t>wastewater </a:t>
            </a:r>
            <a:r>
              <a:rPr lang="en-US" dirty="0"/>
              <a:t>treatment </a:t>
            </a:r>
            <a:r>
              <a:rPr lang="en-US" dirty="0" smtClean="0"/>
              <a:t>plants.</a:t>
            </a:r>
          </a:p>
          <a:p>
            <a:pPr lvl="1"/>
            <a:r>
              <a:rPr lang="en-US" dirty="0" smtClean="0"/>
              <a:t>Minor WWTPs that would otherwise obtain permit limit based on water quality standard.</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3926358"/>
            <a:ext cx="2405537" cy="1593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0" y="2228754"/>
            <a:ext cx="2386584" cy="15910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568" y="2273108"/>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2667000"/>
            <a:ext cx="102108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Meet effluent mercury limits achievable with current, well-operated and maintained treatment system.</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Implement mercury minimization program, with minimum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reporting</a:t>
            </a:r>
            <a:endParaRPr lang="en-US" sz="3000" strike="sngStrik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74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tretch>
            <a:fillRect/>
          </a:stretch>
        </p:blipFill>
        <p:spPr>
          <a:xfrm>
            <a:off x="3762922" y="1560363"/>
            <a:ext cx="2117157" cy="1411438"/>
          </a:xfrm>
          <a:prstGeom prst="rect">
            <a:avLst/>
          </a:prstGeom>
        </p:spPr>
      </p:pic>
      <p:sp>
        <p:nvSpPr>
          <p:cNvPr id="5" name="TextBox 4"/>
          <p:cNvSpPr txBox="1"/>
          <p:nvPr/>
        </p:nvSpPr>
        <p:spPr>
          <a:xfrm>
            <a:off x="6487760" y="2364950"/>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time to collect and evaluate data.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1066800" y="2438400"/>
            <a:ext cx="7924800" cy="2743200"/>
          </a:xfrm>
        </p:spPr>
        <p:txBody>
          <a:bodyPr>
            <a:normAutofit/>
          </a:bodyPr>
          <a:lstStyle/>
          <a:p>
            <a:r>
              <a:rPr lang="en-US" dirty="0"/>
              <a:t>Progress in achieving </a:t>
            </a:r>
            <a:r>
              <a:rPr lang="en-US" dirty="0" smtClean="0"/>
              <a:t>mercury reductions.</a:t>
            </a:r>
            <a:endParaRPr lang="en-US" dirty="0"/>
          </a:p>
          <a:p>
            <a:r>
              <a:rPr lang="en-US" dirty="0"/>
              <a:t>Re-evaluate feasibility of mercury removal </a:t>
            </a:r>
            <a:r>
              <a:rPr lang="en-US" dirty="0" smtClean="0"/>
              <a:t>technology.</a:t>
            </a:r>
            <a:endParaRPr lang="en-US" dirty="0"/>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dirty="0" smtClean="0"/>
              <a:t>Purpose:</a:t>
            </a:r>
          </a:p>
          <a:p>
            <a:pPr lvl="1"/>
            <a:r>
              <a:rPr lang="en-US" dirty="0" smtClean="0"/>
              <a:t>Consistency with 2015 federal regulations</a:t>
            </a:r>
          </a:p>
          <a:p>
            <a:pPr lvl="1"/>
            <a:r>
              <a:rPr lang="en-US" dirty="0" smtClean="0"/>
              <a:t>Clarity and administrative efficiency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295400" y="2057400"/>
            <a:ext cx="8839200" cy="3657600"/>
          </a:xfrm>
        </p:spPr>
        <p:txBody>
          <a:bodyPr>
            <a:normAutofit fontScale="92500"/>
          </a:bodyPr>
          <a:lstStyle/>
          <a:p>
            <a:r>
              <a:rPr lang="en-US" sz="3500" dirty="0" smtClean="0"/>
              <a:t>Removes provisions prohibiting variances if DEQ determines that the variance is likely to: </a:t>
            </a:r>
          </a:p>
          <a:p>
            <a:pPr lvl="1"/>
            <a:r>
              <a:rPr lang="en-US" sz="3100" dirty="0" smtClean="0"/>
              <a:t>Jeopardize ESA species; or </a:t>
            </a:r>
          </a:p>
          <a:p>
            <a:pPr lvl="1"/>
            <a:r>
              <a:rPr lang="en-US" sz="3100" dirty="0"/>
              <a:t>R</a:t>
            </a:r>
            <a:r>
              <a:rPr lang="en-US" sz="3100" dirty="0" smtClean="0"/>
              <a:t>esult in an unreasonable risk to human health.</a:t>
            </a:r>
          </a:p>
          <a:p>
            <a:r>
              <a:rPr lang="en-US" sz="3500" dirty="0" smtClean="0"/>
              <a:t>Removes section regarding variance renewals.</a:t>
            </a:r>
          </a:p>
          <a:p>
            <a:endParaRPr lang="en-US" dirty="0" smtClean="0"/>
          </a:p>
        </p:txBody>
      </p:sp>
    </p:spTree>
    <p:extLst>
      <p:ext uri="{BB962C8B-B14F-4D97-AF65-F5344CB8AC3E}">
        <p14:creationId xmlns:p14="http://schemas.microsoft.com/office/powerpoint/2010/main" val="3203540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ZW" dirty="0"/>
          </a:p>
        </p:txBody>
      </p:sp>
      <p:sp>
        <p:nvSpPr>
          <p:cNvPr id="3" name="Content Placeholder 2"/>
          <p:cNvSpPr>
            <a:spLocks noGrp="1"/>
          </p:cNvSpPr>
          <p:nvPr>
            <p:ph idx="1"/>
          </p:nvPr>
        </p:nvSpPr>
        <p:spPr/>
        <p:txBody>
          <a:bodyPr>
            <a:normAutofit/>
          </a:bodyPr>
          <a:lstStyle/>
          <a:p>
            <a:pPr marL="1371600" indent="-514350">
              <a:buFont typeface="+mj-lt"/>
              <a:buAutoNum type="arabicPeriod"/>
            </a:pPr>
            <a:r>
              <a:rPr lang="en-US" dirty="0" smtClean="0"/>
              <a:t>Adopt </a:t>
            </a:r>
            <a:r>
              <a:rPr lang="en-US" dirty="0"/>
              <a:t>proposed amendments to the State Variance Authorization Rule at OAR 340-041-0059 and associated definitions at OAR 340-041-0002.</a:t>
            </a:r>
          </a:p>
          <a:p>
            <a:pPr marL="1371600" indent="-514350">
              <a:buFont typeface="+mj-lt"/>
              <a:buAutoNum type="arabicPeriod"/>
            </a:pPr>
            <a:r>
              <a:rPr lang="en-US" dirty="0"/>
              <a:t>Adopt proposed amendments to OAR 340-041-0345 establishing a multiple discharger variance for mercury for the Willamette Basin.</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pPr marL="1371600" indent="-514350">
              <a:buFont typeface="+mj-lt"/>
              <a:buAutoNum type="arabicPeriod"/>
            </a:pPr>
            <a:r>
              <a:rPr lang="en-US" dirty="0" smtClean="0"/>
              <a:t>Adopt proposed amendments to the State Variance Authorization Rule at OAR 340-041-0059 and associated definitions at OAR 340-041-0002.</a:t>
            </a:r>
          </a:p>
          <a:p>
            <a:pPr marL="1371600" indent="-514350">
              <a:buFont typeface="+mj-lt"/>
              <a:buAutoNum type="arabicPeriod"/>
            </a:pPr>
            <a:r>
              <a:rPr lang="en-US" dirty="0" smtClean="0"/>
              <a:t>Adopt proposed amendments to OAR 340-041-0345 establishing a multiple discharger variance for mercury for the Willamette Basin.</a:t>
            </a:r>
          </a:p>
        </p:txBody>
      </p:sp>
    </p:spTree>
    <p:extLst>
      <p:ext uri="{BB962C8B-B14F-4D97-AF65-F5344CB8AC3E}">
        <p14:creationId xmlns:p14="http://schemas.microsoft.com/office/powerpoint/2010/main" val="12329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638800" cy="3962400"/>
          </a:xfrm>
        </p:spPr>
        <p:txBody>
          <a:bodyPr>
            <a:normAutofit fontScale="85000" lnSpcReduction="20000"/>
          </a:bodyPr>
          <a:lstStyle/>
          <a:p>
            <a:r>
              <a:rPr lang="en-US" sz="3800" dirty="0" smtClean="0"/>
              <a:t>Background and Variance Basics </a:t>
            </a:r>
          </a:p>
          <a:p>
            <a:r>
              <a:rPr lang="en-US" sz="3800" dirty="0" smtClean="0"/>
              <a:t>Willamette Basin MDV</a:t>
            </a:r>
          </a:p>
          <a:p>
            <a:pPr lvl="1"/>
            <a:r>
              <a:rPr lang="en-US" sz="2400" dirty="0" smtClean="0"/>
              <a:t>Justification</a:t>
            </a:r>
          </a:p>
          <a:p>
            <a:pPr lvl="1"/>
            <a:r>
              <a:rPr lang="en-US" sz="2400" dirty="0" smtClean="0"/>
              <a:t>Types of dischargers</a:t>
            </a:r>
          </a:p>
          <a:p>
            <a:pPr lvl="1"/>
            <a:r>
              <a:rPr lang="en-US" sz="2400" dirty="0" smtClean="0"/>
              <a:t>Requirements</a:t>
            </a:r>
          </a:p>
          <a:p>
            <a:pPr lvl="1"/>
            <a:r>
              <a:rPr lang="en-US" sz="2400" dirty="0" smtClean="0"/>
              <a:t>Term of the variance</a:t>
            </a:r>
          </a:p>
          <a:p>
            <a:pPr lvl="1"/>
            <a:r>
              <a:rPr lang="en-US" sz="2400" dirty="0" smtClean="0"/>
              <a:t>Public comments</a:t>
            </a:r>
          </a:p>
          <a:p>
            <a:r>
              <a:rPr lang="en-US" sz="3800" dirty="0" smtClean="0"/>
              <a:t>Variance Rule Amendments</a:t>
            </a:r>
          </a:p>
          <a:p>
            <a:r>
              <a:rPr lang="en-US" sz="3800" dirty="0" smtClean="0"/>
              <a:t>Questions</a:t>
            </a:r>
            <a:endParaRPr lang="en-US" sz="3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Methylmercury Criterion</a:t>
            </a:r>
            <a:endParaRPr lang="en-US" dirty="0"/>
          </a:p>
        </p:txBody>
      </p:sp>
      <p:sp>
        <p:nvSpPr>
          <p:cNvPr id="3" name="Content Placeholder 2"/>
          <p:cNvSpPr>
            <a:spLocks noGrp="1"/>
          </p:cNvSpPr>
          <p:nvPr>
            <p:ph idx="1"/>
          </p:nvPr>
        </p:nvSpPr>
        <p:spPr>
          <a:xfrm>
            <a:off x="914400" y="2286000"/>
            <a:ext cx="7239000" cy="3352800"/>
          </a:xfrm>
        </p:spPr>
        <p:txBody>
          <a:bodyPr>
            <a:noAutofit/>
          </a:bodyPr>
          <a:lstStyle/>
          <a:p>
            <a:r>
              <a:rPr lang="en-US" dirty="0" smtClean="0"/>
              <a:t>Protects high level of fish consumption.</a:t>
            </a:r>
          </a:p>
          <a:p>
            <a:r>
              <a:rPr lang="en-US" dirty="0" smtClean="0"/>
              <a:t>Expressed as fish tissue concentration.</a:t>
            </a:r>
          </a:p>
          <a:p>
            <a:r>
              <a:rPr lang="en-US" dirty="0" smtClean="0"/>
              <a:t>For permits, implemented through mercury minimization programs.</a:t>
            </a:r>
            <a:endParaRPr lang="en-US" dirty="0"/>
          </a:p>
        </p:txBody>
      </p:sp>
    </p:spTree>
    <p:extLst>
      <p:ext uri="{BB962C8B-B14F-4D97-AF65-F5344CB8AC3E}">
        <p14:creationId xmlns:p14="http://schemas.microsoft.com/office/powerpoint/2010/main" val="184630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Why a Mercury Variance for the Willamette Basin?</a:t>
            </a:r>
            <a:endParaRPr lang="en-US" sz="3600" dirty="0"/>
          </a:p>
        </p:txBody>
      </p:sp>
      <p:sp>
        <p:nvSpPr>
          <p:cNvPr id="13" name="TextBox 12"/>
          <p:cNvSpPr txBox="1"/>
          <p:nvPr/>
        </p:nvSpPr>
        <p:spPr>
          <a:xfrm>
            <a:off x="1066800" y="2286000"/>
            <a:ext cx="9829800" cy="304698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TMDL: ~0.14 </a:t>
            </a:r>
            <a:r>
              <a:rPr lang="en-US" sz="3200" dirty="0">
                <a:latin typeface="Arial" panose="020B0604020202020204" pitchFamily="34" charset="0"/>
                <a:cs typeface="Arial" panose="020B0604020202020204" pitchFamily="34" charset="0"/>
              </a:rPr>
              <a:t>ng/L water column </a:t>
            </a:r>
            <a:r>
              <a:rPr lang="en-US" sz="3200" dirty="0" smtClean="0">
                <a:latin typeface="Arial" panose="020B0604020202020204" pitchFamily="34" charset="0"/>
                <a:cs typeface="Arial" panose="020B0604020202020204" pitchFamily="34" charset="0"/>
              </a:rPr>
              <a:t>target.</a:t>
            </a:r>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Permit limits based on standard unattainable dischargers throughout basin.</a:t>
            </a: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Variance needed to issue permits and reduce mercury from point sources.</a:t>
            </a: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Relationship to TMDL.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54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 definition</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dirty="0" smtClean="0"/>
              <a:t>Time-limited </a:t>
            </a:r>
            <a:r>
              <a:rPr lang="en-US" dirty="0"/>
              <a:t>alternative standard for specified discharger(s) or </a:t>
            </a:r>
            <a:r>
              <a:rPr lang="en-US" dirty="0" smtClean="0"/>
              <a:t>waterbody.</a:t>
            </a:r>
          </a:p>
          <a:p>
            <a:r>
              <a:rPr lang="en-US" dirty="0" smtClean="0"/>
              <a:t>For purpose of wastewater discharge permits &amp; 401 certifications only.</a:t>
            </a:r>
            <a:endParaRPr lang="en-US" dirty="0"/>
          </a:p>
          <a:p>
            <a:r>
              <a:rPr lang="en-US" dirty="0" smtClean="0"/>
              <a:t>Does not change underlying standard.</a:t>
            </a:r>
          </a:p>
          <a:p>
            <a:r>
              <a:rPr lang="en-US" dirty="0"/>
              <a:t>Effective upon EPA approval.</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a:xfrm>
            <a:off x="1371600" y="2362200"/>
            <a:ext cx="8077200" cy="2895599"/>
          </a:xfrm>
        </p:spPr>
        <p:txBody>
          <a:bodyPr>
            <a:noAutofit/>
          </a:bodyPr>
          <a:lstStyle/>
          <a:p>
            <a:r>
              <a:rPr lang="en-US" dirty="0" smtClean="0"/>
              <a:t>Appropriate Clean Water Act tool to:</a:t>
            </a:r>
          </a:p>
          <a:p>
            <a:pPr lvl="1"/>
            <a:r>
              <a:rPr lang="en-US" sz="3200" dirty="0" smtClean="0"/>
              <a:t>Provide a path for issuing permits</a:t>
            </a:r>
          </a:p>
          <a:p>
            <a:pPr lvl="1"/>
            <a:r>
              <a:rPr lang="en-US" sz="3200" dirty="0" smtClean="0"/>
              <a:t>Make all feasible progress in reducing pollutant loadings during the variance.</a:t>
            </a:r>
            <a:endParaRPr lang="en-ZW" sz="3200" dirty="0"/>
          </a:p>
          <a:p>
            <a:pPr lvl="1"/>
            <a:r>
              <a:rPr lang="en-ZW" sz="3200" dirty="0" smtClean="0"/>
              <a:t>Ensure that the process is transparent.</a:t>
            </a:r>
            <a:endParaRPr lang="en-US" sz="3200" dirty="0" smtClean="0"/>
          </a:p>
        </p:txBody>
      </p:sp>
    </p:spTree>
    <p:extLst>
      <p:ext uri="{BB962C8B-B14F-4D97-AF65-F5344CB8AC3E}">
        <p14:creationId xmlns:p14="http://schemas.microsoft.com/office/powerpoint/2010/main" val="2021166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Mercury Variance - Need</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prevent the attainment of the use and cannot be remedied </a:t>
            </a:r>
            <a:r>
              <a:rPr lang="en-US" sz="3200" i="1" dirty="0">
                <a:solidFill>
                  <a:srgbClr val="FFFF00"/>
                </a:solidFill>
              </a:rPr>
              <a:t>or</a:t>
            </a:r>
            <a:r>
              <a:rPr lang="en-US" sz="3200" dirty="0">
                <a:solidFill>
                  <a:srgbClr val="FFFF00"/>
                </a:solidFill>
              </a:rPr>
              <a:t> would cause more environmental damage to correct 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80DFCEA4-8C40-46F1-88A4-31FA6E997692}">
  <ds:schemaRefs>
    <ds:schemaRef ds:uri="http://schemas.microsoft.com/sharepoint/v3/contenttype/forms"/>
  </ds:schemaRefs>
</ds:datastoreItem>
</file>

<file path=customXml/itemProps2.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C85C9D-60C0-42B5-9046-9FD68DF94B9B}">
  <ds:schemaRefs>
    <ds:schemaRef ds:uri="http://purl.org/dc/elements/1.1/"/>
    <ds:schemaRef ds:uri="http://schemas.microsoft.com/office/2006/metadata/properties"/>
    <ds:schemaRef ds:uri="$ListId:doc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2207</TotalTime>
  <Words>3070</Words>
  <Application>Microsoft Office PowerPoint</Application>
  <PresentationFormat>Widescreen</PresentationFormat>
  <Paragraphs>168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DEQSimpleTheme</vt:lpstr>
      <vt:lpstr>Water Quality Standards and Assessment</vt:lpstr>
      <vt:lpstr>Today’s action</vt:lpstr>
      <vt:lpstr>Outline</vt:lpstr>
      <vt:lpstr>Methylmercury Criterion</vt:lpstr>
      <vt:lpstr>Why a Mercury Variance for the Willamette Basin?</vt:lpstr>
      <vt:lpstr>Variance - definition</vt:lpstr>
      <vt:lpstr>Variance - purpose</vt:lpstr>
      <vt:lpstr>Mercury Variance - Need</vt:lpstr>
      <vt:lpstr>PowerPoint Presentation</vt:lpstr>
      <vt:lpstr>Technology cannot achieve criterion</vt:lpstr>
      <vt:lpstr>Dischargers Subject to Variance</vt:lpstr>
      <vt:lpstr>PowerPoint Presentation</vt:lpstr>
      <vt:lpstr>PowerPoint Presentation</vt:lpstr>
      <vt:lpstr>PowerPoint Presentation</vt:lpstr>
      <vt:lpstr>Major comments</vt:lpstr>
      <vt:lpstr>Changes to draft variance authorization rule</vt:lpstr>
      <vt:lpstr>Changes to draft variance authorization rule</vt:lpstr>
      <vt:lpstr>Proposal</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146</cp:revision>
  <cp:lastPrinted>2020-01-21T19:09:19Z</cp:lastPrinted>
  <dcterms:created xsi:type="dcterms:W3CDTF">2012-12-04T19:19:06Z</dcterms:created>
  <dcterms:modified xsi:type="dcterms:W3CDTF">2020-01-21T20:28:56Z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