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56" r:id="rId4"/>
  </p:sldMasterIdLst>
  <p:notesMasterIdLst>
    <p:notesMasterId r:id="rId23"/>
  </p:notesMasterIdLst>
  <p:sldIdLst>
    <p:sldId id="256" r:id="rId5"/>
    <p:sldId id="285" r:id="rId6"/>
    <p:sldId id="260" r:id="rId7"/>
    <p:sldId id="286" r:id="rId8"/>
    <p:sldId id="266" r:id="rId9"/>
    <p:sldId id="261" r:id="rId10"/>
    <p:sldId id="282" r:id="rId11"/>
    <p:sldId id="267" r:id="rId12"/>
    <p:sldId id="269" r:id="rId13"/>
    <p:sldId id="270" r:id="rId14"/>
    <p:sldId id="272" r:id="rId15"/>
    <p:sldId id="273" r:id="rId16"/>
    <p:sldId id="271" r:id="rId17"/>
    <p:sldId id="274" r:id="rId18"/>
    <p:sldId id="277" r:id="rId19"/>
    <p:sldId id="276" r:id="rId20"/>
    <p:sldId id="279" r:id="rId21"/>
    <p:sldId id="284" r:id="rId22"/>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debra sturdevant" initials="ds" lastIdx="16" clrIdx="0">
    <p:extLst>
      <p:ext uri="{19B8F6BF-5375-455C-9EA6-DF929625EA0E}">
        <p15:presenceInfo xmlns:p15="http://schemas.microsoft.com/office/powerpoint/2012/main" userId="76dcf02fbc904ba9"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00907E"/>
    <a:srgbClr val="3F8D6F"/>
    <a:srgbClr val="439777"/>
    <a:srgbClr val="57B59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1651" autoAdjust="0"/>
    <p:restoredTop sz="44895" autoAdjust="0"/>
  </p:normalViewPr>
  <p:slideViewPr>
    <p:cSldViewPr>
      <p:cViewPr varScale="1">
        <p:scale>
          <a:sx n="48" d="100"/>
          <a:sy n="48" d="100"/>
        </p:scale>
        <p:origin x="3102" y="42"/>
      </p:cViewPr>
      <p:guideLst>
        <p:guide orient="horz" pos="2160"/>
        <p:guide pos="384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viewProps" Target="viewProps.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commentAuthors" Target="commentAuthor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notesMaster" Target="notesMasters/notesMaster1.xml"/><Relationship Id="rId28"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9940DCEB-E0DC-4ADD-9BF3-326A5B6F645B}" type="datetimeFigureOut">
              <a:rPr lang="en-US" smtClean="0"/>
              <a:t>1/22/2020</a:t>
            </a:fld>
            <a:endParaRPr lang="en-US"/>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783981EC-B6E6-4B85-93C1-B50A6F43896D}" type="slidenum">
              <a:rPr lang="en-US" smtClean="0"/>
              <a:t>‹#›</a:t>
            </a:fld>
            <a:endParaRPr lang="en-US"/>
          </a:p>
        </p:txBody>
      </p:sp>
    </p:spTree>
    <p:extLst>
      <p:ext uri="{BB962C8B-B14F-4D97-AF65-F5344CB8AC3E}">
        <p14:creationId xmlns:p14="http://schemas.microsoft.com/office/powerpoint/2010/main" val="206417595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[Connie</a:t>
            </a:r>
            <a:r>
              <a:rPr lang="en-US" baseline="0" dirty="0" smtClean="0"/>
              <a:t> introduction}</a:t>
            </a:r>
          </a:p>
          <a:p>
            <a:endParaRPr lang="en-US" baseline="0" dirty="0" smtClean="0"/>
          </a:p>
          <a:p>
            <a:r>
              <a:rPr lang="en-US" baseline="0" dirty="0" smtClean="0"/>
              <a:t>Chair George, member of the commission. My name is Aron Borok and I am the variance specialist with the Water Quality Standards and Assessment Program.</a:t>
            </a:r>
            <a:endParaRPr lang="en-US" dirty="0"/>
          </a:p>
        </p:txBody>
      </p:sp>
      <p:sp>
        <p:nvSpPr>
          <p:cNvPr id="4" name="Slide Number Placeholder 3"/>
          <p:cNvSpPr>
            <a:spLocks noGrp="1"/>
          </p:cNvSpPr>
          <p:nvPr>
            <p:ph type="sldNum" sz="quarter" idx="10"/>
          </p:nvPr>
        </p:nvSpPr>
        <p:spPr/>
        <p:txBody>
          <a:bodyPr/>
          <a:lstStyle/>
          <a:p>
            <a:fld id="{783981EC-B6E6-4B85-93C1-B50A6F43896D}" type="slidenum">
              <a:rPr lang="en-US" smtClean="0"/>
              <a:t>1</a:t>
            </a:fld>
            <a:endParaRPr lang="en-US"/>
          </a:p>
        </p:txBody>
      </p:sp>
    </p:spTree>
    <p:extLst>
      <p:ext uri="{BB962C8B-B14F-4D97-AF65-F5344CB8AC3E}">
        <p14:creationId xmlns:p14="http://schemas.microsoft.com/office/powerpoint/2010/main" val="49508489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Only a small portion of mercury that </a:t>
            </a:r>
            <a:r>
              <a:rPr lang="en-US" i="0" u="none" dirty="0" smtClean="0"/>
              <a:t>enters basin waters</a:t>
            </a:r>
            <a:r>
              <a:rPr lang="en-US" i="0" u="none" baseline="0" dirty="0" smtClean="0"/>
              <a:t> comes </a:t>
            </a:r>
            <a:r>
              <a:rPr lang="en-US" baseline="0" dirty="0" smtClean="0"/>
              <a:t>from wastewater treatment plants</a:t>
            </a:r>
            <a:r>
              <a:rPr lang="en-US" dirty="0" smtClean="0"/>
              <a:t>.</a:t>
            </a:r>
            <a:r>
              <a:rPr lang="en-US" baseline="0" dirty="0" smtClean="0"/>
              <a:t> One step in the process of doing a variance is evaluating what technology is available and what mercury levels they can achieve in discharge. DEQ found that, while w</a:t>
            </a:r>
            <a:r>
              <a:rPr lang="en-US" dirty="0" smtClean="0"/>
              <a:t>astewater treatment facilities remove</a:t>
            </a:r>
            <a:r>
              <a:rPr lang="en-US" baseline="0" dirty="0" smtClean="0"/>
              <a:t> most of the mercury in their effluent – usually 90% or more, there is no demonstrated technology that can achieve that very low target – 0.14 ng/L at the scale of a treatment plant. As a result, dischargers need a variance.</a:t>
            </a:r>
          </a:p>
          <a:p>
            <a:endParaRPr lang="en-US" baseline="0" dirty="0" smtClean="0"/>
          </a:p>
        </p:txBody>
      </p:sp>
      <p:sp>
        <p:nvSpPr>
          <p:cNvPr id="4" name="Slide Number Placeholder 3"/>
          <p:cNvSpPr>
            <a:spLocks noGrp="1"/>
          </p:cNvSpPr>
          <p:nvPr>
            <p:ph type="sldNum" sz="quarter" idx="10"/>
          </p:nvPr>
        </p:nvSpPr>
        <p:spPr/>
        <p:txBody>
          <a:bodyPr/>
          <a:lstStyle/>
          <a:p>
            <a:fld id="{3E4400C9-1F1B-4904-92A4-7C6AD242A1CA}" type="slidenum">
              <a:rPr lang="en-US" smtClean="0"/>
              <a:t>10</a:t>
            </a:fld>
            <a:endParaRPr lang="en-US"/>
          </a:p>
        </p:txBody>
      </p:sp>
    </p:spTree>
    <p:extLst>
      <p:ext uri="{BB962C8B-B14F-4D97-AF65-F5344CB8AC3E}">
        <p14:creationId xmlns:p14="http://schemas.microsoft.com/office/powerpoint/2010/main" val="24804040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Dischargers subject to the variance include holders</a:t>
            </a:r>
            <a:r>
              <a:rPr lang="en-US" baseline="0" dirty="0" smtClean="0"/>
              <a:t> of individual wastewater permits that would otherwise have permit limits for mercury based on the water quality standard. These facilities are listed in the proposed rule and in supporting documentation. This includes any municipal wastewater treatment plants that DEQ classifies as “major” – with minimum flows of 1 MGD – 26 of these. In addition, it includes industrial facilities in sectors likely to discharge mercury, including pulp and paper, cement manufacturing and some electronics manufacturing – 8 of these. Finally, DEQ has included many minor wastewater treatment plants, in case these facilities would otherwise obtain permit limits based on the water quality standard during the term of the variance - 30.</a:t>
            </a:r>
            <a:endParaRPr lang="en-US" dirty="0"/>
          </a:p>
        </p:txBody>
      </p:sp>
      <p:sp>
        <p:nvSpPr>
          <p:cNvPr id="4" name="Slide Number Placeholder 3"/>
          <p:cNvSpPr>
            <a:spLocks noGrp="1"/>
          </p:cNvSpPr>
          <p:nvPr>
            <p:ph type="sldNum" sz="quarter" idx="10"/>
          </p:nvPr>
        </p:nvSpPr>
        <p:spPr/>
        <p:txBody>
          <a:bodyPr/>
          <a:lstStyle/>
          <a:p>
            <a:fld id="{783981EC-B6E6-4B85-93C1-B50A6F43896D}" type="slidenum">
              <a:rPr lang="en-US" smtClean="0"/>
              <a:t>11</a:t>
            </a:fld>
            <a:endParaRPr lang="en-US"/>
          </a:p>
        </p:txBody>
      </p:sp>
    </p:spTree>
    <p:extLst>
      <p:ext uri="{BB962C8B-B14F-4D97-AF65-F5344CB8AC3E}">
        <p14:creationId xmlns:p14="http://schemas.microsoft.com/office/powerpoint/2010/main" val="38878863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Under the variance, DEQ</a:t>
            </a:r>
            <a:r>
              <a:rPr lang="en-US" baseline="0" dirty="0" smtClean="0"/>
              <a:t> will require dischargers to meet effluent limits that are achievable with their current treatment system based on recent data. These dischargers also will be required to develop and implement a mercury minimization program in order to reduce the amount of mercury in their discharge. For municipal wastewater treatment plants, this includes such activities as implementing the statewide dental amalgam rule and targeting mercury reductions from laboratories, schools and hospitals. Industrial facilities will be required to identify opportunities to substitute materials used in their manufacturing process to materials that have less mercury. All facilities must ensure that their treatment facility is well maintained and operated to minimize mercury. Finally, all facilities will have minimum monitoring and reporting requirements.</a:t>
            </a:r>
          </a:p>
          <a:p>
            <a:endParaRPr lang="en-US" baseline="0" dirty="0" smtClean="0"/>
          </a:p>
          <a:p>
            <a:endParaRPr lang="en-US" dirty="0"/>
          </a:p>
        </p:txBody>
      </p:sp>
      <p:sp>
        <p:nvSpPr>
          <p:cNvPr id="4" name="Slide Number Placeholder 3"/>
          <p:cNvSpPr>
            <a:spLocks noGrp="1"/>
          </p:cNvSpPr>
          <p:nvPr>
            <p:ph type="sldNum" sz="quarter" idx="10"/>
          </p:nvPr>
        </p:nvSpPr>
        <p:spPr/>
        <p:txBody>
          <a:bodyPr/>
          <a:lstStyle/>
          <a:p>
            <a:fld id="{3E4400C9-1F1B-4904-92A4-7C6AD242A1CA}" type="slidenum">
              <a:rPr lang="en-US" smtClean="0"/>
              <a:t>12</a:t>
            </a:fld>
            <a:endParaRPr lang="en-US"/>
          </a:p>
        </p:txBody>
      </p:sp>
    </p:spTree>
    <p:extLst>
      <p:ext uri="{BB962C8B-B14F-4D97-AF65-F5344CB8AC3E}">
        <p14:creationId xmlns:p14="http://schemas.microsoft.com/office/powerpoint/2010/main" val="210362151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i="0" u="none" dirty="0"/>
              <a:t>DEQ is proposing a 20-year term for this variance. </a:t>
            </a:r>
            <a:r>
              <a:rPr lang="en-US" i="0" u="none" dirty="0" smtClean="0"/>
              <a:t>DEQ does not expect that the water quality standard will be attained during this term. </a:t>
            </a:r>
            <a:r>
              <a:rPr lang="en-US" i="0" u="none" strike="noStrike" baseline="0" dirty="0" smtClean="0">
                <a:solidFill>
                  <a:srgbClr val="FF0000"/>
                </a:solidFill>
              </a:rPr>
              <a:t>However</a:t>
            </a:r>
            <a:r>
              <a:rPr lang="en-US" i="0" u="none" strike="noStrike" baseline="0" dirty="0" smtClean="0"/>
              <a:t>, </a:t>
            </a:r>
            <a:r>
              <a:rPr lang="en-US" i="0" u="none" dirty="0" smtClean="0"/>
              <a:t>a 20-year</a:t>
            </a:r>
            <a:r>
              <a:rPr lang="en-US" i="0" u="none" baseline="0" dirty="0" smtClean="0"/>
              <a:t> </a:t>
            </a:r>
            <a:r>
              <a:rPr lang="en-US" i="0" u="none" dirty="0" smtClean="0"/>
              <a:t>term will provide time for dischargers to implement required mercury minimization activities, and to collect data and evaluate </a:t>
            </a:r>
            <a:r>
              <a:rPr lang="en-US" i="0" u="none" baseline="0" dirty="0" smtClean="0"/>
              <a:t>progress in reducing mercury levels</a:t>
            </a:r>
            <a:r>
              <a:rPr lang="en-US" i="0" u="none" dirty="0" smtClean="0"/>
              <a:t>. </a:t>
            </a:r>
            <a:endParaRPr lang="en-US" i="0" u="none" dirty="0"/>
          </a:p>
        </p:txBody>
      </p:sp>
      <p:sp>
        <p:nvSpPr>
          <p:cNvPr id="4" name="Slide Number Placeholder 3"/>
          <p:cNvSpPr>
            <a:spLocks noGrp="1"/>
          </p:cNvSpPr>
          <p:nvPr>
            <p:ph type="sldNum" sz="quarter" idx="10"/>
          </p:nvPr>
        </p:nvSpPr>
        <p:spPr/>
        <p:txBody>
          <a:bodyPr/>
          <a:lstStyle/>
          <a:p>
            <a:fld id="{3E4400C9-1F1B-4904-92A4-7C6AD242A1CA}" type="slidenum">
              <a:rPr lang="en-US" smtClean="0"/>
              <a:t>13</a:t>
            </a:fld>
            <a:endParaRPr lang="en-US"/>
          </a:p>
        </p:txBody>
      </p:sp>
    </p:spTree>
    <p:extLst>
      <p:ext uri="{BB962C8B-B14F-4D97-AF65-F5344CB8AC3E}">
        <p14:creationId xmlns:p14="http://schemas.microsoft.com/office/powerpoint/2010/main" val="177946461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31774">
              <a:defRPr/>
            </a:pPr>
            <a:r>
              <a:rPr lang="en-US" dirty="0"/>
              <a:t>Because the term of the variance is greater than 5 years, </a:t>
            </a:r>
            <a:r>
              <a:rPr lang="en-US" dirty="0" smtClean="0"/>
              <a:t>DEQ </a:t>
            </a:r>
            <a:r>
              <a:rPr lang="en-US" dirty="0"/>
              <a:t>is required to re-evaluate the </a:t>
            </a:r>
            <a:r>
              <a:rPr lang="en-US" dirty="0" smtClean="0"/>
              <a:t>requirements</a:t>
            </a:r>
            <a:r>
              <a:rPr lang="en-US" baseline="0" dirty="0" smtClean="0"/>
              <a:t> of the </a:t>
            </a:r>
            <a:r>
              <a:rPr lang="en-US" dirty="0" smtClean="0"/>
              <a:t>variance </a:t>
            </a:r>
            <a:r>
              <a:rPr lang="en-US" dirty="0"/>
              <a:t>every five years. </a:t>
            </a:r>
            <a:r>
              <a:rPr lang="en-US" i="0" u="none" strike="noStrike" dirty="0" smtClean="0"/>
              <a:t>The </a:t>
            </a:r>
            <a:r>
              <a:rPr lang="en-US" i="0" u="none" dirty="0" smtClean="0"/>
              <a:t>re-evaluation will </a:t>
            </a:r>
            <a:r>
              <a:rPr lang="en-US" dirty="0" smtClean="0"/>
              <a:t>have </a:t>
            </a:r>
            <a:r>
              <a:rPr lang="en-US" dirty="0"/>
              <a:t>two main components. </a:t>
            </a:r>
            <a:r>
              <a:rPr lang="en-US" dirty="0" smtClean="0"/>
              <a:t>DEQ will evaluate progress that dischargers have achieved in reducing mercury under the variance. DEQ also will re-evaluate if the feasibility of </a:t>
            </a:r>
            <a:r>
              <a:rPr lang="en-US" dirty="0"/>
              <a:t>mercury removal </a:t>
            </a:r>
            <a:r>
              <a:rPr lang="en-US" dirty="0" smtClean="0"/>
              <a:t>technology has changed. After</a:t>
            </a:r>
            <a:r>
              <a:rPr lang="en-US" baseline="0" dirty="0" smtClean="0"/>
              <a:t> this re-evaluation, DEQ will re-calculate permit limits for mercury for each discharger as their permit comes up for renewal. As mercury concentrations decrease, permit limits will decrease correspondingly, ensuring that mercury reductions continue.</a:t>
            </a:r>
            <a:endParaRPr lang="en-US" dirty="0" smtClean="0"/>
          </a:p>
          <a:p>
            <a:pPr defTabSz="931774">
              <a:defRPr/>
            </a:pPr>
            <a:endParaRPr lang="en-US" dirty="0"/>
          </a:p>
          <a:p>
            <a:r>
              <a:rPr lang="en-US" dirty="0"/>
              <a:t>As required by federal rule, DEQ will give the public an opportunity to comment on the re-evaluation. Once this has happened, DEQ will make any needed revisions, then submit the final evaluation to </a:t>
            </a:r>
            <a:r>
              <a:rPr lang="en-US" dirty="0" smtClean="0"/>
              <a:t>EPA, as required under federal variance rules.</a:t>
            </a:r>
            <a:endParaRPr lang="en-US" dirty="0"/>
          </a:p>
        </p:txBody>
      </p:sp>
      <p:sp>
        <p:nvSpPr>
          <p:cNvPr id="4" name="Slide Number Placeholder 3"/>
          <p:cNvSpPr>
            <a:spLocks noGrp="1"/>
          </p:cNvSpPr>
          <p:nvPr>
            <p:ph type="sldNum" sz="quarter" idx="10"/>
          </p:nvPr>
        </p:nvSpPr>
        <p:spPr/>
        <p:txBody>
          <a:bodyPr/>
          <a:lstStyle/>
          <a:p>
            <a:fld id="{3E4400C9-1F1B-4904-92A4-7C6AD242A1CA}" type="slidenum">
              <a:rPr lang="en-US" smtClean="0"/>
              <a:t>14</a:t>
            </a:fld>
            <a:endParaRPr lang="en-US"/>
          </a:p>
        </p:txBody>
      </p:sp>
    </p:spTree>
    <p:extLst>
      <p:ext uri="{BB962C8B-B14F-4D97-AF65-F5344CB8AC3E}">
        <p14:creationId xmlns:p14="http://schemas.microsoft.com/office/powerpoint/2010/main" val="316772074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DEQ received a</a:t>
            </a:r>
            <a:r>
              <a:rPr lang="en-US" baseline="0" dirty="0" smtClean="0"/>
              <a:t> number of</a:t>
            </a:r>
            <a:r>
              <a:rPr lang="en-US" dirty="0" smtClean="0"/>
              <a:t> comments on the MDV</a:t>
            </a:r>
            <a:r>
              <a:rPr lang="en-US" baseline="0" dirty="0" smtClean="0"/>
              <a:t> and made several clarifications. I will highlight two major comments here.</a:t>
            </a:r>
          </a:p>
          <a:p>
            <a:endParaRPr lang="en-US" baseline="0" dirty="0" smtClean="0"/>
          </a:p>
          <a:p>
            <a:pPr defTabSz="931774">
              <a:defRPr/>
            </a:pPr>
            <a:r>
              <a:rPr lang="en-US" baseline="0" dirty="0" smtClean="0"/>
              <a:t>First, there were a few comments about whether the proposed variance is a waterbody or multiple discharger variance. Under a waterbody variance, DEQ must identify best management practices for nonpoint sources that can make progress toward the water quality standard. This is not required for a multiple discharger or individual variance. The TMDL is the appropriate Clean Water Act tool to address the full range of mercury sources, including non-point sources. In the response to comments, DEQ clarified that it is proposing a multiple discharger variance and that the purpose of the variance is to provide an appropriate and transparent pathway to issue NPDES permits with requirements that are feasible and will reduce mercury loadings. DEQ also incorporated a list of facilities subject to the variance in the rule to clarify any confusion regarding the type of variance.</a:t>
            </a:r>
          </a:p>
          <a:p>
            <a:endParaRPr lang="en-US" baseline="0" dirty="0" smtClean="0"/>
          </a:p>
          <a:p>
            <a:r>
              <a:rPr lang="en-US" baseline="0" dirty="0" smtClean="0"/>
              <a:t>EPA also requested that DEQ list in the variance rule activities being implemented by the state that will make progress toward the methylmercury criterion. DEQ agreed to include in the rule a list of existing state programs that address mercury.</a:t>
            </a:r>
            <a:endParaRPr lang="en-US" dirty="0"/>
          </a:p>
        </p:txBody>
      </p:sp>
      <p:sp>
        <p:nvSpPr>
          <p:cNvPr id="4" name="Slide Number Placeholder 3"/>
          <p:cNvSpPr>
            <a:spLocks noGrp="1"/>
          </p:cNvSpPr>
          <p:nvPr>
            <p:ph type="sldNum" sz="quarter" idx="10"/>
          </p:nvPr>
        </p:nvSpPr>
        <p:spPr/>
        <p:txBody>
          <a:bodyPr/>
          <a:lstStyle/>
          <a:p>
            <a:fld id="{783981EC-B6E6-4B85-93C1-B50A6F43896D}" type="slidenum">
              <a:rPr lang="en-US" smtClean="0"/>
              <a:t>15</a:t>
            </a:fld>
            <a:endParaRPr lang="en-US"/>
          </a:p>
        </p:txBody>
      </p:sp>
    </p:spTree>
    <p:extLst>
      <p:ext uri="{BB962C8B-B14F-4D97-AF65-F5344CB8AC3E}">
        <p14:creationId xmlns:p14="http://schemas.microsoft.com/office/powerpoint/2010/main" val="46334120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a:t>
            </a:r>
            <a:r>
              <a:rPr lang="en-US" baseline="0" dirty="0" smtClean="0"/>
              <a:t> will now discuss changes that DEQ is proposing to the variance authorization rule. DEQ last amended this rule in 2011. Since then, EPA promulgated its own variance rules. DEQ is amending its rule to make it consistent with the federal rule and to clarify requirements.</a:t>
            </a:r>
          </a:p>
          <a:p>
            <a:endParaRPr lang="en-US" baseline="0" dirty="0" smtClean="0"/>
          </a:p>
          <a:p>
            <a:r>
              <a:rPr lang="en-US" i="0" u="none" baseline="0" dirty="0" smtClean="0"/>
              <a:t>The proposed language clarifies that the EQC has delegated the authority to the DEQ Director to issue individual variances, but </a:t>
            </a:r>
            <a:r>
              <a:rPr lang="en-US" dirty="0"/>
              <a:t>the Commission retains the authority to grant multiple discharger and waterbody variances through rule. The 2011 state variance rule did not discuss multiple discharger or waterbody variances.</a:t>
            </a:r>
            <a:endParaRPr lang="en-US" i="0" u="none" dirty="0" smtClean="0"/>
          </a:p>
        </p:txBody>
      </p:sp>
      <p:sp>
        <p:nvSpPr>
          <p:cNvPr id="4" name="Slide Number Placeholder 3"/>
          <p:cNvSpPr>
            <a:spLocks noGrp="1"/>
          </p:cNvSpPr>
          <p:nvPr>
            <p:ph type="sldNum" sz="quarter" idx="10"/>
          </p:nvPr>
        </p:nvSpPr>
        <p:spPr/>
        <p:txBody>
          <a:bodyPr/>
          <a:lstStyle/>
          <a:p>
            <a:fld id="{783981EC-B6E6-4B85-93C1-B50A6F43896D}" type="slidenum">
              <a:rPr lang="en-US" smtClean="0"/>
              <a:t>16</a:t>
            </a:fld>
            <a:endParaRPr lang="en-US"/>
          </a:p>
        </p:txBody>
      </p:sp>
    </p:spTree>
    <p:extLst>
      <p:ext uri="{BB962C8B-B14F-4D97-AF65-F5344CB8AC3E}">
        <p14:creationId xmlns:p14="http://schemas.microsoft.com/office/powerpoint/2010/main" val="415346338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1"/>
            <a:r>
              <a:rPr lang="en-US" dirty="0"/>
              <a:t>The current state rule prohibits variances if they would likely result in jeopardy to species listed as threatened or endangered under the Endangered Species Act or would adversely affect such species critical habitat. The rule also prohibits variances if the conditions of the variance will result in unreasonable risk to human health. DEQ is proposing to remove these provisions. These provisions add an administrative evaluation that is already embedded in the analysis required for a variance, the conditions of which must reflect the Highest Attainable Condition – the best that the discharger can feasibly accomplish during the term of the variance. </a:t>
            </a:r>
          </a:p>
          <a:p>
            <a:pPr lvl="1"/>
            <a:endParaRPr lang="en-US" dirty="0"/>
          </a:p>
          <a:p>
            <a:pPr lvl="1"/>
            <a:r>
              <a:rPr lang="en-US" dirty="0"/>
              <a:t>With respect to the provision on endangered species, for any variance to an aquatic life criterion, EPA will consult with the federal fisheries services during the variance approval process. If the services find that the variance would jeopardize endangered or threatened species, EPA would likely not approve the variance. The state does not have the expertise or authority to make that determination. </a:t>
            </a:r>
          </a:p>
          <a:p>
            <a:pPr lvl="1"/>
            <a:endParaRPr lang="en-US" dirty="0"/>
          </a:p>
          <a:p>
            <a:pPr lvl="1"/>
            <a:r>
              <a:rPr lang="en-US" dirty="0"/>
              <a:t>With respect to the provision regarding risk to human health, the Commission has established a policy to protect those who consume high amounts of fish when they adopted the current human health criteria in 2011 based on high fish consumption rates and a low risk level. Any variance to human health criteria will not change the underlying goals of these criteria. The variance recognizes that permit limits based on the criteria may not be attainable in the near term. When this is the case, a variance gives dischargers time to make all feasible progress toward attaining the human health standards.  The additional analysis required by this provision is not well-defined, is subjective and doesn’t add protections that are already embedded in the variance.</a:t>
            </a:r>
          </a:p>
          <a:p>
            <a:pPr lvl="1"/>
            <a:endParaRPr lang="en-US" dirty="0"/>
          </a:p>
          <a:p>
            <a:pPr lvl="1"/>
            <a:r>
              <a:rPr lang="en-US" dirty="0"/>
              <a:t>----------------------------------------------------------------------------</a:t>
            </a:r>
          </a:p>
          <a:p>
            <a:pPr lvl="1"/>
            <a:endParaRPr lang="en-US" dirty="0"/>
          </a:p>
          <a:p>
            <a:pPr lvl="1"/>
            <a:r>
              <a:rPr lang="en-US" dirty="0"/>
              <a:t>DEQ also is proposing to remove the section regarding variance renewals. Under federal rules, each variance is considered a new variance; thus, it does not make sense to include the section on variance </a:t>
            </a:r>
            <a:r>
              <a:rPr lang="en-US"/>
              <a:t>renewals</a:t>
            </a:r>
            <a:r>
              <a:rPr lang="en-US" smtClean="0"/>
              <a:t>.</a:t>
            </a:r>
            <a:endParaRPr lang="en-US" dirty="0"/>
          </a:p>
        </p:txBody>
      </p:sp>
      <p:sp>
        <p:nvSpPr>
          <p:cNvPr id="4" name="Slide Number Placeholder 3"/>
          <p:cNvSpPr>
            <a:spLocks noGrp="1"/>
          </p:cNvSpPr>
          <p:nvPr>
            <p:ph type="sldNum" sz="quarter" idx="10"/>
          </p:nvPr>
        </p:nvSpPr>
        <p:spPr/>
        <p:txBody>
          <a:bodyPr/>
          <a:lstStyle/>
          <a:p>
            <a:fld id="{783981EC-B6E6-4B85-93C1-B50A6F43896D}" type="slidenum">
              <a:rPr lang="en-US" smtClean="0"/>
              <a:t>17</a:t>
            </a:fld>
            <a:endParaRPr lang="en-US"/>
          </a:p>
        </p:txBody>
      </p:sp>
    </p:spTree>
    <p:extLst>
      <p:ext uri="{BB962C8B-B14F-4D97-AF65-F5344CB8AC3E}">
        <p14:creationId xmlns:p14="http://schemas.microsoft.com/office/powerpoint/2010/main" val="322565677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To</a:t>
            </a:r>
            <a:r>
              <a:rPr lang="en-US" baseline="0" dirty="0" smtClean="0"/>
              <a:t> briefly summarize the main points, a variance is a temporary change to the water quality standard for the purposes of permitting and are only appropriate if actions can be taken to reduce the pollutant. For point source dischargers to Willamette Basin waters listed in the proposed rule, the MDV is an appropriate to tool to provide a path forward for permitting and which will allow the dischargers to make progress in reducing mercury loads in a transparent manner over the next 20 years. We recommend that the Commission adopt the proposed amendments as provided in the Staff Report. We are happy to answer any additional questions.</a:t>
            </a:r>
            <a:endParaRPr lang="en-US" dirty="0"/>
          </a:p>
        </p:txBody>
      </p:sp>
      <p:sp>
        <p:nvSpPr>
          <p:cNvPr id="4" name="Slide Number Placeholder 3"/>
          <p:cNvSpPr>
            <a:spLocks noGrp="1"/>
          </p:cNvSpPr>
          <p:nvPr>
            <p:ph type="sldNum" sz="quarter" idx="10"/>
          </p:nvPr>
        </p:nvSpPr>
        <p:spPr/>
        <p:txBody>
          <a:bodyPr/>
          <a:lstStyle/>
          <a:p>
            <a:fld id="{783981EC-B6E6-4B85-93C1-B50A6F43896D}" type="slidenum">
              <a:rPr lang="en-US" smtClean="0"/>
              <a:t>18</a:t>
            </a:fld>
            <a:endParaRPr lang="en-US"/>
          </a:p>
        </p:txBody>
      </p:sp>
    </p:spTree>
    <p:extLst>
      <p:ext uri="{BB962C8B-B14F-4D97-AF65-F5344CB8AC3E}">
        <p14:creationId xmlns:p14="http://schemas.microsoft.com/office/powerpoint/2010/main" val="162999819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I’m here to day to recommend that the EQC take action on two proposed rule amendments. The first is to adopt proposed amendments to the state variance authorization rule. The second is to adopt proposed amendments to Basin-specific</a:t>
            </a:r>
            <a:r>
              <a:rPr lang="en-US" baseline="0" dirty="0" smtClean="0"/>
              <a:t> Criteria for the Willamette Basin that would establish a multiple discharger variance for mercury that would apply to 64 listed wastewater dischargers in the Willamette Basin.</a:t>
            </a:r>
            <a:endParaRPr lang="en-US" dirty="0"/>
          </a:p>
        </p:txBody>
      </p:sp>
      <p:sp>
        <p:nvSpPr>
          <p:cNvPr id="4" name="Slide Number Placeholder 3"/>
          <p:cNvSpPr>
            <a:spLocks noGrp="1"/>
          </p:cNvSpPr>
          <p:nvPr>
            <p:ph type="sldNum" sz="quarter" idx="10"/>
          </p:nvPr>
        </p:nvSpPr>
        <p:spPr/>
        <p:txBody>
          <a:bodyPr/>
          <a:lstStyle/>
          <a:p>
            <a:fld id="{783981EC-B6E6-4B85-93C1-B50A6F43896D}" type="slidenum">
              <a:rPr lang="en-US" smtClean="0"/>
              <a:t>2</a:t>
            </a:fld>
            <a:endParaRPr lang="en-US"/>
          </a:p>
        </p:txBody>
      </p:sp>
    </p:spTree>
    <p:extLst>
      <p:ext uri="{BB962C8B-B14F-4D97-AF65-F5344CB8AC3E}">
        <p14:creationId xmlns:p14="http://schemas.microsoft.com/office/powerpoint/2010/main" val="343376614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i="0" u="none" dirty="0" smtClean="0"/>
              <a:t>Here</a:t>
            </a:r>
            <a:r>
              <a:rPr lang="en-US" i="0" u="none" baseline="0" dirty="0" smtClean="0"/>
              <a:t> is the outline for today. First, I’d like to provide a brief overview of the mercury standard and why DEQ is proposing the mercury variance, followed by a brief discussion of what a variance is. Then, I’ll talk more specifically about the variance, what the variance will require and highlight a few comments received during the public comment period. I’ll then briefly go over the amendments to the variance rule and provide time for questions.</a:t>
            </a:r>
            <a:endParaRPr lang="en-US" i="0" u="none" dirty="0"/>
          </a:p>
        </p:txBody>
      </p:sp>
      <p:sp>
        <p:nvSpPr>
          <p:cNvPr id="4" name="Slide Number Placeholder 3"/>
          <p:cNvSpPr>
            <a:spLocks noGrp="1"/>
          </p:cNvSpPr>
          <p:nvPr>
            <p:ph type="sldNum" sz="quarter" idx="10"/>
          </p:nvPr>
        </p:nvSpPr>
        <p:spPr/>
        <p:txBody>
          <a:bodyPr/>
          <a:lstStyle/>
          <a:p>
            <a:fld id="{783981EC-B6E6-4B85-93C1-B50A6F43896D}" type="slidenum">
              <a:rPr lang="en-US" smtClean="0"/>
              <a:t>3</a:t>
            </a:fld>
            <a:endParaRPr lang="en-US"/>
          </a:p>
        </p:txBody>
      </p:sp>
    </p:spTree>
    <p:extLst>
      <p:ext uri="{BB962C8B-B14F-4D97-AF65-F5344CB8AC3E}">
        <p14:creationId xmlns:p14="http://schemas.microsoft.com/office/powerpoint/2010/main" val="182161357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31774">
              <a:defRPr/>
            </a:pPr>
            <a:r>
              <a:rPr lang="en-US" dirty="0" smtClean="0"/>
              <a:t>In 2011, the Commission adopted the current human health criterion for methylmercury and for other</a:t>
            </a:r>
            <a:r>
              <a:rPr lang="en-US" baseline="0" dirty="0" smtClean="0"/>
              <a:t> toxic pollutants</a:t>
            </a:r>
            <a:r>
              <a:rPr lang="en-US" dirty="0" smtClean="0"/>
              <a:t>. These</a:t>
            </a:r>
            <a:r>
              <a:rPr lang="en-US" baseline="0" dirty="0" smtClean="0"/>
              <a:t> are</a:t>
            </a:r>
            <a:r>
              <a:rPr lang="en-US" dirty="0" smtClean="0"/>
              <a:t> among the most stringent human</a:t>
            </a:r>
            <a:r>
              <a:rPr lang="en-US" baseline="0" dirty="0" smtClean="0"/>
              <a:t> health criteria</a:t>
            </a:r>
            <a:r>
              <a:rPr lang="en-US" dirty="0" smtClean="0"/>
              <a:t> in the country. This was done to ensure that Oregonians</a:t>
            </a:r>
            <a:r>
              <a:rPr lang="en-US" baseline="0" dirty="0" smtClean="0"/>
              <a:t> that consume high amounts of fish are</a:t>
            </a:r>
            <a:r>
              <a:rPr lang="en-US" dirty="0" smtClean="0"/>
              <a:t> adequately protected from methylmercury</a:t>
            </a:r>
            <a:r>
              <a:rPr lang="en-US" baseline="0" dirty="0" smtClean="0"/>
              <a:t> and other toxic pollutants</a:t>
            </a:r>
            <a:r>
              <a:rPr lang="en-US" dirty="0" smtClean="0"/>
              <a:t>. It’s important to note that at the time these</a:t>
            </a:r>
            <a:r>
              <a:rPr lang="en-US" baseline="0" dirty="0" smtClean="0"/>
              <a:t> criteria were developed, DEQ and stakeholders understood that permitted dischargers would not be able to achieve permit limits based on some of these criteria immediately. So, at that time, DEQ revised or adopted a number of tools allowed under the Clean Water Act, such as variances.</a:t>
            </a:r>
            <a:endParaRPr lang="en-US" dirty="0" smtClean="0"/>
          </a:p>
          <a:p>
            <a:pPr defTabSz="931774">
              <a:defRPr/>
            </a:pPr>
            <a:endParaRPr lang="en-US" dirty="0" smtClean="0"/>
          </a:p>
          <a:p>
            <a:pPr defTabSz="931774">
              <a:defRPr/>
            </a:pPr>
            <a:r>
              <a:rPr lang="en-US" dirty="0" smtClean="0"/>
              <a:t>Unlike</a:t>
            </a:r>
            <a:r>
              <a:rPr lang="en-US" baseline="0" dirty="0" smtClean="0"/>
              <a:t> other toxic substances, the human health methylmercury criterion is expressed as a fish tissue concentration. Other human health criteria are expressed as a water column concentration.  This means that the criterion generally cannot be used as the base for numeric permit limits. Instead, EPA and state guidance suggests that permitted facilities, such as municipal wastewater treatment plants and industrial facilities, reduce mercury in their discharge through developing and implementing mercury minimization programs.</a:t>
            </a:r>
            <a:endParaRPr lang="en-US" dirty="0"/>
          </a:p>
        </p:txBody>
      </p:sp>
      <p:sp>
        <p:nvSpPr>
          <p:cNvPr id="4" name="Slide Number Placeholder 3"/>
          <p:cNvSpPr>
            <a:spLocks noGrp="1"/>
          </p:cNvSpPr>
          <p:nvPr>
            <p:ph type="sldNum" sz="quarter" idx="10"/>
          </p:nvPr>
        </p:nvSpPr>
        <p:spPr/>
        <p:txBody>
          <a:bodyPr/>
          <a:lstStyle/>
          <a:p>
            <a:fld id="{783981EC-B6E6-4B85-93C1-B50A6F43896D}" type="slidenum">
              <a:rPr lang="en-US" smtClean="0"/>
              <a:t>4</a:t>
            </a:fld>
            <a:endParaRPr lang="en-US"/>
          </a:p>
        </p:txBody>
      </p:sp>
    </p:spTree>
    <p:extLst>
      <p:ext uri="{BB962C8B-B14F-4D97-AF65-F5344CB8AC3E}">
        <p14:creationId xmlns:p14="http://schemas.microsoft.com/office/powerpoint/2010/main" val="164984576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49478">
              <a:defRPr/>
            </a:pPr>
            <a:r>
              <a:rPr lang="en-US" baseline="0" dirty="0" smtClean="0"/>
              <a:t>In the Willamette Basin, DEQ has a way of translating this fish tissue concentration into a corresponding target concentration in water that can be used as the basis for permit limits. This target concentration is 0.14 ng/L. As I’ll be discussing in a minute, there is no current treatment that can attain permit limits based on </a:t>
            </a:r>
            <a:r>
              <a:rPr lang="en-US" i="1" u="sng" strike="noStrike" baseline="0" dirty="0" smtClean="0"/>
              <a:t>this target</a:t>
            </a:r>
            <a:r>
              <a:rPr lang="en-US" baseline="0" dirty="0" smtClean="0"/>
              <a:t>. As a result, a variance is needed in order to issue individual wastewater permits with limits that are attainable for our dischargers, while still reducing the amount of mercury coming into Basin </a:t>
            </a:r>
            <a:r>
              <a:rPr lang="en-US" i="1" u="sng" baseline="0" dirty="0" smtClean="0"/>
              <a:t>waters to the extent feasible</a:t>
            </a:r>
            <a:r>
              <a:rPr lang="en-US" baseline="0" dirty="0" smtClean="0"/>
              <a:t>. The variance provides a transparent process for DEQ to do so.</a:t>
            </a:r>
          </a:p>
          <a:p>
            <a:pPr defTabSz="949478">
              <a:defRPr/>
            </a:pPr>
            <a:endParaRPr lang="en-US" baseline="0" dirty="0" smtClean="0"/>
          </a:p>
          <a:p>
            <a:pPr defTabSz="949478">
              <a:defRPr/>
            </a:pPr>
            <a:r>
              <a:rPr lang="en-US" dirty="0"/>
              <a:t>I’d like to briefly mention how the variance relates to the TMDL. DEQ is pursuing an approach in which it would implement TMDL wasteload allocations for point sources through implementation of mercury minimization programs, consistent with the approach to reducing mercury under the variance, which I’ll discuss in a minute. However, because the outcome of the TMDL process is still uncertain, DEQ proposes to adopt the variance to ensure that DEQ has a path forward for issuing permits that are up-to-date and make progress in reducing mercury loading to the Willamette River.</a:t>
            </a:r>
            <a:endParaRPr lang="en-US" baseline="0" dirty="0" smtClean="0"/>
          </a:p>
          <a:p>
            <a:pPr defTabSz="949478">
              <a:defRPr/>
            </a:pPr>
            <a:endParaRPr lang="en-US" baseline="0" dirty="0" smtClean="0"/>
          </a:p>
        </p:txBody>
      </p:sp>
      <p:sp>
        <p:nvSpPr>
          <p:cNvPr id="4" name="Slide Number Placeholder 3"/>
          <p:cNvSpPr>
            <a:spLocks noGrp="1"/>
          </p:cNvSpPr>
          <p:nvPr>
            <p:ph type="sldNum" sz="quarter" idx="10"/>
          </p:nvPr>
        </p:nvSpPr>
        <p:spPr/>
        <p:txBody>
          <a:bodyPr/>
          <a:lstStyle/>
          <a:p>
            <a:fld id="{783981EC-B6E6-4B85-93C1-B50A6F43896D}" type="slidenum">
              <a:rPr lang="en-US" smtClean="0"/>
              <a:t>5</a:t>
            </a:fld>
            <a:endParaRPr lang="en-US"/>
          </a:p>
        </p:txBody>
      </p:sp>
    </p:spTree>
    <p:extLst>
      <p:ext uri="{BB962C8B-B14F-4D97-AF65-F5344CB8AC3E}">
        <p14:creationId xmlns:p14="http://schemas.microsoft.com/office/powerpoint/2010/main" val="194884649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US" dirty="0" smtClean="0">
                <a:latin typeface="Arial" pitchFamily="34" charset="0"/>
                <a:cs typeface="Arial" pitchFamily="34" charset="0"/>
              </a:rPr>
              <a:t>I</a:t>
            </a:r>
            <a:r>
              <a:rPr lang="en-US" baseline="0" dirty="0" smtClean="0">
                <a:latin typeface="Arial" pitchFamily="34" charset="0"/>
                <a:cs typeface="Arial" pitchFamily="34" charset="0"/>
              </a:rPr>
              <a:t>’d like to talk about what variances are and why they are adopted. </a:t>
            </a:r>
            <a:r>
              <a:rPr lang="en-US" dirty="0" smtClean="0">
                <a:latin typeface="Arial" pitchFamily="34" charset="0"/>
                <a:cs typeface="Arial" pitchFamily="34" charset="0"/>
              </a:rPr>
              <a:t>Variances are a tool under the Clean Water Act to address situations where dischargers cannot feasibly</a:t>
            </a:r>
            <a:r>
              <a:rPr lang="en-US" baseline="0" dirty="0" smtClean="0">
                <a:latin typeface="Arial" pitchFamily="34" charset="0"/>
                <a:cs typeface="Arial" pitchFamily="34" charset="0"/>
              </a:rPr>
              <a:t> </a:t>
            </a:r>
            <a:r>
              <a:rPr lang="en-US" dirty="0" smtClean="0">
                <a:latin typeface="Arial" pitchFamily="34" charset="0"/>
                <a:cs typeface="Arial" pitchFamily="34" charset="0"/>
              </a:rPr>
              <a:t>attain permit limits based on water quality standards</a:t>
            </a:r>
            <a:r>
              <a:rPr lang="en-US" baseline="0" dirty="0" smtClean="0">
                <a:latin typeface="Arial" pitchFamily="34" charset="0"/>
                <a:cs typeface="Arial" pitchFamily="34" charset="0"/>
              </a:rPr>
              <a:t>. Variances are </a:t>
            </a:r>
            <a:r>
              <a:rPr lang="en-US" dirty="0" smtClean="0">
                <a:latin typeface="Arial" pitchFamily="34" charset="0"/>
                <a:cs typeface="Arial" pitchFamily="34" charset="0"/>
              </a:rPr>
              <a:t>changes to water quality standards for a specified limited time period only for the purpose</a:t>
            </a:r>
            <a:r>
              <a:rPr lang="en-US" baseline="0" dirty="0" smtClean="0">
                <a:latin typeface="Arial" pitchFamily="34" charset="0"/>
                <a:cs typeface="Arial" pitchFamily="34" charset="0"/>
              </a:rPr>
              <a:t> of water quality permits or 401 certifications</a:t>
            </a:r>
            <a:r>
              <a:rPr lang="en-US" dirty="0" smtClean="0">
                <a:latin typeface="Arial" pitchFamily="34" charset="0"/>
                <a:cs typeface="Arial" pitchFamily="34" charset="0"/>
              </a:rPr>
              <a:t>. Variances do not change</a:t>
            </a:r>
            <a:r>
              <a:rPr lang="en-US" baseline="0" dirty="0" smtClean="0">
                <a:latin typeface="Arial" pitchFamily="34" charset="0"/>
                <a:cs typeface="Arial" pitchFamily="34" charset="0"/>
              </a:rPr>
              <a:t> the underlying standard for other purposes, such as TMDLs or water quality assessments. Variances are appropriate </a:t>
            </a:r>
            <a:r>
              <a:rPr lang="en-US" i="1" u="sng" baseline="0" dirty="0" smtClean="0">
                <a:latin typeface="Arial" pitchFamily="34" charset="0"/>
                <a:cs typeface="Arial" pitchFamily="34" charset="0"/>
              </a:rPr>
              <a:t>if </a:t>
            </a:r>
            <a:r>
              <a:rPr lang="en-US" i="1" u="sng" baseline="0" dirty="0" smtClean="0">
                <a:solidFill>
                  <a:srgbClr val="FF0000"/>
                </a:solidFill>
                <a:latin typeface="Arial" pitchFamily="34" charset="0"/>
                <a:cs typeface="Arial" pitchFamily="34" charset="0"/>
              </a:rPr>
              <a:t>actions can be taken to reduce the pollutant loading</a:t>
            </a:r>
            <a:r>
              <a:rPr lang="en-US" baseline="0" dirty="0" smtClean="0">
                <a:latin typeface="Arial" pitchFamily="34" charset="0"/>
                <a:cs typeface="Arial" pitchFamily="34" charset="0"/>
              </a:rPr>
              <a:t>. Variances are only effective upon EPA approval, as they are considered a change to a water quality standard..</a:t>
            </a:r>
            <a:endParaRPr lang="en-US" dirty="0" smtClean="0"/>
          </a:p>
        </p:txBody>
      </p:sp>
      <p:sp>
        <p:nvSpPr>
          <p:cNvPr id="4" name="Slide Number Placeholder 3"/>
          <p:cNvSpPr>
            <a:spLocks noGrp="1"/>
          </p:cNvSpPr>
          <p:nvPr>
            <p:ph type="sldNum" sz="quarter" idx="10"/>
          </p:nvPr>
        </p:nvSpPr>
        <p:spPr/>
        <p:txBody>
          <a:bodyPr/>
          <a:lstStyle/>
          <a:p>
            <a:fld id="{783981EC-B6E6-4B85-93C1-B50A6F43896D}" type="slidenum">
              <a:rPr lang="en-US" smtClean="0"/>
              <a:t>6</a:t>
            </a:fld>
            <a:endParaRPr lang="en-US"/>
          </a:p>
        </p:txBody>
      </p:sp>
    </p:spTree>
    <p:extLst>
      <p:ext uri="{BB962C8B-B14F-4D97-AF65-F5344CB8AC3E}">
        <p14:creationId xmlns:p14="http://schemas.microsoft.com/office/powerpoint/2010/main" val="368721731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In</a:t>
            </a:r>
            <a:r>
              <a:rPr lang="en-US" baseline="0" dirty="0" smtClean="0"/>
              <a:t> summary, the variance is an appropriate and transparent tool under the Clean Water Act to issue permits when permit limits based on water quality standards are not attainable, but where it is possible to make progress in reducing pollution. </a:t>
            </a:r>
            <a:endParaRPr lang="en-ZW" dirty="0"/>
          </a:p>
        </p:txBody>
      </p:sp>
      <p:sp>
        <p:nvSpPr>
          <p:cNvPr id="4" name="Slide Number Placeholder 3"/>
          <p:cNvSpPr>
            <a:spLocks noGrp="1"/>
          </p:cNvSpPr>
          <p:nvPr>
            <p:ph type="sldNum" sz="quarter" idx="10"/>
          </p:nvPr>
        </p:nvSpPr>
        <p:spPr/>
        <p:txBody>
          <a:bodyPr/>
          <a:lstStyle/>
          <a:p>
            <a:fld id="{783981EC-B6E6-4B85-93C1-B50A6F43896D}" type="slidenum">
              <a:rPr lang="en-US" smtClean="0"/>
              <a:t>7</a:t>
            </a:fld>
            <a:endParaRPr lang="en-US"/>
          </a:p>
        </p:txBody>
      </p:sp>
    </p:spTree>
    <p:extLst>
      <p:ext uri="{BB962C8B-B14F-4D97-AF65-F5344CB8AC3E}">
        <p14:creationId xmlns:p14="http://schemas.microsoft.com/office/powerpoint/2010/main" val="152308913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31774">
              <a:defRPr/>
            </a:pPr>
            <a:r>
              <a:rPr lang="en-US" i="0" u="none" dirty="0" smtClean="0"/>
              <a:t>Now I’ll talk about the proposed multiple discharger variance for mercury</a:t>
            </a:r>
            <a:r>
              <a:rPr lang="en-US" i="0" u="none" baseline="0" dirty="0" smtClean="0"/>
              <a:t> for dischargers to Willamette Basin waters</a:t>
            </a:r>
            <a:r>
              <a:rPr lang="en-US" i="0" u="none" dirty="0" smtClean="0"/>
              <a:t>.</a:t>
            </a:r>
            <a:r>
              <a:rPr lang="en-US" i="0" u="none" baseline="0" dirty="0" smtClean="0"/>
              <a:t> </a:t>
            </a:r>
            <a:r>
              <a:rPr lang="en-US" i="1" u="sng" dirty="0" smtClean="0"/>
              <a:t>The need for </a:t>
            </a:r>
            <a:r>
              <a:rPr lang="en-US" dirty="0" smtClean="0"/>
              <a:t>variance</a:t>
            </a:r>
            <a:r>
              <a:rPr lang="en-US" strike="sngStrike" dirty="0" smtClean="0"/>
              <a:t>s</a:t>
            </a:r>
            <a:r>
              <a:rPr lang="en-US" dirty="0" smtClean="0"/>
              <a:t> must be </a:t>
            </a:r>
            <a:r>
              <a:rPr lang="en-US" i="1" u="sng" strike="noStrike" dirty="0" smtClean="0"/>
              <a:t>demonstrated using </a:t>
            </a:r>
            <a:r>
              <a:rPr lang="en-US" dirty="0" smtClean="0"/>
              <a:t>one of seven factors outlined in federal and state rules. The Willamette Basin variance is based primarily on what</a:t>
            </a:r>
            <a:r>
              <a:rPr lang="en-US" baseline="0" dirty="0" smtClean="0"/>
              <a:t> is called Factor 3 – that human-caused conditions prevent attainment of the mercury standard and cannot be remedied during the term of the variance. In order to justify the variance to EPA, we have to provide sufficient evidence that this is the case. </a:t>
            </a:r>
            <a:endParaRPr lang="en-US" dirty="0"/>
          </a:p>
        </p:txBody>
      </p:sp>
      <p:sp>
        <p:nvSpPr>
          <p:cNvPr id="4" name="Slide Number Placeholder 3"/>
          <p:cNvSpPr>
            <a:spLocks noGrp="1"/>
          </p:cNvSpPr>
          <p:nvPr>
            <p:ph type="sldNum" sz="quarter" idx="10"/>
          </p:nvPr>
        </p:nvSpPr>
        <p:spPr/>
        <p:txBody>
          <a:bodyPr/>
          <a:lstStyle/>
          <a:p>
            <a:fld id="{783981EC-B6E6-4B85-93C1-B50A6F43896D}" type="slidenum">
              <a:rPr lang="en-US" smtClean="0"/>
              <a:pPr/>
              <a:t>8</a:t>
            </a:fld>
            <a:endParaRPr lang="en-US" dirty="0"/>
          </a:p>
        </p:txBody>
      </p:sp>
    </p:spTree>
    <p:extLst>
      <p:ext uri="{BB962C8B-B14F-4D97-AF65-F5344CB8AC3E}">
        <p14:creationId xmlns:p14="http://schemas.microsoft.com/office/powerpoint/2010/main" val="76829409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49478">
              <a:defRPr/>
            </a:pPr>
            <a:r>
              <a:rPr lang="en-US" baseline="0" dirty="0" smtClean="0"/>
              <a:t>The majority of mercury found in Oregon fish comes from atmospheric deposition and natural mercury sources. There’s a reservoir of mercury in the atmosphere that comes from sources around the globe – from combustion, cement manufacturing, </a:t>
            </a:r>
            <a:r>
              <a:rPr lang="en-US" b="0" i="0" u="none" baseline="0" dirty="0" smtClean="0"/>
              <a:t>fires, volcanos </a:t>
            </a:r>
            <a:r>
              <a:rPr lang="en-US" baseline="0" dirty="0" smtClean="0"/>
              <a:t>and other sources. Some of this reservoir is deposited when it rains; some also is deposited when it is dry. Some is deposited directly to water; some falls onto land, but then enters into waters due to natural and human caused runoff.  As we can see in the map, the coast range and the Cascades tend to </a:t>
            </a:r>
            <a:r>
              <a:rPr lang="en-US" i="0" u="none" baseline="0" dirty="0" smtClean="0"/>
              <a:t>have high wet deposition rates</a:t>
            </a:r>
            <a:r>
              <a:rPr lang="en-US" baseline="0" dirty="0" smtClean="0"/>
              <a:t>. </a:t>
            </a:r>
            <a:r>
              <a:rPr lang="en-US" baseline="0" dirty="0"/>
              <a:t>As a result, the waters of the Willamette Basin have higher concentrations of mercury than the criterion, and the </a:t>
            </a:r>
            <a:r>
              <a:rPr lang="en-US" baseline="0" dirty="0" smtClean="0"/>
              <a:t>majority </a:t>
            </a:r>
            <a:r>
              <a:rPr lang="en-US" baseline="0" dirty="0"/>
              <a:t>of this mercury comes from global </a:t>
            </a:r>
            <a:r>
              <a:rPr lang="en-US" baseline="0" dirty="0" smtClean="0"/>
              <a:t>sources. While the State can control movement of some mercury into the watershed through erosion control and other programs, such efforts will take decades to accomplish and even longer to see corresponding reductions in fish tissue mercury concentrations.</a:t>
            </a:r>
            <a:endParaRPr lang="en-US" baseline="0" dirty="0"/>
          </a:p>
        </p:txBody>
      </p:sp>
      <p:sp>
        <p:nvSpPr>
          <p:cNvPr id="4" name="Slide Number Placeholder 3"/>
          <p:cNvSpPr>
            <a:spLocks noGrp="1"/>
          </p:cNvSpPr>
          <p:nvPr>
            <p:ph type="sldNum" sz="quarter" idx="10"/>
          </p:nvPr>
        </p:nvSpPr>
        <p:spPr/>
        <p:txBody>
          <a:bodyPr/>
          <a:lstStyle/>
          <a:p>
            <a:fld id="{783981EC-B6E6-4B85-93C1-B50A6F43896D}" type="slidenum">
              <a:rPr lang="en-US" smtClean="0"/>
              <a:t>9</a:t>
            </a:fld>
            <a:endParaRPr lang="en-US"/>
          </a:p>
        </p:txBody>
      </p:sp>
    </p:spTree>
    <p:extLst>
      <p:ext uri="{BB962C8B-B14F-4D97-AF65-F5344CB8AC3E}">
        <p14:creationId xmlns:p14="http://schemas.microsoft.com/office/powerpoint/2010/main" val="626858605"/>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lvl1pPr>
              <a:defRPr>
                <a:latin typeface="Arial" panose="020B0604020202020204" pitchFamily="34" charset="0"/>
                <a:cs typeface="Arial" panose="020B0604020202020204" pitchFamily="34" charset="0"/>
              </a:defRPr>
            </a:lvl1pPr>
          </a:lstStyle>
          <a:p>
            <a:r>
              <a:rPr lang="en-US"/>
              <a:t>Click to edit Master title style</a:t>
            </a:r>
            <a:endParaRPr lang="en-US" dirty="0"/>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latin typeface="Arial" panose="020B0604020202020204" pitchFamily="34" charset="0"/>
                <a:cs typeface="Arial" panose="020B0604020202020204"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lvl1pPr>
              <a:defRPr>
                <a:latin typeface="Arial" panose="020B0604020202020204" pitchFamily="34" charset="0"/>
                <a:cs typeface="Arial" panose="020B0604020202020204" pitchFamily="34" charset="0"/>
              </a:defRPr>
            </a:lvl1pPr>
          </a:lstStyle>
          <a:p>
            <a:fld id="{981E06B6-2200-48FD-9B32-BE0D5073011D}" type="datetimeFigureOut">
              <a:rPr lang="en-US" smtClean="0"/>
              <a:pPr/>
              <a:t>1/22/2020</a:t>
            </a:fld>
            <a:endParaRPr lang="en-US"/>
          </a:p>
        </p:txBody>
      </p:sp>
      <p:sp>
        <p:nvSpPr>
          <p:cNvPr id="5" name="Footer Placeholder 4"/>
          <p:cNvSpPr>
            <a:spLocks noGrp="1"/>
          </p:cNvSpPr>
          <p:nvPr>
            <p:ph type="ftr" sz="quarter" idx="11"/>
          </p:nvPr>
        </p:nvSpPr>
        <p:spPr/>
        <p:txBody>
          <a:bodyPr/>
          <a:lstStyle>
            <a:lvl1pPr>
              <a:defRPr>
                <a:latin typeface="Arial" panose="020B0604020202020204" pitchFamily="34" charset="0"/>
                <a:cs typeface="Arial" panose="020B0604020202020204" pitchFamily="34" charset="0"/>
              </a:defRPr>
            </a:lvl1pPr>
          </a:lstStyle>
          <a:p>
            <a:endParaRPr lang="en-US" dirty="0"/>
          </a:p>
        </p:txBody>
      </p:sp>
      <p:sp>
        <p:nvSpPr>
          <p:cNvPr id="6" name="Slide Number Placeholder 5"/>
          <p:cNvSpPr>
            <a:spLocks noGrp="1"/>
          </p:cNvSpPr>
          <p:nvPr>
            <p:ph type="sldNum" sz="quarter" idx="12"/>
          </p:nvPr>
        </p:nvSpPr>
        <p:spPr/>
        <p:txBody>
          <a:bodyPr/>
          <a:lstStyle>
            <a:lvl1pPr>
              <a:defRPr>
                <a:latin typeface="Arial" panose="020B0604020202020204" pitchFamily="34" charset="0"/>
                <a:cs typeface="Arial" panose="020B0604020202020204" pitchFamily="34" charset="0"/>
              </a:defRPr>
            </a:lvl1pPr>
          </a:lstStyle>
          <a:p>
            <a:fld id="{1939E361-6CC3-4B93-8D02-0CA414705067}" type="slidenum">
              <a:rPr lang="en-US" smtClean="0"/>
              <a:pPr/>
              <a:t>‹#›</a:t>
            </a:fld>
            <a:endParaRPr lang="en-US"/>
          </a:p>
        </p:txBody>
      </p:sp>
      <p:sp>
        <p:nvSpPr>
          <p:cNvPr id="7" name="Rectangle 6"/>
          <p:cNvSpPr/>
          <p:nvPr/>
        </p:nvSpPr>
        <p:spPr>
          <a:xfrm>
            <a:off x="609600" y="6356350"/>
            <a:ext cx="10287000" cy="365125"/>
          </a:xfrm>
          <a:prstGeom prst="rect">
            <a:avLst/>
          </a:prstGeom>
          <a:solidFill>
            <a:srgbClr val="00907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000" dirty="0">
                <a:latin typeface="Arial" pitchFamily="34" charset="0"/>
                <a:cs typeface="Arial" pitchFamily="34" charset="0"/>
              </a:rPr>
              <a:t>    </a:t>
            </a:r>
            <a:endParaRPr lang="en-US" sz="1200" dirty="0">
              <a:latin typeface="Arial" pitchFamily="34" charset="0"/>
              <a:cs typeface="Arial" pitchFamily="34" charset="0"/>
            </a:endParaRPr>
          </a:p>
        </p:txBody>
      </p:sp>
      <p:pic>
        <p:nvPicPr>
          <p:cNvPr id="8" name="Picture 7"/>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034433" y="5905346"/>
            <a:ext cx="547967" cy="825810"/>
          </a:xfrm>
          <a:prstGeom prst="rect">
            <a:avLst/>
          </a:prstGeom>
        </p:spPr>
      </p:pic>
      <p:sp>
        <p:nvSpPr>
          <p:cNvPr id="9" name="Rectangle 8"/>
          <p:cNvSpPr/>
          <p:nvPr userDrawn="1"/>
        </p:nvSpPr>
        <p:spPr>
          <a:xfrm>
            <a:off x="609600" y="6356350"/>
            <a:ext cx="10287000" cy="36512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000" dirty="0">
                <a:latin typeface="Arial" pitchFamily="34" charset="0"/>
                <a:cs typeface="Arial" pitchFamily="34" charset="0"/>
              </a:rPr>
              <a:t>    </a:t>
            </a:r>
            <a:endParaRPr lang="en-US" sz="1200" dirty="0">
              <a:latin typeface="Arial" pitchFamily="34" charset="0"/>
              <a:cs typeface="Arial" pitchFamily="34" charset="0"/>
            </a:endParaRPr>
          </a:p>
        </p:txBody>
      </p:sp>
      <p:pic>
        <p:nvPicPr>
          <p:cNvPr id="10" name="Picture 9"/>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1034433" y="5905346"/>
            <a:ext cx="547967" cy="825810"/>
          </a:xfrm>
          <a:prstGeom prst="rect">
            <a:avLst/>
          </a:prstGeom>
        </p:spPr>
      </p:pic>
    </p:spTree>
    <p:extLst>
      <p:ext uri="{BB962C8B-B14F-4D97-AF65-F5344CB8AC3E}">
        <p14:creationId xmlns:p14="http://schemas.microsoft.com/office/powerpoint/2010/main" val="161634172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Arial" panose="020B0604020202020204" pitchFamily="34" charset="0"/>
                <a:cs typeface="Arial" panose="020B0604020202020204" pitchFamily="34" charset="0"/>
              </a:defRPr>
            </a:lvl1p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atin typeface="Arial" panose="020B0604020202020204" pitchFamily="34" charset="0"/>
                <a:cs typeface="Arial" panose="020B0604020202020204" pitchFamily="34" charset="0"/>
              </a:defRPr>
            </a:lvl1pPr>
          </a:lstStyle>
          <a:p>
            <a:fld id="{981E06B6-2200-48FD-9B32-BE0D5073011D}" type="datetimeFigureOut">
              <a:rPr lang="en-US" smtClean="0"/>
              <a:pPr/>
              <a:t>1/22/2020</a:t>
            </a:fld>
            <a:endParaRPr lang="en-US"/>
          </a:p>
        </p:txBody>
      </p:sp>
      <p:sp>
        <p:nvSpPr>
          <p:cNvPr id="5" name="Footer Placeholder 4"/>
          <p:cNvSpPr>
            <a:spLocks noGrp="1"/>
          </p:cNvSpPr>
          <p:nvPr>
            <p:ph type="ftr" sz="quarter" idx="11"/>
          </p:nvPr>
        </p:nvSpPr>
        <p:spPr/>
        <p:txBody>
          <a:bodyPr/>
          <a:lstStyle>
            <a:lvl1pPr>
              <a:defRPr>
                <a:latin typeface="Arial" panose="020B0604020202020204" pitchFamily="34" charset="0"/>
                <a:cs typeface="Arial" panose="020B0604020202020204" pitchFamily="34" charset="0"/>
              </a:defRPr>
            </a:lvl1pPr>
          </a:lstStyle>
          <a:p>
            <a:endParaRPr lang="en-US"/>
          </a:p>
        </p:txBody>
      </p:sp>
      <p:sp>
        <p:nvSpPr>
          <p:cNvPr id="6" name="Slide Number Placeholder 5"/>
          <p:cNvSpPr>
            <a:spLocks noGrp="1"/>
          </p:cNvSpPr>
          <p:nvPr>
            <p:ph type="sldNum" sz="quarter" idx="12"/>
          </p:nvPr>
        </p:nvSpPr>
        <p:spPr/>
        <p:txBody>
          <a:bodyPr/>
          <a:lstStyle>
            <a:lvl1pPr>
              <a:defRPr>
                <a:latin typeface="Arial" panose="020B0604020202020204" pitchFamily="34" charset="0"/>
                <a:cs typeface="Arial" panose="020B0604020202020204" pitchFamily="34" charset="0"/>
              </a:defRPr>
            </a:lvl1pPr>
          </a:lstStyle>
          <a:p>
            <a:fld id="{1939E361-6CC3-4B93-8D02-0CA414705067}" type="slidenum">
              <a:rPr lang="en-US" smtClean="0"/>
              <a:pPr/>
              <a:t>‹#›</a:t>
            </a:fld>
            <a:endParaRPr lang="en-US"/>
          </a:p>
        </p:txBody>
      </p:sp>
      <p:sp>
        <p:nvSpPr>
          <p:cNvPr id="7" name="Title 1"/>
          <p:cNvSpPr txBox="1">
            <a:spLocks/>
          </p:cNvSpPr>
          <p:nvPr/>
        </p:nvSpPr>
        <p:spPr>
          <a:xfrm>
            <a:off x="609600" y="1295400"/>
            <a:ext cx="10972800" cy="122238"/>
          </a:xfrm>
          <a:prstGeom prst="rect">
            <a:avLst/>
          </a:prstGeom>
          <a:solidFill>
            <a:srgbClr val="00907E"/>
          </a:solidFill>
        </p:spPr>
        <p:txBody>
          <a:bodyPr anchor="ctr">
            <a:normAutofit fontScale="25000" lnSpcReduction="20000"/>
          </a:bodyPr>
          <a:lstStyle>
            <a:lvl1pPr algn="ctr" defTabSz="914400" rtl="0" eaLnBrk="1" latinLnBrk="0" hangingPunct="1">
              <a:spcBef>
                <a:spcPct val="0"/>
              </a:spcBef>
              <a:buNone/>
              <a:defRPr sz="4400" kern="1200">
                <a:solidFill>
                  <a:schemeClr val="tx1"/>
                </a:solidFill>
                <a:latin typeface="Arial" panose="020B0604020202020204" pitchFamily="34" charset="0"/>
                <a:ea typeface="+mj-ea"/>
                <a:cs typeface="Arial" panose="020B0604020202020204" pitchFamily="34" charset="0"/>
              </a:defRPr>
            </a:lvl1pPr>
          </a:lstStyle>
          <a:p>
            <a:endParaRPr lang="en-US" sz="3200" dirty="0">
              <a:solidFill>
                <a:schemeClr val="bg1"/>
              </a:solidFill>
            </a:endParaRPr>
          </a:p>
        </p:txBody>
      </p:sp>
      <p:sp>
        <p:nvSpPr>
          <p:cNvPr id="8" name="Rectangle 7"/>
          <p:cNvSpPr/>
          <p:nvPr/>
        </p:nvSpPr>
        <p:spPr>
          <a:xfrm>
            <a:off x="609600" y="6356350"/>
            <a:ext cx="10287000" cy="365125"/>
          </a:xfrm>
          <a:prstGeom prst="rect">
            <a:avLst/>
          </a:prstGeom>
          <a:solidFill>
            <a:srgbClr val="00907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000" dirty="0">
                <a:latin typeface="Arial" pitchFamily="34" charset="0"/>
                <a:cs typeface="Arial" pitchFamily="34" charset="0"/>
              </a:rPr>
              <a:t>    </a:t>
            </a:r>
            <a:endParaRPr lang="en-US" sz="1200" dirty="0">
              <a:latin typeface="Arial" pitchFamily="34" charset="0"/>
              <a:cs typeface="Arial" pitchFamily="34" charset="0"/>
            </a:endParaRPr>
          </a:p>
        </p:txBody>
      </p:sp>
      <p:pic>
        <p:nvPicPr>
          <p:cNvPr id="9" name="Picture 8"/>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034433" y="5905346"/>
            <a:ext cx="547967" cy="825810"/>
          </a:xfrm>
          <a:prstGeom prst="rect">
            <a:avLst/>
          </a:prstGeom>
        </p:spPr>
      </p:pic>
      <p:sp>
        <p:nvSpPr>
          <p:cNvPr id="10" name="Title 1"/>
          <p:cNvSpPr txBox="1">
            <a:spLocks/>
          </p:cNvSpPr>
          <p:nvPr userDrawn="1"/>
        </p:nvSpPr>
        <p:spPr>
          <a:xfrm>
            <a:off x="609600" y="1295400"/>
            <a:ext cx="10972800" cy="122238"/>
          </a:xfrm>
          <a:prstGeom prst="rect">
            <a:avLst/>
          </a:prstGeom>
          <a:solidFill>
            <a:schemeClr val="accent1"/>
          </a:solidFill>
        </p:spPr>
        <p:txBody>
          <a:bodyPr anchor="ctr">
            <a:normAutofit fontScale="25000" lnSpcReduction="20000"/>
          </a:bodyPr>
          <a:lstStyle>
            <a:lvl1pPr algn="ctr" defTabSz="914400" rtl="0" eaLnBrk="1" latinLnBrk="0" hangingPunct="1">
              <a:spcBef>
                <a:spcPct val="0"/>
              </a:spcBef>
              <a:buNone/>
              <a:defRPr sz="4400" kern="1200">
                <a:solidFill>
                  <a:schemeClr val="tx1"/>
                </a:solidFill>
                <a:latin typeface="Arial" panose="020B0604020202020204" pitchFamily="34" charset="0"/>
                <a:ea typeface="+mj-ea"/>
                <a:cs typeface="Arial" panose="020B0604020202020204" pitchFamily="34" charset="0"/>
              </a:defRPr>
            </a:lvl1pPr>
          </a:lstStyle>
          <a:p>
            <a:endParaRPr lang="en-US" sz="3200" dirty="0">
              <a:solidFill>
                <a:schemeClr val="bg1"/>
              </a:solidFill>
            </a:endParaRPr>
          </a:p>
        </p:txBody>
      </p:sp>
      <p:sp>
        <p:nvSpPr>
          <p:cNvPr id="11" name="Rectangle 10"/>
          <p:cNvSpPr/>
          <p:nvPr userDrawn="1"/>
        </p:nvSpPr>
        <p:spPr>
          <a:xfrm>
            <a:off x="609600" y="6356350"/>
            <a:ext cx="10287000" cy="36512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000" dirty="0">
                <a:latin typeface="Arial" pitchFamily="34" charset="0"/>
                <a:cs typeface="Arial" pitchFamily="34" charset="0"/>
              </a:rPr>
              <a:t>    </a:t>
            </a:r>
            <a:endParaRPr lang="en-US" sz="1200" dirty="0">
              <a:latin typeface="Arial" pitchFamily="34" charset="0"/>
              <a:cs typeface="Arial" pitchFamily="34" charset="0"/>
            </a:endParaRPr>
          </a:p>
        </p:txBody>
      </p:sp>
      <p:pic>
        <p:nvPicPr>
          <p:cNvPr id="12" name="Picture 1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1034433" y="5905346"/>
            <a:ext cx="547967" cy="825810"/>
          </a:xfrm>
          <a:prstGeom prst="rect">
            <a:avLst/>
          </a:prstGeom>
        </p:spPr>
      </p:pic>
    </p:spTree>
    <p:extLst>
      <p:ext uri="{BB962C8B-B14F-4D97-AF65-F5344CB8AC3E}">
        <p14:creationId xmlns:p14="http://schemas.microsoft.com/office/powerpoint/2010/main" val="167205591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81E06B6-2200-48FD-9B32-BE0D5073011D}" type="datetimeFigureOut">
              <a:rPr lang="en-US" smtClean="0"/>
              <a:pPr/>
              <a:t>1/22/2020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939E361-6CC3-4B93-8D02-0CA414705067}" type="slidenum">
              <a:rPr lang="en-US" smtClean="0"/>
              <a:pPr/>
              <a:t>‹#›</a:t>
            </a:fld>
            <a:endParaRPr lang="en-US"/>
          </a:p>
        </p:txBody>
      </p:sp>
      <p:sp>
        <p:nvSpPr>
          <p:cNvPr id="7" name="Rectangle 6"/>
          <p:cNvSpPr/>
          <p:nvPr/>
        </p:nvSpPr>
        <p:spPr>
          <a:xfrm>
            <a:off x="609600" y="6356350"/>
            <a:ext cx="10287000" cy="365125"/>
          </a:xfrm>
          <a:prstGeom prst="rect">
            <a:avLst/>
          </a:prstGeom>
          <a:solidFill>
            <a:srgbClr val="00907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000" dirty="0">
                <a:latin typeface="Arial" pitchFamily="34" charset="0"/>
                <a:cs typeface="Arial" pitchFamily="34" charset="0"/>
              </a:rPr>
              <a:t>    </a:t>
            </a:r>
            <a:endParaRPr lang="en-US" sz="1200" dirty="0">
              <a:latin typeface="Arial" pitchFamily="34" charset="0"/>
              <a:cs typeface="Arial" pitchFamily="34" charset="0"/>
            </a:endParaRPr>
          </a:p>
        </p:txBody>
      </p:sp>
      <p:pic>
        <p:nvPicPr>
          <p:cNvPr id="8" name="Picture 7"/>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034433" y="5905346"/>
            <a:ext cx="547967" cy="825810"/>
          </a:xfrm>
          <a:prstGeom prst="rect">
            <a:avLst/>
          </a:prstGeom>
        </p:spPr>
      </p:pic>
      <p:sp>
        <p:nvSpPr>
          <p:cNvPr id="9" name="Rectangle 8"/>
          <p:cNvSpPr/>
          <p:nvPr userDrawn="1"/>
        </p:nvSpPr>
        <p:spPr>
          <a:xfrm>
            <a:off x="609600" y="6356350"/>
            <a:ext cx="10287000" cy="36512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000" dirty="0">
                <a:latin typeface="Arial" pitchFamily="34" charset="0"/>
                <a:cs typeface="Arial" pitchFamily="34" charset="0"/>
              </a:rPr>
              <a:t>    </a:t>
            </a:r>
            <a:endParaRPr lang="en-US" sz="1200" dirty="0">
              <a:latin typeface="Arial" pitchFamily="34" charset="0"/>
              <a:cs typeface="Arial" pitchFamily="34" charset="0"/>
            </a:endParaRPr>
          </a:p>
        </p:txBody>
      </p:sp>
      <p:pic>
        <p:nvPicPr>
          <p:cNvPr id="10" name="Picture 9"/>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1034433" y="5905346"/>
            <a:ext cx="547967" cy="825810"/>
          </a:xfrm>
          <a:prstGeom prst="rect">
            <a:avLst/>
          </a:prstGeom>
        </p:spPr>
      </p:pic>
    </p:spTree>
    <p:extLst>
      <p:ext uri="{BB962C8B-B14F-4D97-AF65-F5344CB8AC3E}">
        <p14:creationId xmlns:p14="http://schemas.microsoft.com/office/powerpoint/2010/main" val="28392592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304800"/>
            <a:ext cx="10972800" cy="1112838"/>
          </a:xfrm>
        </p:spPr>
        <p:txBody>
          <a:bodyPr/>
          <a:lstStyle>
            <a:lvl1pPr>
              <a:defRPr>
                <a:latin typeface="Arial" panose="020B0604020202020204" pitchFamily="34" charset="0"/>
                <a:cs typeface="Arial" panose="020B0604020202020204" pitchFamily="34" charset="0"/>
              </a:defRPr>
            </a:lvl1pPr>
          </a:lstStyle>
          <a:p>
            <a:r>
              <a:rPr lang="en-US"/>
              <a:t>Click to edit Master title style</a:t>
            </a:r>
            <a:endParaRPr lang="en-US" dirty="0"/>
          </a:p>
        </p:txBody>
      </p:sp>
      <p:sp>
        <p:nvSpPr>
          <p:cNvPr id="3" name="Content Placeholder 2"/>
          <p:cNvSpPr>
            <a:spLocks noGrp="1"/>
          </p:cNvSpPr>
          <p:nvPr>
            <p:ph idx="1"/>
          </p:nvPr>
        </p:nvSpPr>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81E06B6-2200-48FD-9B32-BE0D5073011D}" type="datetimeFigureOut">
              <a:rPr lang="en-US" smtClean="0"/>
              <a:pPr/>
              <a:t>1/22/2020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939E361-6CC3-4B93-8D02-0CA414705067}" type="slidenum">
              <a:rPr lang="en-US" smtClean="0"/>
              <a:pPr/>
              <a:t>‹#›</a:t>
            </a:fld>
            <a:endParaRPr lang="en-US"/>
          </a:p>
        </p:txBody>
      </p:sp>
      <p:sp>
        <p:nvSpPr>
          <p:cNvPr id="7" name="Title 1"/>
          <p:cNvSpPr txBox="1">
            <a:spLocks/>
          </p:cNvSpPr>
          <p:nvPr/>
        </p:nvSpPr>
        <p:spPr>
          <a:xfrm>
            <a:off x="609600" y="1295400"/>
            <a:ext cx="10972800" cy="122238"/>
          </a:xfrm>
          <a:prstGeom prst="rect">
            <a:avLst/>
          </a:prstGeom>
          <a:solidFill>
            <a:srgbClr val="00907E"/>
          </a:solidFill>
        </p:spPr>
        <p:txBody>
          <a:bodyPr anchor="ctr">
            <a:normAutofit fontScale="25000" lnSpcReduction="20000"/>
          </a:bodyPr>
          <a:lstStyle>
            <a:lvl1pPr algn="ctr" defTabSz="914400" rtl="0" eaLnBrk="1" latinLnBrk="0" hangingPunct="1">
              <a:spcBef>
                <a:spcPct val="0"/>
              </a:spcBef>
              <a:buNone/>
              <a:defRPr sz="4400" kern="1200">
                <a:solidFill>
                  <a:schemeClr val="tx1"/>
                </a:solidFill>
                <a:latin typeface="Arial" panose="020B0604020202020204" pitchFamily="34" charset="0"/>
                <a:ea typeface="+mj-ea"/>
                <a:cs typeface="Arial" panose="020B0604020202020204" pitchFamily="34" charset="0"/>
              </a:defRPr>
            </a:lvl1pPr>
          </a:lstStyle>
          <a:p>
            <a:endParaRPr lang="en-US" sz="3200" dirty="0">
              <a:solidFill>
                <a:schemeClr val="bg1"/>
              </a:solidFill>
            </a:endParaRPr>
          </a:p>
        </p:txBody>
      </p:sp>
      <p:sp>
        <p:nvSpPr>
          <p:cNvPr id="8" name="Rectangle 7"/>
          <p:cNvSpPr/>
          <p:nvPr/>
        </p:nvSpPr>
        <p:spPr>
          <a:xfrm>
            <a:off x="609600" y="6356350"/>
            <a:ext cx="10287000" cy="365125"/>
          </a:xfrm>
          <a:prstGeom prst="rect">
            <a:avLst/>
          </a:prstGeom>
          <a:solidFill>
            <a:srgbClr val="00907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000" dirty="0">
                <a:latin typeface="Arial" pitchFamily="34" charset="0"/>
                <a:cs typeface="Arial" pitchFamily="34" charset="0"/>
              </a:rPr>
              <a:t>    </a:t>
            </a:r>
            <a:endParaRPr lang="en-US" sz="1200" dirty="0">
              <a:latin typeface="Arial" pitchFamily="34" charset="0"/>
              <a:cs typeface="Arial" pitchFamily="34" charset="0"/>
            </a:endParaRPr>
          </a:p>
        </p:txBody>
      </p:sp>
      <p:pic>
        <p:nvPicPr>
          <p:cNvPr id="9" name="Picture 8"/>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034433" y="5905346"/>
            <a:ext cx="547967" cy="825810"/>
          </a:xfrm>
          <a:prstGeom prst="rect">
            <a:avLst/>
          </a:prstGeom>
        </p:spPr>
      </p:pic>
      <p:sp>
        <p:nvSpPr>
          <p:cNvPr id="10" name="Title 1"/>
          <p:cNvSpPr txBox="1">
            <a:spLocks/>
          </p:cNvSpPr>
          <p:nvPr userDrawn="1"/>
        </p:nvSpPr>
        <p:spPr>
          <a:xfrm>
            <a:off x="609600" y="1295400"/>
            <a:ext cx="10972800" cy="122238"/>
          </a:xfrm>
          <a:prstGeom prst="rect">
            <a:avLst/>
          </a:prstGeom>
          <a:solidFill>
            <a:schemeClr val="accent1"/>
          </a:solidFill>
        </p:spPr>
        <p:txBody>
          <a:bodyPr anchor="ctr">
            <a:normAutofit fontScale="25000" lnSpcReduction="20000"/>
          </a:bodyPr>
          <a:lstStyle>
            <a:lvl1pPr algn="ctr" defTabSz="914400" rtl="0" eaLnBrk="1" latinLnBrk="0" hangingPunct="1">
              <a:spcBef>
                <a:spcPct val="0"/>
              </a:spcBef>
              <a:buNone/>
              <a:defRPr sz="4400" kern="1200">
                <a:solidFill>
                  <a:schemeClr val="tx1"/>
                </a:solidFill>
                <a:latin typeface="Arial" panose="020B0604020202020204" pitchFamily="34" charset="0"/>
                <a:ea typeface="+mj-ea"/>
                <a:cs typeface="Arial" panose="020B0604020202020204" pitchFamily="34" charset="0"/>
              </a:defRPr>
            </a:lvl1pPr>
          </a:lstStyle>
          <a:p>
            <a:endParaRPr lang="en-US" sz="3200" dirty="0">
              <a:solidFill>
                <a:schemeClr val="bg1"/>
              </a:solidFill>
            </a:endParaRPr>
          </a:p>
        </p:txBody>
      </p:sp>
      <p:sp>
        <p:nvSpPr>
          <p:cNvPr id="11" name="Rectangle 10"/>
          <p:cNvSpPr/>
          <p:nvPr userDrawn="1"/>
        </p:nvSpPr>
        <p:spPr>
          <a:xfrm>
            <a:off x="609600" y="6356350"/>
            <a:ext cx="10287000" cy="36512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000" dirty="0">
                <a:latin typeface="Arial" pitchFamily="34" charset="0"/>
                <a:cs typeface="Arial" pitchFamily="34" charset="0"/>
              </a:rPr>
              <a:t>    </a:t>
            </a:r>
            <a:endParaRPr lang="en-US" sz="1200" dirty="0">
              <a:latin typeface="Arial" pitchFamily="34" charset="0"/>
              <a:cs typeface="Arial" pitchFamily="34" charset="0"/>
            </a:endParaRPr>
          </a:p>
        </p:txBody>
      </p:sp>
      <p:pic>
        <p:nvPicPr>
          <p:cNvPr id="12" name="Picture 1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1034433" y="5905346"/>
            <a:ext cx="547967" cy="825810"/>
          </a:xfrm>
          <a:prstGeom prst="rect">
            <a:avLst/>
          </a:prstGeom>
        </p:spPr>
      </p:pic>
    </p:spTree>
    <p:extLst>
      <p:ext uri="{BB962C8B-B14F-4D97-AF65-F5344CB8AC3E}">
        <p14:creationId xmlns:p14="http://schemas.microsoft.com/office/powerpoint/2010/main" val="3937247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963084" y="4406901"/>
            <a:ext cx="10363200" cy="1362075"/>
          </a:xfrm>
        </p:spPr>
        <p:txBody>
          <a:bodyPr anchor="t"/>
          <a:lstStyle>
            <a:lvl1pPr algn="l">
              <a:defRPr sz="4000" b="1" cap="none" baseline="0">
                <a:latin typeface="Arial" panose="020B0604020202020204" pitchFamily="34" charset="0"/>
                <a:cs typeface="Arial" panose="020B0604020202020204" pitchFamily="34" charset="0"/>
              </a:defRPr>
            </a:lvl1pPr>
          </a:lstStyle>
          <a:p>
            <a:r>
              <a:rPr lang="en-US" dirty="0"/>
              <a:t>Click to edit master text styles</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latin typeface="Arial" panose="020B0604020202020204" pitchFamily="34" charset="0"/>
                <a:cs typeface="Arial" panose="020B0604020202020204" pitchFamily="34" charset="0"/>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lvl1pPr>
              <a:defRPr>
                <a:latin typeface="Arial" panose="020B0604020202020204" pitchFamily="34" charset="0"/>
                <a:cs typeface="Arial" panose="020B0604020202020204" pitchFamily="34" charset="0"/>
              </a:defRPr>
            </a:lvl1pPr>
          </a:lstStyle>
          <a:p>
            <a:fld id="{981E06B6-2200-48FD-9B32-BE0D5073011D}" type="datetimeFigureOut">
              <a:rPr lang="en-US" smtClean="0"/>
              <a:pPr/>
              <a:t>1/22/2020</a:t>
            </a:fld>
            <a:endParaRPr lang="en-US"/>
          </a:p>
        </p:txBody>
      </p:sp>
      <p:sp>
        <p:nvSpPr>
          <p:cNvPr id="5" name="Footer Placeholder 4"/>
          <p:cNvSpPr>
            <a:spLocks noGrp="1"/>
          </p:cNvSpPr>
          <p:nvPr>
            <p:ph type="ftr" sz="quarter" idx="11"/>
          </p:nvPr>
        </p:nvSpPr>
        <p:spPr/>
        <p:txBody>
          <a:bodyPr/>
          <a:lstStyle>
            <a:lvl1pPr>
              <a:defRPr>
                <a:latin typeface="Arial" panose="020B0604020202020204" pitchFamily="34" charset="0"/>
                <a:cs typeface="Arial" panose="020B0604020202020204" pitchFamily="34" charset="0"/>
              </a:defRPr>
            </a:lvl1pPr>
          </a:lstStyle>
          <a:p>
            <a:endParaRPr lang="en-US"/>
          </a:p>
        </p:txBody>
      </p:sp>
      <p:sp>
        <p:nvSpPr>
          <p:cNvPr id="6" name="Slide Number Placeholder 5"/>
          <p:cNvSpPr>
            <a:spLocks noGrp="1"/>
          </p:cNvSpPr>
          <p:nvPr>
            <p:ph type="sldNum" sz="quarter" idx="12"/>
          </p:nvPr>
        </p:nvSpPr>
        <p:spPr/>
        <p:txBody>
          <a:bodyPr/>
          <a:lstStyle>
            <a:lvl1pPr>
              <a:defRPr>
                <a:latin typeface="Arial" panose="020B0604020202020204" pitchFamily="34" charset="0"/>
                <a:cs typeface="Arial" panose="020B0604020202020204" pitchFamily="34" charset="0"/>
              </a:defRPr>
            </a:lvl1pPr>
          </a:lstStyle>
          <a:p>
            <a:fld id="{1939E361-6CC3-4B93-8D02-0CA414705067}" type="slidenum">
              <a:rPr lang="en-US" smtClean="0"/>
              <a:pPr/>
              <a:t>‹#›</a:t>
            </a:fld>
            <a:endParaRPr lang="en-US"/>
          </a:p>
        </p:txBody>
      </p:sp>
      <p:sp>
        <p:nvSpPr>
          <p:cNvPr id="7" name="Rectangle 6"/>
          <p:cNvSpPr/>
          <p:nvPr/>
        </p:nvSpPr>
        <p:spPr>
          <a:xfrm>
            <a:off x="609600" y="6356350"/>
            <a:ext cx="10287000" cy="365125"/>
          </a:xfrm>
          <a:prstGeom prst="rect">
            <a:avLst/>
          </a:prstGeom>
          <a:solidFill>
            <a:srgbClr val="00907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000" dirty="0">
                <a:latin typeface="Arial" pitchFamily="34" charset="0"/>
                <a:cs typeface="Arial" pitchFamily="34" charset="0"/>
              </a:rPr>
              <a:t>    </a:t>
            </a:r>
            <a:endParaRPr lang="en-US" sz="1200" dirty="0">
              <a:latin typeface="Arial" pitchFamily="34" charset="0"/>
              <a:cs typeface="Arial" pitchFamily="34" charset="0"/>
            </a:endParaRPr>
          </a:p>
        </p:txBody>
      </p:sp>
      <p:pic>
        <p:nvPicPr>
          <p:cNvPr id="8" name="Picture 7"/>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034433" y="5905346"/>
            <a:ext cx="547967" cy="825810"/>
          </a:xfrm>
          <a:prstGeom prst="rect">
            <a:avLst/>
          </a:prstGeom>
        </p:spPr>
      </p:pic>
      <p:sp>
        <p:nvSpPr>
          <p:cNvPr id="9" name="Rectangle 8"/>
          <p:cNvSpPr/>
          <p:nvPr userDrawn="1"/>
        </p:nvSpPr>
        <p:spPr>
          <a:xfrm>
            <a:off x="609600" y="6356350"/>
            <a:ext cx="10287000" cy="36512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000" dirty="0">
                <a:latin typeface="Arial" pitchFamily="34" charset="0"/>
                <a:cs typeface="Arial" pitchFamily="34" charset="0"/>
              </a:rPr>
              <a:t>    </a:t>
            </a:r>
            <a:endParaRPr lang="en-US" sz="1200" dirty="0">
              <a:latin typeface="Arial" pitchFamily="34" charset="0"/>
              <a:cs typeface="Arial" pitchFamily="34" charset="0"/>
            </a:endParaRPr>
          </a:p>
        </p:txBody>
      </p:sp>
      <p:pic>
        <p:nvPicPr>
          <p:cNvPr id="10" name="Picture 9"/>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1034433" y="5905346"/>
            <a:ext cx="547967" cy="825810"/>
          </a:xfrm>
          <a:prstGeom prst="rect">
            <a:avLst/>
          </a:prstGeom>
        </p:spPr>
      </p:pic>
    </p:spTree>
    <p:extLst>
      <p:ext uri="{BB962C8B-B14F-4D97-AF65-F5344CB8AC3E}">
        <p14:creationId xmlns:p14="http://schemas.microsoft.com/office/powerpoint/2010/main" val="5874358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Arial" panose="020B0604020202020204" pitchFamily="34" charset="0"/>
                <a:cs typeface="Arial" panose="020B0604020202020204" pitchFamily="34" charset="0"/>
              </a:defRPr>
            </a:lvl1pPr>
          </a:lstStyle>
          <a:p>
            <a:r>
              <a:rPr lang="en-US"/>
              <a:t>Click to edit Master title style</a:t>
            </a:r>
          </a:p>
        </p:txBody>
      </p:sp>
      <p:sp>
        <p:nvSpPr>
          <p:cNvPr id="3" name="Content Placeholder 2"/>
          <p:cNvSpPr>
            <a:spLocks noGrp="1"/>
          </p:cNvSpPr>
          <p:nvPr>
            <p:ph sz="half" idx="1"/>
          </p:nvPr>
        </p:nvSpPr>
        <p:spPr>
          <a:xfrm>
            <a:off x="609600" y="1600201"/>
            <a:ext cx="5384800" cy="4525963"/>
          </a:xfrm>
        </p:spPr>
        <p:txBody>
          <a:bodyPr/>
          <a:lstStyle>
            <a:lvl1pPr>
              <a:defRPr sz="2800">
                <a:latin typeface="Arial" panose="020B0604020202020204" pitchFamily="34" charset="0"/>
                <a:cs typeface="Arial" panose="020B0604020202020204" pitchFamily="34" charset="0"/>
              </a:defRPr>
            </a:lvl1pPr>
            <a:lvl2pPr>
              <a:defRPr sz="2400">
                <a:latin typeface="Arial" panose="020B0604020202020204" pitchFamily="34" charset="0"/>
                <a:cs typeface="Arial" panose="020B0604020202020204" pitchFamily="34" charset="0"/>
              </a:defRPr>
            </a:lvl2pPr>
            <a:lvl3pPr>
              <a:defRPr sz="2000">
                <a:latin typeface="Arial" panose="020B0604020202020204" pitchFamily="34" charset="0"/>
                <a:cs typeface="Arial" panose="020B0604020202020204" pitchFamily="34" charset="0"/>
              </a:defRPr>
            </a:lvl3pPr>
            <a:lvl4pPr>
              <a:defRPr sz="1800">
                <a:latin typeface="Arial" panose="020B0604020202020204" pitchFamily="34" charset="0"/>
                <a:cs typeface="Arial" panose="020B0604020202020204" pitchFamily="34" charset="0"/>
              </a:defRPr>
            </a:lvl4pPr>
            <a:lvl5pPr>
              <a:defRPr sz="1800">
                <a:latin typeface="Arial" panose="020B0604020202020204" pitchFamily="34" charset="0"/>
                <a:cs typeface="Arial" panose="020B0604020202020204" pitchFamily="34" charset="0"/>
              </a:defRPr>
            </a:lvl5pPr>
            <a:lvl6pPr>
              <a:defRPr sz="1800"/>
            </a:lvl6pPr>
            <a:lvl7pPr>
              <a:defRPr sz="1800"/>
            </a:lvl7pPr>
            <a:lvl8pPr>
              <a:defRPr sz="1800"/>
            </a:lvl8pPr>
            <a:lvl9pPr>
              <a:defRPr sz="18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1"/>
            <a:ext cx="5384800" cy="4525963"/>
          </a:xfrm>
        </p:spPr>
        <p:txBody>
          <a:bodyPr/>
          <a:lstStyle>
            <a:lvl1pPr>
              <a:defRPr sz="2800">
                <a:latin typeface="Arial" panose="020B0604020202020204" pitchFamily="34" charset="0"/>
                <a:cs typeface="Arial" panose="020B0604020202020204" pitchFamily="34" charset="0"/>
              </a:defRPr>
            </a:lvl1pPr>
            <a:lvl2pPr>
              <a:defRPr sz="2400">
                <a:latin typeface="Arial" panose="020B0604020202020204" pitchFamily="34" charset="0"/>
                <a:cs typeface="Arial" panose="020B0604020202020204" pitchFamily="34" charset="0"/>
              </a:defRPr>
            </a:lvl2pPr>
            <a:lvl3pPr>
              <a:defRPr sz="2000">
                <a:latin typeface="Arial" panose="020B0604020202020204" pitchFamily="34" charset="0"/>
                <a:cs typeface="Arial" panose="020B0604020202020204" pitchFamily="34" charset="0"/>
              </a:defRPr>
            </a:lvl3pPr>
            <a:lvl4pPr>
              <a:defRPr sz="1800">
                <a:latin typeface="Arial" panose="020B0604020202020204" pitchFamily="34" charset="0"/>
                <a:cs typeface="Arial" panose="020B0604020202020204" pitchFamily="34" charset="0"/>
              </a:defRPr>
            </a:lvl4pPr>
            <a:lvl5pPr>
              <a:defRPr sz="1800">
                <a:latin typeface="Arial" panose="020B0604020202020204" pitchFamily="34" charset="0"/>
                <a:cs typeface="Arial" panose="020B0604020202020204" pitchFamily="34" charset="0"/>
              </a:defRPr>
            </a:lvl5pPr>
            <a:lvl6pPr>
              <a:defRPr sz="1800"/>
            </a:lvl6pPr>
            <a:lvl7pPr>
              <a:defRPr sz="1800"/>
            </a:lvl7pPr>
            <a:lvl8pPr>
              <a:defRPr sz="1800"/>
            </a:lvl8pPr>
            <a:lvl9pPr>
              <a:defRPr sz="18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lvl1pPr>
              <a:defRPr>
                <a:latin typeface="Arial" panose="020B0604020202020204" pitchFamily="34" charset="0"/>
                <a:cs typeface="Arial" panose="020B0604020202020204" pitchFamily="34" charset="0"/>
              </a:defRPr>
            </a:lvl1pPr>
          </a:lstStyle>
          <a:p>
            <a:fld id="{981E06B6-2200-48FD-9B32-BE0D5073011D}" type="datetimeFigureOut">
              <a:rPr lang="en-US" smtClean="0"/>
              <a:pPr/>
              <a:t>1/22/2020</a:t>
            </a:fld>
            <a:endParaRPr lang="en-US"/>
          </a:p>
        </p:txBody>
      </p:sp>
      <p:sp>
        <p:nvSpPr>
          <p:cNvPr id="6" name="Footer Placeholder 5"/>
          <p:cNvSpPr>
            <a:spLocks noGrp="1"/>
          </p:cNvSpPr>
          <p:nvPr>
            <p:ph type="ftr" sz="quarter" idx="11"/>
          </p:nvPr>
        </p:nvSpPr>
        <p:spPr/>
        <p:txBody>
          <a:bodyPr/>
          <a:lstStyle>
            <a:lvl1pPr>
              <a:defRPr>
                <a:latin typeface="Arial" panose="020B0604020202020204" pitchFamily="34" charset="0"/>
                <a:cs typeface="Arial" panose="020B0604020202020204" pitchFamily="34" charset="0"/>
              </a:defRPr>
            </a:lvl1pPr>
          </a:lstStyle>
          <a:p>
            <a:endParaRPr lang="en-US"/>
          </a:p>
        </p:txBody>
      </p:sp>
      <p:sp>
        <p:nvSpPr>
          <p:cNvPr id="7" name="Slide Number Placeholder 6"/>
          <p:cNvSpPr>
            <a:spLocks noGrp="1"/>
          </p:cNvSpPr>
          <p:nvPr>
            <p:ph type="sldNum" sz="quarter" idx="12"/>
          </p:nvPr>
        </p:nvSpPr>
        <p:spPr/>
        <p:txBody>
          <a:bodyPr/>
          <a:lstStyle>
            <a:lvl1pPr>
              <a:defRPr>
                <a:latin typeface="Arial" panose="020B0604020202020204" pitchFamily="34" charset="0"/>
                <a:cs typeface="Arial" panose="020B0604020202020204" pitchFamily="34" charset="0"/>
              </a:defRPr>
            </a:lvl1pPr>
          </a:lstStyle>
          <a:p>
            <a:fld id="{1939E361-6CC3-4B93-8D02-0CA414705067}" type="slidenum">
              <a:rPr lang="en-US" smtClean="0"/>
              <a:pPr/>
              <a:t>‹#›</a:t>
            </a:fld>
            <a:endParaRPr lang="en-US"/>
          </a:p>
        </p:txBody>
      </p:sp>
      <p:sp>
        <p:nvSpPr>
          <p:cNvPr id="8" name="Title 1"/>
          <p:cNvSpPr txBox="1">
            <a:spLocks/>
          </p:cNvSpPr>
          <p:nvPr/>
        </p:nvSpPr>
        <p:spPr>
          <a:xfrm>
            <a:off x="609600" y="1295400"/>
            <a:ext cx="10972800" cy="122238"/>
          </a:xfrm>
          <a:prstGeom prst="rect">
            <a:avLst/>
          </a:prstGeom>
          <a:solidFill>
            <a:srgbClr val="00907E"/>
          </a:solidFill>
        </p:spPr>
        <p:txBody>
          <a:bodyPr anchor="ctr">
            <a:normAutofit fontScale="25000" lnSpcReduction="20000"/>
          </a:bodyPr>
          <a:lstStyle>
            <a:lvl1pPr algn="ctr" defTabSz="914400" rtl="0" eaLnBrk="1" latinLnBrk="0" hangingPunct="1">
              <a:spcBef>
                <a:spcPct val="0"/>
              </a:spcBef>
              <a:buNone/>
              <a:defRPr sz="4400" kern="1200">
                <a:solidFill>
                  <a:schemeClr val="tx1"/>
                </a:solidFill>
                <a:latin typeface="Arial" panose="020B0604020202020204" pitchFamily="34" charset="0"/>
                <a:ea typeface="+mj-ea"/>
                <a:cs typeface="Arial" panose="020B0604020202020204" pitchFamily="34" charset="0"/>
              </a:defRPr>
            </a:lvl1pPr>
          </a:lstStyle>
          <a:p>
            <a:endParaRPr lang="en-US" sz="3200" dirty="0">
              <a:solidFill>
                <a:schemeClr val="bg1"/>
              </a:solidFill>
            </a:endParaRPr>
          </a:p>
        </p:txBody>
      </p:sp>
      <p:sp>
        <p:nvSpPr>
          <p:cNvPr id="9" name="Rectangle 8"/>
          <p:cNvSpPr/>
          <p:nvPr/>
        </p:nvSpPr>
        <p:spPr>
          <a:xfrm>
            <a:off x="609600" y="6356350"/>
            <a:ext cx="10287000" cy="365125"/>
          </a:xfrm>
          <a:prstGeom prst="rect">
            <a:avLst/>
          </a:prstGeom>
          <a:solidFill>
            <a:srgbClr val="00907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000" dirty="0">
                <a:latin typeface="Arial" pitchFamily="34" charset="0"/>
                <a:cs typeface="Arial" pitchFamily="34" charset="0"/>
              </a:rPr>
              <a:t>    </a:t>
            </a:r>
            <a:endParaRPr lang="en-US" sz="1200" dirty="0">
              <a:latin typeface="Arial" pitchFamily="34" charset="0"/>
              <a:cs typeface="Arial" pitchFamily="34" charset="0"/>
            </a:endParaRPr>
          </a:p>
        </p:txBody>
      </p:sp>
      <p:pic>
        <p:nvPicPr>
          <p:cNvPr id="10" name="Picture 9"/>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034433" y="5905346"/>
            <a:ext cx="547967" cy="825810"/>
          </a:xfrm>
          <a:prstGeom prst="rect">
            <a:avLst/>
          </a:prstGeom>
        </p:spPr>
      </p:pic>
      <p:sp>
        <p:nvSpPr>
          <p:cNvPr id="11" name="Title 1"/>
          <p:cNvSpPr txBox="1">
            <a:spLocks/>
          </p:cNvSpPr>
          <p:nvPr userDrawn="1"/>
        </p:nvSpPr>
        <p:spPr>
          <a:xfrm>
            <a:off x="609600" y="1295400"/>
            <a:ext cx="10972800" cy="122238"/>
          </a:xfrm>
          <a:prstGeom prst="rect">
            <a:avLst/>
          </a:prstGeom>
          <a:solidFill>
            <a:schemeClr val="accent1"/>
          </a:solidFill>
        </p:spPr>
        <p:txBody>
          <a:bodyPr anchor="ctr">
            <a:normAutofit fontScale="25000" lnSpcReduction="20000"/>
          </a:bodyPr>
          <a:lstStyle>
            <a:lvl1pPr algn="ctr" defTabSz="914400" rtl="0" eaLnBrk="1" latinLnBrk="0" hangingPunct="1">
              <a:spcBef>
                <a:spcPct val="0"/>
              </a:spcBef>
              <a:buNone/>
              <a:defRPr sz="4400" kern="1200">
                <a:solidFill>
                  <a:schemeClr val="tx1"/>
                </a:solidFill>
                <a:latin typeface="Arial" panose="020B0604020202020204" pitchFamily="34" charset="0"/>
                <a:ea typeface="+mj-ea"/>
                <a:cs typeface="Arial" panose="020B0604020202020204" pitchFamily="34" charset="0"/>
              </a:defRPr>
            </a:lvl1pPr>
          </a:lstStyle>
          <a:p>
            <a:endParaRPr lang="en-US" sz="3200" dirty="0">
              <a:solidFill>
                <a:schemeClr val="bg1"/>
              </a:solidFill>
            </a:endParaRPr>
          </a:p>
        </p:txBody>
      </p:sp>
      <p:sp>
        <p:nvSpPr>
          <p:cNvPr id="12" name="Rectangle 11"/>
          <p:cNvSpPr/>
          <p:nvPr userDrawn="1"/>
        </p:nvSpPr>
        <p:spPr>
          <a:xfrm>
            <a:off x="609600" y="6366031"/>
            <a:ext cx="10287000" cy="36512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000" dirty="0">
                <a:latin typeface="Arial" pitchFamily="34" charset="0"/>
                <a:cs typeface="Arial" pitchFamily="34" charset="0"/>
              </a:rPr>
              <a:t>    </a:t>
            </a:r>
            <a:endParaRPr lang="en-US" sz="1200" dirty="0">
              <a:latin typeface="Arial" pitchFamily="34" charset="0"/>
              <a:cs typeface="Arial" pitchFamily="34" charset="0"/>
            </a:endParaRPr>
          </a:p>
        </p:txBody>
      </p:sp>
      <p:pic>
        <p:nvPicPr>
          <p:cNvPr id="13" name="Picture 12"/>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1034433" y="5905346"/>
            <a:ext cx="547967" cy="825810"/>
          </a:xfrm>
          <a:prstGeom prst="rect">
            <a:avLst/>
          </a:prstGeom>
        </p:spPr>
      </p:pic>
    </p:spTree>
    <p:extLst>
      <p:ext uri="{BB962C8B-B14F-4D97-AF65-F5344CB8AC3E}">
        <p14:creationId xmlns:p14="http://schemas.microsoft.com/office/powerpoint/2010/main" val="135267331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Arial" panose="020B0604020202020204" pitchFamily="34" charset="0"/>
                <a:cs typeface="Arial" panose="020B0604020202020204" pitchFamily="34" charset="0"/>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atin typeface="Arial" panose="020B0604020202020204" pitchFamily="34" charset="0"/>
                <a:cs typeface="Arial" panose="020B0604020202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atin typeface="Arial" panose="020B0604020202020204" pitchFamily="34" charset="0"/>
                <a:cs typeface="Arial" panose="020B0604020202020204" pitchFamily="34" charset="0"/>
              </a:defRPr>
            </a:lvl1pPr>
            <a:lvl2pPr>
              <a:defRPr sz="2000">
                <a:latin typeface="Arial" panose="020B0604020202020204" pitchFamily="34" charset="0"/>
                <a:cs typeface="Arial" panose="020B0604020202020204" pitchFamily="34" charset="0"/>
              </a:defRPr>
            </a:lvl2pPr>
            <a:lvl3pPr>
              <a:defRPr sz="1800">
                <a:latin typeface="Arial" panose="020B0604020202020204" pitchFamily="34" charset="0"/>
                <a:cs typeface="Arial" panose="020B0604020202020204" pitchFamily="34" charset="0"/>
              </a:defRPr>
            </a:lvl3pPr>
            <a:lvl4pPr>
              <a:defRPr sz="1600">
                <a:latin typeface="Arial" panose="020B0604020202020204" pitchFamily="34" charset="0"/>
                <a:cs typeface="Arial" panose="020B0604020202020204" pitchFamily="34" charset="0"/>
              </a:defRPr>
            </a:lvl4pPr>
            <a:lvl5pPr>
              <a:defRPr sz="1600">
                <a:latin typeface="Arial" panose="020B0604020202020204" pitchFamily="34" charset="0"/>
                <a:cs typeface="Arial" panose="020B0604020202020204" pitchFamily="34" charset="0"/>
              </a:defRPr>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atin typeface="Arial" panose="020B0604020202020204" pitchFamily="34" charset="0"/>
                <a:cs typeface="Arial" panose="020B0604020202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atin typeface="Arial" panose="020B0604020202020204" pitchFamily="34" charset="0"/>
                <a:cs typeface="Arial" panose="020B0604020202020204" pitchFamily="34" charset="0"/>
              </a:defRPr>
            </a:lvl1pPr>
            <a:lvl2pPr>
              <a:defRPr sz="2000">
                <a:latin typeface="Arial" panose="020B0604020202020204" pitchFamily="34" charset="0"/>
                <a:cs typeface="Arial" panose="020B0604020202020204" pitchFamily="34" charset="0"/>
              </a:defRPr>
            </a:lvl2pPr>
            <a:lvl3pPr>
              <a:defRPr sz="1800">
                <a:latin typeface="Arial" panose="020B0604020202020204" pitchFamily="34" charset="0"/>
                <a:cs typeface="Arial" panose="020B0604020202020204" pitchFamily="34" charset="0"/>
              </a:defRPr>
            </a:lvl3pPr>
            <a:lvl4pPr>
              <a:defRPr sz="1600">
                <a:latin typeface="Arial" panose="020B0604020202020204" pitchFamily="34" charset="0"/>
                <a:cs typeface="Arial" panose="020B0604020202020204" pitchFamily="34" charset="0"/>
              </a:defRPr>
            </a:lvl4pPr>
            <a:lvl5pPr>
              <a:defRPr sz="1600">
                <a:latin typeface="Arial" panose="020B0604020202020204" pitchFamily="34" charset="0"/>
                <a:cs typeface="Arial" panose="020B0604020202020204" pitchFamily="34" charset="0"/>
              </a:defRPr>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lvl1pPr>
              <a:defRPr>
                <a:latin typeface="Arial" panose="020B0604020202020204" pitchFamily="34" charset="0"/>
                <a:cs typeface="Arial" panose="020B0604020202020204" pitchFamily="34" charset="0"/>
              </a:defRPr>
            </a:lvl1pPr>
          </a:lstStyle>
          <a:p>
            <a:fld id="{981E06B6-2200-48FD-9B32-BE0D5073011D}" type="datetimeFigureOut">
              <a:rPr lang="en-US" smtClean="0"/>
              <a:pPr/>
              <a:t>1/22/2020</a:t>
            </a:fld>
            <a:endParaRPr lang="en-US"/>
          </a:p>
        </p:txBody>
      </p:sp>
      <p:sp>
        <p:nvSpPr>
          <p:cNvPr id="8" name="Footer Placeholder 7"/>
          <p:cNvSpPr>
            <a:spLocks noGrp="1"/>
          </p:cNvSpPr>
          <p:nvPr>
            <p:ph type="ftr" sz="quarter" idx="11"/>
          </p:nvPr>
        </p:nvSpPr>
        <p:spPr/>
        <p:txBody>
          <a:bodyPr/>
          <a:lstStyle>
            <a:lvl1pPr>
              <a:defRPr>
                <a:latin typeface="Arial" panose="020B0604020202020204" pitchFamily="34" charset="0"/>
                <a:cs typeface="Arial" panose="020B0604020202020204" pitchFamily="34" charset="0"/>
              </a:defRPr>
            </a:lvl1pPr>
          </a:lstStyle>
          <a:p>
            <a:endParaRPr lang="en-US"/>
          </a:p>
        </p:txBody>
      </p:sp>
      <p:sp>
        <p:nvSpPr>
          <p:cNvPr id="9" name="Slide Number Placeholder 8"/>
          <p:cNvSpPr>
            <a:spLocks noGrp="1"/>
          </p:cNvSpPr>
          <p:nvPr>
            <p:ph type="sldNum" sz="quarter" idx="12"/>
          </p:nvPr>
        </p:nvSpPr>
        <p:spPr/>
        <p:txBody>
          <a:bodyPr/>
          <a:lstStyle>
            <a:lvl1pPr>
              <a:defRPr>
                <a:latin typeface="Arial" panose="020B0604020202020204" pitchFamily="34" charset="0"/>
                <a:cs typeface="Arial" panose="020B0604020202020204" pitchFamily="34" charset="0"/>
              </a:defRPr>
            </a:lvl1pPr>
          </a:lstStyle>
          <a:p>
            <a:fld id="{1939E361-6CC3-4B93-8D02-0CA414705067}" type="slidenum">
              <a:rPr lang="en-US" smtClean="0"/>
              <a:pPr/>
              <a:t>‹#›</a:t>
            </a:fld>
            <a:endParaRPr lang="en-US"/>
          </a:p>
        </p:txBody>
      </p:sp>
      <p:sp>
        <p:nvSpPr>
          <p:cNvPr id="10" name="Title 1"/>
          <p:cNvSpPr txBox="1">
            <a:spLocks/>
          </p:cNvSpPr>
          <p:nvPr/>
        </p:nvSpPr>
        <p:spPr>
          <a:xfrm>
            <a:off x="609600" y="1295400"/>
            <a:ext cx="10972800" cy="122238"/>
          </a:xfrm>
          <a:prstGeom prst="rect">
            <a:avLst/>
          </a:prstGeom>
          <a:solidFill>
            <a:srgbClr val="00907E"/>
          </a:solidFill>
        </p:spPr>
        <p:txBody>
          <a:bodyPr anchor="ctr">
            <a:normAutofit fontScale="25000" lnSpcReduction="20000"/>
          </a:bodyPr>
          <a:lstStyle>
            <a:lvl1pPr algn="ctr" defTabSz="914400" rtl="0" eaLnBrk="1" latinLnBrk="0" hangingPunct="1">
              <a:spcBef>
                <a:spcPct val="0"/>
              </a:spcBef>
              <a:buNone/>
              <a:defRPr sz="4400" kern="1200">
                <a:solidFill>
                  <a:schemeClr val="tx1"/>
                </a:solidFill>
                <a:latin typeface="Arial" panose="020B0604020202020204" pitchFamily="34" charset="0"/>
                <a:ea typeface="+mj-ea"/>
                <a:cs typeface="Arial" panose="020B0604020202020204" pitchFamily="34" charset="0"/>
              </a:defRPr>
            </a:lvl1pPr>
          </a:lstStyle>
          <a:p>
            <a:endParaRPr lang="en-US" sz="3200" dirty="0">
              <a:solidFill>
                <a:schemeClr val="bg1"/>
              </a:solidFill>
            </a:endParaRPr>
          </a:p>
        </p:txBody>
      </p:sp>
      <p:sp>
        <p:nvSpPr>
          <p:cNvPr id="11" name="Rectangle 10"/>
          <p:cNvSpPr/>
          <p:nvPr/>
        </p:nvSpPr>
        <p:spPr>
          <a:xfrm>
            <a:off x="609600" y="6356350"/>
            <a:ext cx="10287000" cy="365125"/>
          </a:xfrm>
          <a:prstGeom prst="rect">
            <a:avLst/>
          </a:prstGeom>
          <a:solidFill>
            <a:srgbClr val="00907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000" dirty="0">
                <a:latin typeface="Arial" pitchFamily="34" charset="0"/>
                <a:cs typeface="Arial" pitchFamily="34" charset="0"/>
              </a:rPr>
              <a:t>    </a:t>
            </a:r>
            <a:endParaRPr lang="en-US" sz="1200" dirty="0">
              <a:latin typeface="Arial" pitchFamily="34" charset="0"/>
              <a:cs typeface="Arial" pitchFamily="34" charset="0"/>
            </a:endParaRPr>
          </a:p>
        </p:txBody>
      </p:sp>
      <p:pic>
        <p:nvPicPr>
          <p:cNvPr id="12" name="Picture 1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034433" y="5905346"/>
            <a:ext cx="547967" cy="825810"/>
          </a:xfrm>
          <a:prstGeom prst="rect">
            <a:avLst/>
          </a:prstGeom>
        </p:spPr>
      </p:pic>
      <p:sp>
        <p:nvSpPr>
          <p:cNvPr id="13" name="Title 1"/>
          <p:cNvSpPr txBox="1">
            <a:spLocks/>
          </p:cNvSpPr>
          <p:nvPr userDrawn="1"/>
        </p:nvSpPr>
        <p:spPr>
          <a:xfrm>
            <a:off x="609600" y="1295400"/>
            <a:ext cx="10972800" cy="122238"/>
          </a:xfrm>
          <a:prstGeom prst="rect">
            <a:avLst/>
          </a:prstGeom>
          <a:solidFill>
            <a:schemeClr val="accent1"/>
          </a:solidFill>
        </p:spPr>
        <p:txBody>
          <a:bodyPr anchor="ctr">
            <a:normAutofit fontScale="25000" lnSpcReduction="20000"/>
          </a:bodyPr>
          <a:lstStyle>
            <a:lvl1pPr algn="ctr" defTabSz="914400" rtl="0" eaLnBrk="1" latinLnBrk="0" hangingPunct="1">
              <a:spcBef>
                <a:spcPct val="0"/>
              </a:spcBef>
              <a:buNone/>
              <a:defRPr sz="4400" kern="1200">
                <a:solidFill>
                  <a:schemeClr val="tx1"/>
                </a:solidFill>
                <a:latin typeface="Arial" panose="020B0604020202020204" pitchFamily="34" charset="0"/>
                <a:ea typeface="+mj-ea"/>
                <a:cs typeface="Arial" panose="020B0604020202020204" pitchFamily="34" charset="0"/>
              </a:defRPr>
            </a:lvl1pPr>
          </a:lstStyle>
          <a:p>
            <a:endParaRPr lang="en-US" sz="3200" dirty="0">
              <a:solidFill>
                <a:schemeClr val="bg1"/>
              </a:solidFill>
            </a:endParaRPr>
          </a:p>
        </p:txBody>
      </p:sp>
      <p:sp>
        <p:nvSpPr>
          <p:cNvPr id="14" name="Rectangle 13"/>
          <p:cNvSpPr/>
          <p:nvPr userDrawn="1"/>
        </p:nvSpPr>
        <p:spPr>
          <a:xfrm>
            <a:off x="609600" y="6356350"/>
            <a:ext cx="10287000" cy="36512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000" dirty="0">
                <a:latin typeface="Arial" pitchFamily="34" charset="0"/>
                <a:cs typeface="Arial" pitchFamily="34" charset="0"/>
              </a:rPr>
              <a:t>    </a:t>
            </a:r>
            <a:endParaRPr lang="en-US" sz="1200" dirty="0">
              <a:latin typeface="Arial" pitchFamily="34" charset="0"/>
              <a:cs typeface="Arial" pitchFamily="34" charset="0"/>
            </a:endParaRPr>
          </a:p>
        </p:txBody>
      </p:sp>
      <p:pic>
        <p:nvPicPr>
          <p:cNvPr id="15" name="Picture 14"/>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1034433" y="5905346"/>
            <a:ext cx="547967" cy="825810"/>
          </a:xfrm>
          <a:prstGeom prst="rect">
            <a:avLst/>
          </a:prstGeom>
        </p:spPr>
      </p:pic>
    </p:spTree>
    <p:extLst>
      <p:ext uri="{BB962C8B-B14F-4D97-AF65-F5344CB8AC3E}">
        <p14:creationId xmlns:p14="http://schemas.microsoft.com/office/powerpoint/2010/main" val="30439291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Arial" panose="020B0604020202020204" pitchFamily="34" charset="0"/>
                <a:cs typeface="Arial" panose="020B0604020202020204" pitchFamily="34" charset="0"/>
              </a:defRPr>
            </a:lvl1pPr>
          </a:lstStyle>
          <a:p>
            <a:r>
              <a:rPr lang="en-US"/>
              <a:t>Click to edit Master title style</a:t>
            </a:r>
          </a:p>
        </p:txBody>
      </p:sp>
      <p:sp>
        <p:nvSpPr>
          <p:cNvPr id="3" name="Date Placeholder 2"/>
          <p:cNvSpPr>
            <a:spLocks noGrp="1"/>
          </p:cNvSpPr>
          <p:nvPr>
            <p:ph type="dt" sz="half" idx="10"/>
          </p:nvPr>
        </p:nvSpPr>
        <p:spPr/>
        <p:txBody>
          <a:bodyPr/>
          <a:lstStyle>
            <a:lvl1pPr>
              <a:defRPr>
                <a:latin typeface="Arial" panose="020B0604020202020204" pitchFamily="34" charset="0"/>
                <a:cs typeface="Arial" panose="020B0604020202020204" pitchFamily="34" charset="0"/>
              </a:defRPr>
            </a:lvl1pPr>
          </a:lstStyle>
          <a:p>
            <a:fld id="{981E06B6-2200-48FD-9B32-BE0D5073011D}" type="datetimeFigureOut">
              <a:rPr lang="en-US" smtClean="0"/>
              <a:pPr/>
              <a:t>1/22/2020</a:t>
            </a:fld>
            <a:endParaRPr lang="en-US"/>
          </a:p>
        </p:txBody>
      </p:sp>
      <p:sp>
        <p:nvSpPr>
          <p:cNvPr id="4" name="Footer Placeholder 3"/>
          <p:cNvSpPr>
            <a:spLocks noGrp="1"/>
          </p:cNvSpPr>
          <p:nvPr>
            <p:ph type="ftr" sz="quarter" idx="11"/>
          </p:nvPr>
        </p:nvSpPr>
        <p:spPr/>
        <p:txBody>
          <a:bodyPr/>
          <a:lstStyle>
            <a:lvl1pPr>
              <a:defRPr>
                <a:latin typeface="Arial" panose="020B0604020202020204" pitchFamily="34" charset="0"/>
                <a:cs typeface="Arial" panose="020B0604020202020204" pitchFamily="34" charset="0"/>
              </a:defRPr>
            </a:lvl1pPr>
          </a:lstStyle>
          <a:p>
            <a:endParaRPr lang="en-US"/>
          </a:p>
        </p:txBody>
      </p:sp>
      <p:sp>
        <p:nvSpPr>
          <p:cNvPr id="5" name="Slide Number Placeholder 4"/>
          <p:cNvSpPr>
            <a:spLocks noGrp="1"/>
          </p:cNvSpPr>
          <p:nvPr>
            <p:ph type="sldNum" sz="quarter" idx="12"/>
          </p:nvPr>
        </p:nvSpPr>
        <p:spPr/>
        <p:txBody>
          <a:bodyPr/>
          <a:lstStyle>
            <a:lvl1pPr>
              <a:defRPr>
                <a:latin typeface="Arial" panose="020B0604020202020204" pitchFamily="34" charset="0"/>
                <a:cs typeface="Arial" panose="020B0604020202020204" pitchFamily="34" charset="0"/>
              </a:defRPr>
            </a:lvl1pPr>
          </a:lstStyle>
          <a:p>
            <a:fld id="{1939E361-6CC3-4B93-8D02-0CA414705067}" type="slidenum">
              <a:rPr lang="en-US" smtClean="0"/>
              <a:pPr/>
              <a:t>‹#›</a:t>
            </a:fld>
            <a:endParaRPr lang="en-US"/>
          </a:p>
        </p:txBody>
      </p:sp>
      <p:sp>
        <p:nvSpPr>
          <p:cNvPr id="6" name="Title 1"/>
          <p:cNvSpPr txBox="1">
            <a:spLocks/>
          </p:cNvSpPr>
          <p:nvPr/>
        </p:nvSpPr>
        <p:spPr>
          <a:xfrm>
            <a:off x="609600" y="1295400"/>
            <a:ext cx="10972800" cy="122238"/>
          </a:xfrm>
          <a:prstGeom prst="rect">
            <a:avLst/>
          </a:prstGeom>
          <a:solidFill>
            <a:srgbClr val="00907E"/>
          </a:solidFill>
        </p:spPr>
        <p:txBody>
          <a:bodyPr anchor="ctr">
            <a:normAutofit fontScale="25000" lnSpcReduction="20000"/>
          </a:bodyPr>
          <a:lstStyle>
            <a:lvl1pPr algn="ctr" defTabSz="914400" rtl="0" eaLnBrk="1" latinLnBrk="0" hangingPunct="1">
              <a:spcBef>
                <a:spcPct val="0"/>
              </a:spcBef>
              <a:buNone/>
              <a:defRPr sz="4400" kern="1200">
                <a:solidFill>
                  <a:schemeClr val="tx1"/>
                </a:solidFill>
                <a:latin typeface="Arial" panose="020B0604020202020204" pitchFamily="34" charset="0"/>
                <a:ea typeface="+mj-ea"/>
                <a:cs typeface="Arial" panose="020B0604020202020204" pitchFamily="34" charset="0"/>
              </a:defRPr>
            </a:lvl1pPr>
          </a:lstStyle>
          <a:p>
            <a:endParaRPr lang="en-US" sz="3200" dirty="0">
              <a:solidFill>
                <a:schemeClr val="bg1"/>
              </a:solidFill>
            </a:endParaRPr>
          </a:p>
        </p:txBody>
      </p:sp>
      <p:sp>
        <p:nvSpPr>
          <p:cNvPr id="7" name="Rectangle 6"/>
          <p:cNvSpPr/>
          <p:nvPr/>
        </p:nvSpPr>
        <p:spPr>
          <a:xfrm>
            <a:off x="609600" y="6356350"/>
            <a:ext cx="10287000" cy="365125"/>
          </a:xfrm>
          <a:prstGeom prst="rect">
            <a:avLst/>
          </a:prstGeom>
          <a:solidFill>
            <a:srgbClr val="00907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000" dirty="0">
                <a:latin typeface="Arial" pitchFamily="34" charset="0"/>
                <a:cs typeface="Arial" pitchFamily="34" charset="0"/>
              </a:rPr>
              <a:t>    </a:t>
            </a:r>
            <a:endParaRPr lang="en-US" sz="1200" dirty="0">
              <a:latin typeface="Arial" pitchFamily="34" charset="0"/>
              <a:cs typeface="Arial" pitchFamily="34" charset="0"/>
            </a:endParaRPr>
          </a:p>
        </p:txBody>
      </p:sp>
      <p:pic>
        <p:nvPicPr>
          <p:cNvPr id="8" name="Picture 7"/>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034433" y="5905346"/>
            <a:ext cx="547967" cy="825810"/>
          </a:xfrm>
          <a:prstGeom prst="rect">
            <a:avLst/>
          </a:prstGeom>
        </p:spPr>
      </p:pic>
      <p:sp>
        <p:nvSpPr>
          <p:cNvPr id="9" name="Title 1"/>
          <p:cNvSpPr txBox="1">
            <a:spLocks/>
          </p:cNvSpPr>
          <p:nvPr userDrawn="1"/>
        </p:nvSpPr>
        <p:spPr>
          <a:xfrm>
            <a:off x="609600" y="1295400"/>
            <a:ext cx="10972800" cy="122238"/>
          </a:xfrm>
          <a:prstGeom prst="rect">
            <a:avLst/>
          </a:prstGeom>
          <a:solidFill>
            <a:schemeClr val="accent1"/>
          </a:solidFill>
        </p:spPr>
        <p:txBody>
          <a:bodyPr anchor="ctr">
            <a:normAutofit fontScale="25000" lnSpcReduction="20000"/>
          </a:bodyPr>
          <a:lstStyle>
            <a:lvl1pPr algn="ctr" defTabSz="914400" rtl="0" eaLnBrk="1" latinLnBrk="0" hangingPunct="1">
              <a:spcBef>
                <a:spcPct val="0"/>
              </a:spcBef>
              <a:buNone/>
              <a:defRPr sz="4400" kern="1200">
                <a:solidFill>
                  <a:schemeClr val="tx1"/>
                </a:solidFill>
                <a:latin typeface="Arial" panose="020B0604020202020204" pitchFamily="34" charset="0"/>
                <a:ea typeface="+mj-ea"/>
                <a:cs typeface="Arial" panose="020B0604020202020204" pitchFamily="34" charset="0"/>
              </a:defRPr>
            </a:lvl1pPr>
          </a:lstStyle>
          <a:p>
            <a:endParaRPr lang="en-US" sz="3200" dirty="0">
              <a:solidFill>
                <a:schemeClr val="bg1"/>
              </a:solidFill>
            </a:endParaRPr>
          </a:p>
        </p:txBody>
      </p:sp>
      <p:sp>
        <p:nvSpPr>
          <p:cNvPr id="10" name="Rectangle 9"/>
          <p:cNvSpPr/>
          <p:nvPr userDrawn="1"/>
        </p:nvSpPr>
        <p:spPr>
          <a:xfrm>
            <a:off x="609600" y="6356350"/>
            <a:ext cx="10287000" cy="36512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000" dirty="0">
                <a:latin typeface="Arial" pitchFamily="34" charset="0"/>
                <a:cs typeface="Arial" pitchFamily="34" charset="0"/>
              </a:rPr>
              <a:t>    </a:t>
            </a:r>
            <a:endParaRPr lang="en-US" sz="1200" dirty="0">
              <a:latin typeface="Arial" pitchFamily="34" charset="0"/>
              <a:cs typeface="Arial" pitchFamily="34" charset="0"/>
            </a:endParaRPr>
          </a:p>
        </p:txBody>
      </p:sp>
      <p:pic>
        <p:nvPicPr>
          <p:cNvPr id="11" name="Picture 10"/>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1034433" y="5905346"/>
            <a:ext cx="547967" cy="825810"/>
          </a:xfrm>
          <a:prstGeom prst="rect">
            <a:avLst/>
          </a:prstGeom>
        </p:spPr>
      </p:pic>
    </p:spTree>
    <p:extLst>
      <p:ext uri="{BB962C8B-B14F-4D97-AF65-F5344CB8AC3E}">
        <p14:creationId xmlns:p14="http://schemas.microsoft.com/office/powerpoint/2010/main" val="12951254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atin typeface="Arial" panose="020B0604020202020204" pitchFamily="34" charset="0"/>
                <a:cs typeface="Arial" panose="020B0604020202020204" pitchFamily="34" charset="0"/>
              </a:defRPr>
            </a:lvl1pPr>
          </a:lstStyle>
          <a:p>
            <a:fld id="{981E06B6-2200-48FD-9B32-BE0D5073011D}" type="datetimeFigureOut">
              <a:rPr lang="en-US" smtClean="0"/>
              <a:pPr/>
              <a:t>1/22/2020</a:t>
            </a:fld>
            <a:endParaRPr lang="en-US"/>
          </a:p>
        </p:txBody>
      </p:sp>
      <p:sp>
        <p:nvSpPr>
          <p:cNvPr id="3" name="Footer Placeholder 2"/>
          <p:cNvSpPr>
            <a:spLocks noGrp="1"/>
          </p:cNvSpPr>
          <p:nvPr>
            <p:ph type="ftr" sz="quarter" idx="11"/>
          </p:nvPr>
        </p:nvSpPr>
        <p:spPr/>
        <p:txBody>
          <a:bodyPr/>
          <a:lstStyle>
            <a:lvl1pPr>
              <a:defRPr>
                <a:latin typeface="Arial" panose="020B0604020202020204" pitchFamily="34" charset="0"/>
                <a:cs typeface="Arial" panose="020B0604020202020204" pitchFamily="34" charset="0"/>
              </a:defRPr>
            </a:lvl1pPr>
          </a:lstStyle>
          <a:p>
            <a:endParaRPr lang="en-US"/>
          </a:p>
        </p:txBody>
      </p:sp>
      <p:sp>
        <p:nvSpPr>
          <p:cNvPr id="4" name="Slide Number Placeholder 3"/>
          <p:cNvSpPr>
            <a:spLocks noGrp="1"/>
          </p:cNvSpPr>
          <p:nvPr>
            <p:ph type="sldNum" sz="quarter" idx="12"/>
          </p:nvPr>
        </p:nvSpPr>
        <p:spPr/>
        <p:txBody>
          <a:bodyPr/>
          <a:lstStyle>
            <a:lvl1pPr>
              <a:defRPr>
                <a:latin typeface="Arial" panose="020B0604020202020204" pitchFamily="34" charset="0"/>
                <a:cs typeface="Arial" panose="020B0604020202020204" pitchFamily="34" charset="0"/>
              </a:defRPr>
            </a:lvl1pPr>
          </a:lstStyle>
          <a:p>
            <a:fld id="{1939E361-6CC3-4B93-8D02-0CA414705067}" type="slidenum">
              <a:rPr lang="en-US" smtClean="0"/>
              <a:pPr/>
              <a:t>‹#›</a:t>
            </a:fld>
            <a:endParaRPr lang="en-US"/>
          </a:p>
        </p:txBody>
      </p:sp>
      <p:sp>
        <p:nvSpPr>
          <p:cNvPr id="5" name="Rectangle 4"/>
          <p:cNvSpPr/>
          <p:nvPr/>
        </p:nvSpPr>
        <p:spPr>
          <a:xfrm>
            <a:off x="609600" y="6356350"/>
            <a:ext cx="10287000" cy="365125"/>
          </a:xfrm>
          <a:prstGeom prst="rect">
            <a:avLst/>
          </a:prstGeom>
          <a:solidFill>
            <a:srgbClr val="00907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000" dirty="0">
                <a:latin typeface="Arial" pitchFamily="34" charset="0"/>
                <a:cs typeface="Arial" pitchFamily="34" charset="0"/>
              </a:rPr>
              <a:t>    </a:t>
            </a:r>
            <a:endParaRPr lang="en-US" sz="1200" dirty="0">
              <a:latin typeface="Arial" pitchFamily="34" charset="0"/>
              <a:cs typeface="Arial" pitchFamily="34" charset="0"/>
            </a:endParaRP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034433" y="5905346"/>
            <a:ext cx="547967" cy="825810"/>
          </a:xfrm>
          <a:prstGeom prst="rect">
            <a:avLst/>
          </a:prstGeom>
        </p:spPr>
      </p:pic>
      <p:sp>
        <p:nvSpPr>
          <p:cNvPr id="7" name="Rectangle 6"/>
          <p:cNvSpPr/>
          <p:nvPr userDrawn="1"/>
        </p:nvSpPr>
        <p:spPr>
          <a:xfrm>
            <a:off x="609600" y="6356350"/>
            <a:ext cx="10287000" cy="36512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000" dirty="0">
                <a:latin typeface="Arial" pitchFamily="34" charset="0"/>
                <a:cs typeface="Arial" pitchFamily="34" charset="0"/>
              </a:rPr>
              <a:t>    </a:t>
            </a:r>
            <a:endParaRPr lang="en-US" sz="1200" dirty="0">
              <a:latin typeface="Arial" pitchFamily="34" charset="0"/>
              <a:cs typeface="Arial" pitchFamily="34" charset="0"/>
            </a:endParaRPr>
          </a:p>
        </p:txBody>
      </p:sp>
      <p:pic>
        <p:nvPicPr>
          <p:cNvPr id="8" name="Picture 7"/>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1034433" y="5905346"/>
            <a:ext cx="547967" cy="825810"/>
          </a:xfrm>
          <a:prstGeom prst="rect">
            <a:avLst/>
          </a:prstGeom>
        </p:spPr>
      </p:pic>
    </p:spTree>
    <p:extLst>
      <p:ext uri="{BB962C8B-B14F-4D97-AF65-F5344CB8AC3E}">
        <p14:creationId xmlns:p14="http://schemas.microsoft.com/office/powerpoint/2010/main" val="192727916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atin typeface="Arial" panose="020B0604020202020204" pitchFamily="34" charset="0"/>
                <a:cs typeface="Arial" panose="020B0604020202020204" pitchFamily="34" charset="0"/>
              </a:defRPr>
            </a:lvl1pPr>
          </a:lstStyle>
          <a:p>
            <a:r>
              <a:rPr lang="en-US"/>
              <a:t>Click to edit Master title style</a:t>
            </a:r>
          </a:p>
        </p:txBody>
      </p:sp>
      <p:sp>
        <p:nvSpPr>
          <p:cNvPr id="3" name="Content Placeholder 2"/>
          <p:cNvSpPr>
            <a:spLocks noGrp="1"/>
          </p:cNvSpPr>
          <p:nvPr>
            <p:ph idx="1"/>
          </p:nvPr>
        </p:nvSpPr>
        <p:spPr>
          <a:xfrm>
            <a:off x="4766733" y="273051"/>
            <a:ext cx="6815667" cy="5853113"/>
          </a:xfrm>
        </p:spPr>
        <p:txBody>
          <a:bodyPr/>
          <a:lstStyle>
            <a:lvl1pPr>
              <a:defRPr sz="3200">
                <a:latin typeface="Arial" panose="020B0604020202020204" pitchFamily="34" charset="0"/>
                <a:cs typeface="Arial" panose="020B0604020202020204" pitchFamily="34" charset="0"/>
              </a:defRPr>
            </a:lvl1pPr>
            <a:lvl2pPr>
              <a:defRPr sz="2800">
                <a:latin typeface="Arial" panose="020B0604020202020204" pitchFamily="34" charset="0"/>
                <a:cs typeface="Arial" panose="020B0604020202020204" pitchFamily="34" charset="0"/>
              </a:defRPr>
            </a:lvl2pPr>
            <a:lvl3pPr>
              <a:defRPr sz="2400">
                <a:latin typeface="Arial" panose="020B0604020202020204" pitchFamily="34" charset="0"/>
                <a:cs typeface="Arial" panose="020B0604020202020204" pitchFamily="34" charset="0"/>
              </a:defRPr>
            </a:lvl3pPr>
            <a:lvl4pPr>
              <a:defRPr sz="2000">
                <a:latin typeface="Arial" panose="020B0604020202020204" pitchFamily="34" charset="0"/>
                <a:cs typeface="Arial" panose="020B0604020202020204" pitchFamily="34" charset="0"/>
              </a:defRPr>
            </a:lvl4pPr>
            <a:lvl5pPr>
              <a:defRPr sz="2000">
                <a:latin typeface="Arial" panose="020B0604020202020204" pitchFamily="34" charset="0"/>
                <a:cs typeface="Arial" panose="020B0604020202020204" pitchFamily="34" charset="0"/>
              </a:defRPr>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atin typeface="Arial" panose="020B0604020202020204" pitchFamily="34" charset="0"/>
                <a:cs typeface="Arial" panose="020B0604020202020204" pitchFamily="34"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lvl1pPr>
              <a:defRPr>
                <a:latin typeface="Arial" panose="020B0604020202020204" pitchFamily="34" charset="0"/>
                <a:cs typeface="Arial" panose="020B0604020202020204" pitchFamily="34" charset="0"/>
              </a:defRPr>
            </a:lvl1pPr>
          </a:lstStyle>
          <a:p>
            <a:fld id="{981E06B6-2200-48FD-9B32-BE0D5073011D}" type="datetimeFigureOut">
              <a:rPr lang="en-US" smtClean="0"/>
              <a:pPr/>
              <a:t>1/22/2020</a:t>
            </a:fld>
            <a:endParaRPr lang="en-US"/>
          </a:p>
        </p:txBody>
      </p:sp>
      <p:sp>
        <p:nvSpPr>
          <p:cNvPr id="6" name="Footer Placeholder 5"/>
          <p:cNvSpPr>
            <a:spLocks noGrp="1"/>
          </p:cNvSpPr>
          <p:nvPr>
            <p:ph type="ftr" sz="quarter" idx="11"/>
          </p:nvPr>
        </p:nvSpPr>
        <p:spPr/>
        <p:txBody>
          <a:bodyPr/>
          <a:lstStyle>
            <a:lvl1pPr>
              <a:defRPr>
                <a:latin typeface="Arial" panose="020B0604020202020204" pitchFamily="34" charset="0"/>
                <a:cs typeface="Arial" panose="020B0604020202020204" pitchFamily="34" charset="0"/>
              </a:defRPr>
            </a:lvl1pPr>
          </a:lstStyle>
          <a:p>
            <a:endParaRPr lang="en-US"/>
          </a:p>
        </p:txBody>
      </p:sp>
      <p:sp>
        <p:nvSpPr>
          <p:cNvPr id="7" name="Slide Number Placeholder 6"/>
          <p:cNvSpPr>
            <a:spLocks noGrp="1"/>
          </p:cNvSpPr>
          <p:nvPr>
            <p:ph type="sldNum" sz="quarter" idx="12"/>
          </p:nvPr>
        </p:nvSpPr>
        <p:spPr/>
        <p:txBody>
          <a:bodyPr/>
          <a:lstStyle>
            <a:lvl1pPr>
              <a:defRPr>
                <a:latin typeface="Arial" panose="020B0604020202020204" pitchFamily="34" charset="0"/>
                <a:cs typeface="Arial" panose="020B0604020202020204" pitchFamily="34" charset="0"/>
              </a:defRPr>
            </a:lvl1pPr>
          </a:lstStyle>
          <a:p>
            <a:fld id="{1939E361-6CC3-4B93-8D02-0CA414705067}" type="slidenum">
              <a:rPr lang="en-US" smtClean="0"/>
              <a:pPr/>
              <a:t>‹#›</a:t>
            </a:fld>
            <a:endParaRPr lang="en-US"/>
          </a:p>
        </p:txBody>
      </p:sp>
      <p:sp>
        <p:nvSpPr>
          <p:cNvPr id="8" name="Rectangle 7"/>
          <p:cNvSpPr/>
          <p:nvPr/>
        </p:nvSpPr>
        <p:spPr>
          <a:xfrm>
            <a:off x="609600" y="6356350"/>
            <a:ext cx="10287000" cy="365125"/>
          </a:xfrm>
          <a:prstGeom prst="rect">
            <a:avLst/>
          </a:prstGeom>
          <a:solidFill>
            <a:srgbClr val="00907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000" dirty="0">
                <a:latin typeface="Arial" pitchFamily="34" charset="0"/>
                <a:cs typeface="Arial" pitchFamily="34" charset="0"/>
              </a:rPr>
              <a:t>    </a:t>
            </a:r>
            <a:endParaRPr lang="en-US" sz="1200" dirty="0">
              <a:latin typeface="Arial" pitchFamily="34" charset="0"/>
              <a:cs typeface="Arial" pitchFamily="34" charset="0"/>
            </a:endParaRPr>
          </a:p>
        </p:txBody>
      </p:sp>
      <p:pic>
        <p:nvPicPr>
          <p:cNvPr id="9" name="Picture 8"/>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034433" y="5905346"/>
            <a:ext cx="547967" cy="825810"/>
          </a:xfrm>
          <a:prstGeom prst="rect">
            <a:avLst/>
          </a:prstGeom>
        </p:spPr>
      </p:pic>
      <p:sp>
        <p:nvSpPr>
          <p:cNvPr id="10" name="Rectangle 9"/>
          <p:cNvSpPr/>
          <p:nvPr userDrawn="1"/>
        </p:nvSpPr>
        <p:spPr>
          <a:xfrm>
            <a:off x="609600" y="6356350"/>
            <a:ext cx="10287000" cy="36512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000" dirty="0">
                <a:latin typeface="Arial" pitchFamily="34" charset="0"/>
                <a:cs typeface="Arial" pitchFamily="34" charset="0"/>
              </a:rPr>
              <a:t>    </a:t>
            </a:r>
            <a:endParaRPr lang="en-US" sz="1200" dirty="0">
              <a:latin typeface="Arial" pitchFamily="34" charset="0"/>
              <a:cs typeface="Arial" pitchFamily="34" charset="0"/>
            </a:endParaRPr>
          </a:p>
        </p:txBody>
      </p:sp>
      <p:pic>
        <p:nvPicPr>
          <p:cNvPr id="11" name="Picture 10"/>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1034433" y="5905346"/>
            <a:ext cx="547967" cy="825810"/>
          </a:xfrm>
          <a:prstGeom prst="rect">
            <a:avLst/>
          </a:prstGeom>
        </p:spPr>
      </p:pic>
    </p:spTree>
    <p:extLst>
      <p:ext uri="{BB962C8B-B14F-4D97-AF65-F5344CB8AC3E}">
        <p14:creationId xmlns:p14="http://schemas.microsoft.com/office/powerpoint/2010/main" val="1250952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atin typeface="Arial" panose="020B0604020202020204" pitchFamily="34" charset="0"/>
                <a:cs typeface="Arial" panose="020B0604020202020204" pitchFamily="34" charset="0"/>
              </a:defRPr>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atin typeface="Arial" panose="020B0604020202020204" pitchFamily="34" charset="0"/>
                <a:cs typeface="Arial" panose="020B0604020202020204" pitchFamily="34"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atin typeface="Arial" panose="020B0604020202020204" pitchFamily="34" charset="0"/>
                <a:cs typeface="Arial" panose="020B0604020202020204" pitchFamily="34"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lvl1pPr>
              <a:defRPr>
                <a:latin typeface="Arial" panose="020B0604020202020204" pitchFamily="34" charset="0"/>
                <a:cs typeface="Arial" panose="020B0604020202020204" pitchFamily="34" charset="0"/>
              </a:defRPr>
            </a:lvl1pPr>
          </a:lstStyle>
          <a:p>
            <a:fld id="{981E06B6-2200-48FD-9B32-BE0D5073011D}" type="datetimeFigureOut">
              <a:rPr lang="en-US" smtClean="0"/>
              <a:pPr/>
              <a:t>1/22/2020</a:t>
            </a:fld>
            <a:endParaRPr lang="en-US"/>
          </a:p>
        </p:txBody>
      </p:sp>
      <p:sp>
        <p:nvSpPr>
          <p:cNvPr id="6" name="Footer Placeholder 5"/>
          <p:cNvSpPr>
            <a:spLocks noGrp="1"/>
          </p:cNvSpPr>
          <p:nvPr>
            <p:ph type="ftr" sz="quarter" idx="11"/>
          </p:nvPr>
        </p:nvSpPr>
        <p:spPr/>
        <p:txBody>
          <a:bodyPr/>
          <a:lstStyle>
            <a:lvl1pPr>
              <a:defRPr>
                <a:latin typeface="Arial" panose="020B0604020202020204" pitchFamily="34" charset="0"/>
                <a:cs typeface="Arial" panose="020B0604020202020204" pitchFamily="34" charset="0"/>
              </a:defRPr>
            </a:lvl1pPr>
          </a:lstStyle>
          <a:p>
            <a:endParaRPr lang="en-US"/>
          </a:p>
        </p:txBody>
      </p:sp>
      <p:sp>
        <p:nvSpPr>
          <p:cNvPr id="7" name="Slide Number Placeholder 6"/>
          <p:cNvSpPr>
            <a:spLocks noGrp="1"/>
          </p:cNvSpPr>
          <p:nvPr>
            <p:ph type="sldNum" sz="quarter" idx="12"/>
          </p:nvPr>
        </p:nvSpPr>
        <p:spPr/>
        <p:txBody>
          <a:bodyPr/>
          <a:lstStyle>
            <a:lvl1pPr>
              <a:defRPr>
                <a:latin typeface="Arial" panose="020B0604020202020204" pitchFamily="34" charset="0"/>
                <a:cs typeface="Arial" panose="020B0604020202020204" pitchFamily="34" charset="0"/>
              </a:defRPr>
            </a:lvl1pPr>
          </a:lstStyle>
          <a:p>
            <a:fld id="{1939E361-6CC3-4B93-8D02-0CA414705067}" type="slidenum">
              <a:rPr lang="en-US" smtClean="0"/>
              <a:pPr/>
              <a:t>‹#›</a:t>
            </a:fld>
            <a:endParaRPr lang="en-US"/>
          </a:p>
        </p:txBody>
      </p:sp>
      <p:sp>
        <p:nvSpPr>
          <p:cNvPr id="8" name="Rectangle 7"/>
          <p:cNvSpPr/>
          <p:nvPr/>
        </p:nvSpPr>
        <p:spPr>
          <a:xfrm>
            <a:off x="609600" y="6356350"/>
            <a:ext cx="10287000" cy="365125"/>
          </a:xfrm>
          <a:prstGeom prst="rect">
            <a:avLst/>
          </a:prstGeom>
          <a:solidFill>
            <a:srgbClr val="00907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000" dirty="0">
                <a:latin typeface="Arial" pitchFamily="34" charset="0"/>
                <a:cs typeface="Arial" pitchFamily="34" charset="0"/>
              </a:rPr>
              <a:t>    </a:t>
            </a:r>
            <a:endParaRPr lang="en-US" sz="1200" dirty="0">
              <a:latin typeface="Arial" pitchFamily="34" charset="0"/>
              <a:cs typeface="Arial" pitchFamily="34" charset="0"/>
            </a:endParaRPr>
          </a:p>
        </p:txBody>
      </p:sp>
      <p:pic>
        <p:nvPicPr>
          <p:cNvPr id="9" name="Picture 8"/>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034433" y="5905346"/>
            <a:ext cx="547967" cy="825810"/>
          </a:xfrm>
          <a:prstGeom prst="rect">
            <a:avLst/>
          </a:prstGeom>
        </p:spPr>
      </p:pic>
      <p:sp>
        <p:nvSpPr>
          <p:cNvPr id="10" name="Rectangle 9"/>
          <p:cNvSpPr/>
          <p:nvPr userDrawn="1"/>
        </p:nvSpPr>
        <p:spPr>
          <a:xfrm>
            <a:off x="609600" y="6356350"/>
            <a:ext cx="10287000" cy="36512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000" dirty="0">
                <a:latin typeface="Arial" pitchFamily="34" charset="0"/>
                <a:cs typeface="Arial" pitchFamily="34" charset="0"/>
              </a:rPr>
              <a:t>    </a:t>
            </a:r>
            <a:endParaRPr lang="en-US" sz="1200" dirty="0">
              <a:latin typeface="Arial" pitchFamily="34" charset="0"/>
              <a:cs typeface="Arial" pitchFamily="34" charset="0"/>
            </a:endParaRPr>
          </a:p>
        </p:txBody>
      </p:sp>
      <p:pic>
        <p:nvPicPr>
          <p:cNvPr id="11" name="Picture 10"/>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1034433" y="5905346"/>
            <a:ext cx="547967" cy="825810"/>
          </a:xfrm>
          <a:prstGeom prst="rect">
            <a:avLst/>
          </a:prstGeom>
        </p:spPr>
      </p:pic>
    </p:spTree>
    <p:extLst>
      <p:ext uri="{BB962C8B-B14F-4D97-AF65-F5344CB8AC3E}">
        <p14:creationId xmlns:p14="http://schemas.microsoft.com/office/powerpoint/2010/main" val="285265576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latin typeface="Arial" panose="020B0604020202020204" pitchFamily="34" charset="0"/>
                <a:cs typeface="Arial" panose="020B0604020202020204" pitchFamily="34" charset="0"/>
              </a:defRPr>
            </a:lvl1pPr>
          </a:lstStyle>
          <a:p>
            <a:fld id="{981E06B6-2200-48FD-9B32-BE0D5073011D}" type="datetimeFigureOut">
              <a:rPr lang="en-US" smtClean="0"/>
              <a:pPr/>
              <a:t>1/22/2020</a:t>
            </a:fld>
            <a:endParaRPr lang="en-US"/>
          </a:p>
        </p:txBody>
      </p:sp>
      <p:sp>
        <p:nvSpPr>
          <p:cNvPr id="5" name="Footer Placeholder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latin typeface="Arial" panose="020B0604020202020204" pitchFamily="34" charset="0"/>
                <a:cs typeface="Arial" panose="020B0604020202020204" pitchFamily="34" charset="0"/>
              </a:defRPr>
            </a:lvl1pPr>
          </a:lstStyle>
          <a:p>
            <a:endParaRPr lang="en-US"/>
          </a:p>
        </p:txBody>
      </p:sp>
      <p:sp>
        <p:nvSpPr>
          <p:cNvPr id="6" name="Slide Number Placeholder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chemeClr val="tx1">
                    <a:tint val="75000"/>
                  </a:schemeClr>
                </a:solidFill>
                <a:latin typeface="Arial" panose="020B0604020202020204" pitchFamily="34" charset="0"/>
                <a:cs typeface="Arial" panose="020B0604020202020204" pitchFamily="34" charset="0"/>
              </a:defRPr>
            </a:lvl1pPr>
          </a:lstStyle>
          <a:p>
            <a:fld id="{1939E361-6CC3-4B93-8D02-0CA414705067}" type="slidenum">
              <a:rPr lang="en-US" smtClean="0"/>
              <a:pPr/>
              <a:t>‹#›</a:t>
            </a:fld>
            <a:endParaRPr lang="en-US"/>
          </a:p>
        </p:txBody>
      </p:sp>
    </p:spTree>
    <p:extLst>
      <p:ext uri="{BB962C8B-B14F-4D97-AF65-F5344CB8AC3E}">
        <p14:creationId xmlns:p14="http://schemas.microsoft.com/office/powerpoint/2010/main" val="2196342205"/>
      </p:ext>
    </p:extLst>
  </p:cSld>
  <p:clrMap bg1="lt1" tx1="dk1" bg2="lt2" tx2="dk2" accent1="accent1" accent2="accent2" accent3="accent3" accent4="accent4" accent5="accent5" accent6="accent6" hlink="hlink" folHlink="folHlink"/>
  <p:sldLayoutIdLst>
    <p:sldLayoutId id="2147483757" r:id="rId1"/>
    <p:sldLayoutId id="2147483758" r:id="rId2"/>
    <p:sldLayoutId id="2147483759" r:id="rId3"/>
    <p:sldLayoutId id="2147483760" r:id="rId4"/>
    <p:sldLayoutId id="2147483761" r:id="rId5"/>
    <p:sldLayoutId id="2147483762" r:id="rId6"/>
    <p:sldLayoutId id="2147483763" r:id="rId7"/>
    <p:sldLayoutId id="2147483764" r:id="rId8"/>
    <p:sldLayoutId id="2147483765" r:id="rId9"/>
    <p:sldLayoutId id="2147483766" r:id="rId10"/>
    <p:sldLayoutId id="2147483767" r:id="rId11"/>
  </p:sldLayoutIdLst>
  <p:txStyles>
    <p:titleStyle>
      <a:lvl1pPr algn="ctr" defTabSz="914400" rtl="0" eaLnBrk="1" latinLnBrk="0" hangingPunct="1">
        <a:spcBef>
          <a:spcPct val="0"/>
        </a:spcBef>
        <a:buNone/>
        <a:defRPr sz="4400" kern="1200">
          <a:solidFill>
            <a:schemeClr val="tx1"/>
          </a:solidFill>
          <a:latin typeface="Arial" panose="020B0604020202020204" pitchFamily="34" charset="0"/>
          <a:ea typeface="+mj-ea"/>
          <a:cs typeface="Arial" panose="020B0604020202020204" pitchFamily="34" charset="0"/>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Arial" panose="020B0604020202020204" pitchFamily="34" charset="0"/>
          <a:ea typeface="+mn-ea"/>
          <a:cs typeface="Arial" panose="020B0604020202020204" pitchFamily="34" charset="0"/>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8" Type="http://schemas.openxmlformats.org/officeDocument/2006/relationships/hyperlink" Target="https://creativecommons.org/licenses/by-nc-nd/3.0/" TargetMode="External"/><Relationship Id="rId3" Type="http://schemas.openxmlformats.org/officeDocument/2006/relationships/hyperlink" Target="http://commons.wikimedia.org/wiki/file:20_white,_blue_rounded_rectangle.svg" TargetMode="External"/><Relationship Id="rId7" Type="http://schemas.openxmlformats.org/officeDocument/2006/relationships/hyperlink" Target="http://www.freefoto.com/preview/2000-20-1/Number-Twenty" TargetMode="External"/><Relationship Id="rId12" Type="http://schemas.openxmlformats.org/officeDocument/2006/relationships/hyperlink" Target="http://www.flickr.com/photos/lwr/3724986176/" TargetMode="External"/><Relationship Id="rId2" Type="http://schemas.openxmlformats.org/officeDocument/2006/relationships/notesSlide" Target="../notesSlides/notesSlide13.xml"/><Relationship Id="rId1" Type="http://schemas.openxmlformats.org/officeDocument/2006/relationships/slideLayout" Target="../slideLayouts/slideLayout2.xml"/><Relationship Id="rId6" Type="http://schemas.openxmlformats.org/officeDocument/2006/relationships/hyperlink" Target="https://creativecommons.org/licenses/by-nc-sa/3.0/" TargetMode="External"/><Relationship Id="rId5" Type="http://schemas.openxmlformats.org/officeDocument/2006/relationships/hyperlink" Target="http://www.flickr.com/photos/lwr/6894501029/" TargetMode="External"/><Relationship Id="rId10" Type="http://schemas.openxmlformats.org/officeDocument/2006/relationships/image" Target="../media/image4.jpeg"/><Relationship Id="rId4" Type="http://schemas.openxmlformats.org/officeDocument/2006/relationships/hyperlink" Target="https://creativecommons.org/licenses/by-sa/3.0/" TargetMode="External"/><Relationship Id="rId9" Type="http://schemas.openxmlformats.org/officeDocument/2006/relationships/hyperlink" Target="http://commons.wikimedia.org/wiki/File:US_$20_Series_2006_Obverse.jpg" TargetMode="Externa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609600" y="2362200"/>
            <a:ext cx="10896600" cy="3429000"/>
          </a:xfrm>
        </p:spPr>
        <p:txBody>
          <a:bodyPr>
            <a:normAutofit fontScale="92500"/>
          </a:bodyPr>
          <a:lstStyle/>
          <a:p>
            <a:pPr algn="l"/>
            <a:r>
              <a:rPr lang="en-US" sz="3600" dirty="0" smtClean="0">
                <a:solidFill>
                  <a:schemeClr val="tx1"/>
                </a:solidFill>
              </a:rPr>
              <a:t>Rulemaking: Willamette Basin Mercury Multiple Discharger Variance and Variance Rule Amendments</a:t>
            </a:r>
            <a:endParaRPr lang="en-US" sz="3600" dirty="0">
              <a:solidFill>
                <a:schemeClr val="tx1"/>
              </a:solidFill>
            </a:endParaRPr>
          </a:p>
          <a:p>
            <a:pPr algn="r"/>
            <a:endParaRPr lang="en-US" sz="3600" dirty="0">
              <a:solidFill>
                <a:schemeClr val="tx1"/>
              </a:solidFill>
            </a:endParaRPr>
          </a:p>
          <a:p>
            <a:pPr algn="r"/>
            <a:endParaRPr lang="en-US" sz="2800" dirty="0">
              <a:solidFill>
                <a:schemeClr val="tx1"/>
              </a:solidFill>
            </a:endParaRPr>
          </a:p>
          <a:p>
            <a:pPr algn="l">
              <a:lnSpc>
                <a:spcPct val="110000"/>
              </a:lnSpc>
              <a:spcBef>
                <a:spcPts val="0"/>
              </a:spcBef>
            </a:pPr>
            <a:r>
              <a:rPr lang="en-US" sz="2800" dirty="0" smtClean="0">
                <a:solidFill>
                  <a:schemeClr val="tx1"/>
                </a:solidFill>
              </a:rPr>
              <a:t>January 24, 2020</a:t>
            </a:r>
            <a:endParaRPr lang="en-US" sz="2800" dirty="0">
              <a:solidFill>
                <a:schemeClr val="tx1"/>
              </a:solidFill>
            </a:endParaRPr>
          </a:p>
          <a:p>
            <a:pPr algn="l">
              <a:lnSpc>
                <a:spcPct val="110000"/>
              </a:lnSpc>
              <a:spcBef>
                <a:spcPts val="0"/>
              </a:spcBef>
            </a:pPr>
            <a:r>
              <a:rPr lang="en-US" sz="2800" dirty="0" smtClean="0">
                <a:solidFill>
                  <a:schemeClr val="tx1"/>
                </a:solidFill>
              </a:rPr>
              <a:t>Hillsboro, OR</a:t>
            </a:r>
            <a:endParaRPr lang="en-US" sz="2800" dirty="0">
              <a:solidFill>
                <a:schemeClr val="tx1"/>
              </a:solidFill>
            </a:endParaRPr>
          </a:p>
        </p:txBody>
      </p:sp>
      <p:sp>
        <p:nvSpPr>
          <p:cNvPr id="2" name="Title 1"/>
          <p:cNvSpPr>
            <a:spLocks noGrp="1"/>
          </p:cNvSpPr>
          <p:nvPr>
            <p:ph type="ctrTitle"/>
          </p:nvPr>
        </p:nvSpPr>
        <p:spPr>
          <a:xfrm>
            <a:off x="585216" y="3505200"/>
            <a:ext cx="10668000" cy="838199"/>
          </a:xfrm>
          <a:noFill/>
        </p:spPr>
        <p:txBody>
          <a:bodyPr>
            <a:normAutofit/>
          </a:bodyPr>
          <a:lstStyle/>
          <a:p>
            <a:pPr algn="l"/>
            <a:r>
              <a:rPr lang="en-US" sz="3200" dirty="0" smtClean="0">
                <a:solidFill>
                  <a:srgbClr val="00907E"/>
                </a:solidFill>
              </a:rPr>
              <a:t>Water Quality Standards and Assessment</a:t>
            </a:r>
            <a:endParaRPr lang="en-US" sz="3200" dirty="0">
              <a:solidFill>
                <a:srgbClr val="00907E"/>
              </a:solidFill>
            </a:endParaRPr>
          </a:p>
        </p:txBody>
      </p:sp>
      <p:sp>
        <p:nvSpPr>
          <p:cNvPr id="4" name="Rectangle 3"/>
          <p:cNvSpPr/>
          <p:nvPr/>
        </p:nvSpPr>
        <p:spPr>
          <a:xfrm>
            <a:off x="762000" y="6400800"/>
            <a:ext cx="9982200" cy="3048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000" dirty="0">
                <a:latin typeface="Arial" pitchFamily="34" charset="0"/>
                <a:cs typeface="Arial" pitchFamily="34" charset="0"/>
              </a:rPr>
              <a:t>    </a:t>
            </a:r>
            <a:r>
              <a:rPr lang="en-US" sz="1000" dirty="0" smtClean="0">
                <a:latin typeface="Arial" pitchFamily="34" charset="0"/>
                <a:cs typeface="Arial" pitchFamily="34" charset="0"/>
              </a:rPr>
              <a:t>Aron Borok |   </a:t>
            </a:r>
            <a:r>
              <a:rPr lang="en-US" sz="1000" dirty="0">
                <a:latin typeface="Arial" pitchFamily="34" charset="0"/>
                <a:cs typeface="Arial" pitchFamily="34" charset="0"/>
              </a:rPr>
              <a:t>Oregon Department of Environmental Quality</a:t>
            </a:r>
            <a:endParaRPr lang="en-US" sz="1200"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p:cNvSpPr>
            <a:spLocks noGrp="1"/>
          </p:cNvSpPr>
          <p:nvPr>
            <p:ph type="title"/>
          </p:nvPr>
        </p:nvSpPr>
        <p:spPr>
          <a:xfrm>
            <a:off x="609600" y="304800"/>
            <a:ext cx="10972800" cy="1112838"/>
          </a:xfrm>
        </p:spPr>
        <p:txBody>
          <a:bodyPr>
            <a:normAutofit/>
          </a:bodyPr>
          <a:lstStyle/>
          <a:p>
            <a:r>
              <a:rPr lang="en-US" dirty="0" smtClean="0"/>
              <a:t>Technology cannot achieve criterion</a:t>
            </a:r>
            <a:endParaRPr lang="en-US" dirty="0"/>
          </a:p>
        </p:txBody>
      </p:sp>
      <p:graphicFrame>
        <p:nvGraphicFramePr>
          <p:cNvPr id="2" name="Table 1"/>
          <p:cNvGraphicFramePr>
            <a:graphicFrameLocks noGrp="1"/>
          </p:cNvGraphicFramePr>
          <p:nvPr>
            <p:extLst>
              <p:ext uri="{D42A27DB-BD31-4B8C-83A1-F6EECF244321}">
                <p14:modId xmlns:p14="http://schemas.microsoft.com/office/powerpoint/2010/main" val="3380015295"/>
              </p:ext>
            </p:extLst>
          </p:nvPr>
        </p:nvGraphicFramePr>
        <p:xfrm>
          <a:off x="838200" y="1828800"/>
          <a:ext cx="9934377" cy="4090540"/>
        </p:xfrm>
        <a:graphic>
          <a:graphicData uri="http://schemas.openxmlformats.org/drawingml/2006/table">
            <a:tbl>
              <a:tblPr firstRow="1" firstCol="1" bandRow="1">
                <a:tableStyleId>{5C22544A-7EE6-4342-B048-85BDC9FD1C3A}</a:tableStyleId>
              </a:tblPr>
              <a:tblGrid>
                <a:gridCol w="3702555">
                  <a:extLst>
                    <a:ext uri="{9D8B030D-6E8A-4147-A177-3AD203B41FA5}">
                      <a16:colId xmlns:a16="http://schemas.microsoft.com/office/drawing/2014/main" val="2766693208"/>
                    </a:ext>
                  </a:extLst>
                </a:gridCol>
                <a:gridCol w="1554910">
                  <a:extLst>
                    <a:ext uri="{9D8B030D-6E8A-4147-A177-3AD203B41FA5}">
                      <a16:colId xmlns:a16="http://schemas.microsoft.com/office/drawing/2014/main" val="2308579894"/>
                    </a:ext>
                  </a:extLst>
                </a:gridCol>
                <a:gridCol w="3000756">
                  <a:extLst>
                    <a:ext uri="{9D8B030D-6E8A-4147-A177-3AD203B41FA5}">
                      <a16:colId xmlns:a16="http://schemas.microsoft.com/office/drawing/2014/main" val="2487142230"/>
                    </a:ext>
                  </a:extLst>
                </a:gridCol>
                <a:gridCol w="1676156">
                  <a:extLst>
                    <a:ext uri="{9D8B030D-6E8A-4147-A177-3AD203B41FA5}">
                      <a16:colId xmlns:a16="http://schemas.microsoft.com/office/drawing/2014/main" val="1194609842"/>
                    </a:ext>
                  </a:extLst>
                </a:gridCol>
              </a:tblGrid>
              <a:tr h="522957">
                <a:tc>
                  <a:txBody>
                    <a:bodyPr/>
                    <a:lstStyle/>
                    <a:p>
                      <a:pPr marL="0" marR="0" algn="ctr">
                        <a:lnSpc>
                          <a:spcPct val="107000"/>
                        </a:lnSpc>
                        <a:spcBef>
                          <a:spcPts val="0"/>
                        </a:spcBef>
                        <a:spcAft>
                          <a:spcPts val="0"/>
                        </a:spcAft>
                      </a:pPr>
                      <a:r>
                        <a:rPr lang="en-US" sz="2000" dirty="0">
                          <a:effectLst/>
                          <a:latin typeface="Arial" panose="020B0604020202020204" pitchFamily="34" charset="0"/>
                          <a:cs typeface="Arial" panose="020B0604020202020204" pitchFamily="34" charset="0"/>
                        </a:rPr>
                        <a:t>Treatment Technology</a:t>
                      </a:r>
                      <a:endParaRPr lang="en-US" sz="2000" dirty="0">
                        <a:effectLst/>
                        <a:latin typeface="Arial" panose="020B0604020202020204" pitchFamily="34" charset="0"/>
                        <a:ea typeface="Calibri" panose="020F0502020204030204" pitchFamily="34" charset="0"/>
                        <a:cs typeface="Arial" panose="020B0604020202020204" pitchFamily="34" charset="0"/>
                      </a:endParaRPr>
                    </a:p>
                  </a:txBody>
                  <a:tcPr marL="53975" marR="53975" marT="9525" marB="0" anchor="ctr"/>
                </a:tc>
                <a:tc>
                  <a:txBody>
                    <a:bodyPr/>
                    <a:lstStyle/>
                    <a:p>
                      <a:pPr marL="0" marR="0" algn="ctr">
                        <a:lnSpc>
                          <a:spcPct val="107000"/>
                        </a:lnSpc>
                        <a:spcBef>
                          <a:spcPts val="0"/>
                        </a:spcBef>
                        <a:spcAft>
                          <a:spcPts val="0"/>
                        </a:spcAft>
                      </a:pPr>
                      <a:r>
                        <a:rPr lang="en-US" sz="2000" b="1" i="0" u="none" dirty="0" smtClean="0">
                          <a:solidFill>
                            <a:schemeClr val="bg1"/>
                          </a:solidFill>
                          <a:effectLst/>
                          <a:latin typeface="Arial" panose="020B0604020202020204" pitchFamily="34" charset="0"/>
                          <a:cs typeface="Arial" panose="020B0604020202020204" pitchFamily="34" charset="0"/>
                        </a:rPr>
                        <a:t>Effluent</a:t>
                      </a:r>
                      <a:r>
                        <a:rPr lang="en-US" sz="2000" b="1" i="0" u="none" dirty="0" smtClean="0">
                          <a:solidFill>
                            <a:srgbClr val="FF0000"/>
                          </a:solidFill>
                          <a:effectLst/>
                          <a:latin typeface="Arial" panose="020B0604020202020204" pitchFamily="34" charset="0"/>
                          <a:cs typeface="Arial" panose="020B0604020202020204" pitchFamily="34" charset="0"/>
                        </a:rPr>
                        <a:t> </a:t>
                      </a:r>
                      <a:r>
                        <a:rPr lang="en-US" sz="2000" dirty="0" smtClean="0">
                          <a:effectLst/>
                          <a:latin typeface="Arial" panose="020B0604020202020204" pitchFamily="34" charset="0"/>
                          <a:cs typeface="Arial" panose="020B0604020202020204" pitchFamily="34" charset="0"/>
                        </a:rPr>
                        <a:t>Volume Range</a:t>
                      </a:r>
                      <a:endParaRPr lang="en-US" sz="2000" strike="sngStrike" dirty="0">
                        <a:effectLst/>
                        <a:latin typeface="Arial" panose="020B0604020202020204" pitchFamily="34" charset="0"/>
                        <a:ea typeface="Calibri" panose="020F0502020204030204" pitchFamily="34" charset="0"/>
                        <a:cs typeface="Arial" panose="020B0604020202020204" pitchFamily="34" charset="0"/>
                      </a:endParaRPr>
                    </a:p>
                  </a:txBody>
                  <a:tcPr marL="53975" marR="53975" marT="9525" marB="0" anchor="ctr"/>
                </a:tc>
                <a:tc>
                  <a:txBody>
                    <a:bodyPr/>
                    <a:lstStyle/>
                    <a:p>
                      <a:pPr marL="0" marR="0" algn="ctr">
                        <a:lnSpc>
                          <a:spcPct val="107000"/>
                        </a:lnSpc>
                        <a:spcBef>
                          <a:spcPts val="0"/>
                        </a:spcBef>
                        <a:spcAft>
                          <a:spcPts val="0"/>
                        </a:spcAft>
                      </a:pPr>
                      <a:r>
                        <a:rPr lang="en-US" sz="2000" dirty="0">
                          <a:effectLst/>
                          <a:latin typeface="Arial" panose="020B0604020202020204" pitchFamily="34" charset="0"/>
                          <a:cs typeface="Arial" panose="020B0604020202020204" pitchFamily="34" charset="0"/>
                        </a:rPr>
                        <a:t>Treatment Ability</a:t>
                      </a:r>
                      <a:endParaRPr lang="en-US" sz="2000" dirty="0">
                        <a:effectLst/>
                        <a:latin typeface="Arial" panose="020B0604020202020204" pitchFamily="34" charset="0"/>
                        <a:ea typeface="Calibri" panose="020F0502020204030204" pitchFamily="34" charset="0"/>
                        <a:cs typeface="Arial" panose="020B0604020202020204" pitchFamily="34" charset="0"/>
                      </a:endParaRPr>
                    </a:p>
                  </a:txBody>
                  <a:tcPr marL="53975" marR="53975" marT="9525" marB="0" anchor="ctr"/>
                </a:tc>
                <a:tc>
                  <a:txBody>
                    <a:bodyPr/>
                    <a:lstStyle/>
                    <a:p>
                      <a:pPr marL="0" marR="0" algn="ctr">
                        <a:lnSpc>
                          <a:spcPct val="107000"/>
                        </a:lnSpc>
                        <a:spcBef>
                          <a:spcPts val="0"/>
                        </a:spcBef>
                        <a:spcAft>
                          <a:spcPts val="0"/>
                        </a:spcAft>
                      </a:pPr>
                      <a:r>
                        <a:rPr lang="en-US" sz="2000" dirty="0" smtClean="0">
                          <a:effectLst/>
                          <a:latin typeface="Arial" panose="020B0604020202020204" pitchFamily="34" charset="0"/>
                          <a:ea typeface="Calibri" panose="020F0502020204030204" pitchFamily="34" charset="0"/>
                          <a:cs typeface="Arial" panose="020B0604020202020204" pitchFamily="34" charset="0"/>
                        </a:rPr>
                        <a:t>In-stream</a:t>
                      </a:r>
                      <a:r>
                        <a:rPr lang="en-US" sz="2000" baseline="0" dirty="0" smtClean="0">
                          <a:effectLst/>
                          <a:latin typeface="Arial" panose="020B0604020202020204" pitchFamily="34" charset="0"/>
                          <a:ea typeface="Calibri" panose="020F0502020204030204" pitchFamily="34" charset="0"/>
                          <a:cs typeface="Arial" panose="020B0604020202020204" pitchFamily="34" charset="0"/>
                        </a:rPr>
                        <a:t> Target</a:t>
                      </a:r>
                      <a:endParaRPr lang="en-US" sz="2000" dirty="0">
                        <a:effectLst/>
                        <a:latin typeface="Arial" panose="020B0604020202020204" pitchFamily="34" charset="0"/>
                        <a:ea typeface="Calibri" panose="020F0502020204030204" pitchFamily="34" charset="0"/>
                        <a:cs typeface="Arial" panose="020B0604020202020204" pitchFamily="34" charset="0"/>
                      </a:endParaRPr>
                    </a:p>
                  </a:txBody>
                  <a:tcPr marL="53975" marR="53975" marT="9525" marB="0" anchor="ctr"/>
                </a:tc>
                <a:extLst>
                  <a:ext uri="{0D108BD9-81ED-4DB2-BD59-A6C34878D82A}">
                    <a16:rowId xmlns:a16="http://schemas.microsoft.com/office/drawing/2014/main" val="2502088284"/>
                  </a:ext>
                </a:extLst>
              </a:tr>
              <a:tr h="573844">
                <a:tc>
                  <a:txBody>
                    <a:bodyPr/>
                    <a:lstStyle/>
                    <a:p>
                      <a:pPr marL="0" marR="0">
                        <a:lnSpc>
                          <a:spcPct val="107000"/>
                        </a:lnSpc>
                        <a:spcBef>
                          <a:spcPts val="0"/>
                        </a:spcBef>
                        <a:spcAft>
                          <a:spcPts val="0"/>
                        </a:spcAft>
                      </a:pPr>
                      <a:r>
                        <a:rPr lang="en-US" sz="2000" dirty="0">
                          <a:effectLst/>
                          <a:latin typeface="Arial" panose="020B0604020202020204" pitchFamily="34" charset="0"/>
                          <a:cs typeface="Arial" panose="020B0604020202020204" pitchFamily="34" charset="0"/>
                        </a:rPr>
                        <a:t>Current Treatment (Secondary, Advanced Secondary, Tertiary) </a:t>
                      </a:r>
                      <a:endParaRPr lang="en-US" sz="2000" dirty="0">
                        <a:effectLst/>
                        <a:latin typeface="Arial" panose="020B0604020202020204" pitchFamily="34" charset="0"/>
                        <a:ea typeface="Calibri" panose="020F0502020204030204" pitchFamily="34" charset="0"/>
                        <a:cs typeface="Arial" panose="020B0604020202020204" pitchFamily="34" charset="0"/>
                      </a:endParaRPr>
                    </a:p>
                  </a:txBody>
                  <a:tcPr marL="53975" marR="53975" marT="9525" marB="0"/>
                </a:tc>
                <a:tc>
                  <a:txBody>
                    <a:bodyPr/>
                    <a:lstStyle/>
                    <a:p>
                      <a:pPr marL="0" marR="0">
                        <a:lnSpc>
                          <a:spcPct val="107000"/>
                        </a:lnSpc>
                        <a:spcBef>
                          <a:spcPts val="0"/>
                        </a:spcBef>
                        <a:spcAft>
                          <a:spcPts val="0"/>
                        </a:spcAft>
                      </a:pPr>
                      <a:r>
                        <a:rPr lang="en-US" sz="2000" dirty="0">
                          <a:effectLst/>
                          <a:latin typeface="Arial" panose="020B0604020202020204" pitchFamily="34" charset="0"/>
                          <a:cs typeface="Arial" panose="020B0604020202020204" pitchFamily="34" charset="0"/>
                        </a:rPr>
                        <a:t>Up to 25 MGD</a:t>
                      </a:r>
                      <a:endParaRPr lang="en-US" sz="2000" dirty="0">
                        <a:effectLst/>
                        <a:latin typeface="Arial" panose="020B0604020202020204" pitchFamily="34" charset="0"/>
                        <a:ea typeface="Calibri" panose="020F0502020204030204" pitchFamily="34" charset="0"/>
                        <a:cs typeface="Arial" panose="020B0604020202020204" pitchFamily="34" charset="0"/>
                      </a:endParaRPr>
                    </a:p>
                  </a:txBody>
                  <a:tcPr marL="53975" marR="53975" marT="9525" marB="0"/>
                </a:tc>
                <a:tc>
                  <a:txBody>
                    <a:bodyPr/>
                    <a:lstStyle/>
                    <a:p>
                      <a:pPr marL="0" marR="0">
                        <a:lnSpc>
                          <a:spcPct val="107000"/>
                        </a:lnSpc>
                        <a:spcBef>
                          <a:spcPts val="0"/>
                        </a:spcBef>
                        <a:spcAft>
                          <a:spcPts val="0"/>
                        </a:spcAft>
                      </a:pPr>
                      <a:r>
                        <a:rPr lang="en-US" sz="2000">
                          <a:effectLst/>
                          <a:latin typeface="Arial" panose="020B0604020202020204" pitchFamily="34" charset="0"/>
                          <a:cs typeface="Arial" panose="020B0604020202020204" pitchFamily="34" charset="0"/>
                        </a:rPr>
                        <a:t>1-20 ng/L</a:t>
                      </a:r>
                      <a:endParaRPr lang="en-US" sz="2000">
                        <a:effectLst/>
                        <a:latin typeface="Arial" panose="020B0604020202020204" pitchFamily="34" charset="0"/>
                        <a:ea typeface="Calibri" panose="020F0502020204030204" pitchFamily="34" charset="0"/>
                        <a:cs typeface="Arial" panose="020B0604020202020204" pitchFamily="34" charset="0"/>
                      </a:endParaRPr>
                    </a:p>
                  </a:txBody>
                  <a:tcPr marL="53975" marR="53975" marT="9525" marB="0"/>
                </a:tc>
                <a:tc rowSpan="5">
                  <a:txBody>
                    <a:bodyPr/>
                    <a:lstStyle/>
                    <a:p>
                      <a:pPr marL="0" marR="0" algn="ctr">
                        <a:lnSpc>
                          <a:spcPct val="107000"/>
                        </a:lnSpc>
                        <a:spcBef>
                          <a:spcPts val="0"/>
                        </a:spcBef>
                        <a:spcAft>
                          <a:spcPts val="0"/>
                        </a:spcAft>
                      </a:pPr>
                      <a:r>
                        <a:rPr lang="en-US" sz="2000" dirty="0" smtClean="0">
                          <a:effectLst/>
                          <a:latin typeface="Arial" panose="020B0604020202020204" pitchFamily="34" charset="0"/>
                          <a:ea typeface="Calibri" panose="020F0502020204030204" pitchFamily="34" charset="0"/>
                          <a:cs typeface="Arial" panose="020B0604020202020204" pitchFamily="34" charset="0"/>
                        </a:rPr>
                        <a:t>0.14 ng/L</a:t>
                      </a:r>
                      <a:endParaRPr lang="en-US" sz="2000" dirty="0">
                        <a:effectLst/>
                        <a:latin typeface="Arial" panose="020B0604020202020204" pitchFamily="34" charset="0"/>
                        <a:ea typeface="Calibri" panose="020F0502020204030204" pitchFamily="34" charset="0"/>
                        <a:cs typeface="Arial" panose="020B0604020202020204" pitchFamily="34" charset="0"/>
                      </a:endParaRPr>
                    </a:p>
                  </a:txBody>
                  <a:tcPr marL="53975" marR="53975" marT="9525" marB="0" anchor="ctr"/>
                </a:tc>
                <a:extLst>
                  <a:ext uri="{0D108BD9-81ED-4DB2-BD59-A6C34878D82A}">
                    <a16:rowId xmlns:a16="http://schemas.microsoft.com/office/drawing/2014/main" val="1256978606"/>
                  </a:ext>
                </a:extLst>
              </a:tr>
              <a:tr h="287479">
                <a:tc>
                  <a:txBody>
                    <a:bodyPr/>
                    <a:lstStyle/>
                    <a:p>
                      <a:pPr marL="0" marR="0">
                        <a:lnSpc>
                          <a:spcPct val="107000"/>
                        </a:lnSpc>
                        <a:spcBef>
                          <a:spcPts val="0"/>
                        </a:spcBef>
                        <a:spcAft>
                          <a:spcPts val="0"/>
                        </a:spcAft>
                      </a:pPr>
                      <a:r>
                        <a:rPr lang="en-US" sz="2000">
                          <a:effectLst/>
                          <a:latin typeface="Arial" panose="020B0604020202020204" pitchFamily="34" charset="0"/>
                          <a:cs typeface="Arial" panose="020B0604020202020204" pitchFamily="34" charset="0"/>
                        </a:rPr>
                        <a:t>Membrane Filtration</a:t>
                      </a:r>
                      <a:endParaRPr lang="en-US" sz="2000">
                        <a:effectLst/>
                        <a:latin typeface="Arial" panose="020B0604020202020204" pitchFamily="34" charset="0"/>
                        <a:ea typeface="Calibri" panose="020F0502020204030204" pitchFamily="34" charset="0"/>
                        <a:cs typeface="Arial" panose="020B0604020202020204" pitchFamily="34" charset="0"/>
                      </a:endParaRPr>
                    </a:p>
                  </a:txBody>
                  <a:tcPr marL="53975" marR="53975" marT="9525" marB="0"/>
                </a:tc>
                <a:tc>
                  <a:txBody>
                    <a:bodyPr/>
                    <a:lstStyle/>
                    <a:p>
                      <a:pPr marL="0" marR="0">
                        <a:lnSpc>
                          <a:spcPct val="107000"/>
                        </a:lnSpc>
                        <a:spcBef>
                          <a:spcPts val="0"/>
                        </a:spcBef>
                        <a:spcAft>
                          <a:spcPts val="0"/>
                        </a:spcAft>
                      </a:pPr>
                      <a:r>
                        <a:rPr lang="en-US" sz="2000" dirty="0">
                          <a:effectLst/>
                          <a:latin typeface="Arial" panose="020B0604020202020204" pitchFamily="34" charset="0"/>
                          <a:cs typeface="Arial" panose="020B0604020202020204" pitchFamily="34" charset="0"/>
                        </a:rPr>
                        <a:t>Low volume </a:t>
                      </a:r>
                      <a:endParaRPr lang="en-US" sz="2000" dirty="0">
                        <a:effectLst/>
                        <a:latin typeface="Arial" panose="020B0604020202020204" pitchFamily="34" charset="0"/>
                        <a:ea typeface="Calibri" panose="020F0502020204030204" pitchFamily="34" charset="0"/>
                        <a:cs typeface="Arial" panose="020B0604020202020204" pitchFamily="34" charset="0"/>
                      </a:endParaRPr>
                    </a:p>
                  </a:txBody>
                  <a:tcPr marL="53975" marR="53975" marT="9525" marB="0"/>
                </a:tc>
                <a:tc>
                  <a:txBody>
                    <a:bodyPr/>
                    <a:lstStyle/>
                    <a:p>
                      <a:pPr marL="0" marR="0">
                        <a:lnSpc>
                          <a:spcPct val="107000"/>
                        </a:lnSpc>
                        <a:spcBef>
                          <a:spcPts val="0"/>
                        </a:spcBef>
                        <a:spcAft>
                          <a:spcPts val="0"/>
                        </a:spcAft>
                      </a:pPr>
                      <a:r>
                        <a:rPr lang="en-US" sz="2000" dirty="0">
                          <a:effectLst/>
                          <a:latin typeface="Arial" panose="020B0604020202020204" pitchFamily="34" charset="0"/>
                          <a:cs typeface="Arial" panose="020B0604020202020204" pitchFamily="34" charset="0"/>
                        </a:rPr>
                        <a:t>Bench scale to 0.26 ng/L</a:t>
                      </a:r>
                      <a:endParaRPr lang="en-US" sz="2000" dirty="0">
                        <a:effectLst/>
                        <a:latin typeface="Arial" panose="020B0604020202020204" pitchFamily="34" charset="0"/>
                        <a:ea typeface="Calibri" panose="020F0502020204030204" pitchFamily="34" charset="0"/>
                        <a:cs typeface="Arial" panose="020B0604020202020204" pitchFamily="34" charset="0"/>
                      </a:endParaRPr>
                    </a:p>
                  </a:txBody>
                  <a:tcPr marL="53975" marR="53975" marT="9525" marB="0"/>
                </a:tc>
                <a:tc vMerge="1">
                  <a:txBody>
                    <a:bodyPr/>
                    <a:lstStyle/>
                    <a:p>
                      <a:pPr marL="0" marR="0">
                        <a:lnSpc>
                          <a:spcPct val="107000"/>
                        </a:lnSpc>
                        <a:spcBef>
                          <a:spcPts val="0"/>
                        </a:spcBef>
                        <a:spcAft>
                          <a:spcPts val="0"/>
                        </a:spcAft>
                      </a:pPr>
                      <a:endParaRPr lang="en-US"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53975" marR="53975" marT="9525" marB="0"/>
                </a:tc>
                <a:extLst>
                  <a:ext uri="{0D108BD9-81ED-4DB2-BD59-A6C34878D82A}">
                    <a16:rowId xmlns:a16="http://schemas.microsoft.com/office/drawing/2014/main" val="1017767829"/>
                  </a:ext>
                </a:extLst>
              </a:tr>
              <a:tr h="573844">
                <a:tc>
                  <a:txBody>
                    <a:bodyPr/>
                    <a:lstStyle/>
                    <a:p>
                      <a:pPr marL="0" marR="0">
                        <a:lnSpc>
                          <a:spcPct val="107000"/>
                        </a:lnSpc>
                        <a:spcBef>
                          <a:spcPts val="0"/>
                        </a:spcBef>
                        <a:spcAft>
                          <a:spcPts val="0"/>
                        </a:spcAft>
                      </a:pPr>
                      <a:r>
                        <a:rPr lang="en-US" sz="2000">
                          <a:effectLst/>
                          <a:latin typeface="Arial" panose="020B0604020202020204" pitchFamily="34" charset="0"/>
                          <a:cs typeface="Arial" panose="020B0604020202020204" pitchFamily="34" charset="0"/>
                        </a:rPr>
                        <a:t>Ion Exchange</a:t>
                      </a:r>
                      <a:endParaRPr lang="en-US" sz="2000">
                        <a:effectLst/>
                        <a:latin typeface="Arial" panose="020B0604020202020204" pitchFamily="34" charset="0"/>
                        <a:ea typeface="Calibri" panose="020F0502020204030204" pitchFamily="34" charset="0"/>
                        <a:cs typeface="Arial" panose="020B0604020202020204" pitchFamily="34" charset="0"/>
                      </a:endParaRPr>
                    </a:p>
                  </a:txBody>
                  <a:tcPr marL="53975" marR="53975" marT="9525" marB="0"/>
                </a:tc>
                <a:tc>
                  <a:txBody>
                    <a:bodyPr/>
                    <a:lstStyle/>
                    <a:p>
                      <a:pPr marL="0" marR="0">
                        <a:lnSpc>
                          <a:spcPct val="107000"/>
                        </a:lnSpc>
                        <a:spcBef>
                          <a:spcPts val="0"/>
                        </a:spcBef>
                        <a:spcAft>
                          <a:spcPts val="0"/>
                        </a:spcAft>
                      </a:pPr>
                      <a:r>
                        <a:rPr lang="en-US" sz="2000" dirty="0">
                          <a:effectLst/>
                          <a:latin typeface="Arial" panose="020B0604020202020204" pitchFamily="34" charset="0"/>
                          <a:cs typeface="Arial" panose="020B0604020202020204" pitchFamily="34" charset="0"/>
                        </a:rPr>
                        <a:t>0.015 </a:t>
                      </a:r>
                      <a:r>
                        <a:rPr lang="en-US" sz="2000" dirty="0" smtClean="0">
                          <a:effectLst/>
                          <a:latin typeface="Arial" panose="020B0604020202020204" pitchFamily="34" charset="0"/>
                          <a:cs typeface="Arial" panose="020B0604020202020204" pitchFamily="34" charset="0"/>
                        </a:rPr>
                        <a:t>MGD</a:t>
                      </a:r>
                      <a:endParaRPr lang="en-US" sz="2000" dirty="0">
                        <a:effectLst/>
                        <a:latin typeface="Arial" panose="020B0604020202020204" pitchFamily="34" charset="0"/>
                        <a:ea typeface="Calibri" panose="020F0502020204030204" pitchFamily="34" charset="0"/>
                        <a:cs typeface="Arial" panose="020B0604020202020204" pitchFamily="34" charset="0"/>
                      </a:endParaRPr>
                    </a:p>
                  </a:txBody>
                  <a:tcPr marL="53975" marR="53975" marT="9525" marB="0"/>
                </a:tc>
                <a:tc>
                  <a:txBody>
                    <a:bodyPr/>
                    <a:lstStyle/>
                    <a:p>
                      <a:pPr marL="0" marR="0">
                        <a:lnSpc>
                          <a:spcPct val="107000"/>
                        </a:lnSpc>
                        <a:spcBef>
                          <a:spcPts val="0"/>
                        </a:spcBef>
                        <a:spcAft>
                          <a:spcPts val="0"/>
                        </a:spcAft>
                      </a:pPr>
                      <a:r>
                        <a:rPr lang="en-US" sz="2000" dirty="0">
                          <a:effectLst/>
                          <a:latin typeface="Arial" panose="020B0604020202020204" pitchFamily="34" charset="0"/>
                          <a:cs typeface="Arial" panose="020B0604020202020204" pitchFamily="34" charset="0"/>
                        </a:rPr>
                        <a:t>1 ng/L</a:t>
                      </a:r>
                      <a:endParaRPr lang="en-US" sz="2000" dirty="0">
                        <a:effectLst/>
                        <a:latin typeface="Arial" panose="020B0604020202020204" pitchFamily="34" charset="0"/>
                        <a:ea typeface="Calibri" panose="020F0502020204030204" pitchFamily="34" charset="0"/>
                        <a:cs typeface="Arial" panose="020B0604020202020204" pitchFamily="34" charset="0"/>
                      </a:endParaRPr>
                    </a:p>
                  </a:txBody>
                  <a:tcPr marL="53975" marR="53975" marT="9525" marB="0"/>
                </a:tc>
                <a:tc vMerge="1">
                  <a:txBody>
                    <a:bodyPr/>
                    <a:lstStyle/>
                    <a:p>
                      <a:pPr marL="0" marR="0">
                        <a:lnSpc>
                          <a:spcPct val="107000"/>
                        </a:lnSpc>
                        <a:spcBef>
                          <a:spcPts val="0"/>
                        </a:spcBef>
                        <a:spcAft>
                          <a:spcPts val="0"/>
                        </a:spcAft>
                      </a:pPr>
                      <a:endParaRPr lang="en-US"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53975" marR="53975" marT="9525" marB="0"/>
                </a:tc>
                <a:extLst>
                  <a:ext uri="{0D108BD9-81ED-4DB2-BD59-A6C34878D82A}">
                    <a16:rowId xmlns:a16="http://schemas.microsoft.com/office/drawing/2014/main" val="1215820853"/>
                  </a:ext>
                </a:extLst>
              </a:tr>
              <a:tr h="573844">
                <a:tc>
                  <a:txBody>
                    <a:bodyPr/>
                    <a:lstStyle/>
                    <a:p>
                      <a:pPr marL="0" marR="0">
                        <a:lnSpc>
                          <a:spcPct val="107000"/>
                        </a:lnSpc>
                        <a:spcBef>
                          <a:spcPts val="0"/>
                        </a:spcBef>
                        <a:spcAft>
                          <a:spcPts val="0"/>
                        </a:spcAft>
                      </a:pPr>
                      <a:r>
                        <a:rPr lang="en-US" sz="2000">
                          <a:effectLst/>
                          <a:latin typeface="Arial" panose="020B0604020202020204" pitchFamily="34" charset="0"/>
                          <a:cs typeface="Arial" panose="020B0604020202020204" pitchFamily="34" charset="0"/>
                        </a:rPr>
                        <a:t>Precipitation and filtration</a:t>
                      </a:r>
                      <a:endParaRPr lang="en-US" sz="2000">
                        <a:effectLst/>
                        <a:latin typeface="Arial" panose="020B0604020202020204" pitchFamily="34" charset="0"/>
                        <a:ea typeface="Calibri" panose="020F0502020204030204" pitchFamily="34" charset="0"/>
                        <a:cs typeface="Arial" panose="020B0604020202020204" pitchFamily="34" charset="0"/>
                      </a:endParaRPr>
                    </a:p>
                  </a:txBody>
                  <a:tcPr marL="53975" marR="53975" marT="9525" marB="0"/>
                </a:tc>
                <a:tc>
                  <a:txBody>
                    <a:bodyPr/>
                    <a:lstStyle/>
                    <a:p>
                      <a:pPr marL="0" marR="0">
                        <a:lnSpc>
                          <a:spcPct val="107000"/>
                        </a:lnSpc>
                        <a:spcBef>
                          <a:spcPts val="0"/>
                        </a:spcBef>
                        <a:spcAft>
                          <a:spcPts val="0"/>
                        </a:spcAft>
                      </a:pPr>
                      <a:r>
                        <a:rPr lang="en-US" sz="2000">
                          <a:effectLst/>
                          <a:latin typeface="Arial" panose="020B0604020202020204" pitchFamily="34" charset="0"/>
                          <a:cs typeface="Arial" panose="020B0604020202020204" pitchFamily="34" charset="0"/>
                        </a:rPr>
                        <a:t>Low volume</a:t>
                      </a:r>
                      <a:endParaRPr lang="en-US" sz="2000">
                        <a:effectLst/>
                        <a:latin typeface="Arial" panose="020B0604020202020204" pitchFamily="34" charset="0"/>
                        <a:ea typeface="Calibri" panose="020F0502020204030204" pitchFamily="34" charset="0"/>
                        <a:cs typeface="Arial" panose="020B0604020202020204" pitchFamily="34" charset="0"/>
                      </a:endParaRPr>
                    </a:p>
                  </a:txBody>
                  <a:tcPr marL="53975" marR="53975" marT="9525" marB="0"/>
                </a:tc>
                <a:tc>
                  <a:txBody>
                    <a:bodyPr/>
                    <a:lstStyle/>
                    <a:p>
                      <a:pPr marL="0" marR="0">
                        <a:lnSpc>
                          <a:spcPct val="107000"/>
                        </a:lnSpc>
                        <a:spcBef>
                          <a:spcPts val="0"/>
                        </a:spcBef>
                        <a:spcAft>
                          <a:spcPts val="0"/>
                        </a:spcAft>
                      </a:pPr>
                      <a:r>
                        <a:rPr lang="en-US" sz="2000" dirty="0">
                          <a:effectLst/>
                          <a:latin typeface="Arial" panose="020B0604020202020204" pitchFamily="34" charset="0"/>
                          <a:cs typeface="Arial" panose="020B0604020202020204" pitchFamily="34" charset="0"/>
                        </a:rPr>
                        <a:t>Bench scale to 0.17 ng/L; </a:t>
                      </a:r>
                    </a:p>
                    <a:p>
                      <a:pPr marL="0" marR="0">
                        <a:lnSpc>
                          <a:spcPct val="107000"/>
                        </a:lnSpc>
                        <a:spcBef>
                          <a:spcPts val="0"/>
                        </a:spcBef>
                        <a:spcAft>
                          <a:spcPts val="0"/>
                        </a:spcAft>
                      </a:pPr>
                      <a:r>
                        <a:rPr lang="en-US" sz="2000" dirty="0">
                          <a:effectLst/>
                          <a:latin typeface="Arial" panose="020B0604020202020204" pitchFamily="34" charset="0"/>
                          <a:cs typeface="Arial" panose="020B0604020202020204" pitchFamily="34" charset="0"/>
                        </a:rPr>
                        <a:t>full scale to 25 ng/L</a:t>
                      </a:r>
                      <a:endParaRPr lang="en-US" sz="2000" dirty="0">
                        <a:effectLst/>
                        <a:latin typeface="Arial" panose="020B0604020202020204" pitchFamily="34" charset="0"/>
                        <a:ea typeface="Calibri" panose="020F0502020204030204" pitchFamily="34" charset="0"/>
                        <a:cs typeface="Arial" panose="020B0604020202020204" pitchFamily="34" charset="0"/>
                      </a:endParaRPr>
                    </a:p>
                  </a:txBody>
                  <a:tcPr marL="53975" marR="53975" marT="9525" marB="0"/>
                </a:tc>
                <a:tc vMerge="1">
                  <a:txBody>
                    <a:bodyPr/>
                    <a:lstStyle/>
                    <a:p>
                      <a:pPr marL="0" marR="0">
                        <a:lnSpc>
                          <a:spcPct val="107000"/>
                        </a:lnSpc>
                        <a:spcBef>
                          <a:spcPts val="0"/>
                        </a:spcBef>
                        <a:spcAft>
                          <a:spcPts val="0"/>
                        </a:spcAft>
                      </a:pPr>
                      <a:endParaRPr lang="en-US"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53975" marR="53975" marT="9525" marB="0"/>
                </a:tc>
                <a:extLst>
                  <a:ext uri="{0D108BD9-81ED-4DB2-BD59-A6C34878D82A}">
                    <a16:rowId xmlns:a16="http://schemas.microsoft.com/office/drawing/2014/main" val="3315320848"/>
                  </a:ext>
                </a:extLst>
              </a:tr>
              <a:tr h="573844">
                <a:tc>
                  <a:txBody>
                    <a:bodyPr/>
                    <a:lstStyle/>
                    <a:p>
                      <a:pPr marL="0" marR="0">
                        <a:lnSpc>
                          <a:spcPct val="107000"/>
                        </a:lnSpc>
                        <a:spcBef>
                          <a:spcPts val="0"/>
                        </a:spcBef>
                        <a:spcAft>
                          <a:spcPts val="0"/>
                        </a:spcAft>
                      </a:pPr>
                      <a:r>
                        <a:rPr lang="en-US" sz="2000">
                          <a:effectLst/>
                          <a:latin typeface="Arial" panose="020B0604020202020204" pitchFamily="34" charset="0"/>
                          <a:cs typeface="Arial" panose="020B0604020202020204" pitchFamily="34" charset="0"/>
                        </a:rPr>
                        <a:t>Adsorption</a:t>
                      </a:r>
                      <a:endParaRPr lang="en-US" sz="2000">
                        <a:effectLst/>
                        <a:latin typeface="Arial" panose="020B0604020202020204" pitchFamily="34" charset="0"/>
                        <a:ea typeface="Calibri" panose="020F0502020204030204" pitchFamily="34" charset="0"/>
                        <a:cs typeface="Arial" panose="020B0604020202020204" pitchFamily="34" charset="0"/>
                      </a:endParaRPr>
                    </a:p>
                  </a:txBody>
                  <a:tcPr marL="53975" marR="53975" marT="9525" marB="0"/>
                </a:tc>
                <a:tc>
                  <a:txBody>
                    <a:bodyPr/>
                    <a:lstStyle/>
                    <a:p>
                      <a:pPr marL="0" marR="0">
                        <a:lnSpc>
                          <a:spcPct val="107000"/>
                        </a:lnSpc>
                        <a:spcBef>
                          <a:spcPts val="0"/>
                        </a:spcBef>
                        <a:spcAft>
                          <a:spcPts val="0"/>
                        </a:spcAft>
                      </a:pPr>
                      <a:r>
                        <a:rPr lang="en-US" sz="2000">
                          <a:effectLst/>
                          <a:latin typeface="Arial" panose="020B0604020202020204" pitchFamily="34" charset="0"/>
                          <a:cs typeface="Arial" panose="020B0604020202020204" pitchFamily="34" charset="0"/>
                        </a:rPr>
                        <a:t>Low volume</a:t>
                      </a:r>
                      <a:endParaRPr lang="en-US" sz="2000">
                        <a:effectLst/>
                        <a:latin typeface="Arial" panose="020B0604020202020204" pitchFamily="34" charset="0"/>
                        <a:ea typeface="Calibri" panose="020F0502020204030204" pitchFamily="34" charset="0"/>
                        <a:cs typeface="Arial" panose="020B0604020202020204" pitchFamily="34" charset="0"/>
                      </a:endParaRPr>
                    </a:p>
                  </a:txBody>
                  <a:tcPr marL="53975" marR="53975" marT="9525" marB="0"/>
                </a:tc>
                <a:tc>
                  <a:txBody>
                    <a:bodyPr/>
                    <a:lstStyle/>
                    <a:p>
                      <a:pPr marL="0" marR="0">
                        <a:lnSpc>
                          <a:spcPct val="107000"/>
                        </a:lnSpc>
                        <a:spcBef>
                          <a:spcPts val="0"/>
                        </a:spcBef>
                        <a:spcAft>
                          <a:spcPts val="0"/>
                        </a:spcAft>
                      </a:pPr>
                      <a:r>
                        <a:rPr lang="en-US" sz="2000" dirty="0">
                          <a:effectLst/>
                          <a:latin typeface="Arial" panose="020B0604020202020204" pitchFamily="34" charset="0"/>
                          <a:cs typeface="Arial" panose="020B0604020202020204" pitchFamily="34" charset="0"/>
                        </a:rPr>
                        <a:t>Bench scale to 0.08 ng/L; </a:t>
                      </a:r>
                    </a:p>
                    <a:p>
                      <a:pPr marL="0" marR="0">
                        <a:lnSpc>
                          <a:spcPct val="107000"/>
                        </a:lnSpc>
                        <a:spcBef>
                          <a:spcPts val="0"/>
                        </a:spcBef>
                        <a:spcAft>
                          <a:spcPts val="0"/>
                        </a:spcAft>
                      </a:pPr>
                      <a:r>
                        <a:rPr lang="en-US" sz="2000" dirty="0">
                          <a:effectLst/>
                          <a:latin typeface="Arial" panose="020B0604020202020204" pitchFamily="34" charset="0"/>
                          <a:cs typeface="Arial" panose="020B0604020202020204" pitchFamily="34" charset="0"/>
                        </a:rPr>
                        <a:t>full scale to 25 ng/L</a:t>
                      </a:r>
                      <a:endParaRPr lang="en-US" sz="2000" dirty="0">
                        <a:effectLst/>
                        <a:latin typeface="Arial" panose="020B0604020202020204" pitchFamily="34" charset="0"/>
                        <a:ea typeface="Calibri" panose="020F0502020204030204" pitchFamily="34" charset="0"/>
                        <a:cs typeface="Arial" panose="020B0604020202020204" pitchFamily="34" charset="0"/>
                      </a:endParaRPr>
                    </a:p>
                  </a:txBody>
                  <a:tcPr marL="53975" marR="53975" marT="9525" marB="0"/>
                </a:tc>
                <a:tc vMerge="1">
                  <a:txBody>
                    <a:bodyPr/>
                    <a:lstStyle/>
                    <a:p>
                      <a:pPr marL="0" marR="0">
                        <a:lnSpc>
                          <a:spcPct val="107000"/>
                        </a:lnSpc>
                        <a:spcBef>
                          <a:spcPts val="0"/>
                        </a:spcBef>
                        <a:spcAft>
                          <a:spcPts val="0"/>
                        </a:spcAft>
                      </a:pPr>
                      <a:endParaRPr lang="en-US"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53975" marR="53975" marT="9525" marB="0"/>
                </a:tc>
                <a:extLst>
                  <a:ext uri="{0D108BD9-81ED-4DB2-BD59-A6C34878D82A}">
                    <a16:rowId xmlns:a16="http://schemas.microsoft.com/office/drawing/2014/main" val="3423001790"/>
                  </a:ext>
                </a:extLst>
              </a:tr>
            </a:tbl>
          </a:graphicData>
        </a:graphic>
      </p:graphicFrame>
    </p:spTree>
    <p:extLst>
      <p:ext uri="{BB962C8B-B14F-4D97-AF65-F5344CB8AC3E}">
        <p14:creationId xmlns:p14="http://schemas.microsoft.com/office/powerpoint/2010/main" val="353032964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Dischargers Subject to Variance</a:t>
            </a:r>
            <a:endParaRPr lang="en-US" dirty="0"/>
          </a:p>
        </p:txBody>
      </p:sp>
      <p:sp>
        <p:nvSpPr>
          <p:cNvPr id="3" name="Content Placeholder 2"/>
          <p:cNvSpPr>
            <a:spLocks noGrp="1"/>
          </p:cNvSpPr>
          <p:nvPr>
            <p:ph idx="1"/>
          </p:nvPr>
        </p:nvSpPr>
        <p:spPr>
          <a:xfrm>
            <a:off x="536350" y="2228754"/>
            <a:ext cx="10131649" cy="4172046"/>
          </a:xfrm>
        </p:spPr>
        <p:txBody>
          <a:bodyPr>
            <a:normAutofit/>
          </a:bodyPr>
          <a:lstStyle/>
          <a:p>
            <a:r>
              <a:rPr lang="en-US" sz="3900" dirty="0" smtClean="0"/>
              <a:t>64 individual NPDES permit holders listed in rule.</a:t>
            </a:r>
            <a:endParaRPr lang="en-US" sz="3900" dirty="0"/>
          </a:p>
          <a:p>
            <a:pPr lvl="1"/>
            <a:r>
              <a:rPr lang="en-US" sz="3200" dirty="0"/>
              <a:t>Major </a:t>
            </a:r>
            <a:r>
              <a:rPr lang="en-US" sz="3200" dirty="0" smtClean="0"/>
              <a:t>wastewater </a:t>
            </a:r>
            <a:r>
              <a:rPr lang="en-US" sz="3200" dirty="0"/>
              <a:t>treatment </a:t>
            </a:r>
            <a:r>
              <a:rPr lang="en-US" sz="3200" dirty="0" smtClean="0"/>
              <a:t>plants.</a:t>
            </a:r>
          </a:p>
          <a:p>
            <a:pPr lvl="1"/>
            <a:r>
              <a:rPr lang="en-US" sz="3200" dirty="0" smtClean="0"/>
              <a:t>Industrial </a:t>
            </a:r>
            <a:r>
              <a:rPr lang="en-US" sz="3200" dirty="0"/>
              <a:t>facilities </a:t>
            </a:r>
            <a:r>
              <a:rPr lang="en-US" sz="3200" dirty="0" smtClean="0"/>
              <a:t>likely </a:t>
            </a:r>
            <a:r>
              <a:rPr lang="en-US" sz="3200" dirty="0"/>
              <a:t>to discharge </a:t>
            </a:r>
            <a:r>
              <a:rPr lang="en-US" sz="3200" dirty="0" smtClean="0"/>
              <a:t>mercury</a:t>
            </a:r>
            <a:r>
              <a:rPr lang="en-US" sz="3200" dirty="0"/>
              <a:t>. </a:t>
            </a:r>
            <a:endParaRPr lang="en-US" sz="3200" dirty="0" smtClean="0"/>
          </a:p>
          <a:p>
            <a:pPr lvl="1"/>
            <a:r>
              <a:rPr lang="en-US" sz="3200" dirty="0" smtClean="0"/>
              <a:t>Minor </a:t>
            </a:r>
            <a:r>
              <a:rPr lang="en-US" sz="3200" dirty="0"/>
              <a:t>WWTPs that would otherwise obtain </a:t>
            </a:r>
            <a:r>
              <a:rPr lang="en-US" sz="3200" dirty="0" smtClean="0"/>
              <a:t>permit limits based on the water quality standard.</a:t>
            </a:r>
            <a:endParaRPr lang="en-US" sz="3200" dirty="0"/>
          </a:p>
          <a:p>
            <a:pPr lvl="1"/>
            <a:endParaRPr lang="en-US" dirty="0"/>
          </a:p>
        </p:txBody>
      </p:sp>
    </p:spTree>
    <p:extLst>
      <p:ext uri="{BB962C8B-B14F-4D97-AF65-F5344CB8AC3E}">
        <p14:creationId xmlns:p14="http://schemas.microsoft.com/office/powerpoint/2010/main" val="124735852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Subtitle 2"/>
          <p:cNvSpPr txBox="1">
            <a:spLocks/>
          </p:cNvSpPr>
          <p:nvPr/>
        </p:nvSpPr>
        <p:spPr>
          <a:xfrm>
            <a:off x="609600" y="381000"/>
            <a:ext cx="10972800" cy="877540"/>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Arial" panose="020B0604020202020204" pitchFamily="34" charset="0"/>
                <a:ea typeface="+mn-ea"/>
                <a:cs typeface="Arial" panose="020B0604020202020204" pitchFamily="34" charset="0"/>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ctr">
              <a:buNone/>
            </a:pPr>
            <a:r>
              <a:rPr lang="en-US" sz="3600" dirty="0" smtClean="0"/>
              <a:t>What will the variance require?</a:t>
            </a:r>
            <a:endParaRPr lang="en-US" sz="3600" dirty="0"/>
          </a:p>
          <a:p>
            <a:endParaRPr lang="en-US" sz="2800" dirty="0"/>
          </a:p>
        </p:txBody>
      </p:sp>
      <p:sp>
        <p:nvSpPr>
          <p:cNvPr id="2" name="TextBox 1"/>
          <p:cNvSpPr txBox="1"/>
          <p:nvPr/>
        </p:nvSpPr>
        <p:spPr>
          <a:xfrm>
            <a:off x="990600" y="2209800"/>
            <a:ext cx="9829800" cy="3416320"/>
          </a:xfrm>
          <a:prstGeom prst="rect">
            <a:avLst/>
          </a:prstGeom>
          <a:noFill/>
        </p:spPr>
        <p:txBody>
          <a:bodyPr wrap="square" rtlCol="0">
            <a:spAutoFit/>
          </a:bodyPr>
          <a:lstStyle/>
          <a:p>
            <a:pPr marL="285750" indent="-285750">
              <a:buFont typeface="Arial" panose="020B0604020202020204" pitchFamily="34" charset="0"/>
              <a:buChar char="•"/>
            </a:pPr>
            <a:r>
              <a:rPr lang="en-US" sz="3600" dirty="0" smtClean="0">
                <a:latin typeface="Arial" panose="020B0604020202020204" pitchFamily="34" charset="0"/>
                <a:cs typeface="Arial" panose="020B0604020202020204" pitchFamily="34" charset="0"/>
              </a:rPr>
              <a:t>Meet effluent mercury limits achievable with current, well-operated and maintained treatment system.</a:t>
            </a:r>
          </a:p>
          <a:p>
            <a:pPr marL="285750" indent="-285750">
              <a:buFont typeface="Arial" panose="020B0604020202020204" pitchFamily="34" charset="0"/>
              <a:buChar char="•"/>
            </a:pPr>
            <a:r>
              <a:rPr lang="en-US" sz="3600" dirty="0" smtClean="0">
                <a:latin typeface="Arial" panose="020B0604020202020204" pitchFamily="34" charset="0"/>
                <a:cs typeface="Arial" panose="020B0604020202020204" pitchFamily="34" charset="0"/>
              </a:rPr>
              <a:t>Mercury </a:t>
            </a:r>
            <a:r>
              <a:rPr lang="en-US" sz="3600" dirty="0" smtClean="0">
                <a:latin typeface="Arial" panose="020B0604020202020204" pitchFamily="34" charset="0"/>
                <a:cs typeface="Arial" panose="020B0604020202020204" pitchFamily="34" charset="0"/>
              </a:rPr>
              <a:t>minimization program, with minimum elements included in rule.</a:t>
            </a:r>
          </a:p>
          <a:p>
            <a:pPr marL="285750" indent="-285750">
              <a:buFont typeface="Arial" panose="020B0604020202020204" pitchFamily="34" charset="0"/>
              <a:buChar char="•"/>
            </a:pPr>
            <a:r>
              <a:rPr lang="en-US" sz="3600" dirty="0" smtClean="0">
                <a:latin typeface="Arial" panose="020B0604020202020204" pitchFamily="34" charset="0"/>
                <a:cs typeface="Arial" panose="020B0604020202020204" pitchFamily="34" charset="0"/>
              </a:rPr>
              <a:t>Monitoring and reporting</a:t>
            </a:r>
            <a:endParaRPr lang="en-US" sz="3600" strike="sngStrike" dirty="0" smtClean="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80217443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Subtitle 2"/>
          <p:cNvSpPr txBox="1">
            <a:spLocks/>
          </p:cNvSpPr>
          <p:nvPr/>
        </p:nvSpPr>
        <p:spPr>
          <a:xfrm>
            <a:off x="609600" y="381000"/>
            <a:ext cx="10972800" cy="877540"/>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Arial" panose="020B0604020202020204" pitchFamily="34" charset="0"/>
                <a:ea typeface="+mn-ea"/>
                <a:cs typeface="Arial" panose="020B0604020202020204" pitchFamily="34" charset="0"/>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ctr">
              <a:buNone/>
            </a:pPr>
            <a:r>
              <a:rPr lang="en-US" sz="3600" dirty="0" smtClean="0"/>
              <a:t>Proposed 20-year term </a:t>
            </a:r>
            <a:r>
              <a:rPr lang="en-US" sz="3600" dirty="0"/>
              <a:t>of the variance</a:t>
            </a:r>
          </a:p>
          <a:p>
            <a:endParaRPr lang="en-US" sz="2800" dirty="0"/>
          </a:p>
        </p:txBody>
      </p:sp>
      <p:sp>
        <p:nvSpPr>
          <p:cNvPr id="4" name="TextBox 3">
            <a:extLst>
              <a:ext uri="{FF2B5EF4-FFF2-40B4-BE49-F238E27FC236}">
                <a16:creationId xmlns:a16="http://schemas.microsoft.com/office/drawing/2014/main" id="{6A173848-DD65-428D-8539-A02B4B51F66B}"/>
              </a:ext>
            </a:extLst>
          </p:cNvPr>
          <p:cNvSpPr txBox="1"/>
          <p:nvPr/>
        </p:nvSpPr>
        <p:spPr>
          <a:xfrm>
            <a:off x="7762950" y="9465359"/>
            <a:ext cx="1702125" cy="369332"/>
          </a:xfrm>
          <a:prstGeom prst="rect">
            <a:avLst/>
          </a:prstGeom>
          <a:noFill/>
        </p:spPr>
        <p:txBody>
          <a:bodyPr wrap="square" rtlCol="0">
            <a:spAutoFit/>
          </a:bodyPr>
          <a:lstStyle/>
          <a:p>
            <a:r>
              <a:rPr lang="en-US" sz="900">
                <a:hlinkClick r:id="rId3" tooltip="http://commons.wikimedia.org/wiki/file:20_white,_blue_rounded_rectangle.svg"/>
              </a:rPr>
              <a:t>This Photo</a:t>
            </a:r>
            <a:r>
              <a:rPr lang="en-US" sz="900"/>
              <a:t> by Unknown Author is licensed under </a:t>
            </a:r>
            <a:r>
              <a:rPr lang="en-US" sz="900">
                <a:hlinkClick r:id="rId4" tooltip="https://creativecommons.org/licenses/by-sa/3.0/"/>
              </a:rPr>
              <a:t>CC BY-SA</a:t>
            </a:r>
            <a:endParaRPr lang="en-US" sz="900"/>
          </a:p>
        </p:txBody>
      </p:sp>
      <p:sp>
        <p:nvSpPr>
          <p:cNvPr id="7" name="TextBox 6">
            <a:extLst>
              <a:ext uri="{FF2B5EF4-FFF2-40B4-BE49-F238E27FC236}">
                <a16:creationId xmlns:a16="http://schemas.microsoft.com/office/drawing/2014/main" id="{FEC21FBA-B92B-4E73-BBFD-C3503D18863F}"/>
              </a:ext>
            </a:extLst>
          </p:cNvPr>
          <p:cNvSpPr txBox="1"/>
          <p:nvPr/>
        </p:nvSpPr>
        <p:spPr>
          <a:xfrm>
            <a:off x="6103200" y="11853734"/>
            <a:ext cx="3604500" cy="230832"/>
          </a:xfrm>
          <a:prstGeom prst="rect">
            <a:avLst/>
          </a:prstGeom>
          <a:noFill/>
        </p:spPr>
        <p:txBody>
          <a:bodyPr wrap="square" rtlCol="0">
            <a:spAutoFit/>
          </a:bodyPr>
          <a:lstStyle/>
          <a:p>
            <a:r>
              <a:rPr lang="en-US" sz="900">
                <a:hlinkClick r:id="rId5" tooltip="http://www.flickr.com/photos/lwr/6894501029/"/>
              </a:rPr>
              <a:t>This Photo</a:t>
            </a:r>
            <a:r>
              <a:rPr lang="en-US" sz="900"/>
              <a:t> by Unknown Author is licensed under </a:t>
            </a:r>
            <a:r>
              <a:rPr lang="en-US" sz="900">
                <a:hlinkClick r:id="rId6" tooltip="https://creativecommons.org/licenses/by-nc-sa/3.0/"/>
              </a:rPr>
              <a:t>CC BY-SA-NC</a:t>
            </a:r>
            <a:endParaRPr lang="en-US" sz="900"/>
          </a:p>
        </p:txBody>
      </p:sp>
      <p:sp>
        <p:nvSpPr>
          <p:cNvPr id="16" name="TextBox 15">
            <a:extLst>
              <a:ext uri="{FF2B5EF4-FFF2-40B4-BE49-F238E27FC236}">
                <a16:creationId xmlns:a16="http://schemas.microsoft.com/office/drawing/2014/main" id="{6A7EE93E-A611-435C-913C-A884C45F38ED}"/>
              </a:ext>
            </a:extLst>
          </p:cNvPr>
          <p:cNvSpPr txBox="1"/>
          <p:nvPr/>
        </p:nvSpPr>
        <p:spPr>
          <a:xfrm>
            <a:off x="5872200" y="11114734"/>
            <a:ext cx="4005000" cy="230832"/>
          </a:xfrm>
          <a:prstGeom prst="rect">
            <a:avLst/>
          </a:prstGeom>
          <a:noFill/>
        </p:spPr>
        <p:txBody>
          <a:bodyPr wrap="square" rtlCol="0">
            <a:spAutoFit/>
          </a:bodyPr>
          <a:lstStyle/>
          <a:p>
            <a:r>
              <a:rPr lang="en-US" sz="900">
                <a:hlinkClick r:id="rId7" tooltip="http://www.freefoto.com/preview/2000-20-1/Number-Twenty"/>
              </a:rPr>
              <a:t>This Photo</a:t>
            </a:r>
            <a:r>
              <a:rPr lang="en-US" sz="900"/>
              <a:t> by Unknown Author is licensed under </a:t>
            </a:r>
            <a:r>
              <a:rPr lang="en-US" sz="900">
                <a:hlinkClick r:id="rId8" tooltip="https://creativecommons.org/licenses/by-nc-nd/3.0/"/>
              </a:rPr>
              <a:t>CC BY-NC-ND</a:t>
            </a:r>
            <a:endParaRPr lang="en-US" sz="900"/>
          </a:p>
        </p:txBody>
      </p:sp>
      <p:sp>
        <p:nvSpPr>
          <p:cNvPr id="19" name="TextBox 18">
            <a:extLst>
              <a:ext uri="{FF2B5EF4-FFF2-40B4-BE49-F238E27FC236}">
                <a16:creationId xmlns:a16="http://schemas.microsoft.com/office/drawing/2014/main" id="{8D11ABA2-2753-4A3C-A926-725D3E841146}"/>
              </a:ext>
            </a:extLst>
          </p:cNvPr>
          <p:cNvSpPr txBox="1"/>
          <p:nvPr/>
        </p:nvSpPr>
        <p:spPr>
          <a:xfrm>
            <a:off x="3736200" y="11327558"/>
            <a:ext cx="6408000" cy="230832"/>
          </a:xfrm>
          <a:prstGeom prst="rect">
            <a:avLst/>
          </a:prstGeom>
          <a:noFill/>
        </p:spPr>
        <p:txBody>
          <a:bodyPr wrap="square" rtlCol="0">
            <a:spAutoFit/>
          </a:bodyPr>
          <a:lstStyle/>
          <a:p>
            <a:r>
              <a:rPr lang="en-US" sz="900">
                <a:hlinkClick r:id="rId9" tooltip="http://commons.wikimedia.org/wiki/File:US_$20_Series_2006_Obverse.jpg"/>
              </a:rPr>
              <a:t>This Photo</a:t>
            </a:r>
            <a:r>
              <a:rPr lang="en-US" sz="900"/>
              <a:t> by Unknown Author is licensed under </a:t>
            </a:r>
            <a:r>
              <a:rPr lang="en-US" sz="900">
                <a:hlinkClick r:id="rId4" tooltip="https://creativecommons.org/licenses/by-sa/3.0/"/>
              </a:rPr>
              <a:t>CC BY-SA</a:t>
            </a:r>
            <a:endParaRPr lang="en-US" sz="900"/>
          </a:p>
        </p:txBody>
      </p:sp>
      <p:pic>
        <p:nvPicPr>
          <p:cNvPr id="21" name="Picture 20" descr="A close up of a sign&#10;&#10;Description automatically generated">
            <a:extLst>
              <a:ext uri="{FF2B5EF4-FFF2-40B4-BE49-F238E27FC236}">
                <a16:creationId xmlns:a16="http://schemas.microsoft.com/office/drawing/2014/main" id="{C642D9EC-0F9F-4C26-A494-655C0BB16D10}"/>
              </a:ext>
            </a:extLst>
          </p:cNvPr>
          <p:cNvPicPr>
            <a:picLocks noChangeAspect="1"/>
          </p:cNvPicPr>
          <p:nvPr/>
        </p:nvPicPr>
        <p:blipFill>
          <a:blip r:embed="rId10" cstate="print">
            <a:extLst>
              <a:ext uri="{28A0092B-C50C-407E-A947-70E740481C1C}">
                <a14:useLocalDpi xmlns:a14="http://schemas.microsoft.com/office/drawing/2010/main" val="0"/>
              </a:ext>
              <a:ext uri="{837473B0-CC2E-450A-ABE3-18F120FF3D39}">
                <a1611:picAttrSrcUrl xmlns="" xmlns:a1611="http://schemas.microsoft.com/office/drawing/2016/11/main" r:id="rId12"/>
              </a:ext>
            </a:extLst>
          </a:blip>
          <a:stretch>
            <a:fillRect/>
          </a:stretch>
        </p:blipFill>
        <p:spPr>
          <a:xfrm>
            <a:off x="1219200" y="2202864"/>
            <a:ext cx="3276417" cy="3276417"/>
          </a:xfrm>
          <a:prstGeom prst="rect">
            <a:avLst/>
          </a:prstGeom>
        </p:spPr>
      </p:pic>
      <p:sp>
        <p:nvSpPr>
          <p:cNvPr id="22" name="TextBox 21">
            <a:extLst>
              <a:ext uri="{FF2B5EF4-FFF2-40B4-BE49-F238E27FC236}">
                <a16:creationId xmlns:a16="http://schemas.microsoft.com/office/drawing/2014/main" id="{D14DD8DF-491B-4C8C-8924-CBCE8561FF89}"/>
              </a:ext>
            </a:extLst>
          </p:cNvPr>
          <p:cNvSpPr txBox="1"/>
          <p:nvPr/>
        </p:nvSpPr>
        <p:spPr>
          <a:xfrm>
            <a:off x="6553200" y="12303734"/>
            <a:ext cx="3604500" cy="230832"/>
          </a:xfrm>
          <a:prstGeom prst="rect">
            <a:avLst/>
          </a:prstGeom>
          <a:noFill/>
        </p:spPr>
        <p:txBody>
          <a:bodyPr wrap="square" rtlCol="0">
            <a:spAutoFit/>
          </a:bodyPr>
          <a:lstStyle/>
          <a:p>
            <a:r>
              <a:rPr lang="en-US" sz="900">
                <a:hlinkClick r:id="rId12" tooltip="http://www.flickr.com/photos/lwr/3724986176/"/>
              </a:rPr>
              <a:t>This Photo</a:t>
            </a:r>
            <a:r>
              <a:rPr lang="en-US" sz="900"/>
              <a:t> by Unknown Author is licensed under </a:t>
            </a:r>
            <a:r>
              <a:rPr lang="en-US" sz="900">
                <a:hlinkClick r:id="rId6" tooltip="https://creativecommons.org/licenses/by-nc-sa/3.0/"/>
              </a:rPr>
              <a:t>CC BY-SA-NC</a:t>
            </a:r>
            <a:endParaRPr lang="en-US" sz="900"/>
          </a:p>
        </p:txBody>
      </p:sp>
      <p:sp>
        <p:nvSpPr>
          <p:cNvPr id="5" name="TextBox 4"/>
          <p:cNvSpPr txBox="1"/>
          <p:nvPr/>
        </p:nvSpPr>
        <p:spPr>
          <a:xfrm>
            <a:off x="4895550" y="2173047"/>
            <a:ext cx="6019800" cy="3539430"/>
          </a:xfrm>
          <a:prstGeom prst="rect">
            <a:avLst/>
          </a:prstGeom>
          <a:noFill/>
        </p:spPr>
        <p:txBody>
          <a:bodyPr wrap="square" rtlCol="0">
            <a:spAutoFit/>
          </a:bodyPr>
          <a:lstStyle/>
          <a:p>
            <a:pPr marL="285750" indent="-285750">
              <a:buFont typeface="Arial" panose="020B0604020202020204" pitchFamily="34" charset="0"/>
              <a:buChar char="•"/>
            </a:pPr>
            <a:r>
              <a:rPr lang="en-US" sz="3200" dirty="0">
                <a:latin typeface="Arial" panose="020B0604020202020204" pitchFamily="34" charset="0"/>
                <a:cs typeface="Arial" panose="020B0604020202020204" pitchFamily="34" charset="0"/>
              </a:rPr>
              <a:t>Provides time for dischargers to implement required mercury minimization </a:t>
            </a:r>
            <a:r>
              <a:rPr lang="en-US" sz="3200" dirty="0" smtClean="0">
                <a:latin typeface="Arial" panose="020B0604020202020204" pitchFamily="34" charset="0"/>
                <a:cs typeface="Arial" panose="020B0604020202020204" pitchFamily="34" charset="0"/>
              </a:rPr>
              <a:t>activities.</a:t>
            </a:r>
            <a:r>
              <a:rPr lang="en-US" sz="3200" dirty="0" smtClean="0">
                <a:solidFill>
                  <a:srgbClr val="FF0000"/>
                </a:solidFill>
                <a:latin typeface="Arial" panose="020B0604020202020204" pitchFamily="34" charset="0"/>
                <a:cs typeface="Arial" panose="020B0604020202020204" pitchFamily="34" charset="0"/>
              </a:rPr>
              <a:t> </a:t>
            </a:r>
          </a:p>
          <a:p>
            <a:pPr marL="285750" indent="-285750">
              <a:buFont typeface="Arial" panose="020B0604020202020204" pitchFamily="34" charset="0"/>
              <a:buChar char="•"/>
            </a:pPr>
            <a:r>
              <a:rPr lang="en-US" sz="3200" dirty="0" smtClean="0">
                <a:latin typeface="Arial" panose="020B0604020202020204" pitchFamily="34" charset="0"/>
                <a:cs typeface="Arial" panose="020B0604020202020204" pitchFamily="34" charset="0"/>
              </a:rPr>
              <a:t>Provides time to collect and evaluate data.</a:t>
            </a:r>
            <a:endParaRPr lang="en-US" sz="3200"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US" sz="3200" dirty="0">
                <a:latin typeface="Arial" panose="020B0604020202020204" pitchFamily="34" charset="0"/>
                <a:cs typeface="Arial" panose="020B0604020202020204" pitchFamily="34" charset="0"/>
              </a:rPr>
              <a:t>DEQ will assess path forward at end of variance.</a:t>
            </a:r>
            <a:endParaRPr lang="en-US" sz="3200" dirty="0"/>
          </a:p>
        </p:txBody>
      </p:sp>
    </p:spTree>
    <p:extLst>
      <p:ext uri="{BB962C8B-B14F-4D97-AF65-F5344CB8AC3E}">
        <p14:creationId xmlns:p14="http://schemas.microsoft.com/office/powerpoint/2010/main" val="38085486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Subtitle 2"/>
          <p:cNvSpPr txBox="1">
            <a:spLocks/>
          </p:cNvSpPr>
          <p:nvPr/>
        </p:nvSpPr>
        <p:spPr>
          <a:xfrm>
            <a:off x="609600" y="381000"/>
            <a:ext cx="10972800" cy="877540"/>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Arial" panose="020B0604020202020204" pitchFamily="34" charset="0"/>
                <a:ea typeface="+mn-ea"/>
                <a:cs typeface="Arial" panose="020B0604020202020204" pitchFamily="34" charset="0"/>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ctr">
              <a:buNone/>
            </a:pPr>
            <a:r>
              <a:rPr lang="en-US" sz="3600" dirty="0"/>
              <a:t>Five-year re-evaluation</a:t>
            </a:r>
          </a:p>
          <a:p>
            <a:endParaRPr lang="en-US" sz="2800" dirty="0"/>
          </a:p>
        </p:txBody>
      </p:sp>
      <p:sp>
        <p:nvSpPr>
          <p:cNvPr id="10" name="Content Placeholder 2"/>
          <p:cNvSpPr>
            <a:spLocks noGrp="1"/>
          </p:cNvSpPr>
          <p:nvPr>
            <p:ph idx="1"/>
          </p:nvPr>
        </p:nvSpPr>
        <p:spPr>
          <a:xfrm>
            <a:off x="1143000" y="2362200"/>
            <a:ext cx="8458200" cy="2743200"/>
          </a:xfrm>
        </p:spPr>
        <p:txBody>
          <a:bodyPr>
            <a:noAutofit/>
          </a:bodyPr>
          <a:lstStyle/>
          <a:p>
            <a:r>
              <a:rPr lang="en-US" sz="3600" dirty="0" smtClean="0"/>
              <a:t>Evaluate progress </a:t>
            </a:r>
            <a:r>
              <a:rPr lang="en-US" sz="3600" dirty="0"/>
              <a:t>in achieving </a:t>
            </a:r>
            <a:r>
              <a:rPr lang="en-US" sz="3600" dirty="0" smtClean="0"/>
              <a:t>mercury reductions.</a:t>
            </a:r>
            <a:endParaRPr lang="en-US" sz="3600" dirty="0"/>
          </a:p>
          <a:p>
            <a:r>
              <a:rPr lang="en-US" sz="3600" dirty="0"/>
              <a:t>Re-evaluate feasibility of mercury removal </a:t>
            </a:r>
            <a:r>
              <a:rPr lang="en-US" sz="3600" dirty="0" smtClean="0"/>
              <a:t>technology.</a:t>
            </a:r>
            <a:endParaRPr lang="en-US" sz="3600" dirty="0"/>
          </a:p>
          <a:p>
            <a:r>
              <a:rPr lang="en-US" sz="3600" dirty="0" smtClean="0"/>
              <a:t>Public comment and EPA submittal.</a:t>
            </a:r>
            <a:endParaRPr lang="en-US" sz="3600" dirty="0"/>
          </a:p>
        </p:txBody>
      </p:sp>
    </p:spTree>
    <p:extLst>
      <p:ext uri="{BB962C8B-B14F-4D97-AF65-F5344CB8AC3E}">
        <p14:creationId xmlns:p14="http://schemas.microsoft.com/office/powerpoint/2010/main" val="118338398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Major comments</a:t>
            </a:r>
            <a:endParaRPr lang="en-US" dirty="0"/>
          </a:p>
        </p:txBody>
      </p:sp>
      <p:sp>
        <p:nvSpPr>
          <p:cNvPr id="3" name="Content Placeholder 2"/>
          <p:cNvSpPr>
            <a:spLocks noGrp="1"/>
          </p:cNvSpPr>
          <p:nvPr>
            <p:ph idx="1"/>
          </p:nvPr>
        </p:nvSpPr>
        <p:spPr>
          <a:xfrm>
            <a:off x="609600" y="1676400"/>
            <a:ext cx="11277600" cy="4525963"/>
          </a:xfrm>
        </p:spPr>
        <p:txBody>
          <a:bodyPr>
            <a:normAutofit/>
          </a:bodyPr>
          <a:lstStyle/>
          <a:p>
            <a:r>
              <a:rPr lang="en-US" sz="3600" dirty="0" smtClean="0"/>
              <a:t>Multiple discharger variance vs. waterbody variance.</a:t>
            </a:r>
          </a:p>
          <a:p>
            <a:pPr lvl="1"/>
            <a:r>
              <a:rPr lang="en-US" sz="3200" dirty="0" smtClean="0"/>
              <a:t>DEQ clarified that this is a MDV.</a:t>
            </a:r>
          </a:p>
          <a:p>
            <a:pPr lvl="1"/>
            <a:r>
              <a:rPr lang="en-US" sz="3200" dirty="0" smtClean="0"/>
              <a:t>Included list of facilities in rule.</a:t>
            </a:r>
          </a:p>
          <a:p>
            <a:r>
              <a:rPr lang="en-US" sz="3600" dirty="0" smtClean="0"/>
              <a:t>Activities the state is implementing to make progress toward methylmercury criterion</a:t>
            </a:r>
            <a:r>
              <a:rPr lang="en-US" dirty="0" smtClean="0"/>
              <a:t>.</a:t>
            </a:r>
          </a:p>
          <a:p>
            <a:pPr lvl="1"/>
            <a:r>
              <a:rPr lang="en-US" sz="3200" dirty="0" smtClean="0"/>
              <a:t>No new requirements, but acknowledges existing programs.</a:t>
            </a:r>
          </a:p>
        </p:txBody>
      </p:sp>
    </p:spTree>
    <p:extLst>
      <p:ext uri="{BB962C8B-B14F-4D97-AF65-F5344CB8AC3E}">
        <p14:creationId xmlns:p14="http://schemas.microsoft.com/office/powerpoint/2010/main" val="159089317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Changes to draft variance authorization rule</a:t>
            </a:r>
          </a:p>
        </p:txBody>
      </p:sp>
      <p:sp>
        <p:nvSpPr>
          <p:cNvPr id="5" name="Content Placeholder 2"/>
          <p:cNvSpPr>
            <a:spLocks noGrp="1"/>
          </p:cNvSpPr>
          <p:nvPr>
            <p:ph idx="1"/>
          </p:nvPr>
        </p:nvSpPr>
        <p:spPr>
          <a:xfrm>
            <a:off x="1371600" y="1905000"/>
            <a:ext cx="9448800" cy="4114800"/>
          </a:xfrm>
        </p:spPr>
        <p:txBody>
          <a:bodyPr>
            <a:normAutofit lnSpcReduction="10000"/>
          </a:bodyPr>
          <a:lstStyle/>
          <a:p>
            <a:r>
              <a:rPr lang="en-US" sz="3600" dirty="0" smtClean="0"/>
              <a:t>Purpose:</a:t>
            </a:r>
          </a:p>
          <a:p>
            <a:pPr lvl="1"/>
            <a:r>
              <a:rPr lang="en-US" sz="3200" dirty="0" smtClean="0"/>
              <a:t>Consistency with 2015 federal regulations</a:t>
            </a:r>
          </a:p>
          <a:p>
            <a:pPr lvl="1"/>
            <a:r>
              <a:rPr lang="en-US" sz="3200" dirty="0" smtClean="0"/>
              <a:t>Clarity and administrative efficiency</a:t>
            </a:r>
          </a:p>
          <a:p>
            <a:pPr marL="457200" lvl="1" indent="0">
              <a:buNone/>
            </a:pPr>
            <a:endParaRPr lang="en-US" dirty="0" smtClean="0"/>
          </a:p>
          <a:p>
            <a:r>
              <a:rPr lang="en-US" sz="3600" dirty="0" smtClean="0"/>
              <a:t>Types </a:t>
            </a:r>
            <a:r>
              <a:rPr lang="en-US" sz="3600" dirty="0"/>
              <a:t>of variances and authorization.</a:t>
            </a:r>
          </a:p>
          <a:p>
            <a:pPr lvl="1"/>
            <a:r>
              <a:rPr lang="en-US" sz="3200" dirty="0"/>
              <a:t>Individual </a:t>
            </a:r>
            <a:endParaRPr lang="en-US" sz="3200" dirty="0" smtClean="0"/>
          </a:p>
          <a:p>
            <a:pPr lvl="1"/>
            <a:r>
              <a:rPr lang="en-US" sz="3200" dirty="0" smtClean="0"/>
              <a:t>Multiple </a:t>
            </a:r>
            <a:r>
              <a:rPr lang="en-US" sz="3200" dirty="0"/>
              <a:t>discharger and </a:t>
            </a:r>
            <a:r>
              <a:rPr lang="en-US" sz="3200" dirty="0" smtClean="0"/>
              <a:t>waterbody</a:t>
            </a:r>
          </a:p>
        </p:txBody>
      </p:sp>
    </p:spTree>
    <p:extLst>
      <p:ext uri="{BB962C8B-B14F-4D97-AF65-F5344CB8AC3E}">
        <p14:creationId xmlns:p14="http://schemas.microsoft.com/office/powerpoint/2010/main" val="325083298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Changes to draft variance authorization rule</a:t>
            </a:r>
          </a:p>
        </p:txBody>
      </p:sp>
      <p:sp>
        <p:nvSpPr>
          <p:cNvPr id="5" name="Content Placeholder 2"/>
          <p:cNvSpPr>
            <a:spLocks noGrp="1"/>
          </p:cNvSpPr>
          <p:nvPr>
            <p:ph idx="1"/>
          </p:nvPr>
        </p:nvSpPr>
        <p:spPr>
          <a:xfrm>
            <a:off x="1295400" y="2133600"/>
            <a:ext cx="9296400" cy="3962400"/>
          </a:xfrm>
        </p:spPr>
        <p:txBody>
          <a:bodyPr>
            <a:normAutofit fontScale="92500" lnSpcReduction="10000"/>
          </a:bodyPr>
          <a:lstStyle/>
          <a:p>
            <a:r>
              <a:rPr lang="en-US" sz="3900" dirty="0" smtClean="0"/>
              <a:t>Removes provisions prohibiting variances if </a:t>
            </a:r>
            <a:r>
              <a:rPr lang="en-US" sz="3900" dirty="0" smtClean="0"/>
              <a:t>the variance is likely </a:t>
            </a:r>
            <a:r>
              <a:rPr lang="en-US" sz="3900" dirty="0" smtClean="0"/>
              <a:t>to: </a:t>
            </a:r>
          </a:p>
          <a:p>
            <a:pPr lvl="1"/>
            <a:r>
              <a:rPr lang="en-US" sz="3500" dirty="0" smtClean="0"/>
              <a:t>Jeopardize ESA species; or </a:t>
            </a:r>
          </a:p>
          <a:p>
            <a:pPr lvl="1"/>
            <a:r>
              <a:rPr lang="en-US" sz="3500" dirty="0"/>
              <a:t>R</a:t>
            </a:r>
            <a:r>
              <a:rPr lang="en-US" sz="3500" dirty="0" smtClean="0"/>
              <a:t>esult in an unreasonable risk to human health.</a:t>
            </a:r>
          </a:p>
          <a:p>
            <a:r>
              <a:rPr lang="en-US" sz="3900" dirty="0" smtClean="0"/>
              <a:t>Removes section regarding variance renewals.</a:t>
            </a:r>
          </a:p>
          <a:p>
            <a:endParaRPr lang="en-US" dirty="0" smtClean="0"/>
          </a:p>
        </p:txBody>
      </p:sp>
    </p:spTree>
    <p:extLst>
      <p:ext uri="{BB962C8B-B14F-4D97-AF65-F5344CB8AC3E}">
        <p14:creationId xmlns:p14="http://schemas.microsoft.com/office/powerpoint/2010/main" val="3203540234"/>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Proposal</a:t>
            </a:r>
            <a:endParaRPr lang="en-ZW" dirty="0"/>
          </a:p>
        </p:txBody>
      </p:sp>
      <p:sp>
        <p:nvSpPr>
          <p:cNvPr id="3" name="Content Placeholder 2"/>
          <p:cNvSpPr>
            <a:spLocks noGrp="1"/>
          </p:cNvSpPr>
          <p:nvPr>
            <p:ph idx="1"/>
          </p:nvPr>
        </p:nvSpPr>
        <p:spPr>
          <a:xfrm>
            <a:off x="228600" y="1981200"/>
            <a:ext cx="10972800" cy="3809999"/>
          </a:xfrm>
        </p:spPr>
        <p:txBody>
          <a:bodyPr>
            <a:normAutofit lnSpcReduction="10000"/>
          </a:bodyPr>
          <a:lstStyle/>
          <a:p>
            <a:pPr marL="1371600" indent="-514350">
              <a:buFont typeface="+mj-lt"/>
              <a:buAutoNum type="arabicPeriod"/>
            </a:pPr>
            <a:r>
              <a:rPr lang="en-US" sz="3600" dirty="0" smtClean="0"/>
              <a:t>Adopt </a:t>
            </a:r>
            <a:r>
              <a:rPr lang="en-US" sz="3600" dirty="0"/>
              <a:t>proposed amendments to the State Variance Authorization Rule at OAR 340-041-0059 and associated definitions at OAR 340-041-0002.</a:t>
            </a:r>
          </a:p>
          <a:p>
            <a:pPr marL="1371600" indent="-514350">
              <a:buFont typeface="+mj-lt"/>
              <a:buAutoNum type="arabicPeriod"/>
            </a:pPr>
            <a:r>
              <a:rPr lang="en-US" sz="3600" dirty="0"/>
              <a:t>Adopt proposed amendments to OAR 340-041-0345 establishing a multiple discharger variance for mercury for the Willamette Basin.</a:t>
            </a:r>
          </a:p>
          <a:p>
            <a:pPr marL="0" indent="0">
              <a:buNone/>
            </a:pPr>
            <a:endParaRPr lang="en-ZW" dirty="0"/>
          </a:p>
        </p:txBody>
      </p:sp>
    </p:spTree>
    <p:extLst>
      <p:ext uri="{BB962C8B-B14F-4D97-AF65-F5344CB8AC3E}">
        <p14:creationId xmlns:p14="http://schemas.microsoft.com/office/powerpoint/2010/main" val="74797236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Today’s action</a:t>
            </a:r>
            <a:endParaRPr lang="en-ZW" dirty="0"/>
          </a:p>
        </p:txBody>
      </p:sp>
      <p:sp>
        <p:nvSpPr>
          <p:cNvPr id="3" name="Content Placeholder 2"/>
          <p:cNvSpPr>
            <a:spLocks noGrp="1"/>
          </p:cNvSpPr>
          <p:nvPr>
            <p:ph idx="1"/>
          </p:nvPr>
        </p:nvSpPr>
        <p:spPr/>
        <p:txBody>
          <a:bodyPr/>
          <a:lstStyle/>
          <a:p>
            <a:r>
              <a:rPr lang="en-US" dirty="0" smtClean="0"/>
              <a:t>Here today to recommend that the EQC take action on 2 proposed rule amendments:</a:t>
            </a:r>
          </a:p>
          <a:p>
            <a:pPr marL="1371600" indent="-514350">
              <a:buFont typeface="+mj-lt"/>
              <a:buAutoNum type="arabicPeriod"/>
            </a:pPr>
            <a:r>
              <a:rPr lang="en-US" dirty="0" smtClean="0"/>
              <a:t>Adopt proposed amendments to the State Variance Authorization Rule at OAR 340-041-0059 and associated definitions at OAR 340-041-0002.</a:t>
            </a:r>
          </a:p>
          <a:p>
            <a:pPr marL="1371600" indent="-514350">
              <a:buFont typeface="+mj-lt"/>
              <a:buAutoNum type="arabicPeriod"/>
            </a:pPr>
            <a:r>
              <a:rPr lang="en-US" dirty="0" smtClean="0"/>
              <a:t>Adopt proposed amendments to OAR 340-041-0345 establishing a multiple discharger variance for mercury for the Willamette Basin.</a:t>
            </a:r>
          </a:p>
        </p:txBody>
      </p:sp>
    </p:spTree>
    <p:extLst>
      <p:ext uri="{BB962C8B-B14F-4D97-AF65-F5344CB8AC3E}">
        <p14:creationId xmlns:p14="http://schemas.microsoft.com/office/powerpoint/2010/main" val="12329404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34BC7F-CFE9-4C03-97C6-002E4434B030}"/>
              </a:ext>
            </a:extLst>
          </p:cNvPr>
          <p:cNvSpPr>
            <a:spLocks noGrp="1"/>
          </p:cNvSpPr>
          <p:nvPr>
            <p:ph type="title"/>
          </p:nvPr>
        </p:nvSpPr>
        <p:spPr/>
        <p:txBody>
          <a:bodyPr>
            <a:normAutofit/>
          </a:bodyPr>
          <a:lstStyle/>
          <a:p>
            <a:r>
              <a:rPr lang="en-US" dirty="0" smtClean="0"/>
              <a:t>Outline</a:t>
            </a:r>
            <a:endParaRPr lang="en-US" dirty="0"/>
          </a:p>
        </p:txBody>
      </p:sp>
      <p:sp>
        <p:nvSpPr>
          <p:cNvPr id="3" name="Content Placeholder 2">
            <a:extLst>
              <a:ext uri="{FF2B5EF4-FFF2-40B4-BE49-F238E27FC236}">
                <a16:creationId xmlns:a16="http://schemas.microsoft.com/office/drawing/2014/main" id="{AEBE99DF-37FC-4B43-A3B1-32E041029BE8}"/>
              </a:ext>
            </a:extLst>
          </p:cNvPr>
          <p:cNvSpPr>
            <a:spLocks noGrp="1"/>
          </p:cNvSpPr>
          <p:nvPr>
            <p:ph idx="1"/>
          </p:nvPr>
        </p:nvSpPr>
        <p:spPr>
          <a:xfrm>
            <a:off x="1066800" y="1676400"/>
            <a:ext cx="8763000" cy="4267200"/>
          </a:xfrm>
        </p:spPr>
        <p:txBody>
          <a:bodyPr>
            <a:normAutofit/>
          </a:bodyPr>
          <a:lstStyle/>
          <a:p>
            <a:r>
              <a:rPr lang="en-US" sz="3900" dirty="0" smtClean="0"/>
              <a:t>Background and Variance Basics </a:t>
            </a:r>
          </a:p>
          <a:p>
            <a:r>
              <a:rPr lang="en-US" sz="3900" dirty="0" smtClean="0"/>
              <a:t>Willamette Basin MDV</a:t>
            </a:r>
          </a:p>
          <a:p>
            <a:pPr lvl="1"/>
            <a:r>
              <a:rPr lang="en-US" sz="2400" dirty="0" smtClean="0"/>
              <a:t>Justification</a:t>
            </a:r>
          </a:p>
          <a:p>
            <a:pPr lvl="1"/>
            <a:r>
              <a:rPr lang="en-US" sz="2400" dirty="0" smtClean="0"/>
              <a:t>Dischargers, requirements and term </a:t>
            </a:r>
            <a:r>
              <a:rPr lang="en-US" sz="2400" dirty="0" smtClean="0"/>
              <a:t>of the variance</a:t>
            </a:r>
          </a:p>
          <a:p>
            <a:pPr lvl="1"/>
            <a:r>
              <a:rPr lang="en-US" sz="2400" dirty="0" smtClean="0"/>
              <a:t>Public comments</a:t>
            </a:r>
          </a:p>
          <a:p>
            <a:r>
              <a:rPr lang="en-US" sz="3900" dirty="0" smtClean="0"/>
              <a:t>Variance Rule Amendments</a:t>
            </a:r>
          </a:p>
          <a:p>
            <a:r>
              <a:rPr lang="en-US" sz="3900" dirty="0" smtClean="0"/>
              <a:t>Questions</a:t>
            </a:r>
            <a:endParaRPr lang="en-US" sz="3900" dirty="0"/>
          </a:p>
          <a:p>
            <a:endParaRPr lang="en-US" dirty="0"/>
          </a:p>
        </p:txBody>
      </p:sp>
    </p:spTree>
    <p:extLst>
      <p:ext uri="{BB962C8B-B14F-4D97-AF65-F5344CB8AC3E}">
        <p14:creationId xmlns:p14="http://schemas.microsoft.com/office/powerpoint/2010/main" val="187676208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Methylmercury Criterion</a:t>
            </a:r>
            <a:endParaRPr lang="en-US" dirty="0"/>
          </a:p>
        </p:txBody>
      </p:sp>
      <p:sp>
        <p:nvSpPr>
          <p:cNvPr id="3" name="Content Placeholder 2"/>
          <p:cNvSpPr>
            <a:spLocks noGrp="1"/>
          </p:cNvSpPr>
          <p:nvPr>
            <p:ph idx="1"/>
          </p:nvPr>
        </p:nvSpPr>
        <p:spPr>
          <a:xfrm>
            <a:off x="914400" y="2362200"/>
            <a:ext cx="8915400" cy="3048000"/>
          </a:xfrm>
        </p:spPr>
        <p:txBody>
          <a:bodyPr>
            <a:noAutofit/>
          </a:bodyPr>
          <a:lstStyle/>
          <a:p>
            <a:r>
              <a:rPr lang="en-US" sz="3600" dirty="0" smtClean="0"/>
              <a:t>Protects high level of fish consumption.</a:t>
            </a:r>
          </a:p>
          <a:p>
            <a:r>
              <a:rPr lang="en-US" sz="3600" dirty="0" smtClean="0"/>
              <a:t>Expressed as fish tissue concentration.</a:t>
            </a:r>
          </a:p>
          <a:p>
            <a:r>
              <a:rPr lang="en-US" sz="3600" dirty="0" smtClean="0"/>
              <a:t>For permits, implemented through mercury minimization programs.</a:t>
            </a:r>
            <a:endParaRPr lang="en-US" sz="3600" dirty="0"/>
          </a:p>
        </p:txBody>
      </p:sp>
    </p:spTree>
    <p:extLst>
      <p:ext uri="{BB962C8B-B14F-4D97-AF65-F5344CB8AC3E}">
        <p14:creationId xmlns:p14="http://schemas.microsoft.com/office/powerpoint/2010/main" val="184630962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609600" y="185119"/>
            <a:ext cx="10972800" cy="1112838"/>
          </a:xfrm>
        </p:spPr>
        <p:txBody>
          <a:bodyPr>
            <a:noAutofit/>
          </a:bodyPr>
          <a:lstStyle/>
          <a:p>
            <a:r>
              <a:rPr lang="en-US" sz="3600" dirty="0" smtClean="0"/>
              <a:t>Why a Mercury Variance for the Willamette Basin?</a:t>
            </a:r>
            <a:endParaRPr lang="en-US" sz="3600" dirty="0"/>
          </a:p>
        </p:txBody>
      </p:sp>
      <p:sp>
        <p:nvSpPr>
          <p:cNvPr id="13" name="TextBox 12"/>
          <p:cNvSpPr txBox="1"/>
          <p:nvPr/>
        </p:nvSpPr>
        <p:spPr>
          <a:xfrm>
            <a:off x="1181100" y="2209800"/>
            <a:ext cx="9829800" cy="3416320"/>
          </a:xfrm>
          <a:prstGeom prst="rect">
            <a:avLst/>
          </a:prstGeom>
          <a:noFill/>
        </p:spPr>
        <p:txBody>
          <a:bodyPr wrap="square" rtlCol="0">
            <a:spAutoFit/>
          </a:bodyPr>
          <a:lstStyle/>
          <a:p>
            <a:pPr marL="571500" indent="-571500">
              <a:buFont typeface="Arial" panose="020B0604020202020204" pitchFamily="34" charset="0"/>
              <a:buChar char="•"/>
            </a:pPr>
            <a:r>
              <a:rPr lang="en-US" sz="3600" dirty="0" smtClean="0">
                <a:latin typeface="Arial" panose="020B0604020202020204" pitchFamily="34" charset="0"/>
                <a:cs typeface="Arial" panose="020B0604020202020204" pitchFamily="34" charset="0"/>
              </a:rPr>
              <a:t>TMDL: ~0.14 </a:t>
            </a:r>
            <a:r>
              <a:rPr lang="en-US" sz="3600" dirty="0">
                <a:latin typeface="Arial" panose="020B0604020202020204" pitchFamily="34" charset="0"/>
                <a:cs typeface="Arial" panose="020B0604020202020204" pitchFamily="34" charset="0"/>
              </a:rPr>
              <a:t>ng/L water column </a:t>
            </a:r>
            <a:r>
              <a:rPr lang="en-US" sz="3600" dirty="0" smtClean="0">
                <a:latin typeface="Arial" panose="020B0604020202020204" pitchFamily="34" charset="0"/>
                <a:cs typeface="Arial" panose="020B0604020202020204" pitchFamily="34" charset="0"/>
              </a:rPr>
              <a:t>target.</a:t>
            </a:r>
            <a:endParaRPr lang="en-US" sz="3600" dirty="0">
              <a:latin typeface="Arial" panose="020B0604020202020204" pitchFamily="34" charset="0"/>
              <a:cs typeface="Arial" panose="020B0604020202020204" pitchFamily="34" charset="0"/>
            </a:endParaRPr>
          </a:p>
          <a:p>
            <a:pPr marL="571500" indent="-571500">
              <a:buFont typeface="Arial" panose="020B0604020202020204" pitchFamily="34" charset="0"/>
              <a:buChar char="•"/>
            </a:pPr>
            <a:r>
              <a:rPr lang="en-US" sz="3600" dirty="0" smtClean="0">
                <a:latin typeface="Arial" panose="020B0604020202020204" pitchFamily="34" charset="0"/>
                <a:cs typeface="Arial" panose="020B0604020202020204" pitchFamily="34" charset="0"/>
              </a:rPr>
              <a:t>Permit limits based on standard unattainable dischargers throughout basin.</a:t>
            </a:r>
          </a:p>
          <a:p>
            <a:pPr marL="571500" indent="-571500">
              <a:buFont typeface="Arial" panose="020B0604020202020204" pitchFamily="34" charset="0"/>
              <a:buChar char="•"/>
            </a:pPr>
            <a:r>
              <a:rPr lang="en-US" sz="3600" dirty="0" smtClean="0">
                <a:latin typeface="Arial" panose="020B0604020202020204" pitchFamily="34" charset="0"/>
                <a:cs typeface="Arial" panose="020B0604020202020204" pitchFamily="34" charset="0"/>
              </a:rPr>
              <a:t>Variance needed to issue permits and reduce mercury from point sources.</a:t>
            </a:r>
          </a:p>
          <a:p>
            <a:pPr marL="571500" indent="-571500">
              <a:buFont typeface="Arial" panose="020B0604020202020204" pitchFamily="34" charset="0"/>
              <a:buChar char="•"/>
            </a:pPr>
            <a:r>
              <a:rPr lang="en-US" sz="3600" dirty="0" smtClean="0">
                <a:latin typeface="Arial" panose="020B0604020202020204" pitchFamily="34" charset="0"/>
                <a:cs typeface="Arial" panose="020B0604020202020204" pitchFamily="34" charset="0"/>
              </a:rPr>
              <a:t>Relationship to TMDL.</a:t>
            </a:r>
            <a:endParaRPr lang="en-US" sz="36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42254914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762186-000A-445B-B6A8-77BE99AD48E3}"/>
              </a:ext>
            </a:extLst>
          </p:cNvPr>
          <p:cNvSpPr>
            <a:spLocks noGrp="1"/>
          </p:cNvSpPr>
          <p:nvPr>
            <p:ph type="title"/>
          </p:nvPr>
        </p:nvSpPr>
        <p:spPr/>
        <p:txBody>
          <a:bodyPr/>
          <a:lstStyle/>
          <a:p>
            <a:r>
              <a:rPr lang="en-US" dirty="0" smtClean="0"/>
              <a:t>Variance - definition</a:t>
            </a:r>
            <a:endParaRPr lang="en-US" dirty="0"/>
          </a:p>
        </p:txBody>
      </p:sp>
      <p:sp>
        <p:nvSpPr>
          <p:cNvPr id="7" name="Content Placeholder 2">
            <a:extLst>
              <a:ext uri="{FF2B5EF4-FFF2-40B4-BE49-F238E27FC236}">
                <a16:creationId xmlns:a16="http://schemas.microsoft.com/office/drawing/2014/main" id="{AEBE99DF-37FC-4B43-A3B1-32E041029BE8}"/>
              </a:ext>
            </a:extLst>
          </p:cNvPr>
          <p:cNvSpPr>
            <a:spLocks noGrp="1"/>
          </p:cNvSpPr>
          <p:nvPr>
            <p:ph idx="1"/>
          </p:nvPr>
        </p:nvSpPr>
        <p:spPr>
          <a:xfrm>
            <a:off x="914400" y="2133600"/>
            <a:ext cx="9067800" cy="3581400"/>
          </a:xfrm>
        </p:spPr>
        <p:txBody>
          <a:bodyPr>
            <a:normAutofit lnSpcReduction="10000"/>
          </a:bodyPr>
          <a:lstStyle/>
          <a:p>
            <a:r>
              <a:rPr lang="en-US" sz="3600" dirty="0" smtClean="0"/>
              <a:t>Time-limited </a:t>
            </a:r>
            <a:r>
              <a:rPr lang="en-US" sz="3600" dirty="0"/>
              <a:t>alternative standard for specified discharger(s) or </a:t>
            </a:r>
            <a:r>
              <a:rPr lang="en-US" sz="3600" dirty="0" smtClean="0"/>
              <a:t>waterbody.</a:t>
            </a:r>
          </a:p>
          <a:p>
            <a:r>
              <a:rPr lang="en-US" sz="3600" dirty="0" smtClean="0"/>
              <a:t>For purpose of wastewater discharge permits &amp; 401 certifications only.</a:t>
            </a:r>
            <a:endParaRPr lang="en-US" sz="3600" dirty="0"/>
          </a:p>
          <a:p>
            <a:r>
              <a:rPr lang="en-US" sz="3600" dirty="0" smtClean="0"/>
              <a:t>Does not change underlying standard.</a:t>
            </a:r>
          </a:p>
          <a:p>
            <a:r>
              <a:rPr lang="en-US" sz="3600" dirty="0"/>
              <a:t>Effective upon EPA approval.</a:t>
            </a:r>
          </a:p>
          <a:p>
            <a:pPr marL="0" indent="0">
              <a:buNone/>
            </a:pPr>
            <a:endParaRPr lang="en-US" sz="2800" dirty="0" smtClean="0"/>
          </a:p>
          <a:p>
            <a:pPr marL="0" indent="0">
              <a:buNone/>
            </a:pPr>
            <a:endParaRPr lang="en-US" dirty="0"/>
          </a:p>
        </p:txBody>
      </p:sp>
    </p:spTree>
    <p:extLst>
      <p:ext uri="{BB962C8B-B14F-4D97-AF65-F5344CB8AC3E}">
        <p14:creationId xmlns:p14="http://schemas.microsoft.com/office/powerpoint/2010/main" val="201151747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Variance - purpose</a:t>
            </a:r>
            <a:endParaRPr lang="en-ZW" dirty="0"/>
          </a:p>
        </p:txBody>
      </p:sp>
      <p:sp>
        <p:nvSpPr>
          <p:cNvPr id="3" name="Content Placeholder 2"/>
          <p:cNvSpPr>
            <a:spLocks noGrp="1"/>
          </p:cNvSpPr>
          <p:nvPr>
            <p:ph idx="1"/>
          </p:nvPr>
        </p:nvSpPr>
        <p:spPr>
          <a:xfrm>
            <a:off x="1219200" y="2209800"/>
            <a:ext cx="9067800" cy="2895599"/>
          </a:xfrm>
        </p:spPr>
        <p:txBody>
          <a:bodyPr>
            <a:noAutofit/>
          </a:bodyPr>
          <a:lstStyle/>
          <a:p>
            <a:r>
              <a:rPr lang="en-US" sz="3600" dirty="0" smtClean="0"/>
              <a:t>Appropriate Clean Water Act tool to:</a:t>
            </a:r>
          </a:p>
          <a:p>
            <a:pPr lvl="1"/>
            <a:r>
              <a:rPr lang="en-US" sz="3600" dirty="0" smtClean="0"/>
              <a:t>Provide a path for issuing permits</a:t>
            </a:r>
          </a:p>
          <a:p>
            <a:pPr lvl="1"/>
            <a:r>
              <a:rPr lang="en-US" sz="3600" dirty="0" smtClean="0"/>
              <a:t>Make all feasible progress in reducing pollutant loadings during the variance.</a:t>
            </a:r>
            <a:endParaRPr lang="en-ZW" sz="3600" dirty="0"/>
          </a:p>
          <a:p>
            <a:pPr lvl="1"/>
            <a:r>
              <a:rPr lang="en-ZW" sz="3600" dirty="0" smtClean="0"/>
              <a:t>Ensure that the process is transparent.</a:t>
            </a:r>
            <a:endParaRPr lang="en-US" sz="3600" dirty="0" smtClean="0"/>
          </a:p>
        </p:txBody>
      </p:sp>
    </p:spTree>
    <p:extLst>
      <p:ext uri="{BB962C8B-B14F-4D97-AF65-F5344CB8AC3E}">
        <p14:creationId xmlns:p14="http://schemas.microsoft.com/office/powerpoint/2010/main" val="202116641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dirty="0" smtClean="0"/>
              <a:t>Mercury Variance - Need</a:t>
            </a:r>
            <a:endParaRPr lang="en-US" strike="sngStrike" dirty="0"/>
          </a:p>
        </p:txBody>
      </p:sp>
      <p:pic>
        <p:nvPicPr>
          <p:cNvPr id="15" name="Picture 14" descr="Logo Color RegularSM.jpg"/>
          <p:cNvPicPr>
            <a:picLocks noChangeAspect="1"/>
          </p:cNvPicPr>
          <p:nvPr/>
        </p:nvPicPr>
        <p:blipFill>
          <a:blip r:embed="rId3" cstate="print"/>
          <a:stretch>
            <a:fillRect/>
          </a:stretch>
        </p:blipFill>
        <p:spPr>
          <a:xfrm>
            <a:off x="11033760" y="5970104"/>
            <a:ext cx="320040" cy="731520"/>
          </a:xfrm>
          <a:prstGeom prst="rect">
            <a:avLst/>
          </a:prstGeom>
        </p:spPr>
      </p:pic>
      <p:sp>
        <p:nvSpPr>
          <p:cNvPr id="4" name="TextBox 3"/>
          <p:cNvSpPr txBox="1"/>
          <p:nvPr/>
        </p:nvSpPr>
        <p:spPr>
          <a:xfrm>
            <a:off x="2454965" y="2435087"/>
            <a:ext cx="7305261" cy="3046988"/>
          </a:xfrm>
          <a:prstGeom prst="rect">
            <a:avLst/>
          </a:prstGeom>
          <a:solidFill>
            <a:srgbClr val="3F8D6F"/>
          </a:solidFill>
          <a:ln>
            <a:solidFill>
              <a:schemeClr val="tx1"/>
            </a:solidFill>
          </a:ln>
        </p:spPr>
        <p:txBody>
          <a:bodyPr wrap="square" rtlCol="0">
            <a:spAutoFit/>
          </a:bodyPr>
          <a:lstStyle/>
          <a:p>
            <a:pPr algn="ctr"/>
            <a:r>
              <a:rPr lang="en-US" sz="3200" dirty="0">
                <a:solidFill>
                  <a:srgbClr val="FFFF00"/>
                </a:solidFill>
              </a:rPr>
              <a:t> </a:t>
            </a:r>
            <a:r>
              <a:rPr lang="en-US" sz="3200" b="1" dirty="0">
                <a:solidFill>
                  <a:srgbClr val="FFFF00"/>
                </a:solidFill>
                <a:latin typeface="Arial" panose="020B0604020202020204" pitchFamily="34" charset="0"/>
                <a:cs typeface="Arial" panose="020B0604020202020204" pitchFamily="34" charset="0"/>
              </a:rPr>
              <a:t>“Human-caused conditions or sources of pollution prevent the attainment of the use and cannot be remedied </a:t>
            </a:r>
            <a:r>
              <a:rPr lang="en-US" sz="3200" b="1" i="1" dirty="0">
                <a:solidFill>
                  <a:srgbClr val="FFFF00"/>
                </a:solidFill>
                <a:latin typeface="Arial" panose="020B0604020202020204" pitchFamily="34" charset="0"/>
                <a:cs typeface="Arial" panose="020B0604020202020204" pitchFamily="34" charset="0"/>
              </a:rPr>
              <a:t>or</a:t>
            </a:r>
            <a:r>
              <a:rPr lang="en-US" sz="3200" b="1" dirty="0">
                <a:solidFill>
                  <a:srgbClr val="FFFF00"/>
                </a:solidFill>
                <a:latin typeface="Arial" panose="020B0604020202020204" pitchFamily="34" charset="0"/>
                <a:cs typeface="Arial" panose="020B0604020202020204" pitchFamily="34" charset="0"/>
              </a:rPr>
              <a:t> would cause more environmental damage to correct than leave in place</a:t>
            </a:r>
            <a:r>
              <a:rPr lang="en-US" sz="3200" b="1" dirty="0" smtClean="0">
                <a:solidFill>
                  <a:srgbClr val="FFFF00"/>
                </a:solidFill>
                <a:latin typeface="Arial" panose="020B0604020202020204" pitchFamily="34" charset="0"/>
                <a:cs typeface="Arial" panose="020B0604020202020204" pitchFamily="34" charset="0"/>
              </a:rPr>
              <a:t>.”</a:t>
            </a:r>
            <a:endParaRPr lang="en-US" sz="3200" b="1" dirty="0">
              <a:solidFill>
                <a:srgbClr val="FFFF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81212382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8" name="Picture 67"/>
          <p:cNvPicPr>
            <a:picLocks/>
          </p:cNvPicPr>
          <p:nvPr/>
        </p:nvPicPr>
        <p:blipFill rotWithShape="1">
          <a:blip r:embed="rId3"/>
          <a:srcRect l="10482" t="17577" r="27620" b="11129"/>
          <a:stretch/>
        </p:blipFill>
        <p:spPr>
          <a:xfrm>
            <a:off x="609600" y="1600199"/>
            <a:ext cx="7315200" cy="4615377"/>
          </a:xfrm>
          <a:prstGeom prst="rect">
            <a:avLst/>
          </a:prstGeom>
        </p:spPr>
      </p:pic>
      <p:pic>
        <p:nvPicPr>
          <p:cNvPr id="69" name="Picture 68"/>
          <p:cNvPicPr>
            <a:picLocks/>
          </p:cNvPicPr>
          <p:nvPr/>
        </p:nvPicPr>
        <p:blipFill rotWithShape="1">
          <a:blip r:embed="rId3"/>
          <a:srcRect l="15640" t="31702" r="75978" b="50642"/>
          <a:stretch/>
        </p:blipFill>
        <p:spPr>
          <a:xfrm>
            <a:off x="7772400" y="2498187"/>
            <a:ext cx="3124200" cy="2819400"/>
          </a:xfrm>
          <a:prstGeom prst="rect">
            <a:avLst/>
          </a:prstGeom>
        </p:spPr>
      </p:pic>
      <p:sp>
        <p:nvSpPr>
          <p:cNvPr id="6" name="Title 1"/>
          <p:cNvSpPr txBox="1">
            <a:spLocks/>
          </p:cNvSpPr>
          <p:nvPr/>
        </p:nvSpPr>
        <p:spPr>
          <a:xfrm>
            <a:off x="762000" y="145791"/>
            <a:ext cx="10972800" cy="1112838"/>
          </a:xfrm>
          <a:prstGeom prst="rect">
            <a:avLst/>
          </a:prstGeom>
        </p:spPr>
        <p:txBody>
          <a:bodyPr vert="horz" lIns="91440" tIns="45720" rIns="91440" bIns="45720" rtlCol="0" anchor="ctr">
            <a:normAutofit fontScale="97500"/>
          </a:bodyPr>
          <a:lstStyle>
            <a:lvl1pPr algn="ctr" defTabSz="914400" rtl="0" eaLnBrk="1" latinLnBrk="0" hangingPunct="1">
              <a:spcBef>
                <a:spcPct val="0"/>
              </a:spcBef>
              <a:buNone/>
              <a:defRPr sz="4400" kern="1200">
                <a:solidFill>
                  <a:schemeClr val="tx1"/>
                </a:solidFill>
                <a:latin typeface="Arial" panose="020B0604020202020204" pitchFamily="34" charset="0"/>
                <a:ea typeface="+mj-ea"/>
                <a:cs typeface="Arial" panose="020B0604020202020204" pitchFamily="34" charset="0"/>
              </a:defRPr>
            </a:lvl1pPr>
          </a:lstStyle>
          <a:p>
            <a:r>
              <a:rPr lang="en-US" dirty="0"/>
              <a:t>Atmospheric Mercury Deposition</a:t>
            </a:r>
          </a:p>
        </p:txBody>
      </p:sp>
    </p:spTree>
    <p:extLst>
      <p:ext uri="{BB962C8B-B14F-4D97-AF65-F5344CB8AC3E}">
        <p14:creationId xmlns:p14="http://schemas.microsoft.com/office/powerpoint/2010/main" val="2208187899"/>
      </p:ext>
    </p:extLst>
  </p:cSld>
  <p:clrMapOvr>
    <a:masterClrMapping/>
  </p:clrMapOvr>
  <p:timing>
    <p:tnLst>
      <p:par>
        <p:cTn id="1" dur="indefinite" restart="never" nodeType="tmRoot"/>
      </p:par>
    </p:tnLst>
  </p:timing>
</p:sld>
</file>

<file path=ppt/theme/theme1.xml><?xml version="1.0" encoding="utf-8"?>
<a:theme xmlns:a="http://schemas.openxmlformats.org/drawingml/2006/main" name="DEQSimpleTheme">
  <a:themeElements>
    <a:clrScheme name="Deep Cyan">
      <a:dk1>
        <a:srgbClr val="2D2D2D"/>
      </a:dk1>
      <a:lt1>
        <a:sysClr val="window" lastClr="FFFFFF"/>
      </a:lt1>
      <a:dk2>
        <a:srgbClr val="7F7F7F"/>
      </a:dk2>
      <a:lt2>
        <a:srgbClr val="EEECE1"/>
      </a:lt2>
      <a:accent1>
        <a:srgbClr val="00907E"/>
      </a:accent1>
      <a:accent2>
        <a:srgbClr val="71BCB4"/>
      </a:accent2>
      <a:accent3>
        <a:srgbClr val="B1CA54"/>
      </a:accent3>
      <a:accent4>
        <a:srgbClr val="F57F32"/>
      </a:accent4>
      <a:accent5>
        <a:srgbClr val="248F79"/>
      </a:accent5>
      <a:accent6>
        <a:srgbClr val="23769A"/>
      </a:accent6>
      <a:hlink>
        <a:srgbClr val="00907E"/>
      </a:hlink>
      <a:folHlink>
        <a:srgbClr val="71BCB4"/>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PPTtemplate.potx" id="{DBE168D4-921E-4230-983A-1E61CFA52217}" vid="{C600DF6A-E7CD-4F5A-A95E-C97398A5346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opic xmlns="$ListId:docs;">F - EQC Preparation</Topic>
    <Subtopic xmlns="$ListId:docs;" xsi:nil="true"/>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B6373BE2AE59C944B213CCD5AEC939D0" ma:contentTypeVersion="" ma:contentTypeDescription="Create a new document." ma:contentTypeScope="" ma:versionID="8b15004374737c790eef5b0f2242f8d1">
  <xsd:schema xmlns:xsd="http://www.w3.org/2001/XMLSchema" xmlns:xs="http://www.w3.org/2001/XMLSchema" xmlns:p="http://schemas.microsoft.com/office/2006/metadata/properties" xmlns:ns2="$ListId:docs;" targetNamespace="http://schemas.microsoft.com/office/2006/metadata/properties" ma:root="true" ma:fieldsID="001150d0fd4e043abff2eb1471db209c" ns2:_="">
    <xsd:import namespace="$ListId:docs;"/>
    <xsd:element name="properties">
      <xsd:complexType>
        <xsd:sequence>
          <xsd:element name="documentManagement">
            <xsd:complexType>
              <xsd:all>
                <xsd:element ref="ns2:Topic" minOccurs="0"/>
                <xsd:element ref="ns2:Subtopic"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ListId:docs;" elementFormDefault="qualified">
    <xsd:import namespace="http://schemas.microsoft.com/office/2006/documentManagement/types"/>
    <xsd:import namespace="http://schemas.microsoft.com/office/infopath/2007/PartnerControls"/>
    <xsd:element name="Topic" ma:index="8" nillable="true" ma:displayName="Topic" ma:default="Select..." ma:format="Dropdown" ma:internalName="Topic">
      <xsd:simpleType>
        <xsd:restriction base="dms:Choice">
          <xsd:enumeration value="Select..."/>
          <xsd:enumeration value="A - Rules"/>
          <xsd:enumeration value="B - Planning"/>
          <xsd:enumeration value="C - Stakeholder Involvement"/>
          <xsd:enumeration value="D - Fee Approval"/>
          <xsd:enumeration value="E - Public Notice"/>
          <xsd:enumeration value="F - EQC Preparation"/>
          <xsd:enumeration value="G - Supporting Documents"/>
        </xsd:restriction>
      </xsd:simpleType>
    </xsd:element>
    <xsd:element name="Subtopic" ma:index="9" nillable="true" ma:displayName="Subtopic" ma:internalName="Subtopic">
      <xsd:simpleType>
        <xsd:restriction base="dms:Text">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75C85C9D-60C0-42B5-9046-9FD68DF94B9B}">
  <ds:schemaRefs>
    <ds:schemaRef ds:uri="http://schemas.microsoft.com/office/2006/documentManagement/types"/>
    <ds:schemaRef ds:uri="http://purl.org/dc/dcmitype/"/>
    <ds:schemaRef ds:uri="http://schemas.microsoft.com/office/infopath/2007/PartnerControls"/>
    <ds:schemaRef ds:uri="http://purl.org/dc/elements/1.1/"/>
    <ds:schemaRef ds:uri="http://schemas.microsoft.com/office/2006/metadata/properties"/>
    <ds:schemaRef ds:uri="$ListId:docs;"/>
    <ds:schemaRef ds:uri="http://purl.org/dc/terms/"/>
    <ds:schemaRef ds:uri="http://schemas.openxmlformats.org/package/2006/metadata/core-properties"/>
    <ds:schemaRef ds:uri="http://www.w3.org/XML/1998/namespace"/>
  </ds:schemaRefs>
</ds:datastoreItem>
</file>

<file path=customXml/itemProps2.xml><?xml version="1.0" encoding="utf-8"?>
<ds:datastoreItem xmlns:ds="http://schemas.openxmlformats.org/officeDocument/2006/customXml" ds:itemID="{568C4EBB-0E6B-487D-878B-52D70F897F2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ListId:docs;"/>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80DFCEA4-8C40-46F1-88A4-31FA6E997692}">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2269</TotalTime>
  <Words>3068</Words>
  <Application>Microsoft Office PowerPoint</Application>
  <PresentationFormat>Widescreen</PresentationFormat>
  <Paragraphs>166</Paragraphs>
  <Slides>18</Slides>
  <Notes>18</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18</vt:i4>
      </vt:variant>
    </vt:vector>
  </HeadingPairs>
  <TitlesOfParts>
    <vt:vector size="21" baseType="lpstr">
      <vt:lpstr>Arial</vt:lpstr>
      <vt:lpstr>Calibri</vt:lpstr>
      <vt:lpstr>DEQSimpleTheme</vt:lpstr>
      <vt:lpstr>Water Quality Standards and Assessment</vt:lpstr>
      <vt:lpstr>Today’s action</vt:lpstr>
      <vt:lpstr>Outline</vt:lpstr>
      <vt:lpstr>Methylmercury Criterion</vt:lpstr>
      <vt:lpstr>Why a Mercury Variance for the Willamette Basin?</vt:lpstr>
      <vt:lpstr>Variance - definition</vt:lpstr>
      <vt:lpstr>Variance - purpose</vt:lpstr>
      <vt:lpstr>Mercury Variance - Need</vt:lpstr>
      <vt:lpstr>PowerPoint Presentation</vt:lpstr>
      <vt:lpstr>Technology cannot achieve criterion</vt:lpstr>
      <vt:lpstr>Dischargers Subject to Variance</vt:lpstr>
      <vt:lpstr>PowerPoint Presentation</vt:lpstr>
      <vt:lpstr>PowerPoint Presentation</vt:lpstr>
      <vt:lpstr>PowerPoint Presentation</vt:lpstr>
      <vt:lpstr>Major comments</vt:lpstr>
      <vt:lpstr>Changes to draft variance authorization rule</vt:lpstr>
      <vt:lpstr>Changes to draft variance authorization rule</vt:lpstr>
      <vt:lpstr>Proposal</vt:lpstr>
    </vt:vector>
  </TitlesOfParts>
  <Company>State of Oregon Department of Environmental Quality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January 2020 Commission Presentation</dc:title>
  <dc:creator>State of Oregon</dc:creator>
  <cp:lastModifiedBy>BOROK Aron</cp:lastModifiedBy>
  <cp:revision>150</cp:revision>
  <cp:lastPrinted>2020-01-21T19:09:19Z</cp:lastPrinted>
  <dcterms:created xsi:type="dcterms:W3CDTF">2012-12-04T19:19:06Z</dcterms:created>
  <dcterms:modified xsi:type="dcterms:W3CDTF">2020-01-22T18:20:49Z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0x010100B6373BE2AE59C944B213CCD5AEC939D0</vt:lpwstr>
  </property>
</Properties>
</file>