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23"/>
  </p:notesMasterIdLst>
  <p:sldIdLst>
    <p:sldId id="256" r:id="rId5"/>
    <p:sldId id="285" r:id="rId6"/>
    <p:sldId id="260" r:id="rId7"/>
    <p:sldId id="286" r:id="rId8"/>
    <p:sldId id="266" r:id="rId9"/>
    <p:sldId id="261" r:id="rId10"/>
    <p:sldId id="282" r:id="rId11"/>
    <p:sldId id="267" r:id="rId12"/>
    <p:sldId id="269" r:id="rId13"/>
    <p:sldId id="270" r:id="rId14"/>
    <p:sldId id="272" r:id="rId15"/>
    <p:sldId id="273" r:id="rId16"/>
    <p:sldId id="271" r:id="rId17"/>
    <p:sldId id="274" r:id="rId18"/>
    <p:sldId id="277" r:id="rId19"/>
    <p:sldId id="276" r:id="rId20"/>
    <p:sldId id="279" r:id="rId21"/>
    <p:sldId id="28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ra sturdevant" initials="ds" lastIdx="16" clrIdx="0">
    <p:extLst>
      <p:ext uri="{19B8F6BF-5375-455C-9EA6-DF929625EA0E}">
        <p15:presenceInfo xmlns:p15="http://schemas.microsoft.com/office/powerpoint/2012/main" userId="76dcf02fbc904b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07E"/>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44895" autoAdjust="0"/>
  </p:normalViewPr>
  <p:slideViewPr>
    <p:cSldViewPr>
      <p:cViewPr varScale="1">
        <p:scale>
          <a:sx n="48" d="100"/>
          <a:sy n="48" d="100"/>
        </p:scale>
        <p:origin x="3102" y="4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940DCEB-E0DC-4ADD-9BF3-326A5B6F645B}" type="datetimeFigureOut">
              <a:rPr lang="en-US" smtClean="0"/>
              <a:t>1/22/2020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83981EC-B6E6-4B85-93C1-B50A6F43896D}" type="slidenum">
              <a:rPr lang="en-US" smtClean="0"/>
              <a:t>‹#›</a:t>
            </a:fld>
            <a:endParaRPr lang="en-US"/>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[Connie</a:t>
            </a:r>
            <a:r>
              <a:rPr lang="en-US" baseline="0" dirty="0" smtClean="0"/>
              <a:t> introduction}</a:t>
            </a:r>
          </a:p>
          <a:p>
            <a:endParaRPr lang="en-US" baseline="0" dirty="0" smtClean="0"/>
          </a:p>
          <a:p>
            <a:r>
              <a:rPr lang="en-US" baseline="0" dirty="0" smtClean="0"/>
              <a:t>Chair George, member of the commission. My name is Aron Borok and I am the variance specialist with the Water Quality Standards and Assessment Program.</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a:t>
            </a:fld>
            <a:endParaRPr lang="en-US"/>
          </a:p>
        </p:txBody>
      </p:sp>
    </p:spTree>
    <p:extLst>
      <p:ext uri="{BB962C8B-B14F-4D97-AF65-F5344CB8AC3E}">
        <p14:creationId xmlns:p14="http://schemas.microsoft.com/office/powerpoint/2010/main" val="495084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a:t>
            </a:r>
            <a:r>
              <a:rPr lang="en-US" dirty="0" smtClean="0"/>
              <a:t>about 1% of the mercury </a:t>
            </a:r>
            <a:r>
              <a:rPr lang="en-US" dirty="0" smtClean="0"/>
              <a:t>that </a:t>
            </a:r>
            <a:r>
              <a:rPr lang="en-US" i="0" u="none" dirty="0" smtClean="0"/>
              <a:t>enters basin waters</a:t>
            </a:r>
            <a:r>
              <a:rPr lang="en-US" i="0" u="none" baseline="0" dirty="0" smtClean="0"/>
              <a:t> comes </a:t>
            </a:r>
            <a:r>
              <a:rPr lang="en-US" baseline="0" dirty="0" smtClean="0"/>
              <a:t>from wastewater treatment plants subject to this variance. One step in the process of doing a variance is evaluating what technology is available and what mercury levels they can achieve in discharge. DEQ found that, while w</a:t>
            </a:r>
            <a:r>
              <a:rPr lang="en-US" dirty="0" smtClean="0"/>
              <a:t>astewater treatment facilities remove</a:t>
            </a:r>
            <a:r>
              <a:rPr lang="en-US" baseline="0" dirty="0" smtClean="0"/>
              <a:t> most of the mercury in their effluent – usually 90% or more, there is no demonstrated technology that can achieve that very low target – 0.14 ng/L at the scale of a treatment plant. As a result, dischargers need a variance.</a:t>
            </a:r>
          </a:p>
          <a:p>
            <a:endParaRPr lang="en-US" baseline="0" dirty="0" smtClean="0"/>
          </a:p>
        </p:txBody>
      </p:sp>
      <p:sp>
        <p:nvSpPr>
          <p:cNvPr id="4" name="Slide Number Placeholder 3"/>
          <p:cNvSpPr>
            <a:spLocks noGrp="1"/>
          </p:cNvSpPr>
          <p:nvPr>
            <p:ph type="sldNum" sz="quarter" idx="10"/>
          </p:nvPr>
        </p:nvSpPr>
        <p:spPr/>
        <p:txBody>
          <a:bodyPr/>
          <a:lstStyle/>
          <a:p>
            <a:fld id="{3E4400C9-1F1B-4904-92A4-7C6AD242A1CA}" type="slidenum">
              <a:rPr lang="en-US" smtClean="0"/>
              <a:t>10</a:t>
            </a:fld>
            <a:endParaRPr lang="en-US"/>
          </a:p>
        </p:txBody>
      </p:sp>
    </p:spTree>
    <p:extLst>
      <p:ext uri="{BB962C8B-B14F-4D97-AF65-F5344CB8AC3E}">
        <p14:creationId xmlns:p14="http://schemas.microsoft.com/office/powerpoint/2010/main" val="248040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Dischargers subject to the variance include holders</a:t>
            </a:r>
            <a:r>
              <a:rPr lang="en-US" baseline="0" dirty="0" smtClean="0"/>
              <a:t> of individual wastewater permits that would otherwise have </a:t>
            </a:r>
            <a:r>
              <a:rPr lang="en-US" baseline="0" dirty="0" smtClean="0"/>
              <a:t>unattainable permit </a:t>
            </a:r>
            <a:r>
              <a:rPr lang="en-US" baseline="0" dirty="0" smtClean="0"/>
              <a:t>limits for mercury based on the water quality standard. These facilities are listed in the proposed rule and in supporting documentation. This includes any municipal wastewater treatment plants that DEQ classifies as “major” – with minimum flows of 1 MGD – 26 of these. In addition, it includes industrial facilities in sectors likely to discharge mercury, including pulp and paper, cement manufacturing and some electronics manufacturing – 8 of these. Finally, DEQ has included many minor wastewater treatment plants, in case these facilities would otherwise </a:t>
            </a:r>
            <a:r>
              <a:rPr lang="en-US" baseline="0" dirty="0" smtClean="0"/>
              <a:t>obtain unattainable </a:t>
            </a:r>
            <a:r>
              <a:rPr lang="en-US" baseline="0" dirty="0" smtClean="0"/>
              <a:t>permit limits based on the water quality standard during the term of the variance - 30.</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11</a:t>
            </a:fld>
            <a:endParaRPr lang="en-US"/>
          </a:p>
        </p:txBody>
      </p:sp>
    </p:spTree>
    <p:extLst>
      <p:ext uri="{BB962C8B-B14F-4D97-AF65-F5344CB8AC3E}">
        <p14:creationId xmlns:p14="http://schemas.microsoft.com/office/powerpoint/2010/main" val="3887886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the variance, DEQ</a:t>
            </a:r>
            <a:r>
              <a:rPr lang="en-US" baseline="0" dirty="0" smtClean="0"/>
              <a:t> will require dischargers to meet effluent limits that are achievable with their current treatment system based on recent data. These dischargers also will be required to develop and implement a mercury minimization program in order to reduce the amount of mercury in their discharge. This approach is consistent with EPA </a:t>
            </a:r>
            <a:r>
              <a:rPr lang="en-US" baseline="0" dirty="0" smtClean="0"/>
              <a:t>guidance for mercury </a:t>
            </a:r>
            <a:r>
              <a:rPr lang="en-US" baseline="0" dirty="0" smtClean="0"/>
              <a:t>that </a:t>
            </a:r>
            <a:r>
              <a:rPr lang="en-US" baseline="0" dirty="0" smtClean="0"/>
              <a:t>prefers </a:t>
            </a:r>
            <a:r>
              <a:rPr lang="en-US" baseline="0" dirty="0" smtClean="0"/>
              <a:t>source control activities </a:t>
            </a:r>
            <a:r>
              <a:rPr lang="en-US" baseline="0" dirty="0" smtClean="0"/>
              <a:t>over </a:t>
            </a:r>
            <a:r>
              <a:rPr lang="en-US" baseline="0" dirty="0" smtClean="0"/>
              <a:t>treatment in order to keep mercury out of the </a:t>
            </a:r>
            <a:r>
              <a:rPr lang="en-US" baseline="0" dirty="0" err="1" smtClean="0"/>
              <a:t>wastestream</a:t>
            </a:r>
            <a:r>
              <a:rPr lang="en-US" baseline="0" dirty="0" smtClean="0"/>
              <a:t>. For municipal wastewater treatment plants, this includes such activities as implementing the statewide dental amalgam rule and targeting mercury reductions from laboratories, schools and hospitals. Industrial facilities will be required to identify opportunities to substitute materials used in their manufacturing process to materials that have less mercury. All facilities must ensure that their treatment facility is well maintained and operated to minimize mercury. Finally, all facilities will have minimum monitoring and reporting requirements.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E4400C9-1F1B-4904-92A4-7C6AD242A1CA}" type="slidenum">
              <a:rPr lang="en-US" smtClean="0"/>
              <a:t>12</a:t>
            </a:fld>
            <a:endParaRPr lang="en-US"/>
          </a:p>
        </p:txBody>
      </p:sp>
    </p:spTree>
    <p:extLst>
      <p:ext uri="{BB962C8B-B14F-4D97-AF65-F5344CB8AC3E}">
        <p14:creationId xmlns:p14="http://schemas.microsoft.com/office/powerpoint/2010/main" val="2103621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u="none" dirty="0"/>
              <a:t>DEQ is proposing a 20-year term for this variance. </a:t>
            </a:r>
            <a:r>
              <a:rPr lang="en-US" i="0" u="none" dirty="0" smtClean="0"/>
              <a:t>DEQ does not expect that the water quality standard will be attained during this term. </a:t>
            </a:r>
            <a:r>
              <a:rPr lang="en-US" i="0" u="none" strike="noStrike" baseline="0" dirty="0" smtClean="0">
                <a:solidFill>
                  <a:srgbClr val="FF0000"/>
                </a:solidFill>
              </a:rPr>
              <a:t>However</a:t>
            </a:r>
            <a:r>
              <a:rPr lang="en-US" i="0" u="none" strike="noStrike" baseline="0" dirty="0" smtClean="0"/>
              <a:t>, </a:t>
            </a:r>
            <a:r>
              <a:rPr lang="en-US" i="0" u="none" dirty="0" smtClean="0"/>
              <a:t>a 20-year</a:t>
            </a:r>
            <a:r>
              <a:rPr lang="en-US" i="0" u="none" baseline="0" dirty="0" smtClean="0"/>
              <a:t> </a:t>
            </a:r>
            <a:r>
              <a:rPr lang="en-US" i="0" u="none" dirty="0" smtClean="0"/>
              <a:t>term will provide time for dischargers to implement required mercury minimization activities, and to collect data and evaluate </a:t>
            </a:r>
            <a:r>
              <a:rPr lang="en-US" i="0" u="none" baseline="0" dirty="0" smtClean="0"/>
              <a:t>progress in reducing mercury levels</a:t>
            </a:r>
            <a:r>
              <a:rPr lang="en-US" i="0" u="none" dirty="0" smtClean="0"/>
              <a:t>. </a:t>
            </a:r>
            <a:endParaRPr lang="en-US" i="0" u="none" dirty="0"/>
          </a:p>
        </p:txBody>
      </p:sp>
      <p:sp>
        <p:nvSpPr>
          <p:cNvPr id="4" name="Slide Number Placeholder 3"/>
          <p:cNvSpPr>
            <a:spLocks noGrp="1"/>
          </p:cNvSpPr>
          <p:nvPr>
            <p:ph type="sldNum" sz="quarter" idx="10"/>
          </p:nvPr>
        </p:nvSpPr>
        <p:spPr/>
        <p:txBody>
          <a:bodyPr/>
          <a:lstStyle/>
          <a:p>
            <a:fld id="{3E4400C9-1F1B-4904-92A4-7C6AD242A1CA}" type="slidenum">
              <a:rPr lang="en-US" smtClean="0"/>
              <a:t>13</a:t>
            </a:fld>
            <a:endParaRPr lang="en-US"/>
          </a:p>
        </p:txBody>
      </p:sp>
    </p:spTree>
    <p:extLst>
      <p:ext uri="{BB962C8B-B14F-4D97-AF65-F5344CB8AC3E}">
        <p14:creationId xmlns:p14="http://schemas.microsoft.com/office/powerpoint/2010/main" val="17794646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Because the term of the variance is greater than 5 years, </a:t>
            </a:r>
            <a:r>
              <a:rPr lang="en-US" dirty="0" smtClean="0"/>
              <a:t>DEQ </a:t>
            </a:r>
            <a:r>
              <a:rPr lang="en-US" dirty="0"/>
              <a:t>is required to re-evaluate the </a:t>
            </a:r>
            <a:r>
              <a:rPr lang="en-US" dirty="0" smtClean="0"/>
              <a:t>requirements</a:t>
            </a:r>
            <a:r>
              <a:rPr lang="en-US" baseline="0" dirty="0" smtClean="0"/>
              <a:t> of the </a:t>
            </a:r>
            <a:r>
              <a:rPr lang="en-US" dirty="0" smtClean="0"/>
              <a:t>variance </a:t>
            </a:r>
            <a:r>
              <a:rPr lang="en-US" dirty="0"/>
              <a:t>every five years. </a:t>
            </a:r>
            <a:r>
              <a:rPr lang="en-US" i="0" u="none" strike="noStrike" dirty="0" smtClean="0"/>
              <a:t>The </a:t>
            </a:r>
            <a:r>
              <a:rPr lang="en-US" i="0" u="none" dirty="0" smtClean="0"/>
              <a:t>re-evaluation will </a:t>
            </a:r>
            <a:r>
              <a:rPr lang="en-US" dirty="0" smtClean="0"/>
              <a:t>have </a:t>
            </a:r>
            <a:r>
              <a:rPr lang="en-US" dirty="0"/>
              <a:t>two main components. </a:t>
            </a:r>
            <a:r>
              <a:rPr lang="en-US" dirty="0" smtClean="0"/>
              <a:t>DEQ will evaluate progress that dischargers have achieved in reducing mercury under the variance. DEQ also will re-evaluate if the feasibility of </a:t>
            </a:r>
            <a:r>
              <a:rPr lang="en-US" dirty="0"/>
              <a:t>mercury removal </a:t>
            </a:r>
            <a:r>
              <a:rPr lang="en-US" dirty="0" smtClean="0"/>
              <a:t>technology has changed. After</a:t>
            </a:r>
            <a:r>
              <a:rPr lang="en-US" baseline="0" dirty="0" smtClean="0"/>
              <a:t> this re-evaluation, DEQ will re-calculate permit limits for mercury for each discharger as their permit comes up for renewal. As mercury concentrations decrease, permit limits will decrease correspondingly, ensuring that mercury reductions continue.</a:t>
            </a:r>
            <a:endParaRPr lang="en-US" dirty="0" smtClean="0"/>
          </a:p>
          <a:p>
            <a:pPr defTabSz="931774">
              <a:defRPr/>
            </a:pPr>
            <a:endParaRPr lang="en-US" dirty="0"/>
          </a:p>
          <a:p>
            <a:r>
              <a:rPr lang="en-US" dirty="0"/>
              <a:t>As required by federal rule, DEQ will give the public an opportunity to comment on the re-evaluation. Once this has happened, DEQ will make any needed revisions, then submit the final evaluation to </a:t>
            </a:r>
            <a:r>
              <a:rPr lang="en-US" dirty="0" smtClean="0"/>
              <a:t>EPA, as required under federal variance rules.</a:t>
            </a:r>
            <a:endParaRPr lang="en-US" dirty="0"/>
          </a:p>
        </p:txBody>
      </p:sp>
      <p:sp>
        <p:nvSpPr>
          <p:cNvPr id="4" name="Slide Number Placeholder 3"/>
          <p:cNvSpPr>
            <a:spLocks noGrp="1"/>
          </p:cNvSpPr>
          <p:nvPr>
            <p:ph type="sldNum" sz="quarter" idx="10"/>
          </p:nvPr>
        </p:nvSpPr>
        <p:spPr/>
        <p:txBody>
          <a:bodyPr/>
          <a:lstStyle/>
          <a:p>
            <a:fld id="{3E4400C9-1F1B-4904-92A4-7C6AD242A1CA}" type="slidenum">
              <a:rPr lang="en-US" smtClean="0"/>
              <a:t>14</a:t>
            </a:fld>
            <a:endParaRPr lang="en-US"/>
          </a:p>
        </p:txBody>
      </p:sp>
    </p:spTree>
    <p:extLst>
      <p:ext uri="{BB962C8B-B14F-4D97-AF65-F5344CB8AC3E}">
        <p14:creationId xmlns:p14="http://schemas.microsoft.com/office/powerpoint/2010/main" val="3167720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DEQ received a</a:t>
            </a:r>
            <a:r>
              <a:rPr lang="en-US" baseline="0" dirty="0" smtClean="0"/>
              <a:t> number of</a:t>
            </a:r>
            <a:r>
              <a:rPr lang="en-US" dirty="0" smtClean="0"/>
              <a:t> comments on the MDV</a:t>
            </a:r>
            <a:r>
              <a:rPr lang="en-US" baseline="0" dirty="0" smtClean="0"/>
              <a:t> and made several clarifications. I will highlight two major comments here.</a:t>
            </a:r>
          </a:p>
          <a:p>
            <a:endParaRPr lang="en-US" baseline="0" dirty="0" smtClean="0"/>
          </a:p>
          <a:p>
            <a:pPr defTabSz="931774">
              <a:defRPr/>
            </a:pPr>
            <a:r>
              <a:rPr lang="en-US" baseline="0" dirty="0" smtClean="0"/>
              <a:t>First, there were a few comments about whether the proposed variance is a waterbody or multiple discharger variance. Under a waterbody variance, DEQ must identify best management practices for nonpoint sources that can make progress toward the water quality standard. This is not required for a multiple discharger or individual variance. The TMDL is the appropriate Clean Water Act tool to address the full range of mercury sources, including non-point sources. In the response to comments, DEQ clarified that it is proposing a multiple discharger variance and that the purpose of the variance is to provide an appropriate and transparent pathway to issue NPDES permits with requirements that are feasible and will reduce mercury loadings. DEQ also incorporated a list of facilities subject to the variance in the rule to clarify any confusion regarding the type of variance.</a:t>
            </a:r>
          </a:p>
          <a:p>
            <a:endParaRPr lang="en-US" baseline="0" dirty="0" smtClean="0"/>
          </a:p>
          <a:p>
            <a:r>
              <a:rPr lang="en-US" baseline="0" dirty="0" smtClean="0"/>
              <a:t>EPA also requested that DEQ list in the variance rule activities being implemented by the state that will make progress toward the methylmercury criterion. DEQ agreed to include in the rule a list of existing state programs that address mercury.</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15</a:t>
            </a:fld>
            <a:endParaRPr lang="en-US"/>
          </a:p>
        </p:txBody>
      </p:sp>
    </p:spTree>
    <p:extLst>
      <p:ext uri="{BB962C8B-B14F-4D97-AF65-F5344CB8AC3E}">
        <p14:creationId xmlns:p14="http://schemas.microsoft.com/office/powerpoint/2010/main" val="4633412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now discuss changes that DEQ is proposing to the variance authorization rule. DEQ last amended this rule in 2011. Since then, EPA promulgated its own variance rules. DEQ is amending its rule to make it consistent with the federal rule and to clarify requirements.</a:t>
            </a:r>
          </a:p>
          <a:p>
            <a:endParaRPr lang="en-US" baseline="0" dirty="0" smtClean="0"/>
          </a:p>
          <a:p>
            <a:r>
              <a:rPr lang="en-US" i="0" u="none" baseline="0" dirty="0" smtClean="0"/>
              <a:t>The proposed language clarifies that the EQC has delegated the authority to the DEQ Director to issue individual variances, but </a:t>
            </a:r>
            <a:r>
              <a:rPr lang="en-US" dirty="0"/>
              <a:t>the Commission retains the authority to grant multiple discharger and waterbody variances through rule. The 2011 state variance rule did not discuss multiple discharger or waterbody variances.</a:t>
            </a:r>
            <a:endParaRPr lang="en-US" i="0" u="none"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16</a:t>
            </a:fld>
            <a:endParaRPr lang="en-US"/>
          </a:p>
        </p:txBody>
      </p:sp>
    </p:spTree>
    <p:extLst>
      <p:ext uri="{BB962C8B-B14F-4D97-AF65-F5344CB8AC3E}">
        <p14:creationId xmlns:p14="http://schemas.microsoft.com/office/powerpoint/2010/main" val="4153463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smtClean="0"/>
              <a:t>DEQ is proposing to remove the section regarding variance renewals. Under federal rules, each variance is considered a new variance; thus, it does not make sense to include the section on variance renewals.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smtClean="0"/>
              <a:t>----------------------------------------------------------------------------</a:t>
            </a:r>
          </a:p>
          <a:p>
            <a:pPr lvl="1"/>
            <a:r>
              <a:rPr lang="en-US" dirty="0" smtClean="0"/>
              <a:t>The </a:t>
            </a:r>
            <a:r>
              <a:rPr lang="en-US" dirty="0"/>
              <a:t>current state rule prohibits variances if they would likely result in jeopardy to species listed as threatened or endangered under the Endangered Species Act or would adversely affect such species critical habitat. The rule also prohibits variances if the conditions of the variance will result in unreasonable risk to human health. DEQ is proposing to remove these provisions. These provisions add an administrative evaluation that is already embedded in the analysis required for a variance, the conditions of which must reflect the Highest Attainable Condition – the best that the discharger can feasibly accomplish during the term of the variance. </a:t>
            </a:r>
          </a:p>
          <a:p>
            <a:pPr lvl="1"/>
            <a:endParaRPr lang="en-US" dirty="0"/>
          </a:p>
          <a:p>
            <a:pPr lvl="1"/>
            <a:r>
              <a:rPr lang="en-US" dirty="0"/>
              <a:t>With respect to the provision on endangered species, for any variance to an aquatic life criterion, EPA will consult with the federal fisheries services during the variance approval process. If the services find that the variance would jeopardize endangered or threatened species, EPA would likely not approve the variance. The state does not have the expertise or authority to make that determination. </a:t>
            </a:r>
          </a:p>
          <a:p>
            <a:pPr lvl="1"/>
            <a:endParaRPr lang="en-US" dirty="0"/>
          </a:p>
          <a:p>
            <a:pPr lvl="1"/>
            <a:r>
              <a:rPr lang="en-US" dirty="0"/>
              <a:t>With respect to the provision regarding risk to human health, the Commission has established a policy to protect those who consume high amounts of fish when they adopted the current human health criteria in 2011 based on high fish consumption rates and a low risk level. Any variance to human health criteria will not change the underlying goals of these criteria. The variance recognizes that permit limits based on the criteria may not be attainable in the near term. When this is the case, a variance gives dischargers time to make all feasible progress toward attaining the human health standards.  The additional analysis required by this provision is not well-defined, is subjective and doesn’t add protections that are already embedded in the variance.</a:t>
            </a:r>
          </a:p>
          <a:p>
            <a:pPr lvl="1"/>
            <a:endParaRPr lang="en-US" dirty="0"/>
          </a:p>
          <a:p>
            <a:pPr lvl="1"/>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17</a:t>
            </a:fld>
            <a:endParaRPr lang="en-US"/>
          </a:p>
        </p:txBody>
      </p:sp>
    </p:spTree>
    <p:extLst>
      <p:ext uri="{BB962C8B-B14F-4D97-AF65-F5344CB8AC3E}">
        <p14:creationId xmlns:p14="http://schemas.microsoft.com/office/powerpoint/2010/main" val="3225656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briefly summarize the main points, a variance is a temporary change to the water quality standard for the purposes of permitting and are only appropriate if actions can be taken to reduce the pollutant. For point source dischargers to Willamette Basin waters listed in the proposed rule, the MDV is an appropriate to tool to provide a path forward for permitting and which will allow the dischargers to make progress in reducing mercury loads in a transparent manner over the next 20 years. We recommend that the Commission adopt the proposed amendments as provided in the Staff Report. We are happy to answer any additional questions.</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18</a:t>
            </a:fld>
            <a:endParaRPr lang="en-US"/>
          </a:p>
        </p:txBody>
      </p:sp>
    </p:spTree>
    <p:extLst>
      <p:ext uri="{BB962C8B-B14F-4D97-AF65-F5344CB8AC3E}">
        <p14:creationId xmlns:p14="http://schemas.microsoft.com/office/powerpoint/2010/main" val="1629998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here to day to recommend that the EQC take action on two proposed rule amendments. The first is to adopt proposed amendments to the state variance authorization rule. The second is to adopt proposed amendments to Basin-specific</a:t>
            </a:r>
            <a:r>
              <a:rPr lang="en-US" baseline="0" dirty="0" smtClean="0"/>
              <a:t> Criteria for the Willamette Basin that would establish a multiple discharger variance for mercury that would apply to 64 listed wastewater dischargers in the Willamette Basin.</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2</a:t>
            </a:fld>
            <a:endParaRPr lang="en-US"/>
          </a:p>
        </p:txBody>
      </p:sp>
    </p:spTree>
    <p:extLst>
      <p:ext uri="{BB962C8B-B14F-4D97-AF65-F5344CB8AC3E}">
        <p14:creationId xmlns:p14="http://schemas.microsoft.com/office/powerpoint/2010/main" val="3433766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u="none" dirty="0" smtClean="0"/>
              <a:t>Here</a:t>
            </a:r>
            <a:r>
              <a:rPr lang="en-US" i="0" u="none" baseline="0" dirty="0" smtClean="0"/>
              <a:t> is the outline for today. First, I’d like to provide a brief overview of the mercury standard and why DEQ is proposing the mercury variance, followed by a brief discussion of what a variance is. Then, I’ll talk more specifically about the </a:t>
            </a:r>
            <a:r>
              <a:rPr lang="en-US" i="0" u="none" baseline="0" dirty="0" smtClean="0"/>
              <a:t>mercury variance</a:t>
            </a:r>
            <a:r>
              <a:rPr lang="en-US" i="0" u="none" baseline="0" dirty="0" smtClean="0"/>
              <a:t>, what the variance will require and highlight a few comments received during the public comment period. I’ll then briefly go over the amendments to the variance </a:t>
            </a:r>
            <a:r>
              <a:rPr lang="en-US" i="0" u="none" baseline="0" dirty="0" smtClean="0"/>
              <a:t>authorization rule </a:t>
            </a:r>
            <a:r>
              <a:rPr lang="en-US" i="0" u="none" baseline="0" dirty="0" smtClean="0"/>
              <a:t>and provide time for questions.</a:t>
            </a:r>
            <a:endParaRPr lang="en-US" i="0" u="none" dirty="0"/>
          </a:p>
        </p:txBody>
      </p:sp>
      <p:sp>
        <p:nvSpPr>
          <p:cNvPr id="4" name="Slide Number Placeholder 3"/>
          <p:cNvSpPr>
            <a:spLocks noGrp="1"/>
          </p:cNvSpPr>
          <p:nvPr>
            <p:ph type="sldNum" sz="quarter" idx="10"/>
          </p:nvPr>
        </p:nvSpPr>
        <p:spPr/>
        <p:txBody>
          <a:bodyPr/>
          <a:lstStyle/>
          <a:p>
            <a:fld id="{783981EC-B6E6-4B85-93C1-B50A6F43896D}" type="slidenum">
              <a:rPr lang="en-US" smtClean="0"/>
              <a:t>3</a:t>
            </a:fld>
            <a:endParaRPr lang="en-US"/>
          </a:p>
        </p:txBody>
      </p:sp>
    </p:spTree>
    <p:extLst>
      <p:ext uri="{BB962C8B-B14F-4D97-AF65-F5344CB8AC3E}">
        <p14:creationId xmlns:p14="http://schemas.microsoft.com/office/powerpoint/2010/main" val="1821613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In 2011, the Commission adopted the current human health criterion for methylmercury and </a:t>
            </a:r>
            <a:r>
              <a:rPr lang="en-US" dirty="0" smtClean="0"/>
              <a:t>other</a:t>
            </a:r>
            <a:r>
              <a:rPr lang="en-US" baseline="0" dirty="0" smtClean="0"/>
              <a:t> </a:t>
            </a:r>
            <a:r>
              <a:rPr lang="en-US" baseline="0" dirty="0" smtClean="0"/>
              <a:t>toxic pollutants</a:t>
            </a:r>
            <a:r>
              <a:rPr lang="en-US" dirty="0" smtClean="0"/>
              <a:t>. These</a:t>
            </a:r>
            <a:r>
              <a:rPr lang="en-US" baseline="0" dirty="0" smtClean="0"/>
              <a:t> are</a:t>
            </a:r>
            <a:r>
              <a:rPr lang="en-US" dirty="0" smtClean="0"/>
              <a:t> among the most stringent human</a:t>
            </a:r>
            <a:r>
              <a:rPr lang="en-US" baseline="0" dirty="0" smtClean="0"/>
              <a:t> health criteria</a:t>
            </a:r>
            <a:r>
              <a:rPr lang="en-US" dirty="0" smtClean="0"/>
              <a:t> in the country. This was done to ensure that Oregonians</a:t>
            </a:r>
            <a:r>
              <a:rPr lang="en-US" baseline="0" dirty="0" smtClean="0"/>
              <a:t> that consume high amounts of fish are</a:t>
            </a:r>
            <a:r>
              <a:rPr lang="en-US" dirty="0" smtClean="0"/>
              <a:t> adequately protected from </a:t>
            </a:r>
            <a:r>
              <a:rPr lang="en-US" baseline="0" dirty="0" smtClean="0"/>
              <a:t>toxic </a:t>
            </a:r>
            <a:r>
              <a:rPr lang="en-US" baseline="0" dirty="0" smtClean="0"/>
              <a:t>pollutants</a:t>
            </a:r>
            <a:r>
              <a:rPr lang="en-US" dirty="0" smtClean="0"/>
              <a:t>. It’s important to note that at the time these</a:t>
            </a:r>
            <a:r>
              <a:rPr lang="en-US" baseline="0" dirty="0" smtClean="0"/>
              <a:t> criteria were developed, DEQ and stakeholders understood that permitted dischargers would not be able to achieve permit limits based on some of these criteria immediately. So, at that time, DEQ revised or adopted a number of tools allowed under the Clean Water </a:t>
            </a:r>
            <a:r>
              <a:rPr lang="en-US" baseline="0" dirty="0" smtClean="0"/>
              <a:t>Act to address such instances, </a:t>
            </a:r>
            <a:r>
              <a:rPr lang="en-US" baseline="0" dirty="0" smtClean="0"/>
              <a:t>such as variances.</a:t>
            </a:r>
            <a:endParaRPr lang="en-US" dirty="0" smtClean="0"/>
          </a:p>
          <a:p>
            <a:pPr defTabSz="931774">
              <a:defRPr/>
            </a:pPr>
            <a:endParaRPr lang="en-US" dirty="0" smtClean="0"/>
          </a:p>
          <a:p>
            <a:pPr defTabSz="931774">
              <a:defRPr/>
            </a:pPr>
            <a:r>
              <a:rPr lang="en-US" dirty="0" smtClean="0"/>
              <a:t>Unlike</a:t>
            </a:r>
            <a:r>
              <a:rPr lang="en-US" baseline="0" dirty="0" smtClean="0"/>
              <a:t> other toxic substances, the human health methylmercury criterion is expressed as a fish tissue concentration. </a:t>
            </a:r>
            <a:r>
              <a:rPr lang="en-US" baseline="0" dirty="0" smtClean="0"/>
              <a:t>This </a:t>
            </a:r>
            <a:r>
              <a:rPr lang="en-US" baseline="0" dirty="0" smtClean="0"/>
              <a:t>means that the criterion generally cannot be used as the base for numeric permit limits. Instead, EPA and state guidance suggests that permitted facilities, such as municipal wastewater treatment plants and industrial facilities, reduce mercury in their discharge through developing and implementing mercury minimization programs.</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4</a:t>
            </a:fld>
            <a:endParaRPr lang="en-US"/>
          </a:p>
        </p:txBody>
      </p:sp>
    </p:spTree>
    <p:extLst>
      <p:ext uri="{BB962C8B-B14F-4D97-AF65-F5344CB8AC3E}">
        <p14:creationId xmlns:p14="http://schemas.microsoft.com/office/powerpoint/2010/main" val="1649845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baseline="0" dirty="0" smtClean="0"/>
              <a:t>In the Willamette Basin, DEQ has a way of translating this fish tissue concentration into a corresponding target concentration in water that can be used as the basis for permit limits. This target concentration is 0.14 ng/L. </a:t>
            </a:r>
            <a:r>
              <a:rPr lang="en-US" baseline="0" dirty="0" smtClean="0"/>
              <a:t>There </a:t>
            </a:r>
            <a:r>
              <a:rPr lang="en-US" baseline="0" dirty="0" smtClean="0"/>
              <a:t>is no current treatment that can attain permit limits based on </a:t>
            </a:r>
            <a:r>
              <a:rPr lang="en-US" i="1" u="sng" strike="noStrike" baseline="0" dirty="0" smtClean="0"/>
              <a:t>this target</a:t>
            </a:r>
            <a:r>
              <a:rPr lang="en-US" baseline="0" dirty="0" smtClean="0"/>
              <a:t>. As a result, a variance is needed in order to issue individual wastewater permits with limits that are attainable for </a:t>
            </a:r>
            <a:r>
              <a:rPr lang="en-US" baseline="0" dirty="0" smtClean="0"/>
              <a:t>listed dischargers</a:t>
            </a:r>
            <a:r>
              <a:rPr lang="en-US" baseline="0" dirty="0" smtClean="0"/>
              <a:t>, while still reducing the amount of mercury coming into Basin </a:t>
            </a:r>
            <a:r>
              <a:rPr lang="en-US" i="1" u="sng" baseline="0" dirty="0" smtClean="0"/>
              <a:t>waters to the extent feasible</a:t>
            </a:r>
            <a:r>
              <a:rPr lang="en-US" baseline="0" dirty="0" smtClean="0"/>
              <a:t>. The variance provides a transparent process for DEQ to do so.</a:t>
            </a:r>
          </a:p>
          <a:p>
            <a:pPr defTabSz="949478">
              <a:defRPr/>
            </a:pPr>
            <a:endParaRPr lang="en-US" baseline="0" dirty="0" smtClean="0"/>
          </a:p>
          <a:p>
            <a:pPr defTabSz="949478">
              <a:defRPr/>
            </a:pPr>
            <a:r>
              <a:rPr lang="en-US" dirty="0"/>
              <a:t>I’d like to briefly mention how the variance relates to the TMDL. DEQ is pursuing an approach in which it would implement TMDL wasteload allocations for point sources through implementation of mercury minimization programs, consistent with the approach to reducing mercury under the </a:t>
            </a:r>
            <a:r>
              <a:rPr lang="en-US" dirty="0" smtClean="0"/>
              <a:t>variance. </a:t>
            </a:r>
            <a:r>
              <a:rPr lang="en-US" dirty="0"/>
              <a:t>However, because the outcome of the TMDL process is still uncertain, DEQ proposes to adopt the variance to ensure that DEQ has a path forward for issuing permits that are up-to-date and make progress in reducing mercury loading to the Willamette River.</a:t>
            </a:r>
            <a:endParaRPr lang="en-US" baseline="0" dirty="0" smtClean="0"/>
          </a:p>
          <a:p>
            <a:pPr defTabSz="949478">
              <a:defRPr/>
            </a:pPr>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5</a:t>
            </a:fld>
            <a:endParaRPr lang="en-US"/>
          </a:p>
        </p:txBody>
      </p:sp>
    </p:spTree>
    <p:extLst>
      <p:ext uri="{BB962C8B-B14F-4D97-AF65-F5344CB8AC3E}">
        <p14:creationId xmlns:p14="http://schemas.microsoft.com/office/powerpoint/2010/main" val="1948846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latin typeface="Arial" pitchFamily="34" charset="0"/>
                <a:cs typeface="Arial" pitchFamily="34" charset="0"/>
              </a:rPr>
              <a:t>I</a:t>
            </a:r>
            <a:r>
              <a:rPr lang="en-US" baseline="0" dirty="0" smtClean="0">
                <a:latin typeface="Arial" pitchFamily="34" charset="0"/>
                <a:cs typeface="Arial" pitchFamily="34" charset="0"/>
              </a:rPr>
              <a:t>’d like to talk about what variances are and </a:t>
            </a:r>
            <a:r>
              <a:rPr lang="en-US" baseline="0" dirty="0" smtClean="0">
                <a:latin typeface="Arial" pitchFamily="34" charset="0"/>
                <a:cs typeface="Arial" pitchFamily="34" charset="0"/>
              </a:rPr>
              <a:t>their purpose. </a:t>
            </a:r>
            <a:r>
              <a:rPr lang="en-US" dirty="0" smtClean="0">
                <a:latin typeface="Arial" pitchFamily="34" charset="0"/>
                <a:cs typeface="Arial" pitchFamily="34" charset="0"/>
              </a:rPr>
              <a:t>Variances are a tool under the Clean Water Act to address situations where dischargers cannot feasibly</a:t>
            </a:r>
            <a:r>
              <a:rPr lang="en-US" baseline="0" dirty="0" smtClean="0">
                <a:latin typeface="Arial" pitchFamily="34" charset="0"/>
                <a:cs typeface="Arial" pitchFamily="34" charset="0"/>
              </a:rPr>
              <a:t> </a:t>
            </a:r>
            <a:r>
              <a:rPr lang="en-US" dirty="0" smtClean="0">
                <a:latin typeface="Arial" pitchFamily="34" charset="0"/>
                <a:cs typeface="Arial" pitchFamily="34" charset="0"/>
              </a:rPr>
              <a:t>attain permit limits based on water quality standards</a:t>
            </a:r>
            <a:r>
              <a:rPr lang="en-US" baseline="0" dirty="0" smtClean="0">
                <a:latin typeface="Arial" pitchFamily="34" charset="0"/>
                <a:cs typeface="Arial" pitchFamily="34" charset="0"/>
              </a:rPr>
              <a:t>. Variances are </a:t>
            </a:r>
            <a:r>
              <a:rPr lang="en-US" dirty="0" smtClean="0">
                <a:latin typeface="Arial" pitchFamily="34" charset="0"/>
                <a:cs typeface="Arial" pitchFamily="34" charset="0"/>
              </a:rPr>
              <a:t>changes to water quality standards for a specified limited time period only for the purpose</a:t>
            </a:r>
            <a:r>
              <a:rPr lang="en-US" baseline="0" dirty="0" smtClean="0">
                <a:latin typeface="Arial" pitchFamily="34" charset="0"/>
                <a:cs typeface="Arial" pitchFamily="34" charset="0"/>
              </a:rPr>
              <a:t> of water quality permits or 401 certifications</a:t>
            </a:r>
            <a:r>
              <a:rPr lang="en-US" dirty="0" smtClean="0">
                <a:latin typeface="Arial" pitchFamily="34" charset="0"/>
                <a:cs typeface="Arial" pitchFamily="34" charset="0"/>
              </a:rPr>
              <a:t>. Variances do not change</a:t>
            </a:r>
            <a:r>
              <a:rPr lang="en-US" baseline="0" dirty="0" smtClean="0">
                <a:latin typeface="Arial" pitchFamily="34" charset="0"/>
                <a:cs typeface="Arial" pitchFamily="34" charset="0"/>
              </a:rPr>
              <a:t> the underlying standard for other purposes, such as TMDLs or water quality assessments. Variances are appropriate </a:t>
            </a:r>
            <a:r>
              <a:rPr lang="en-US" i="1" u="sng" baseline="0" dirty="0" smtClean="0">
                <a:latin typeface="Arial" pitchFamily="34" charset="0"/>
                <a:cs typeface="Arial" pitchFamily="34" charset="0"/>
              </a:rPr>
              <a:t>if </a:t>
            </a:r>
            <a:r>
              <a:rPr lang="en-US" i="1" u="sng" baseline="0" dirty="0" smtClean="0">
                <a:solidFill>
                  <a:srgbClr val="FF0000"/>
                </a:solidFill>
                <a:latin typeface="Arial" pitchFamily="34" charset="0"/>
                <a:cs typeface="Arial" pitchFamily="34" charset="0"/>
              </a:rPr>
              <a:t>actions can be taken to reduce the pollutant loading</a:t>
            </a:r>
            <a:r>
              <a:rPr lang="en-US" baseline="0" dirty="0" smtClean="0">
                <a:latin typeface="Arial" pitchFamily="34" charset="0"/>
                <a:cs typeface="Arial" pitchFamily="34" charset="0"/>
              </a:rPr>
              <a:t>. Variances are only effective upon EPA approval, as they are considered a change to a water quality standard..</a:t>
            </a:r>
            <a:endParaRPr lang="en-US"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6</a:t>
            </a:fld>
            <a:endParaRPr lang="en-US"/>
          </a:p>
        </p:txBody>
      </p:sp>
    </p:spTree>
    <p:extLst>
      <p:ext uri="{BB962C8B-B14F-4D97-AF65-F5344CB8AC3E}">
        <p14:creationId xmlns:p14="http://schemas.microsoft.com/office/powerpoint/2010/main" val="3687217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summary, the variance is an appropriate and transparent tool under the Clean Water Act to issue permits when permit limits based on water quality standards are not attainable, but where it is possible to make progress in reducing pollution. </a:t>
            </a:r>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7</a:t>
            </a:fld>
            <a:endParaRPr lang="en-US"/>
          </a:p>
        </p:txBody>
      </p:sp>
    </p:spTree>
    <p:extLst>
      <p:ext uri="{BB962C8B-B14F-4D97-AF65-F5344CB8AC3E}">
        <p14:creationId xmlns:p14="http://schemas.microsoft.com/office/powerpoint/2010/main" val="1523089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0" u="none" dirty="0" smtClean="0"/>
              <a:t>Now I’ll talk about the proposed multiple discharger variance for mercury</a:t>
            </a:r>
            <a:r>
              <a:rPr lang="en-US" i="0" u="none" baseline="0" dirty="0" smtClean="0"/>
              <a:t> for dischargers to Willamette Basin waters</a:t>
            </a:r>
            <a:r>
              <a:rPr lang="en-US" i="0" u="none" dirty="0" smtClean="0"/>
              <a:t>.</a:t>
            </a:r>
            <a:r>
              <a:rPr lang="en-US" i="0" u="none" baseline="0" dirty="0" smtClean="0"/>
              <a:t> </a:t>
            </a:r>
            <a:r>
              <a:rPr lang="en-US" i="1" u="sng" dirty="0" smtClean="0"/>
              <a:t>The need for </a:t>
            </a:r>
            <a:r>
              <a:rPr lang="en-US" dirty="0" smtClean="0"/>
              <a:t>variance</a:t>
            </a:r>
            <a:r>
              <a:rPr lang="en-US" strike="sngStrike" dirty="0" smtClean="0"/>
              <a:t>s</a:t>
            </a:r>
            <a:r>
              <a:rPr lang="en-US" dirty="0" smtClean="0"/>
              <a:t> must be </a:t>
            </a:r>
            <a:r>
              <a:rPr lang="en-US" i="1" u="sng" strike="noStrike" dirty="0" smtClean="0"/>
              <a:t>demonstrated using </a:t>
            </a:r>
            <a:r>
              <a:rPr lang="en-US" dirty="0" smtClean="0"/>
              <a:t>one of seven factors outlined in federal and state rules. The Willamette Basin variance is based primarily on what</a:t>
            </a:r>
            <a:r>
              <a:rPr lang="en-US" baseline="0" dirty="0" smtClean="0"/>
              <a:t> is called Factor 3 – that human-caused conditions prevent attainment of the mercury standard and cannot be remedied during the term of the variance. In order to justify the variance to EPA, we have to provide sufficient evidence that this is the case. DEQ has been working closely with EPA during this process to ensure that we have provided them sufficient information </a:t>
            </a:r>
            <a:r>
              <a:rPr lang="en-US" baseline="0" dirty="0" smtClean="0"/>
              <a:t>for their approval process.</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8</a:t>
            </a:fld>
            <a:endParaRPr lang="en-US" dirty="0"/>
          </a:p>
        </p:txBody>
      </p:sp>
    </p:spTree>
    <p:extLst>
      <p:ext uri="{BB962C8B-B14F-4D97-AF65-F5344CB8AC3E}">
        <p14:creationId xmlns:p14="http://schemas.microsoft.com/office/powerpoint/2010/main" val="768294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baseline="0" dirty="0" smtClean="0"/>
              <a:t>The majority of mercury found in Oregon fish comes from atmospheric deposition and natural mercury sources. There’s a reservoir of mercury in the atmosphere that comes from sources around the globe – from combustion, cement manufacturing, </a:t>
            </a:r>
            <a:r>
              <a:rPr lang="en-US" b="0" i="0" u="none" baseline="0" dirty="0" smtClean="0"/>
              <a:t>fires, volcanos </a:t>
            </a:r>
            <a:r>
              <a:rPr lang="en-US" baseline="0" dirty="0" smtClean="0"/>
              <a:t>and other sources. Some of this reservoir is deposited when it rains; some also is deposited when it is dry. Some is deposited directly to water; some falls onto land, but then enters into waters due to natural and human caused runoff.  As we can see in the map, the coast range and the Cascades tend to </a:t>
            </a:r>
            <a:r>
              <a:rPr lang="en-US" i="0" u="none" baseline="0" dirty="0" smtClean="0"/>
              <a:t>have high wet deposition rates</a:t>
            </a:r>
            <a:r>
              <a:rPr lang="en-US" baseline="0" dirty="0" smtClean="0"/>
              <a:t>. </a:t>
            </a:r>
            <a:r>
              <a:rPr lang="en-US" baseline="0" dirty="0"/>
              <a:t>As a result, the waters of the Willamette Basin have higher concentrations of mercury than the criterion, and the </a:t>
            </a:r>
            <a:r>
              <a:rPr lang="en-US" baseline="0" dirty="0" smtClean="0"/>
              <a:t>majority </a:t>
            </a:r>
            <a:r>
              <a:rPr lang="en-US" baseline="0" dirty="0"/>
              <a:t>of this mercury comes from global </a:t>
            </a:r>
            <a:r>
              <a:rPr lang="en-US" baseline="0" dirty="0" smtClean="0"/>
              <a:t>sources. While the State can control movement of mercury into the watershed through erosion control and other programs, such efforts will take decades to accomplish and even longer to see corresponding reductions in fish tissue mercury concentrations.</a:t>
            </a:r>
            <a:endParaRPr lang="en-US" baseline="0" dirty="0"/>
          </a:p>
        </p:txBody>
      </p:sp>
      <p:sp>
        <p:nvSpPr>
          <p:cNvPr id="4" name="Slide Number Placeholder 3"/>
          <p:cNvSpPr>
            <a:spLocks noGrp="1"/>
          </p:cNvSpPr>
          <p:nvPr>
            <p:ph type="sldNum" sz="quarter" idx="10"/>
          </p:nvPr>
        </p:nvSpPr>
        <p:spPr/>
        <p:txBody>
          <a:bodyPr/>
          <a:lstStyle/>
          <a:p>
            <a:fld id="{783981EC-B6E6-4B85-93C1-B50A6F43896D}" type="slidenum">
              <a:rPr lang="en-US" smtClean="0"/>
              <a:t>9</a:t>
            </a:fld>
            <a:endParaRPr lang="en-US"/>
          </a:p>
        </p:txBody>
      </p:sp>
    </p:spTree>
    <p:extLst>
      <p:ext uri="{BB962C8B-B14F-4D97-AF65-F5344CB8AC3E}">
        <p14:creationId xmlns:p14="http://schemas.microsoft.com/office/powerpoint/2010/main" val="6268586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1634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7205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39259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12838"/>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9372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3084" y="4406901"/>
            <a:ext cx="10363200" cy="1362075"/>
          </a:xfrm>
        </p:spPr>
        <p:txBody>
          <a:bodyPr anchor="t"/>
          <a:lstStyle>
            <a:lvl1pPr algn="l">
              <a:defRPr sz="4000" b="1" cap="none" baseline="0">
                <a:latin typeface="Arial" panose="020B0604020202020204" pitchFamily="34" charset="0"/>
                <a:cs typeface="Arial" panose="020B0604020202020204" pitchFamily="34" charset="0"/>
              </a:defRPr>
            </a:lvl1pPr>
          </a:lstStyle>
          <a:p>
            <a:r>
              <a:rPr lang="en-US" dirty="0"/>
              <a:t>Click to edit master text styles</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587435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9" name="Rectangle 8"/>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1"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2" name="Rectangle 11"/>
          <p:cNvSpPr/>
          <p:nvPr userDrawn="1"/>
        </p:nvSpPr>
        <p:spPr>
          <a:xfrm>
            <a:off x="609600" y="6366031"/>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3526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10"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3"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4" name="Rectangle 13"/>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0439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6"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9512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3" name="Footer Placeholder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4" name="Slide Number Placehold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5" name="Rectangle 4"/>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7" name="Rectangle 6"/>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92727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5095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5265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Tree>
    <p:extLst>
      <p:ext uri="{BB962C8B-B14F-4D97-AF65-F5344CB8AC3E}">
        <p14:creationId xmlns:p14="http://schemas.microsoft.com/office/powerpoint/2010/main" val="21963422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creativecommons.org/licenses/by-nc-nd/3.0/" TargetMode="External"/><Relationship Id="rId3" Type="http://schemas.openxmlformats.org/officeDocument/2006/relationships/hyperlink" Target="http://commons.wikimedia.org/wiki/file:20_white,_blue_rounded_rectangle.svg" TargetMode="External"/><Relationship Id="rId7" Type="http://schemas.openxmlformats.org/officeDocument/2006/relationships/hyperlink" Target="http://www.freefoto.com/preview/2000-20-1/Number-Twenty" TargetMode="External"/><Relationship Id="rId12" Type="http://schemas.openxmlformats.org/officeDocument/2006/relationships/hyperlink" Target="http://www.flickr.com/photos/lwr/3724986176/"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www.flickr.com/photos/lwr/6894501029/" TargetMode="External"/><Relationship Id="rId10" Type="http://schemas.openxmlformats.org/officeDocument/2006/relationships/image" Target="../media/image3.jpeg"/><Relationship Id="rId4" Type="http://schemas.openxmlformats.org/officeDocument/2006/relationships/hyperlink" Target="https://creativecommons.org/licenses/by-sa/3.0/" TargetMode="External"/><Relationship Id="rId9" Type="http://schemas.openxmlformats.org/officeDocument/2006/relationships/hyperlink" Target="http://commons.wikimedia.org/wiki/File:US_$20_Series_2006_Obverse.jpg"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362200"/>
            <a:ext cx="10896600" cy="3429000"/>
          </a:xfrm>
        </p:spPr>
        <p:txBody>
          <a:bodyPr>
            <a:normAutofit fontScale="92500"/>
          </a:bodyPr>
          <a:lstStyle/>
          <a:p>
            <a:pPr algn="l"/>
            <a:r>
              <a:rPr lang="en-US" sz="3600" dirty="0" smtClean="0">
                <a:solidFill>
                  <a:schemeClr val="tx1"/>
                </a:solidFill>
              </a:rPr>
              <a:t>Rulemaking: Willamette Basin Mercury Multiple Discharger Variance and Variance Rule Amendments</a:t>
            </a:r>
            <a:endParaRPr lang="en-US" sz="3600" dirty="0">
              <a:solidFill>
                <a:schemeClr val="tx1"/>
              </a:solidFill>
            </a:endParaRPr>
          </a:p>
          <a:p>
            <a:pPr algn="r"/>
            <a:endParaRPr lang="en-US" sz="3600" dirty="0">
              <a:solidFill>
                <a:schemeClr val="tx1"/>
              </a:solidFill>
            </a:endParaRPr>
          </a:p>
          <a:p>
            <a:pPr algn="r"/>
            <a:endParaRPr lang="en-US" sz="2800" dirty="0">
              <a:solidFill>
                <a:schemeClr val="tx1"/>
              </a:solidFill>
            </a:endParaRPr>
          </a:p>
          <a:p>
            <a:pPr algn="l">
              <a:lnSpc>
                <a:spcPct val="110000"/>
              </a:lnSpc>
              <a:spcBef>
                <a:spcPts val="0"/>
              </a:spcBef>
            </a:pPr>
            <a:r>
              <a:rPr lang="en-US" sz="2800" dirty="0" smtClean="0">
                <a:solidFill>
                  <a:schemeClr val="tx1"/>
                </a:solidFill>
              </a:rPr>
              <a:t>January 24, 2020</a:t>
            </a:r>
            <a:endParaRPr lang="en-US" sz="2800" dirty="0">
              <a:solidFill>
                <a:schemeClr val="tx1"/>
              </a:solidFill>
            </a:endParaRPr>
          </a:p>
          <a:p>
            <a:pPr algn="l">
              <a:lnSpc>
                <a:spcPct val="110000"/>
              </a:lnSpc>
              <a:spcBef>
                <a:spcPts val="0"/>
              </a:spcBef>
            </a:pPr>
            <a:r>
              <a:rPr lang="en-US" sz="2800" dirty="0" smtClean="0">
                <a:solidFill>
                  <a:schemeClr val="tx1"/>
                </a:solidFill>
              </a:rPr>
              <a:t>Hillsboro, OR</a:t>
            </a:r>
            <a:endParaRPr lang="en-US" sz="2800" dirty="0">
              <a:solidFill>
                <a:schemeClr val="tx1"/>
              </a:solidFill>
            </a:endParaRPr>
          </a:p>
        </p:txBody>
      </p:sp>
      <p:sp>
        <p:nvSpPr>
          <p:cNvPr id="2" name="Title 1"/>
          <p:cNvSpPr>
            <a:spLocks noGrp="1"/>
          </p:cNvSpPr>
          <p:nvPr>
            <p:ph type="ctrTitle"/>
          </p:nvPr>
        </p:nvSpPr>
        <p:spPr>
          <a:xfrm>
            <a:off x="585216" y="3505200"/>
            <a:ext cx="10668000" cy="838199"/>
          </a:xfrm>
          <a:noFill/>
        </p:spPr>
        <p:txBody>
          <a:bodyPr>
            <a:normAutofit/>
          </a:bodyPr>
          <a:lstStyle/>
          <a:p>
            <a:pPr algn="l"/>
            <a:r>
              <a:rPr lang="en-US" sz="3200" dirty="0" smtClean="0">
                <a:solidFill>
                  <a:srgbClr val="00907E"/>
                </a:solidFill>
              </a:rPr>
              <a:t>Water Quality Standards and Assessment</a:t>
            </a:r>
            <a:endParaRPr lang="en-US" sz="3200" dirty="0">
              <a:solidFill>
                <a:srgbClr val="00907E"/>
              </a:solidFill>
            </a:endParaRPr>
          </a:p>
        </p:txBody>
      </p:sp>
      <p:sp>
        <p:nvSpPr>
          <p:cNvPr id="4" name="Rectangle 3"/>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Aron Borok |   </a:t>
            </a:r>
            <a:r>
              <a:rPr lang="en-US" sz="1000" dirty="0">
                <a:latin typeface="Arial" pitchFamily="34" charset="0"/>
                <a:cs typeface="Arial" pitchFamily="34" charset="0"/>
              </a:rPr>
              <a:t>Oregon Department of Environmental Quality</a:t>
            </a:r>
            <a:endParaRPr lang="en-US"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609600" y="304800"/>
            <a:ext cx="10972800" cy="1112838"/>
          </a:xfrm>
        </p:spPr>
        <p:txBody>
          <a:bodyPr>
            <a:normAutofit/>
          </a:bodyPr>
          <a:lstStyle/>
          <a:p>
            <a:r>
              <a:rPr lang="en-US" dirty="0" smtClean="0"/>
              <a:t>Technology cannot achieve criterion</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380015295"/>
              </p:ext>
            </p:extLst>
          </p:nvPr>
        </p:nvGraphicFramePr>
        <p:xfrm>
          <a:off x="838200" y="1828800"/>
          <a:ext cx="9934377" cy="4208965"/>
        </p:xfrm>
        <a:graphic>
          <a:graphicData uri="http://schemas.openxmlformats.org/drawingml/2006/table">
            <a:tbl>
              <a:tblPr firstRow="1" firstCol="1" bandRow="1">
                <a:tableStyleId>{5C22544A-7EE6-4342-B048-85BDC9FD1C3A}</a:tableStyleId>
              </a:tblPr>
              <a:tblGrid>
                <a:gridCol w="3702555">
                  <a:extLst>
                    <a:ext uri="{9D8B030D-6E8A-4147-A177-3AD203B41FA5}">
                      <a16:colId xmlns:a16="http://schemas.microsoft.com/office/drawing/2014/main" val="2766693208"/>
                    </a:ext>
                  </a:extLst>
                </a:gridCol>
                <a:gridCol w="1554910">
                  <a:extLst>
                    <a:ext uri="{9D8B030D-6E8A-4147-A177-3AD203B41FA5}">
                      <a16:colId xmlns:a16="http://schemas.microsoft.com/office/drawing/2014/main" val="2308579894"/>
                    </a:ext>
                  </a:extLst>
                </a:gridCol>
                <a:gridCol w="3000756">
                  <a:extLst>
                    <a:ext uri="{9D8B030D-6E8A-4147-A177-3AD203B41FA5}">
                      <a16:colId xmlns:a16="http://schemas.microsoft.com/office/drawing/2014/main" val="2487142230"/>
                    </a:ext>
                  </a:extLst>
                </a:gridCol>
                <a:gridCol w="1676156">
                  <a:extLst>
                    <a:ext uri="{9D8B030D-6E8A-4147-A177-3AD203B41FA5}">
                      <a16:colId xmlns:a16="http://schemas.microsoft.com/office/drawing/2014/main" val="1194609842"/>
                    </a:ext>
                  </a:extLst>
                </a:gridCol>
              </a:tblGrid>
              <a:tr h="522957">
                <a:tc>
                  <a:txBody>
                    <a:bodyPr/>
                    <a:lstStyle/>
                    <a:p>
                      <a:pPr marL="0" marR="0" algn="ctr">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Treatment Technology</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tc>
                  <a:txBody>
                    <a:bodyPr/>
                    <a:lstStyle/>
                    <a:p>
                      <a:pPr marL="0" marR="0" algn="ctr">
                        <a:lnSpc>
                          <a:spcPct val="107000"/>
                        </a:lnSpc>
                        <a:spcBef>
                          <a:spcPts val="0"/>
                        </a:spcBef>
                        <a:spcAft>
                          <a:spcPts val="0"/>
                        </a:spcAft>
                      </a:pPr>
                      <a:r>
                        <a:rPr lang="en-US" sz="2000" b="1" i="0" u="none" dirty="0" smtClean="0">
                          <a:solidFill>
                            <a:schemeClr val="bg1"/>
                          </a:solidFill>
                          <a:effectLst/>
                          <a:latin typeface="Arial" panose="020B0604020202020204" pitchFamily="34" charset="0"/>
                          <a:cs typeface="Arial" panose="020B0604020202020204" pitchFamily="34" charset="0"/>
                        </a:rPr>
                        <a:t>Effluent</a:t>
                      </a:r>
                      <a:r>
                        <a:rPr lang="en-US" sz="2000" b="1" i="0" u="none" dirty="0" smtClean="0">
                          <a:solidFill>
                            <a:srgbClr val="FF0000"/>
                          </a:solidFill>
                          <a:effectLst/>
                          <a:latin typeface="Arial" panose="020B0604020202020204" pitchFamily="34" charset="0"/>
                          <a:cs typeface="Arial" panose="020B0604020202020204" pitchFamily="34" charset="0"/>
                        </a:rPr>
                        <a:t> </a:t>
                      </a:r>
                      <a:r>
                        <a:rPr lang="en-US" sz="2000" dirty="0" smtClean="0">
                          <a:effectLst/>
                          <a:latin typeface="Arial" panose="020B0604020202020204" pitchFamily="34" charset="0"/>
                          <a:cs typeface="Arial" panose="020B0604020202020204" pitchFamily="34" charset="0"/>
                        </a:rPr>
                        <a:t>Volume Range</a:t>
                      </a:r>
                      <a:endParaRPr lang="en-US" sz="2000" strike="sngStrike"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tc>
                  <a:txBody>
                    <a:bodyPr/>
                    <a:lstStyle/>
                    <a:p>
                      <a:pPr marL="0" marR="0" algn="ctr">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Treatment Ability</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tc>
                  <a:txBody>
                    <a:bodyPr/>
                    <a:lstStyle/>
                    <a:p>
                      <a:pPr marL="0" marR="0" algn="ctr">
                        <a:lnSpc>
                          <a:spcPct val="107000"/>
                        </a:lnSpc>
                        <a:spcBef>
                          <a:spcPts val="0"/>
                        </a:spcBef>
                        <a:spcAft>
                          <a:spcPts val="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In-stream</a:t>
                      </a:r>
                      <a:r>
                        <a:rPr lang="en-US" sz="2000" baseline="0" dirty="0" smtClean="0">
                          <a:effectLst/>
                          <a:latin typeface="Arial" panose="020B0604020202020204" pitchFamily="34" charset="0"/>
                          <a:ea typeface="Calibri" panose="020F0502020204030204" pitchFamily="34" charset="0"/>
                          <a:cs typeface="Arial" panose="020B0604020202020204" pitchFamily="34" charset="0"/>
                        </a:rPr>
                        <a:t> Target</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extLst>
                  <a:ext uri="{0D108BD9-81ED-4DB2-BD59-A6C34878D82A}">
                    <a16:rowId xmlns:a16="http://schemas.microsoft.com/office/drawing/2014/main" val="2502088284"/>
                  </a:ext>
                </a:extLst>
              </a:tr>
              <a:tr h="573844">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Current Treatment (Secondary, Advanced Secondary, Tertiary) </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Up to 25 MGD</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1-20 ng/L</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rowSpan="5">
                  <a:txBody>
                    <a:bodyPr/>
                    <a:lstStyle/>
                    <a:p>
                      <a:pPr marL="0" marR="0" algn="ctr">
                        <a:lnSpc>
                          <a:spcPct val="107000"/>
                        </a:lnSpc>
                        <a:spcBef>
                          <a:spcPts val="0"/>
                        </a:spcBef>
                        <a:spcAft>
                          <a:spcPts val="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0.14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extLst>
                  <a:ext uri="{0D108BD9-81ED-4DB2-BD59-A6C34878D82A}">
                    <a16:rowId xmlns:a16="http://schemas.microsoft.com/office/drawing/2014/main" val="1256978606"/>
                  </a:ext>
                </a:extLst>
              </a:tr>
              <a:tr h="287479">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Membrane Filtration</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Low volume </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Bench scale to 0.26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1017767829"/>
                  </a:ext>
                </a:extLst>
              </a:tr>
              <a:tr h="573844">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Ion Exchange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0.015 </a:t>
                      </a:r>
                      <a:r>
                        <a:rPr lang="en-US" sz="2000" dirty="0" smtClean="0">
                          <a:effectLst/>
                          <a:latin typeface="Arial" panose="020B0604020202020204" pitchFamily="34" charset="0"/>
                          <a:cs typeface="Arial" panose="020B0604020202020204" pitchFamily="34" charset="0"/>
                        </a:rPr>
                        <a:t>MGD</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1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1215820853"/>
                  </a:ext>
                </a:extLst>
              </a:tr>
              <a:tr h="573844">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Precipitation and filtration</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Low volume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Bench scale to 0.17 ng/L; </a:t>
                      </a:r>
                    </a:p>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full scale to 25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3315320848"/>
                  </a:ext>
                </a:extLst>
              </a:tr>
              <a:tr h="573844">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Adsorption</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Low volume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Bench scale to 0.08 ng/L; </a:t>
                      </a:r>
                    </a:p>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full scale to 25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3423001790"/>
                  </a:ext>
                </a:extLst>
              </a:tr>
            </a:tbl>
          </a:graphicData>
        </a:graphic>
      </p:graphicFrame>
    </p:spTree>
    <p:extLst>
      <p:ext uri="{BB962C8B-B14F-4D97-AF65-F5344CB8AC3E}">
        <p14:creationId xmlns:p14="http://schemas.microsoft.com/office/powerpoint/2010/main" val="3530329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Dischargers Subject to Variance</a:t>
            </a:r>
            <a:endParaRPr lang="en-US" dirty="0"/>
          </a:p>
        </p:txBody>
      </p:sp>
      <p:sp>
        <p:nvSpPr>
          <p:cNvPr id="3" name="Content Placeholder 2"/>
          <p:cNvSpPr>
            <a:spLocks noGrp="1"/>
          </p:cNvSpPr>
          <p:nvPr>
            <p:ph idx="1"/>
          </p:nvPr>
        </p:nvSpPr>
        <p:spPr>
          <a:xfrm>
            <a:off x="536350" y="2228754"/>
            <a:ext cx="10131649" cy="4172046"/>
          </a:xfrm>
        </p:spPr>
        <p:txBody>
          <a:bodyPr>
            <a:normAutofit/>
          </a:bodyPr>
          <a:lstStyle/>
          <a:p>
            <a:r>
              <a:rPr lang="en-US" sz="3900" dirty="0" smtClean="0"/>
              <a:t>64 individual NPDES permit holders listed in rule.</a:t>
            </a:r>
            <a:endParaRPr lang="en-US" sz="3900" dirty="0"/>
          </a:p>
          <a:p>
            <a:pPr lvl="1"/>
            <a:r>
              <a:rPr lang="en-US" sz="3200" dirty="0"/>
              <a:t>Major </a:t>
            </a:r>
            <a:r>
              <a:rPr lang="en-US" sz="3200" dirty="0" smtClean="0"/>
              <a:t>wastewater </a:t>
            </a:r>
            <a:r>
              <a:rPr lang="en-US" sz="3200" dirty="0"/>
              <a:t>treatment </a:t>
            </a:r>
            <a:r>
              <a:rPr lang="en-US" sz="3200" dirty="0" smtClean="0"/>
              <a:t>plants.</a:t>
            </a:r>
          </a:p>
          <a:p>
            <a:pPr lvl="1"/>
            <a:r>
              <a:rPr lang="en-US" sz="3200" dirty="0" smtClean="0"/>
              <a:t>Industrial </a:t>
            </a:r>
            <a:r>
              <a:rPr lang="en-US" sz="3200" dirty="0"/>
              <a:t>facilities </a:t>
            </a:r>
            <a:r>
              <a:rPr lang="en-US" sz="3200" dirty="0" smtClean="0"/>
              <a:t>likely </a:t>
            </a:r>
            <a:r>
              <a:rPr lang="en-US" sz="3200" dirty="0"/>
              <a:t>to discharge </a:t>
            </a:r>
            <a:r>
              <a:rPr lang="en-US" sz="3200" dirty="0" smtClean="0"/>
              <a:t>mercury</a:t>
            </a:r>
            <a:r>
              <a:rPr lang="en-US" sz="3200" dirty="0"/>
              <a:t>. </a:t>
            </a:r>
            <a:endParaRPr lang="en-US" sz="3200" dirty="0" smtClean="0"/>
          </a:p>
          <a:p>
            <a:pPr lvl="1"/>
            <a:r>
              <a:rPr lang="en-US" sz="3200" dirty="0" smtClean="0"/>
              <a:t>Minor </a:t>
            </a:r>
            <a:r>
              <a:rPr lang="en-US" sz="3200" dirty="0"/>
              <a:t>WWTPs that would otherwise obtain </a:t>
            </a:r>
            <a:r>
              <a:rPr lang="en-US" sz="3200" dirty="0" smtClean="0"/>
              <a:t>permit limits based on the water quality standard.</a:t>
            </a:r>
            <a:endParaRPr lang="en-US" sz="3200" dirty="0"/>
          </a:p>
          <a:p>
            <a:pPr lvl="1"/>
            <a:endParaRPr lang="en-US" dirty="0"/>
          </a:p>
        </p:txBody>
      </p:sp>
    </p:spTree>
    <p:extLst>
      <p:ext uri="{BB962C8B-B14F-4D97-AF65-F5344CB8AC3E}">
        <p14:creationId xmlns:p14="http://schemas.microsoft.com/office/powerpoint/2010/main" val="1247358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09600" y="381000"/>
            <a:ext cx="10972800" cy="8775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dirty="0" smtClean="0"/>
              <a:t>What will the variance require?</a:t>
            </a:r>
            <a:endParaRPr lang="en-US" sz="3600" dirty="0"/>
          </a:p>
          <a:p>
            <a:endParaRPr lang="en-US" sz="2800" dirty="0"/>
          </a:p>
        </p:txBody>
      </p:sp>
      <p:sp>
        <p:nvSpPr>
          <p:cNvPr id="2" name="TextBox 1"/>
          <p:cNvSpPr txBox="1"/>
          <p:nvPr/>
        </p:nvSpPr>
        <p:spPr>
          <a:xfrm>
            <a:off x="990600" y="2209800"/>
            <a:ext cx="9829800" cy="3416320"/>
          </a:xfrm>
          <a:prstGeom prst="rect">
            <a:avLst/>
          </a:prstGeom>
          <a:noFill/>
        </p:spPr>
        <p:txBody>
          <a:bodyPr wrap="square" rtlCol="0">
            <a:spAutoFit/>
          </a:bodyPr>
          <a:lstStyle/>
          <a:p>
            <a:pPr marL="285750" indent="-285750">
              <a:buFont typeface="Arial" panose="020B0604020202020204" pitchFamily="34" charset="0"/>
              <a:buChar char="•"/>
            </a:pPr>
            <a:r>
              <a:rPr lang="en-US" sz="3600" dirty="0" smtClean="0">
                <a:latin typeface="Arial" panose="020B0604020202020204" pitchFamily="34" charset="0"/>
                <a:cs typeface="Arial" panose="020B0604020202020204" pitchFamily="34" charset="0"/>
              </a:rPr>
              <a:t>Meet effluent mercury limits achievable with current, well-operated and maintained treatment system.</a:t>
            </a:r>
          </a:p>
          <a:p>
            <a:pPr marL="285750" indent="-285750">
              <a:buFont typeface="Arial" panose="020B0604020202020204" pitchFamily="34" charset="0"/>
              <a:buChar char="•"/>
            </a:pPr>
            <a:r>
              <a:rPr lang="en-US" sz="3600" dirty="0" smtClean="0">
                <a:latin typeface="Arial" panose="020B0604020202020204" pitchFamily="34" charset="0"/>
                <a:cs typeface="Arial" panose="020B0604020202020204" pitchFamily="34" charset="0"/>
              </a:rPr>
              <a:t>Mercury minimization program, with minimum elements included in rule.</a:t>
            </a:r>
          </a:p>
          <a:p>
            <a:pPr marL="285750" indent="-285750">
              <a:buFont typeface="Arial" panose="020B0604020202020204" pitchFamily="34" charset="0"/>
              <a:buChar char="•"/>
            </a:pPr>
            <a:r>
              <a:rPr lang="en-US" sz="3600" dirty="0" smtClean="0">
                <a:latin typeface="Arial" panose="020B0604020202020204" pitchFamily="34" charset="0"/>
                <a:cs typeface="Arial" panose="020B0604020202020204" pitchFamily="34" charset="0"/>
              </a:rPr>
              <a:t>Monitoring and reporting</a:t>
            </a:r>
            <a:endParaRPr lang="en-US" sz="3600" strike="sngStrike"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2174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09600" y="381000"/>
            <a:ext cx="10972800" cy="8775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dirty="0" smtClean="0"/>
              <a:t>Proposed 20-year term </a:t>
            </a:r>
            <a:r>
              <a:rPr lang="en-US" sz="3600" dirty="0"/>
              <a:t>of the variance</a:t>
            </a:r>
          </a:p>
          <a:p>
            <a:endParaRPr lang="en-US" sz="2800" dirty="0"/>
          </a:p>
        </p:txBody>
      </p:sp>
      <p:sp>
        <p:nvSpPr>
          <p:cNvPr id="4" name="TextBox 3">
            <a:extLst>
              <a:ext uri="{FF2B5EF4-FFF2-40B4-BE49-F238E27FC236}">
                <a16:creationId xmlns:a16="http://schemas.microsoft.com/office/drawing/2014/main" id="{6A173848-DD65-428D-8539-A02B4B51F66B}"/>
              </a:ext>
            </a:extLst>
          </p:cNvPr>
          <p:cNvSpPr txBox="1"/>
          <p:nvPr/>
        </p:nvSpPr>
        <p:spPr>
          <a:xfrm>
            <a:off x="7762950" y="9465359"/>
            <a:ext cx="1702125" cy="369332"/>
          </a:xfrm>
          <a:prstGeom prst="rect">
            <a:avLst/>
          </a:prstGeom>
          <a:noFill/>
        </p:spPr>
        <p:txBody>
          <a:bodyPr wrap="square" rtlCol="0">
            <a:spAutoFit/>
          </a:bodyPr>
          <a:lstStyle/>
          <a:p>
            <a:r>
              <a:rPr lang="en-US" sz="900">
                <a:hlinkClick r:id="rId3" tooltip="http://commons.wikimedia.org/wiki/file:20_white,_blue_rounded_rectangle.svg"/>
              </a:rPr>
              <a:t>This Photo</a:t>
            </a:r>
            <a:r>
              <a:rPr lang="en-US" sz="900"/>
              <a:t> by Unknown Author is licensed under </a:t>
            </a:r>
            <a:r>
              <a:rPr lang="en-US" sz="900">
                <a:hlinkClick r:id="rId4" tooltip="https://creativecommons.org/licenses/by-sa/3.0/"/>
              </a:rPr>
              <a:t>CC BY-SA</a:t>
            </a:r>
            <a:endParaRPr lang="en-US" sz="900"/>
          </a:p>
        </p:txBody>
      </p:sp>
      <p:sp>
        <p:nvSpPr>
          <p:cNvPr id="7" name="TextBox 6">
            <a:extLst>
              <a:ext uri="{FF2B5EF4-FFF2-40B4-BE49-F238E27FC236}">
                <a16:creationId xmlns:a16="http://schemas.microsoft.com/office/drawing/2014/main" id="{FEC21FBA-B92B-4E73-BBFD-C3503D18863F}"/>
              </a:ext>
            </a:extLst>
          </p:cNvPr>
          <p:cNvSpPr txBox="1"/>
          <p:nvPr/>
        </p:nvSpPr>
        <p:spPr>
          <a:xfrm>
            <a:off x="6103200" y="11853734"/>
            <a:ext cx="3604500" cy="230832"/>
          </a:xfrm>
          <a:prstGeom prst="rect">
            <a:avLst/>
          </a:prstGeom>
          <a:noFill/>
        </p:spPr>
        <p:txBody>
          <a:bodyPr wrap="square" rtlCol="0">
            <a:spAutoFit/>
          </a:bodyPr>
          <a:lstStyle/>
          <a:p>
            <a:r>
              <a:rPr lang="en-US" sz="900">
                <a:hlinkClick r:id="rId5" tooltip="http://www.flickr.com/photos/lwr/6894501029/"/>
              </a:rPr>
              <a:t>This Photo</a:t>
            </a:r>
            <a:r>
              <a:rPr lang="en-US" sz="900"/>
              <a:t> by Unknown Author is licensed under </a:t>
            </a:r>
            <a:r>
              <a:rPr lang="en-US" sz="900">
                <a:hlinkClick r:id="rId6" tooltip="https://creativecommons.org/licenses/by-nc-sa/3.0/"/>
              </a:rPr>
              <a:t>CC BY-SA-NC</a:t>
            </a:r>
            <a:endParaRPr lang="en-US" sz="900"/>
          </a:p>
        </p:txBody>
      </p:sp>
      <p:sp>
        <p:nvSpPr>
          <p:cNvPr id="16" name="TextBox 15">
            <a:extLst>
              <a:ext uri="{FF2B5EF4-FFF2-40B4-BE49-F238E27FC236}">
                <a16:creationId xmlns:a16="http://schemas.microsoft.com/office/drawing/2014/main" id="{6A7EE93E-A611-435C-913C-A884C45F38ED}"/>
              </a:ext>
            </a:extLst>
          </p:cNvPr>
          <p:cNvSpPr txBox="1"/>
          <p:nvPr/>
        </p:nvSpPr>
        <p:spPr>
          <a:xfrm>
            <a:off x="5872200" y="11114734"/>
            <a:ext cx="4005000" cy="230832"/>
          </a:xfrm>
          <a:prstGeom prst="rect">
            <a:avLst/>
          </a:prstGeom>
          <a:noFill/>
        </p:spPr>
        <p:txBody>
          <a:bodyPr wrap="square" rtlCol="0">
            <a:spAutoFit/>
          </a:bodyPr>
          <a:lstStyle/>
          <a:p>
            <a:r>
              <a:rPr lang="en-US" sz="900">
                <a:hlinkClick r:id="rId7" tooltip="http://www.freefoto.com/preview/2000-20-1/Number-Twenty"/>
              </a:rPr>
              <a:t>This Photo</a:t>
            </a:r>
            <a:r>
              <a:rPr lang="en-US" sz="900"/>
              <a:t> by Unknown Author is licensed under </a:t>
            </a:r>
            <a:r>
              <a:rPr lang="en-US" sz="900">
                <a:hlinkClick r:id="rId8" tooltip="https://creativecommons.org/licenses/by-nc-nd/3.0/"/>
              </a:rPr>
              <a:t>CC BY-NC-ND</a:t>
            </a:r>
            <a:endParaRPr lang="en-US" sz="900"/>
          </a:p>
        </p:txBody>
      </p:sp>
      <p:sp>
        <p:nvSpPr>
          <p:cNvPr id="19" name="TextBox 18">
            <a:extLst>
              <a:ext uri="{FF2B5EF4-FFF2-40B4-BE49-F238E27FC236}">
                <a16:creationId xmlns:a16="http://schemas.microsoft.com/office/drawing/2014/main" id="{8D11ABA2-2753-4A3C-A926-725D3E841146}"/>
              </a:ext>
            </a:extLst>
          </p:cNvPr>
          <p:cNvSpPr txBox="1"/>
          <p:nvPr/>
        </p:nvSpPr>
        <p:spPr>
          <a:xfrm>
            <a:off x="3736200" y="11327558"/>
            <a:ext cx="6408000" cy="230832"/>
          </a:xfrm>
          <a:prstGeom prst="rect">
            <a:avLst/>
          </a:prstGeom>
          <a:noFill/>
        </p:spPr>
        <p:txBody>
          <a:bodyPr wrap="square" rtlCol="0">
            <a:spAutoFit/>
          </a:bodyPr>
          <a:lstStyle/>
          <a:p>
            <a:r>
              <a:rPr lang="en-US" sz="900">
                <a:hlinkClick r:id="rId9" tooltip="http://commons.wikimedia.org/wiki/File:US_$20_Series_2006_Obverse.jpg"/>
              </a:rPr>
              <a:t>This Photo</a:t>
            </a:r>
            <a:r>
              <a:rPr lang="en-US" sz="900"/>
              <a:t> by Unknown Author is licensed under </a:t>
            </a:r>
            <a:r>
              <a:rPr lang="en-US" sz="900">
                <a:hlinkClick r:id="rId4" tooltip="https://creativecommons.org/licenses/by-sa/3.0/"/>
              </a:rPr>
              <a:t>CC BY-SA</a:t>
            </a:r>
            <a:endParaRPr lang="en-US" sz="900"/>
          </a:p>
        </p:txBody>
      </p:sp>
      <p:pic>
        <p:nvPicPr>
          <p:cNvPr id="21" name="Picture 20" descr="A close up of a sign&#10;&#10;Description automatically generated">
            <a:extLst>
              <a:ext uri="{FF2B5EF4-FFF2-40B4-BE49-F238E27FC236}">
                <a16:creationId xmlns:a16="http://schemas.microsoft.com/office/drawing/2014/main" id="{C642D9EC-0F9F-4C26-A494-655C0BB16D10}"/>
              </a:ext>
            </a:extLst>
          </p:cNvPr>
          <p:cNvPicPr>
            <a:picLocks noChangeAspect="1"/>
          </p:cNvPicPr>
          <p:nvPr/>
        </p:nvPicPr>
        <p:blipFill>
          <a:blip r:embed="rId10" cstate="print">
            <a:extLst>
              <a:ext uri="{28A0092B-C50C-407E-A947-70E740481C1C}">
                <a14:useLocalDpi xmlns:a14="http://schemas.microsoft.com/office/drawing/2010/main" val="0"/>
              </a:ext>
              <a:ext uri="{837473B0-CC2E-450A-ABE3-18F120FF3D39}">
                <a1611:picAttrSrcUrl xmlns:a1611="http://schemas.microsoft.com/office/drawing/2016/11/main" xmlns="" r:id="rId12"/>
              </a:ext>
            </a:extLst>
          </a:blip>
          <a:stretch>
            <a:fillRect/>
          </a:stretch>
        </p:blipFill>
        <p:spPr>
          <a:xfrm>
            <a:off x="1219200" y="2202864"/>
            <a:ext cx="3276417" cy="3276417"/>
          </a:xfrm>
          <a:prstGeom prst="rect">
            <a:avLst/>
          </a:prstGeom>
        </p:spPr>
      </p:pic>
      <p:sp>
        <p:nvSpPr>
          <p:cNvPr id="22" name="TextBox 21">
            <a:extLst>
              <a:ext uri="{FF2B5EF4-FFF2-40B4-BE49-F238E27FC236}">
                <a16:creationId xmlns:a16="http://schemas.microsoft.com/office/drawing/2014/main" id="{D14DD8DF-491B-4C8C-8924-CBCE8561FF89}"/>
              </a:ext>
            </a:extLst>
          </p:cNvPr>
          <p:cNvSpPr txBox="1"/>
          <p:nvPr/>
        </p:nvSpPr>
        <p:spPr>
          <a:xfrm>
            <a:off x="6553200" y="12303734"/>
            <a:ext cx="3604500" cy="230832"/>
          </a:xfrm>
          <a:prstGeom prst="rect">
            <a:avLst/>
          </a:prstGeom>
          <a:noFill/>
        </p:spPr>
        <p:txBody>
          <a:bodyPr wrap="square" rtlCol="0">
            <a:spAutoFit/>
          </a:bodyPr>
          <a:lstStyle/>
          <a:p>
            <a:r>
              <a:rPr lang="en-US" sz="900">
                <a:hlinkClick r:id="rId12" tooltip="http://www.flickr.com/photos/lwr/3724986176/"/>
              </a:rPr>
              <a:t>This Photo</a:t>
            </a:r>
            <a:r>
              <a:rPr lang="en-US" sz="900"/>
              <a:t> by Unknown Author is licensed under </a:t>
            </a:r>
            <a:r>
              <a:rPr lang="en-US" sz="900">
                <a:hlinkClick r:id="rId6" tooltip="https://creativecommons.org/licenses/by-nc-sa/3.0/"/>
              </a:rPr>
              <a:t>CC BY-SA-NC</a:t>
            </a:r>
            <a:endParaRPr lang="en-US" sz="900"/>
          </a:p>
        </p:txBody>
      </p:sp>
      <p:sp>
        <p:nvSpPr>
          <p:cNvPr id="5" name="TextBox 4"/>
          <p:cNvSpPr txBox="1"/>
          <p:nvPr/>
        </p:nvSpPr>
        <p:spPr>
          <a:xfrm>
            <a:off x="4895550" y="2173047"/>
            <a:ext cx="6019800" cy="3539430"/>
          </a:xfrm>
          <a:prstGeom prst="rect">
            <a:avLst/>
          </a:prstGeom>
          <a:noFill/>
        </p:spPr>
        <p:txBody>
          <a:bodyPr wrap="square" rtlCol="0">
            <a:sp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Provides time for dischargers to implement required mercury minimization </a:t>
            </a:r>
            <a:r>
              <a:rPr lang="en-US" sz="3200" dirty="0" smtClean="0">
                <a:latin typeface="Arial" panose="020B0604020202020204" pitchFamily="34" charset="0"/>
                <a:cs typeface="Arial" panose="020B0604020202020204" pitchFamily="34" charset="0"/>
              </a:rPr>
              <a:t>activities.</a:t>
            </a:r>
            <a:r>
              <a:rPr lang="en-US" sz="3200" dirty="0" smtClean="0">
                <a:solidFill>
                  <a:srgbClr val="FF0000"/>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200" dirty="0" smtClean="0">
                <a:latin typeface="Arial" panose="020B0604020202020204" pitchFamily="34" charset="0"/>
                <a:cs typeface="Arial" panose="020B0604020202020204" pitchFamily="34" charset="0"/>
              </a:rPr>
              <a:t>Provides time to collect and evaluate data.</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DEQ will assess path forward at end of variance.</a:t>
            </a:r>
            <a:endParaRPr lang="en-US" sz="3200" dirty="0"/>
          </a:p>
        </p:txBody>
      </p:sp>
    </p:spTree>
    <p:extLst>
      <p:ext uri="{BB962C8B-B14F-4D97-AF65-F5344CB8AC3E}">
        <p14:creationId xmlns:p14="http://schemas.microsoft.com/office/powerpoint/2010/main" val="380854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09600" y="381000"/>
            <a:ext cx="10972800" cy="8775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dirty="0"/>
              <a:t>Five-year re-evaluation</a:t>
            </a:r>
          </a:p>
          <a:p>
            <a:endParaRPr lang="en-US" sz="2800" dirty="0"/>
          </a:p>
        </p:txBody>
      </p:sp>
      <p:sp>
        <p:nvSpPr>
          <p:cNvPr id="10" name="Content Placeholder 2"/>
          <p:cNvSpPr>
            <a:spLocks noGrp="1"/>
          </p:cNvSpPr>
          <p:nvPr>
            <p:ph idx="1"/>
          </p:nvPr>
        </p:nvSpPr>
        <p:spPr>
          <a:xfrm>
            <a:off x="1143000" y="2362200"/>
            <a:ext cx="8458200" cy="2743200"/>
          </a:xfrm>
        </p:spPr>
        <p:txBody>
          <a:bodyPr>
            <a:noAutofit/>
          </a:bodyPr>
          <a:lstStyle/>
          <a:p>
            <a:r>
              <a:rPr lang="en-US" sz="3600" dirty="0" smtClean="0"/>
              <a:t>Evaluate progress </a:t>
            </a:r>
            <a:r>
              <a:rPr lang="en-US" sz="3600" dirty="0"/>
              <a:t>in achieving </a:t>
            </a:r>
            <a:r>
              <a:rPr lang="en-US" sz="3600" dirty="0" smtClean="0"/>
              <a:t>mercury reductions.</a:t>
            </a:r>
            <a:endParaRPr lang="en-US" sz="3600" dirty="0"/>
          </a:p>
          <a:p>
            <a:r>
              <a:rPr lang="en-US" sz="3600" dirty="0"/>
              <a:t>Re-evaluate feasibility of mercury removal </a:t>
            </a:r>
            <a:r>
              <a:rPr lang="en-US" sz="3600" dirty="0" smtClean="0"/>
              <a:t>technology.</a:t>
            </a:r>
            <a:endParaRPr lang="en-US" sz="3600" dirty="0"/>
          </a:p>
          <a:p>
            <a:r>
              <a:rPr lang="en-US" sz="3600" dirty="0" smtClean="0"/>
              <a:t>Public comment and EPA submittal.</a:t>
            </a:r>
            <a:endParaRPr lang="en-US" sz="3600" dirty="0"/>
          </a:p>
        </p:txBody>
      </p:sp>
    </p:spTree>
    <p:extLst>
      <p:ext uri="{BB962C8B-B14F-4D97-AF65-F5344CB8AC3E}">
        <p14:creationId xmlns:p14="http://schemas.microsoft.com/office/powerpoint/2010/main" val="1183383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comments</a:t>
            </a:r>
            <a:endParaRPr lang="en-US" dirty="0"/>
          </a:p>
        </p:txBody>
      </p:sp>
      <p:sp>
        <p:nvSpPr>
          <p:cNvPr id="3" name="Content Placeholder 2"/>
          <p:cNvSpPr>
            <a:spLocks noGrp="1"/>
          </p:cNvSpPr>
          <p:nvPr>
            <p:ph idx="1"/>
          </p:nvPr>
        </p:nvSpPr>
        <p:spPr>
          <a:xfrm>
            <a:off x="609600" y="1676400"/>
            <a:ext cx="11277600" cy="4525963"/>
          </a:xfrm>
        </p:spPr>
        <p:txBody>
          <a:bodyPr>
            <a:normAutofit/>
          </a:bodyPr>
          <a:lstStyle/>
          <a:p>
            <a:r>
              <a:rPr lang="en-US" sz="3600" dirty="0" smtClean="0"/>
              <a:t>Multiple discharger variance vs. waterbody variance.</a:t>
            </a:r>
          </a:p>
          <a:p>
            <a:pPr lvl="1"/>
            <a:r>
              <a:rPr lang="en-US" sz="3200" dirty="0" smtClean="0"/>
              <a:t>DEQ clarified that this is a MDV.</a:t>
            </a:r>
          </a:p>
          <a:p>
            <a:pPr lvl="1"/>
            <a:r>
              <a:rPr lang="en-US" sz="3200" dirty="0" smtClean="0"/>
              <a:t>Included list of facilities in rule.</a:t>
            </a:r>
          </a:p>
          <a:p>
            <a:r>
              <a:rPr lang="en-US" sz="3600" dirty="0" smtClean="0"/>
              <a:t>Activities the state is implementing to make progress toward methylmercury criterion</a:t>
            </a:r>
            <a:r>
              <a:rPr lang="en-US" dirty="0" smtClean="0"/>
              <a:t>.</a:t>
            </a:r>
          </a:p>
          <a:p>
            <a:pPr lvl="1"/>
            <a:r>
              <a:rPr lang="en-US" sz="3200" dirty="0" smtClean="0"/>
              <a:t>No new requirements, but acknowledges existing programs.</a:t>
            </a:r>
          </a:p>
        </p:txBody>
      </p:sp>
    </p:spTree>
    <p:extLst>
      <p:ext uri="{BB962C8B-B14F-4D97-AF65-F5344CB8AC3E}">
        <p14:creationId xmlns:p14="http://schemas.microsoft.com/office/powerpoint/2010/main" val="1590893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draft variance authorization rule</a:t>
            </a:r>
          </a:p>
        </p:txBody>
      </p:sp>
      <p:sp>
        <p:nvSpPr>
          <p:cNvPr id="5" name="Content Placeholder 2"/>
          <p:cNvSpPr>
            <a:spLocks noGrp="1"/>
          </p:cNvSpPr>
          <p:nvPr>
            <p:ph idx="1"/>
          </p:nvPr>
        </p:nvSpPr>
        <p:spPr>
          <a:xfrm>
            <a:off x="1371600" y="1905000"/>
            <a:ext cx="9448800" cy="4114800"/>
          </a:xfrm>
        </p:spPr>
        <p:txBody>
          <a:bodyPr>
            <a:normAutofit lnSpcReduction="10000"/>
          </a:bodyPr>
          <a:lstStyle/>
          <a:p>
            <a:r>
              <a:rPr lang="en-US" sz="3600" dirty="0" smtClean="0"/>
              <a:t>Purpose:</a:t>
            </a:r>
          </a:p>
          <a:p>
            <a:pPr lvl="1"/>
            <a:r>
              <a:rPr lang="en-US" sz="3200" dirty="0" smtClean="0"/>
              <a:t>Consistency with 2015 federal regulations</a:t>
            </a:r>
          </a:p>
          <a:p>
            <a:pPr lvl="1"/>
            <a:r>
              <a:rPr lang="en-US" sz="3200" dirty="0" smtClean="0"/>
              <a:t>Clarity and administrative efficiency</a:t>
            </a:r>
          </a:p>
          <a:p>
            <a:pPr marL="457200" lvl="1" indent="0">
              <a:buNone/>
            </a:pPr>
            <a:endParaRPr lang="en-US" dirty="0" smtClean="0"/>
          </a:p>
          <a:p>
            <a:r>
              <a:rPr lang="en-US" sz="3600" dirty="0" smtClean="0"/>
              <a:t>Types </a:t>
            </a:r>
            <a:r>
              <a:rPr lang="en-US" sz="3600" dirty="0"/>
              <a:t>of variances and authorization.</a:t>
            </a:r>
          </a:p>
          <a:p>
            <a:pPr lvl="1"/>
            <a:r>
              <a:rPr lang="en-US" sz="3200" dirty="0"/>
              <a:t>Individual </a:t>
            </a:r>
            <a:endParaRPr lang="en-US" sz="3200" dirty="0" smtClean="0"/>
          </a:p>
          <a:p>
            <a:pPr lvl="1"/>
            <a:r>
              <a:rPr lang="en-US" sz="3200" dirty="0" smtClean="0"/>
              <a:t>Multiple </a:t>
            </a:r>
            <a:r>
              <a:rPr lang="en-US" sz="3200" dirty="0"/>
              <a:t>discharger and </a:t>
            </a:r>
            <a:r>
              <a:rPr lang="en-US" sz="3200" dirty="0" smtClean="0"/>
              <a:t>waterbody</a:t>
            </a:r>
          </a:p>
        </p:txBody>
      </p:sp>
    </p:spTree>
    <p:extLst>
      <p:ext uri="{BB962C8B-B14F-4D97-AF65-F5344CB8AC3E}">
        <p14:creationId xmlns:p14="http://schemas.microsoft.com/office/powerpoint/2010/main" val="3250832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draft variance authorization rule</a:t>
            </a:r>
          </a:p>
        </p:txBody>
      </p:sp>
      <p:sp>
        <p:nvSpPr>
          <p:cNvPr id="5" name="Content Placeholder 2"/>
          <p:cNvSpPr>
            <a:spLocks noGrp="1"/>
          </p:cNvSpPr>
          <p:nvPr>
            <p:ph idx="1"/>
          </p:nvPr>
        </p:nvSpPr>
        <p:spPr>
          <a:xfrm>
            <a:off x="1295400" y="2133600"/>
            <a:ext cx="9296400" cy="3962400"/>
          </a:xfrm>
        </p:spPr>
        <p:txBody>
          <a:bodyPr>
            <a:normAutofit fontScale="92500" lnSpcReduction="10000"/>
          </a:bodyPr>
          <a:lstStyle/>
          <a:p>
            <a:r>
              <a:rPr lang="en-US" sz="3900" dirty="0"/>
              <a:t>Removes section regarding variance renewals.</a:t>
            </a:r>
          </a:p>
          <a:p>
            <a:r>
              <a:rPr lang="en-US" sz="3900" dirty="0" smtClean="0"/>
              <a:t>Removes </a:t>
            </a:r>
            <a:r>
              <a:rPr lang="en-US" sz="3900" dirty="0" smtClean="0"/>
              <a:t>provisions prohibiting variances if the variance is likely to: </a:t>
            </a:r>
          </a:p>
          <a:p>
            <a:pPr lvl="1"/>
            <a:r>
              <a:rPr lang="en-US" sz="3500" dirty="0" smtClean="0"/>
              <a:t>Jeopardize ESA species; or </a:t>
            </a:r>
          </a:p>
          <a:p>
            <a:pPr lvl="1"/>
            <a:r>
              <a:rPr lang="en-US" sz="3500" dirty="0"/>
              <a:t>R</a:t>
            </a:r>
            <a:r>
              <a:rPr lang="en-US" sz="3500" dirty="0" smtClean="0"/>
              <a:t>esult in an unreasonable risk to human health.</a:t>
            </a:r>
          </a:p>
          <a:p>
            <a:endParaRPr lang="en-US" dirty="0" smtClean="0"/>
          </a:p>
        </p:txBody>
      </p:sp>
    </p:spTree>
    <p:extLst>
      <p:ext uri="{BB962C8B-B14F-4D97-AF65-F5344CB8AC3E}">
        <p14:creationId xmlns:p14="http://schemas.microsoft.com/office/powerpoint/2010/main" val="3203540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a:t>
            </a:r>
            <a:endParaRPr lang="en-ZW" dirty="0"/>
          </a:p>
        </p:txBody>
      </p:sp>
      <p:sp>
        <p:nvSpPr>
          <p:cNvPr id="3" name="Content Placeholder 2"/>
          <p:cNvSpPr>
            <a:spLocks noGrp="1"/>
          </p:cNvSpPr>
          <p:nvPr>
            <p:ph idx="1"/>
          </p:nvPr>
        </p:nvSpPr>
        <p:spPr>
          <a:xfrm>
            <a:off x="228600" y="1981200"/>
            <a:ext cx="10972800" cy="3809999"/>
          </a:xfrm>
        </p:spPr>
        <p:txBody>
          <a:bodyPr>
            <a:normAutofit lnSpcReduction="10000"/>
          </a:bodyPr>
          <a:lstStyle/>
          <a:p>
            <a:pPr marL="1371600" indent="-514350">
              <a:buFont typeface="+mj-lt"/>
              <a:buAutoNum type="arabicPeriod"/>
            </a:pPr>
            <a:r>
              <a:rPr lang="en-US" sz="3600" dirty="0" smtClean="0"/>
              <a:t>Adopt </a:t>
            </a:r>
            <a:r>
              <a:rPr lang="en-US" sz="3600" dirty="0"/>
              <a:t>proposed amendments to the State Variance Authorization Rule at OAR 340-041-0059 and associated definitions at OAR 340-041-0002.</a:t>
            </a:r>
          </a:p>
          <a:p>
            <a:pPr marL="1371600" indent="-514350">
              <a:buFont typeface="+mj-lt"/>
              <a:buAutoNum type="arabicPeriod"/>
            </a:pPr>
            <a:r>
              <a:rPr lang="en-US" sz="3600" dirty="0"/>
              <a:t>Adopt proposed amendments to OAR 340-041-0345 establishing a multiple discharger variance for mercury for the Willamette Basin.</a:t>
            </a:r>
          </a:p>
          <a:p>
            <a:pPr marL="0" indent="0">
              <a:buNone/>
            </a:pPr>
            <a:endParaRPr lang="en-ZW" dirty="0"/>
          </a:p>
        </p:txBody>
      </p:sp>
    </p:spTree>
    <p:extLst>
      <p:ext uri="{BB962C8B-B14F-4D97-AF65-F5344CB8AC3E}">
        <p14:creationId xmlns:p14="http://schemas.microsoft.com/office/powerpoint/2010/main" val="747972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action</a:t>
            </a:r>
            <a:endParaRPr lang="en-ZW" dirty="0"/>
          </a:p>
        </p:txBody>
      </p:sp>
      <p:sp>
        <p:nvSpPr>
          <p:cNvPr id="3" name="Content Placeholder 2"/>
          <p:cNvSpPr>
            <a:spLocks noGrp="1"/>
          </p:cNvSpPr>
          <p:nvPr>
            <p:ph idx="1"/>
          </p:nvPr>
        </p:nvSpPr>
        <p:spPr/>
        <p:txBody>
          <a:bodyPr/>
          <a:lstStyle/>
          <a:p>
            <a:r>
              <a:rPr lang="en-US" dirty="0" smtClean="0"/>
              <a:t>Here today to recommend that the EQC take action on 2 proposed rule amendments:</a:t>
            </a:r>
          </a:p>
          <a:p>
            <a:pPr marL="1371600" indent="-514350">
              <a:buFont typeface="+mj-lt"/>
              <a:buAutoNum type="arabicPeriod"/>
            </a:pPr>
            <a:r>
              <a:rPr lang="en-US" dirty="0" smtClean="0"/>
              <a:t>Adopt proposed amendments to the State Variance Authorization Rule at OAR 340-041-0059 and associated definitions at OAR 340-041-0002.</a:t>
            </a:r>
          </a:p>
          <a:p>
            <a:pPr marL="1371600" indent="-514350">
              <a:buFont typeface="+mj-lt"/>
              <a:buAutoNum type="arabicPeriod"/>
            </a:pPr>
            <a:r>
              <a:rPr lang="en-US" dirty="0" smtClean="0"/>
              <a:t>Adopt proposed amendments to OAR 340-041-0345 establishing a multiple discharger variance for mercury for the Willamette Basin.</a:t>
            </a:r>
          </a:p>
        </p:txBody>
      </p:sp>
    </p:spTree>
    <p:extLst>
      <p:ext uri="{BB962C8B-B14F-4D97-AF65-F5344CB8AC3E}">
        <p14:creationId xmlns:p14="http://schemas.microsoft.com/office/powerpoint/2010/main" val="123294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4BC7F-CFE9-4C03-97C6-002E4434B030}"/>
              </a:ext>
            </a:extLst>
          </p:cNvPr>
          <p:cNvSpPr>
            <a:spLocks noGrp="1"/>
          </p:cNvSpPr>
          <p:nvPr>
            <p:ph type="title"/>
          </p:nvPr>
        </p:nvSpPr>
        <p:spPr/>
        <p:txBody>
          <a:bodyPr>
            <a:normAutofit/>
          </a:bodyPr>
          <a:lstStyle/>
          <a:p>
            <a:r>
              <a:rPr lang="en-US" dirty="0" smtClean="0"/>
              <a:t>Outline</a:t>
            </a:r>
            <a:endParaRPr lang="en-US" dirty="0"/>
          </a:p>
        </p:txBody>
      </p:sp>
      <p:sp>
        <p:nvSpPr>
          <p:cNvPr id="3" name="Content Placeholder 2">
            <a:extLst>
              <a:ext uri="{FF2B5EF4-FFF2-40B4-BE49-F238E27FC236}">
                <a16:creationId xmlns:a16="http://schemas.microsoft.com/office/drawing/2014/main" id="{AEBE99DF-37FC-4B43-A3B1-32E041029BE8}"/>
              </a:ext>
            </a:extLst>
          </p:cNvPr>
          <p:cNvSpPr>
            <a:spLocks noGrp="1"/>
          </p:cNvSpPr>
          <p:nvPr>
            <p:ph idx="1"/>
          </p:nvPr>
        </p:nvSpPr>
        <p:spPr>
          <a:xfrm>
            <a:off x="1066800" y="1676400"/>
            <a:ext cx="8763000" cy="4267200"/>
          </a:xfrm>
        </p:spPr>
        <p:txBody>
          <a:bodyPr>
            <a:normAutofit/>
          </a:bodyPr>
          <a:lstStyle/>
          <a:p>
            <a:r>
              <a:rPr lang="en-US" sz="3900" dirty="0" smtClean="0"/>
              <a:t>Background and Variance Basics </a:t>
            </a:r>
          </a:p>
          <a:p>
            <a:r>
              <a:rPr lang="en-US" sz="3900" dirty="0" smtClean="0"/>
              <a:t>Willamette Basin MDV</a:t>
            </a:r>
          </a:p>
          <a:p>
            <a:pPr lvl="1"/>
            <a:r>
              <a:rPr lang="en-US" sz="2400" dirty="0" smtClean="0"/>
              <a:t>Justification</a:t>
            </a:r>
          </a:p>
          <a:p>
            <a:pPr lvl="1"/>
            <a:r>
              <a:rPr lang="en-US" sz="2400" dirty="0" smtClean="0"/>
              <a:t>Dischargers, requirements and term of the variance</a:t>
            </a:r>
          </a:p>
          <a:p>
            <a:pPr lvl="1"/>
            <a:r>
              <a:rPr lang="en-US" sz="2400" dirty="0" smtClean="0"/>
              <a:t>Public comments</a:t>
            </a:r>
          </a:p>
          <a:p>
            <a:r>
              <a:rPr lang="en-US" sz="3900" dirty="0" smtClean="0"/>
              <a:t>Variance Rule Amendments</a:t>
            </a:r>
          </a:p>
          <a:p>
            <a:r>
              <a:rPr lang="en-US" sz="3900" dirty="0" smtClean="0"/>
              <a:t>Questions</a:t>
            </a:r>
            <a:endParaRPr lang="en-US" sz="3900" dirty="0"/>
          </a:p>
          <a:p>
            <a:endParaRPr lang="en-US" dirty="0"/>
          </a:p>
        </p:txBody>
      </p:sp>
    </p:spTree>
    <p:extLst>
      <p:ext uri="{BB962C8B-B14F-4D97-AF65-F5344CB8AC3E}">
        <p14:creationId xmlns:p14="http://schemas.microsoft.com/office/powerpoint/2010/main" val="1876762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Methylmercury Criterion</a:t>
            </a:r>
            <a:endParaRPr lang="en-US" dirty="0"/>
          </a:p>
        </p:txBody>
      </p:sp>
      <p:sp>
        <p:nvSpPr>
          <p:cNvPr id="3" name="Content Placeholder 2"/>
          <p:cNvSpPr>
            <a:spLocks noGrp="1"/>
          </p:cNvSpPr>
          <p:nvPr>
            <p:ph idx="1"/>
          </p:nvPr>
        </p:nvSpPr>
        <p:spPr>
          <a:xfrm>
            <a:off x="914400" y="2362200"/>
            <a:ext cx="8915400" cy="3048000"/>
          </a:xfrm>
        </p:spPr>
        <p:txBody>
          <a:bodyPr>
            <a:noAutofit/>
          </a:bodyPr>
          <a:lstStyle/>
          <a:p>
            <a:r>
              <a:rPr lang="en-US" sz="3600" dirty="0" smtClean="0"/>
              <a:t>Protects high level of fish consumption.</a:t>
            </a:r>
          </a:p>
          <a:p>
            <a:r>
              <a:rPr lang="en-US" sz="3600" dirty="0" smtClean="0"/>
              <a:t>Expressed as fish tissue concentration.</a:t>
            </a:r>
          </a:p>
          <a:p>
            <a:r>
              <a:rPr lang="en-US" sz="3600" dirty="0" smtClean="0"/>
              <a:t>For permits, implemented through mercury minimization programs.</a:t>
            </a:r>
            <a:endParaRPr lang="en-US" sz="3600" dirty="0"/>
          </a:p>
        </p:txBody>
      </p:sp>
    </p:spTree>
    <p:extLst>
      <p:ext uri="{BB962C8B-B14F-4D97-AF65-F5344CB8AC3E}">
        <p14:creationId xmlns:p14="http://schemas.microsoft.com/office/powerpoint/2010/main" val="1846309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185119"/>
            <a:ext cx="10972800" cy="1112838"/>
          </a:xfrm>
        </p:spPr>
        <p:txBody>
          <a:bodyPr>
            <a:noAutofit/>
          </a:bodyPr>
          <a:lstStyle/>
          <a:p>
            <a:r>
              <a:rPr lang="en-US" sz="3600" dirty="0" smtClean="0"/>
              <a:t>Why a Mercury Variance for the Willamette Basin?</a:t>
            </a:r>
            <a:endParaRPr lang="en-US" sz="3600" dirty="0"/>
          </a:p>
        </p:txBody>
      </p:sp>
      <p:sp>
        <p:nvSpPr>
          <p:cNvPr id="13" name="TextBox 12"/>
          <p:cNvSpPr txBox="1"/>
          <p:nvPr/>
        </p:nvSpPr>
        <p:spPr>
          <a:xfrm>
            <a:off x="1181100" y="2209800"/>
            <a:ext cx="9829800" cy="3416320"/>
          </a:xfrm>
          <a:prstGeom prst="rect">
            <a:avLst/>
          </a:prstGeom>
          <a:noFill/>
        </p:spPr>
        <p:txBody>
          <a:bodyPr wrap="square" rtlCol="0">
            <a:spAutoFit/>
          </a:bodyPr>
          <a:lstStyle/>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TMDL: ~0.14 </a:t>
            </a:r>
            <a:r>
              <a:rPr lang="en-US" sz="3600" dirty="0">
                <a:latin typeface="Arial" panose="020B0604020202020204" pitchFamily="34" charset="0"/>
                <a:cs typeface="Arial" panose="020B0604020202020204" pitchFamily="34" charset="0"/>
              </a:rPr>
              <a:t>ng/L water column </a:t>
            </a:r>
            <a:r>
              <a:rPr lang="en-US" sz="3600" dirty="0" smtClean="0">
                <a:latin typeface="Arial" panose="020B0604020202020204" pitchFamily="34" charset="0"/>
                <a:cs typeface="Arial" panose="020B0604020202020204" pitchFamily="34" charset="0"/>
              </a:rPr>
              <a:t>target.</a:t>
            </a:r>
            <a:endParaRPr lang="en-US" sz="3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Permit limits based on standard unattainable dischargers throughout basin.</a:t>
            </a:r>
          </a:p>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Variance needed to issue permits and reduce mercury from point sources.</a:t>
            </a:r>
          </a:p>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Relationship to TMDL.</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2549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Variance - definition</a:t>
            </a:r>
            <a:endParaRPr lang="en-US" dirty="0"/>
          </a:p>
        </p:txBody>
      </p:sp>
      <p:sp>
        <p:nvSpPr>
          <p:cNvPr id="7" name="Content Placeholder 2">
            <a:extLst>
              <a:ext uri="{FF2B5EF4-FFF2-40B4-BE49-F238E27FC236}">
                <a16:creationId xmlns:a16="http://schemas.microsoft.com/office/drawing/2014/main" id="{AEBE99DF-37FC-4B43-A3B1-32E041029BE8}"/>
              </a:ext>
            </a:extLst>
          </p:cNvPr>
          <p:cNvSpPr>
            <a:spLocks noGrp="1"/>
          </p:cNvSpPr>
          <p:nvPr>
            <p:ph idx="1"/>
          </p:nvPr>
        </p:nvSpPr>
        <p:spPr>
          <a:xfrm>
            <a:off x="914400" y="2133600"/>
            <a:ext cx="9067800" cy="3581400"/>
          </a:xfrm>
        </p:spPr>
        <p:txBody>
          <a:bodyPr>
            <a:normAutofit lnSpcReduction="10000"/>
          </a:bodyPr>
          <a:lstStyle/>
          <a:p>
            <a:r>
              <a:rPr lang="en-US" sz="3600" dirty="0" smtClean="0"/>
              <a:t>Time-limited </a:t>
            </a:r>
            <a:r>
              <a:rPr lang="en-US" sz="3600" dirty="0"/>
              <a:t>alternative standard for specified discharger(s) or </a:t>
            </a:r>
            <a:r>
              <a:rPr lang="en-US" sz="3600" dirty="0" smtClean="0"/>
              <a:t>waterbody.</a:t>
            </a:r>
          </a:p>
          <a:p>
            <a:r>
              <a:rPr lang="en-US" sz="3600" dirty="0" smtClean="0"/>
              <a:t>For purpose of wastewater discharge permits &amp; 401 certifications only.</a:t>
            </a:r>
            <a:endParaRPr lang="en-US" sz="3600" dirty="0"/>
          </a:p>
          <a:p>
            <a:r>
              <a:rPr lang="en-US" sz="3600" dirty="0" smtClean="0"/>
              <a:t>Does not change underlying standard.</a:t>
            </a:r>
          </a:p>
          <a:p>
            <a:r>
              <a:rPr lang="en-US" sz="3600" dirty="0"/>
              <a:t>Effective upon EPA approval.</a:t>
            </a:r>
          </a:p>
          <a:p>
            <a:pPr marL="0" indent="0">
              <a:buNone/>
            </a:pPr>
            <a:endParaRPr lang="en-US" sz="2800" dirty="0" smtClean="0"/>
          </a:p>
          <a:p>
            <a:pPr marL="0" indent="0">
              <a:buNone/>
            </a:pPr>
            <a:endParaRPr lang="en-US" dirty="0"/>
          </a:p>
        </p:txBody>
      </p:sp>
    </p:spTree>
    <p:extLst>
      <p:ext uri="{BB962C8B-B14F-4D97-AF65-F5344CB8AC3E}">
        <p14:creationId xmlns:p14="http://schemas.microsoft.com/office/powerpoint/2010/main" val="2011517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 purpose</a:t>
            </a:r>
            <a:endParaRPr lang="en-ZW" dirty="0"/>
          </a:p>
        </p:txBody>
      </p:sp>
      <p:sp>
        <p:nvSpPr>
          <p:cNvPr id="3" name="Content Placeholder 2"/>
          <p:cNvSpPr>
            <a:spLocks noGrp="1"/>
          </p:cNvSpPr>
          <p:nvPr>
            <p:ph idx="1"/>
          </p:nvPr>
        </p:nvSpPr>
        <p:spPr>
          <a:xfrm>
            <a:off x="1219200" y="2209800"/>
            <a:ext cx="9067800" cy="2895599"/>
          </a:xfrm>
        </p:spPr>
        <p:txBody>
          <a:bodyPr>
            <a:noAutofit/>
          </a:bodyPr>
          <a:lstStyle/>
          <a:p>
            <a:r>
              <a:rPr lang="en-US" sz="3600" dirty="0" smtClean="0"/>
              <a:t>Appropriate Clean Water Act tool to:</a:t>
            </a:r>
          </a:p>
          <a:p>
            <a:pPr lvl="1"/>
            <a:r>
              <a:rPr lang="en-US" sz="3600" dirty="0" smtClean="0"/>
              <a:t>Provide a path for issuing permits</a:t>
            </a:r>
          </a:p>
          <a:p>
            <a:pPr lvl="1"/>
            <a:r>
              <a:rPr lang="en-US" sz="3600" dirty="0" smtClean="0"/>
              <a:t>Make all feasible progress in reducing pollutant loadings during the variance.</a:t>
            </a:r>
            <a:endParaRPr lang="en-ZW" sz="3600" dirty="0"/>
          </a:p>
          <a:p>
            <a:pPr lvl="1"/>
            <a:r>
              <a:rPr lang="en-ZW" sz="3600" dirty="0" smtClean="0"/>
              <a:t>Ensure that the process is transparent.</a:t>
            </a:r>
            <a:endParaRPr lang="en-US" sz="3600" dirty="0" smtClean="0"/>
          </a:p>
        </p:txBody>
      </p:sp>
    </p:spTree>
    <p:extLst>
      <p:ext uri="{BB962C8B-B14F-4D97-AF65-F5344CB8AC3E}">
        <p14:creationId xmlns:p14="http://schemas.microsoft.com/office/powerpoint/2010/main" val="2021166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Mercury Variance - Need</a:t>
            </a:r>
            <a:endParaRPr lang="en-US" strike="sngStrike" dirty="0"/>
          </a:p>
        </p:txBody>
      </p:sp>
      <p:sp>
        <p:nvSpPr>
          <p:cNvPr id="4" name="TextBox 3"/>
          <p:cNvSpPr txBox="1"/>
          <p:nvPr/>
        </p:nvSpPr>
        <p:spPr>
          <a:xfrm>
            <a:off x="2454965" y="2435087"/>
            <a:ext cx="7305261" cy="3046988"/>
          </a:xfrm>
          <a:prstGeom prst="rect">
            <a:avLst/>
          </a:prstGeom>
          <a:solidFill>
            <a:srgbClr val="3F8D6F"/>
          </a:solidFill>
          <a:ln>
            <a:solidFill>
              <a:schemeClr val="tx1"/>
            </a:solidFill>
          </a:ln>
        </p:spPr>
        <p:txBody>
          <a:bodyPr wrap="square" rtlCol="0">
            <a:spAutoFit/>
          </a:bodyPr>
          <a:lstStyle/>
          <a:p>
            <a:pPr algn="ctr"/>
            <a:r>
              <a:rPr lang="en-US" sz="3200" dirty="0">
                <a:solidFill>
                  <a:srgbClr val="FFFF00"/>
                </a:solidFill>
              </a:rPr>
              <a:t> </a:t>
            </a:r>
            <a:r>
              <a:rPr lang="en-US" sz="3200" b="1" dirty="0">
                <a:solidFill>
                  <a:srgbClr val="FFFF00"/>
                </a:solidFill>
                <a:latin typeface="Arial" panose="020B0604020202020204" pitchFamily="34" charset="0"/>
                <a:cs typeface="Arial" panose="020B0604020202020204" pitchFamily="34" charset="0"/>
              </a:rPr>
              <a:t>“Human-caused conditions or sources of pollution prevent the attainment of the use and cannot be remedied </a:t>
            </a:r>
            <a:r>
              <a:rPr lang="en-US" sz="3200" b="1" i="1" dirty="0">
                <a:solidFill>
                  <a:srgbClr val="FFFF00"/>
                </a:solidFill>
                <a:latin typeface="Arial" panose="020B0604020202020204" pitchFamily="34" charset="0"/>
                <a:cs typeface="Arial" panose="020B0604020202020204" pitchFamily="34" charset="0"/>
              </a:rPr>
              <a:t>or</a:t>
            </a:r>
            <a:r>
              <a:rPr lang="en-US" sz="3200" b="1" dirty="0">
                <a:solidFill>
                  <a:srgbClr val="FFFF00"/>
                </a:solidFill>
                <a:latin typeface="Arial" panose="020B0604020202020204" pitchFamily="34" charset="0"/>
                <a:cs typeface="Arial" panose="020B0604020202020204" pitchFamily="34" charset="0"/>
              </a:rPr>
              <a:t> would cause more environmental damage to correct than leave in place</a:t>
            </a:r>
            <a:r>
              <a:rPr lang="en-US" sz="3200" b="1" dirty="0" smtClean="0">
                <a:solidFill>
                  <a:srgbClr val="FFFF00"/>
                </a:solidFill>
                <a:latin typeface="Arial" panose="020B0604020202020204" pitchFamily="34" charset="0"/>
                <a:cs typeface="Arial" panose="020B0604020202020204" pitchFamily="34" charset="0"/>
              </a:rPr>
              <a:t>.”</a:t>
            </a:r>
            <a:endParaRPr lang="en-US"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123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Picture 67"/>
          <p:cNvPicPr>
            <a:picLocks/>
          </p:cNvPicPr>
          <p:nvPr/>
        </p:nvPicPr>
        <p:blipFill rotWithShape="1">
          <a:blip r:embed="rId3"/>
          <a:srcRect l="10482" t="17577" r="27620" b="11129"/>
          <a:stretch/>
        </p:blipFill>
        <p:spPr>
          <a:xfrm>
            <a:off x="609600" y="1600199"/>
            <a:ext cx="7315200" cy="4615377"/>
          </a:xfrm>
          <a:prstGeom prst="rect">
            <a:avLst/>
          </a:prstGeom>
        </p:spPr>
      </p:pic>
      <p:pic>
        <p:nvPicPr>
          <p:cNvPr id="69" name="Picture 68"/>
          <p:cNvPicPr>
            <a:picLocks/>
          </p:cNvPicPr>
          <p:nvPr/>
        </p:nvPicPr>
        <p:blipFill rotWithShape="1">
          <a:blip r:embed="rId3"/>
          <a:srcRect l="15640" t="31702" r="75978" b="50642"/>
          <a:stretch/>
        </p:blipFill>
        <p:spPr>
          <a:xfrm>
            <a:off x="7772400" y="2498187"/>
            <a:ext cx="3124200" cy="2819400"/>
          </a:xfrm>
          <a:prstGeom prst="rect">
            <a:avLst/>
          </a:prstGeom>
        </p:spPr>
      </p:pic>
      <p:sp>
        <p:nvSpPr>
          <p:cNvPr id="6" name="Title 1"/>
          <p:cNvSpPr txBox="1">
            <a:spLocks/>
          </p:cNvSpPr>
          <p:nvPr/>
        </p:nvSpPr>
        <p:spPr>
          <a:xfrm>
            <a:off x="762000" y="145791"/>
            <a:ext cx="10972800" cy="111283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dirty="0"/>
              <a:t>Atmospheric Mercury Deposition</a:t>
            </a:r>
          </a:p>
        </p:txBody>
      </p:sp>
    </p:spTree>
    <p:extLst>
      <p:ext uri="{BB962C8B-B14F-4D97-AF65-F5344CB8AC3E}">
        <p14:creationId xmlns:p14="http://schemas.microsoft.com/office/powerpoint/2010/main" val="220818789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QSimpleTheme">
  <a:themeElements>
    <a:clrScheme name="Deep Cyan">
      <a:dk1>
        <a:srgbClr val="2D2D2D"/>
      </a:dk1>
      <a:lt1>
        <a:sysClr val="window" lastClr="FFFFFF"/>
      </a:lt1>
      <a:dk2>
        <a:srgbClr val="7F7F7F"/>
      </a:dk2>
      <a:lt2>
        <a:srgbClr val="EEECE1"/>
      </a:lt2>
      <a:accent1>
        <a:srgbClr val="00907E"/>
      </a:accent1>
      <a:accent2>
        <a:srgbClr val="71BCB4"/>
      </a:accent2>
      <a:accent3>
        <a:srgbClr val="B1CA54"/>
      </a:accent3>
      <a:accent4>
        <a:srgbClr val="F57F32"/>
      </a:accent4>
      <a:accent5>
        <a:srgbClr val="248F79"/>
      </a:accent5>
      <a:accent6>
        <a:srgbClr val="23769A"/>
      </a:accent6>
      <a:hlink>
        <a:srgbClr val="00907E"/>
      </a:hlink>
      <a:folHlink>
        <a:srgbClr val="71BC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template.potx" id="{DBE168D4-921E-4230-983A-1E61CFA52217}" vid="{C600DF6A-E7CD-4F5A-A95E-C97398A534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373BE2AE59C944B213CCD5AEC939D0" ma:contentTypeVersion="" ma:contentTypeDescription="Create a new document." ma:contentTypeScope="" ma:versionID="8b15004374737c790eef5b0f2242f8d1">
  <xsd:schema xmlns:xsd="http://www.w3.org/2001/XMLSchema" xmlns:xs="http://www.w3.org/2001/XMLSchema" xmlns:p="http://schemas.microsoft.com/office/2006/metadata/properties" xmlns:ns2="$ListId:docs;" targetNamespace="http://schemas.microsoft.com/office/2006/metadata/properties" ma:root="true" ma:fieldsID="001150d0fd4e043abff2eb1471db209c"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Rules"/>
          <xsd:enumeration value="B - Planning"/>
          <xsd:enumeration value="C - Stakeholder Involvement"/>
          <xsd:enumeration value="D - Fee Approval"/>
          <xsd:enumeration value="E - Public Notice"/>
          <xsd:enumeration value="F - EQC Preparation"/>
          <xsd:enumeration value="G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pic xmlns="$ListId:docs;">F - EQC Preparation</Topic>
    <Subtopic xmlns="$ListId:doc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8C4EBB-0E6B-487D-878B-52D70F89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C85C9D-60C0-42B5-9046-9FD68DF94B9B}">
  <ds:schemaRefs>
    <ds:schemaRef ds:uri="http://schemas.microsoft.com/office/2006/documentManagement/types"/>
    <ds:schemaRef ds:uri="http://schemas.microsoft.com/office/2006/metadata/properties"/>
    <ds:schemaRef ds:uri="$ListId:doc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80DFCEA4-8C40-46F1-88A4-31FA6E99769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2348</TotalTime>
  <Words>3096</Words>
  <Application>Microsoft Office PowerPoint</Application>
  <PresentationFormat>Widescreen</PresentationFormat>
  <Paragraphs>165</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DEQSimpleTheme</vt:lpstr>
      <vt:lpstr>Water Quality Standards and Assessment</vt:lpstr>
      <vt:lpstr>Today’s action</vt:lpstr>
      <vt:lpstr>Outline</vt:lpstr>
      <vt:lpstr>Methylmercury Criterion</vt:lpstr>
      <vt:lpstr>Why a Mercury Variance for the Willamette Basin?</vt:lpstr>
      <vt:lpstr>Variance - definition</vt:lpstr>
      <vt:lpstr>Variance - purpose</vt:lpstr>
      <vt:lpstr>Mercury Variance - Need</vt:lpstr>
      <vt:lpstr>PowerPoint Presentation</vt:lpstr>
      <vt:lpstr>Technology cannot achieve criterion</vt:lpstr>
      <vt:lpstr>Dischargers Subject to Variance</vt:lpstr>
      <vt:lpstr>PowerPoint Presentation</vt:lpstr>
      <vt:lpstr>PowerPoint Presentation</vt:lpstr>
      <vt:lpstr>PowerPoint Presentation</vt:lpstr>
      <vt:lpstr>Major comments</vt:lpstr>
      <vt:lpstr>Changes to draft variance authorization rule</vt:lpstr>
      <vt:lpstr>Changes to draft variance authorization rule</vt:lpstr>
      <vt:lpstr>Proposal</vt:lpstr>
    </vt:vector>
  </TitlesOfParts>
  <Company>State of 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2020 Commission Presentation</dc:title>
  <dc:creator>State of Oregon</dc:creator>
  <cp:lastModifiedBy>BOROK Aron</cp:lastModifiedBy>
  <cp:revision>153</cp:revision>
  <cp:lastPrinted>2020-01-21T19:09:19Z</cp:lastPrinted>
  <dcterms:created xsi:type="dcterms:W3CDTF">2012-12-04T19:19:06Z</dcterms:created>
  <dcterms:modified xsi:type="dcterms:W3CDTF">2020-01-22T23:27:14Z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0x010100B6373BE2AE59C944B213CCD5AEC939D0</vt:lpwstr>
  </property>
</Properties>
</file>