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iagrams/data1.xml" ContentType="application/vnd.openxmlformats-officedocument.drawingml.diagramData+xml"/>
  <Override PartName="/ppt/drawings/drawing7.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drawings/drawing8.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charts/colors5.xml" ContentType="application/vnd.ms-office.chartcolorstyle+xml"/>
  <Override PartName="/ppt/charts/chart1.xml" ContentType="application/vnd.openxmlformats-officedocument.drawingml.chart+xml"/>
  <Override PartName="/ppt/charts/style1.xml" ContentType="application/vnd.ms-office.chartstyle+xml"/>
  <Override PartName="/ppt/theme/theme2.xml" ContentType="application/vnd.openxmlformats-officedocument.theme+xml"/>
  <Override PartName="/ppt/charts/style5.xml" ContentType="application/vnd.ms-office.chart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1.xml" ContentType="application/vnd.openxmlformats-officedocument.theme+xml"/>
  <Override PartName="/ppt/diagrams/layout1.xml" ContentType="application/vnd.openxmlformats-officedocument.drawingml.diagramLayout+xml"/>
  <Override PartName="/ppt/charts/colors7.xml" ContentType="application/vnd.ms-office.chartcolorstyle+xml"/>
  <Override PartName="/ppt/charts/style7.xml" ContentType="application/vnd.ms-office.chartstyle+xml"/>
  <Override PartName="/ppt/charts/chart5.xml" ContentType="application/vnd.openxmlformats-officedocument.drawingml.chart+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olors1.xml" ContentType="application/vnd.ms-office.chartcolorstyle+xml"/>
  <Override PartName="/ppt/diagrams/quickStyle1.xml" ContentType="application/vnd.openxmlformats-officedocument.drawingml.diagramStyle+xml"/>
  <Override PartName="/ppt/diagrams/drawing1.xml" ContentType="application/vnd.ms-office.drawingml.diagramDrawing+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colors1.xml" ContentType="application/vnd.openxmlformats-officedocument.drawingml.diagramColors+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05" autoAdjust="0"/>
  </p:normalViewPr>
  <p:slideViewPr>
    <p:cSldViewPr snapToGrid="0">
      <p:cViewPr varScale="1">
        <p:scale>
          <a:sx n="75" d="100"/>
          <a:sy n="75" d="100"/>
        </p:scale>
        <p:origin x="18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3CB5B-7D1D-4C0B-9A73-C62925E32AA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E05A477-F729-46D0-A31B-BBF0A86623AD}">
      <dgm:prSet phldrT="[Text]"/>
      <dgm:spPr/>
      <dgm:t>
        <a:bodyPr/>
        <a:lstStyle/>
        <a:p>
          <a:r>
            <a:rPr lang="en-US" b="1" dirty="0" smtClean="0"/>
            <a:t>August 20, 2019</a:t>
          </a:r>
          <a:endParaRPr lang="en-US" b="1" dirty="0"/>
        </a:p>
      </dgm:t>
    </dgm:pt>
    <dgm:pt modelId="{85EED042-C8C9-44F1-A39B-3FD594CE0C4E}" type="parTrans" cxnId="{09F17BC5-812D-43BD-9D4A-3516316859C1}">
      <dgm:prSet/>
      <dgm:spPr/>
      <dgm:t>
        <a:bodyPr/>
        <a:lstStyle/>
        <a:p>
          <a:endParaRPr lang="en-US"/>
        </a:p>
      </dgm:t>
    </dgm:pt>
    <dgm:pt modelId="{70EF599E-E501-4A85-8367-894BAB492975}" type="sibTrans" cxnId="{09F17BC5-812D-43BD-9D4A-3516316859C1}">
      <dgm:prSet/>
      <dgm:spPr/>
      <dgm:t>
        <a:bodyPr/>
        <a:lstStyle/>
        <a:p>
          <a:endParaRPr lang="en-US"/>
        </a:p>
      </dgm:t>
    </dgm:pt>
    <dgm:pt modelId="{953443BA-5707-4917-8579-1BBDB1658804}">
      <dgm:prSet phldrT="[Text]"/>
      <dgm:spPr/>
      <dgm:t>
        <a:bodyPr/>
        <a:lstStyle/>
        <a:p>
          <a:r>
            <a:rPr lang="en-US" b="1" dirty="0" smtClean="0"/>
            <a:t>November 14-15, 2019 </a:t>
          </a:r>
          <a:endParaRPr lang="en-US" b="1" dirty="0"/>
        </a:p>
      </dgm:t>
    </dgm:pt>
    <dgm:pt modelId="{5D44AC8B-0B14-4A3D-9036-AB26FD1BCB23}" type="parTrans" cxnId="{2A1E655F-B18A-43B5-BC03-2495469A8107}">
      <dgm:prSet/>
      <dgm:spPr/>
      <dgm:t>
        <a:bodyPr/>
        <a:lstStyle/>
        <a:p>
          <a:endParaRPr lang="en-US"/>
        </a:p>
      </dgm:t>
    </dgm:pt>
    <dgm:pt modelId="{7691513C-E438-45B7-BC48-96A4D1B943B2}" type="sibTrans" cxnId="{2A1E655F-B18A-43B5-BC03-2495469A8107}">
      <dgm:prSet/>
      <dgm:spPr/>
      <dgm:t>
        <a:bodyPr/>
        <a:lstStyle/>
        <a:p>
          <a:endParaRPr lang="en-US"/>
        </a:p>
      </dgm:t>
    </dgm:pt>
    <dgm:pt modelId="{A93C5A93-BA99-4487-8D05-DC024A87F61B}">
      <dgm:prSet phldrT="[Text]"/>
      <dgm:spPr/>
      <dgm:t>
        <a:bodyPr/>
        <a:lstStyle/>
        <a:p>
          <a:r>
            <a:rPr lang="en-US" dirty="0" smtClean="0"/>
            <a:t>Oregon Environmental Quality Commission meets in Portland</a:t>
          </a:r>
          <a:endParaRPr lang="en-US" dirty="0"/>
        </a:p>
      </dgm:t>
    </dgm:pt>
    <dgm:pt modelId="{F36A4B03-8036-43DD-965A-2F9AA4CCF72B}" type="parTrans" cxnId="{CCB696A5-7723-4134-8A67-C81D788FA9FD}">
      <dgm:prSet/>
      <dgm:spPr/>
      <dgm:t>
        <a:bodyPr/>
        <a:lstStyle/>
        <a:p>
          <a:endParaRPr lang="en-US"/>
        </a:p>
      </dgm:t>
    </dgm:pt>
    <dgm:pt modelId="{23B04283-6F75-43A3-AE6D-971FE3B92961}" type="sibTrans" cxnId="{CCB696A5-7723-4134-8A67-C81D788FA9FD}">
      <dgm:prSet/>
      <dgm:spPr/>
      <dgm:t>
        <a:bodyPr/>
        <a:lstStyle/>
        <a:p>
          <a:endParaRPr lang="en-US"/>
        </a:p>
      </dgm:t>
    </dgm:pt>
    <dgm:pt modelId="{62352BB0-B4CD-4669-B409-F31CD85A9311}">
      <dgm:prSet phldrT="[Text]"/>
      <dgm:spPr/>
      <dgm:t>
        <a:bodyPr/>
        <a:lstStyle/>
        <a:p>
          <a:r>
            <a:rPr lang="en-US" b="1" dirty="0" smtClean="0"/>
            <a:t>Post-Approval</a:t>
          </a:r>
          <a:endParaRPr lang="en-US" b="1" dirty="0"/>
        </a:p>
      </dgm:t>
    </dgm:pt>
    <dgm:pt modelId="{D42127D1-5C8F-46BE-AA71-AEF35A80D5F8}" type="parTrans" cxnId="{463196D2-9F6B-4753-AD22-1602559DB6A6}">
      <dgm:prSet/>
      <dgm:spPr/>
      <dgm:t>
        <a:bodyPr/>
        <a:lstStyle/>
        <a:p>
          <a:endParaRPr lang="en-US"/>
        </a:p>
      </dgm:t>
    </dgm:pt>
    <dgm:pt modelId="{A03EDDA3-25C8-4D54-BC3C-C9547F13D74B}" type="sibTrans" cxnId="{463196D2-9F6B-4753-AD22-1602559DB6A6}">
      <dgm:prSet/>
      <dgm:spPr/>
      <dgm:t>
        <a:bodyPr/>
        <a:lstStyle/>
        <a:p>
          <a:endParaRPr lang="en-US"/>
        </a:p>
      </dgm:t>
    </dgm:pt>
    <dgm:pt modelId="{F787B361-3CA8-46F7-A8B0-0E31310C54A9}">
      <dgm:prSet phldrT="[Text]"/>
      <dgm:spPr/>
      <dgm:t>
        <a:bodyPr/>
        <a:lstStyle/>
        <a:p>
          <a:r>
            <a:rPr lang="en-US" dirty="0" smtClean="0"/>
            <a:t>ATI will manage waste as non-hazardous </a:t>
          </a:r>
          <a:endParaRPr lang="en-US" dirty="0"/>
        </a:p>
      </dgm:t>
    </dgm:pt>
    <dgm:pt modelId="{D7FA781E-3A72-438C-AA42-7C37C2B9EC89}" type="parTrans" cxnId="{68BCFFBE-8DD0-42A0-90EE-BB8DBB8B4B45}">
      <dgm:prSet/>
      <dgm:spPr/>
      <dgm:t>
        <a:bodyPr/>
        <a:lstStyle/>
        <a:p>
          <a:endParaRPr lang="en-US"/>
        </a:p>
      </dgm:t>
    </dgm:pt>
    <dgm:pt modelId="{C9E3B2BE-9421-4426-B9FC-12C00E5F324E}" type="sibTrans" cxnId="{68BCFFBE-8DD0-42A0-90EE-BB8DBB8B4B45}">
      <dgm:prSet/>
      <dgm:spPr/>
      <dgm:t>
        <a:bodyPr/>
        <a:lstStyle/>
        <a:p>
          <a:endParaRPr lang="en-US"/>
        </a:p>
      </dgm:t>
    </dgm:pt>
    <dgm:pt modelId="{876F6947-D7D2-4389-B97B-B2BD21D07667}">
      <dgm:prSet phldrT="[Text]"/>
      <dgm:spPr/>
      <dgm:t>
        <a:bodyPr/>
        <a:lstStyle/>
        <a:p>
          <a:r>
            <a:rPr lang="en-US" dirty="0" smtClean="0"/>
            <a:t>Comments due by 4pm</a:t>
          </a:r>
          <a:endParaRPr lang="en-US" dirty="0"/>
        </a:p>
      </dgm:t>
    </dgm:pt>
    <dgm:pt modelId="{A159C83F-7E7A-4F12-A2B4-1306321DF4BD}" type="sibTrans" cxnId="{A237B77C-2E70-4E0D-8793-237EA0F351EC}">
      <dgm:prSet/>
      <dgm:spPr/>
      <dgm:t>
        <a:bodyPr/>
        <a:lstStyle/>
        <a:p>
          <a:endParaRPr lang="en-US"/>
        </a:p>
      </dgm:t>
    </dgm:pt>
    <dgm:pt modelId="{912CB409-AB59-4B3E-9B9B-40B9C307E150}" type="parTrans" cxnId="{A237B77C-2E70-4E0D-8793-237EA0F351EC}">
      <dgm:prSet/>
      <dgm:spPr/>
      <dgm:t>
        <a:bodyPr/>
        <a:lstStyle/>
        <a:p>
          <a:endParaRPr lang="en-US"/>
        </a:p>
      </dgm:t>
    </dgm:pt>
    <dgm:pt modelId="{B1E36A2A-E26C-4908-9D7A-0EC42D6C96CB}" type="pres">
      <dgm:prSet presAssocID="{8A03CB5B-7D1D-4C0B-9A73-C62925E32AA1}" presName="linear" presStyleCnt="0">
        <dgm:presLayoutVars>
          <dgm:dir/>
          <dgm:animLvl val="lvl"/>
          <dgm:resizeHandles val="exact"/>
        </dgm:presLayoutVars>
      </dgm:prSet>
      <dgm:spPr/>
      <dgm:t>
        <a:bodyPr/>
        <a:lstStyle/>
        <a:p>
          <a:endParaRPr lang="en-US"/>
        </a:p>
      </dgm:t>
    </dgm:pt>
    <dgm:pt modelId="{4BE0741E-D317-4C9C-9B14-2D45520504CA}" type="pres">
      <dgm:prSet presAssocID="{AE05A477-F729-46D0-A31B-BBF0A86623AD}" presName="parentLin" presStyleCnt="0"/>
      <dgm:spPr/>
    </dgm:pt>
    <dgm:pt modelId="{A3BCA330-2D3E-4C2D-9029-D501660DF073}" type="pres">
      <dgm:prSet presAssocID="{AE05A477-F729-46D0-A31B-BBF0A86623AD}" presName="parentLeftMargin" presStyleLbl="node1" presStyleIdx="0" presStyleCnt="3"/>
      <dgm:spPr/>
      <dgm:t>
        <a:bodyPr/>
        <a:lstStyle/>
        <a:p>
          <a:endParaRPr lang="en-US"/>
        </a:p>
      </dgm:t>
    </dgm:pt>
    <dgm:pt modelId="{5E4940B4-2E79-47C8-926B-A6518587451D}" type="pres">
      <dgm:prSet presAssocID="{AE05A477-F729-46D0-A31B-BBF0A86623AD}" presName="parentText" presStyleLbl="node1" presStyleIdx="0" presStyleCnt="3">
        <dgm:presLayoutVars>
          <dgm:chMax val="0"/>
          <dgm:bulletEnabled val="1"/>
        </dgm:presLayoutVars>
      </dgm:prSet>
      <dgm:spPr/>
      <dgm:t>
        <a:bodyPr/>
        <a:lstStyle/>
        <a:p>
          <a:endParaRPr lang="en-US"/>
        </a:p>
      </dgm:t>
    </dgm:pt>
    <dgm:pt modelId="{DF6AC42A-A2B1-412A-8739-116C5330F615}" type="pres">
      <dgm:prSet presAssocID="{AE05A477-F729-46D0-A31B-BBF0A86623AD}" presName="negativeSpace" presStyleCnt="0"/>
      <dgm:spPr/>
    </dgm:pt>
    <dgm:pt modelId="{1B0F774D-9A49-45F8-9799-2F63ED797AB1}" type="pres">
      <dgm:prSet presAssocID="{AE05A477-F729-46D0-A31B-BBF0A86623AD}" presName="childText" presStyleLbl="conFgAcc1" presStyleIdx="0" presStyleCnt="3">
        <dgm:presLayoutVars>
          <dgm:bulletEnabled val="1"/>
        </dgm:presLayoutVars>
      </dgm:prSet>
      <dgm:spPr/>
      <dgm:t>
        <a:bodyPr/>
        <a:lstStyle/>
        <a:p>
          <a:endParaRPr lang="en-US"/>
        </a:p>
      </dgm:t>
    </dgm:pt>
    <dgm:pt modelId="{C1F6634B-210C-457C-8897-E7DE547C2EA6}" type="pres">
      <dgm:prSet presAssocID="{70EF599E-E501-4A85-8367-894BAB492975}" presName="spaceBetweenRectangles" presStyleCnt="0"/>
      <dgm:spPr/>
    </dgm:pt>
    <dgm:pt modelId="{A1853946-837E-4D08-AF7B-4346F64D3EAC}" type="pres">
      <dgm:prSet presAssocID="{953443BA-5707-4917-8579-1BBDB1658804}" presName="parentLin" presStyleCnt="0"/>
      <dgm:spPr/>
    </dgm:pt>
    <dgm:pt modelId="{DA7D86BC-0EEA-498C-997E-B89398F9C71C}" type="pres">
      <dgm:prSet presAssocID="{953443BA-5707-4917-8579-1BBDB1658804}" presName="parentLeftMargin" presStyleLbl="node1" presStyleIdx="0" presStyleCnt="3"/>
      <dgm:spPr/>
      <dgm:t>
        <a:bodyPr/>
        <a:lstStyle/>
        <a:p>
          <a:endParaRPr lang="en-US"/>
        </a:p>
      </dgm:t>
    </dgm:pt>
    <dgm:pt modelId="{CBF0DADB-21EC-4BD0-BCB0-B1CD6F213C0F}" type="pres">
      <dgm:prSet presAssocID="{953443BA-5707-4917-8579-1BBDB1658804}" presName="parentText" presStyleLbl="node1" presStyleIdx="1" presStyleCnt="3">
        <dgm:presLayoutVars>
          <dgm:chMax val="0"/>
          <dgm:bulletEnabled val="1"/>
        </dgm:presLayoutVars>
      </dgm:prSet>
      <dgm:spPr/>
      <dgm:t>
        <a:bodyPr/>
        <a:lstStyle/>
        <a:p>
          <a:endParaRPr lang="en-US"/>
        </a:p>
      </dgm:t>
    </dgm:pt>
    <dgm:pt modelId="{AE1B9B48-C0C5-408B-989A-216D39E44FA4}" type="pres">
      <dgm:prSet presAssocID="{953443BA-5707-4917-8579-1BBDB1658804}" presName="negativeSpace" presStyleCnt="0"/>
      <dgm:spPr/>
    </dgm:pt>
    <dgm:pt modelId="{9786E5F6-E0FF-4776-ACAC-1361CBFC781C}" type="pres">
      <dgm:prSet presAssocID="{953443BA-5707-4917-8579-1BBDB1658804}" presName="childText" presStyleLbl="conFgAcc1" presStyleIdx="1" presStyleCnt="3">
        <dgm:presLayoutVars>
          <dgm:bulletEnabled val="1"/>
        </dgm:presLayoutVars>
      </dgm:prSet>
      <dgm:spPr/>
      <dgm:t>
        <a:bodyPr/>
        <a:lstStyle/>
        <a:p>
          <a:endParaRPr lang="en-US"/>
        </a:p>
      </dgm:t>
    </dgm:pt>
    <dgm:pt modelId="{2B42C99D-43C8-4BED-85BF-AA6306140CA3}" type="pres">
      <dgm:prSet presAssocID="{7691513C-E438-45B7-BC48-96A4D1B943B2}" presName="spaceBetweenRectangles" presStyleCnt="0"/>
      <dgm:spPr/>
    </dgm:pt>
    <dgm:pt modelId="{15F59810-B0C0-4D85-89E2-BC2B500800E8}" type="pres">
      <dgm:prSet presAssocID="{62352BB0-B4CD-4669-B409-F31CD85A9311}" presName="parentLin" presStyleCnt="0"/>
      <dgm:spPr/>
    </dgm:pt>
    <dgm:pt modelId="{40B43BB6-3BBE-411B-A384-BF1366197B4E}" type="pres">
      <dgm:prSet presAssocID="{62352BB0-B4CD-4669-B409-F31CD85A9311}" presName="parentLeftMargin" presStyleLbl="node1" presStyleIdx="1" presStyleCnt="3"/>
      <dgm:spPr/>
      <dgm:t>
        <a:bodyPr/>
        <a:lstStyle/>
        <a:p>
          <a:endParaRPr lang="en-US"/>
        </a:p>
      </dgm:t>
    </dgm:pt>
    <dgm:pt modelId="{A03FBA19-0F36-4AF8-90B7-38F1808B7CEB}" type="pres">
      <dgm:prSet presAssocID="{62352BB0-B4CD-4669-B409-F31CD85A9311}" presName="parentText" presStyleLbl="node1" presStyleIdx="2" presStyleCnt="3">
        <dgm:presLayoutVars>
          <dgm:chMax val="0"/>
          <dgm:bulletEnabled val="1"/>
        </dgm:presLayoutVars>
      </dgm:prSet>
      <dgm:spPr/>
      <dgm:t>
        <a:bodyPr/>
        <a:lstStyle/>
        <a:p>
          <a:endParaRPr lang="en-US"/>
        </a:p>
      </dgm:t>
    </dgm:pt>
    <dgm:pt modelId="{5525D413-757C-4056-9D41-B4A8C3630552}" type="pres">
      <dgm:prSet presAssocID="{62352BB0-B4CD-4669-B409-F31CD85A9311}" presName="negativeSpace" presStyleCnt="0"/>
      <dgm:spPr/>
    </dgm:pt>
    <dgm:pt modelId="{CDDCDBFB-DDCF-4A7B-80F8-35290F480826}" type="pres">
      <dgm:prSet presAssocID="{62352BB0-B4CD-4669-B409-F31CD85A9311}" presName="childText" presStyleLbl="conFgAcc1" presStyleIdx="2" presStyleCnt="3">
        <dgm:presLayoutVars>
          <dgm:bulletEnabled val="1"/>
        </dgm:presLayoutVars>
      </dgm:prSet>
      <dgm:spPr/>
      <dgm:t>
        <a:bodyPr/>
        <a:lstStyle/>
        <a:p>
          <a:endParaRPr lang="en-US"/>
        </a:p>
      </dgm:t>
    </dgm:pt>
  </dgm:ptLst>
  <dgm:cxnLst>
    <dgm:cxn modelId="{E5A6C3E2-6982-4E29-B68C-CF53FBF2D6D3}" type="presOf" srcId="{AE05A477-F729-46D0-A31B-BBF0A86623AD}" destId="{A3BCA330-2D3E-4C2D-9029-D501660DF073}" srcOrd="0" destOrd="0" presId="urn:microsoft.com/office/officeart/2005/8/layout/list1"/>
    <dgm:cxn modelId="{3E9A697A-5546-4129-9CE8-C8516A3B31AF}" type="presOf" srcId="{953443BA-5707-4917-8579-1BBDB1658804}" destId="{CBF0DADB-21EC-4BD0-BCB0-B1CD6F213C0F}" srcOrd="1" destOrd="0" presId="urn:microsoft.com/office/officeart/2005/8/layout/list1"/>
    <dgm:cxn modelId="{6853D351-67C4-4632-84AB-08EA547A8210}" type="presOf" srcId="{8A03CB5B-7D1D-4C0B-9A73-C62925E32AA1}" destId="{B1E36A2A-E26C-4908-9D7A-0EC42D6C96CB}" srcOrd="0" destOrd="0" presId="urn:microsoft.com/office/officeart/2005/8/layout/list1"/>
    <dgm:cxn modelId="{A237B77C-2E70-4E0D-8793-237EA0F351EC}" srcId="{AE05A477-F729-46D0-A31B-BBF0A86623AD}" destId="{876F6947-D7D2-4389-B97B-B2BD21D07667}" srcOrd="0" destOrd="0" parTransId="{912CB409-AB59-4B3E-9B9B-40B9C307E150}" sibTransId="{A159C83F-7E7A-4F12-A2B4-1306321DF4BD}"/>
    <dgm:cxn modelId="{68BCFFBE-8DD0-42A0-90EE-BB8DBB8B4B45}" srcId="{62352BB0-B4CD-4669-B409-F31CD85A9311}" destId="{F787B361-3CA8-46F7-A8B0-0E31310C54A9}" srcOrd="0" destOrd="0" parTransId="{D7FA781E-3A72-438C-AA42-7C37C2B9EC89}" sibTransId="{C9E3B2BE-9421-4426-B9FC-12C00E5F324E}"/>
    <dgm:cxn modelId="{E9616A63-6950-4372-BE64-D765A343E808}" type="presOf" srcId="{AE05A477-F729-46D0-A31B-BBF0A86623AD}" destId="{5E4940B4-2E79-47C8-926B-A6518587451D}" srcOrd="1" destOrd="0" presId="urn:microsoft.com/office/officeart/2005/8/layout/list1"/>
    <dgm:cxn modelId="{F854B034-803B-4352-8AA4-6045A61E2537}" type="presOf" srcId="{953443BA-5707-4917-8579-1BBDB1658804}" destId="{DA7D86BC-0EEA-498C-997E-B89398F9C71C}" srcOrd="0" destOrd="0" presId="urn:microsoft.com/office/officeart/2005/8/layout/list1"/>
    <dgm:cxn modelId="{09F17BC5-812D-43BD-9D4A-3516316859C1}" srcId="{8A03CB5B-7D1D-4C0B-9A73-C62925E32AA1}" destId="{AE05A477-F729-46D0-A31B-BBF0A86623AD}" srcOrd="0" destOrd="0" parTransId="{85EED042-C8C9-44F1-A39B-3FD594CE0C4E}" sibTransId="{70EF599E-E501-4A85-8367-894BAB492975}"/>
    <dgm:cxn modelId="{83CEAF3E-CE03-451F-A895-BE2AB779E60C}" type="presOf" srcId="{62352BB0-B4CD-4669-B409-F31CD85A9311}" destId="{A03FBA19-0F36-4AF8-90B7-38F1808B7CEB}" srcOrd="1" destOrd="0" presId="urn:microsoft.com/office/officeart/2005/8/layout/list1"/>
    <dgm:cxn modelId="{066BA0F5-70FE-4CBC-964E-2AC632FCAA79}" type="presOf" srcId="{62352BB0-B4CD-4669-B409-F31CD85A9311}" destId="{40B43BB6-3BBE-411B-A384-BF1366197B4E}" srcOrd="0" destOrd="0" presId="urn:microsoft.com/office/officeart/2005/8/layout/list1"/>
    <dgm:cxn modelId="{463196D2-9F6B-4753-AD22-1602559DB6A6}" srcId="{8A03CB5B-7D1D-4C0B-9A73-C62925E32AA1}" destId="{62352BB0-B4CD-4669-B409-F31CD85A9311}" srcOrd="2" destOrd="0" parTransId="{D42127D1-5C8F-46BE-AA71-AEF35A80D5F8}" sibTransId="{A03EDDA3-25C8-4D54-BC3C-C9547F13D74B}"/>
    <dgm:cxn modelId="{2A1E655F-B18A-43B5-BC03-2495469A8107}" srcId="{8A03CB5B-7D1D-4C0B-9A73-C62925E32AA1}" destId="{953443BA-5707-4917-8579-1BBDB1658804}" srcOrd="1" destOrd="0" parTransId="{5D44AC8B-0B14-4A3D-9036-AB26FD1BCB23}" sibTransId="{7691513C-E438-45B7-BC48-96A4D1B943B2}"/>
    <dgm:cxn modelId="{F9815C0B-EA98-42D6-91C4-115FAB597C94}" type="presOf" srcId="{876F6947-D7D2-4389-B97B-B2BD21D07667}" destId="{1B0F774D-9A49-45F8-9799-2F63ED797AB1}" srcOrd="0" destOrd="0" presId="urn:microsoft.com/office/officeart/2005/8/layout/list1"/>
    <dgm:cxn modelId="{CCB696A5-7723-4134-8A67-C81D788FA9FD}" srcId="{953443BA-5707-4917-8579-1BBDB1658804}" destId="{A93C5A93-BA99-4487-8D05-DC024A87F61B}" srcOrd="0" destOrd="0" parTransId="{F36A4B03-8036-43DD-965A-2F9AA4CCF72B}" sibTransId="{23B04283-6F75-43A3-AE6D-971FE3B92961}"/>
    <dgm:cxn modelId="{BCC08B30-144A-49CA-9B93-9FCA32B7B8C9}" type="presOf" srcId="{A93C5A93-BA99-4487-8D05-DC024A87F61B}" destId="{9786E5F6-E0FF-4776-ACAC-1361CBFC781C}" srcOrd="0" destOrd="0" presId="urn:microsoft.com/office/officeart/2005/8/layout/list1"/>
    <dgm:cxn modelId="{CA07FBB1-1E66-4BDC-A48F-6B3D60BEF4C3}" type="presOf" srcId="{F787B361-3CA8-46F7-A8B0-0E31310C54A9}" destId="{CDDCDBFB-DDCF-4A7B-80F8-35290F480826}" srcOrd="0" destOrd="0" presId="urn:microsoft.com/office/officeart/2005/8/layout/list1"/>
    <dgm:cxn modelId="{60176E06-C9A5-42CB-B57E-C6A7108AAED4}" type="presParOf" srcId="{B1E36A2A-E26C-4908-9D7A-0EC42D6C96CB}" destId="{4BE0741E-D317-4C9C-9B14-2D45520504CA}" srcOrd="0" destOrd="0" presId="urn:microsoft.com/office/officeart/2005/8/layout/list1"/>
    <dgm:cxn modelId="{A5DAF3E9-3F3D-45B1-859E-09371BD678EE}" type="presParOf" srcId="{4BE0741E-D317-4C9C-9B14-2D45520504CA}" destId="{A3BCA330-2D3E-4C2D-9029-D501660DF073}" srcOrd="0" destOrd="0" presId="urn:microsoft.com/office/officeart/2005/8/layout/list1"/>
    <dgm:cxn modelId="{9ED0D113-7A3F-48AC-A926-51AA88534438}" type="presParOf" srcId="{4BE0741E-D317-4C9C-9B14-2D45520504CA}" destId="{5E4940B4-2E79-47C8-926B-A6518587451D}" srcOrd="1" destOrd="0" presId="urn:microsoft.com/office/officeart/2005/8/layout/list1"/>
    <dgm:cxn modelId="{BAA2DBE6-0D7B-46C0-832C-B320B3133A87}" type="presParOf" srcId="{B1E36A2A-E26C-4908-9D7A-0EC42D6C96CB}" destId="{DF6AC42A-A2B1-412A-8739-116C5330F615}" srcOrd="1" destOrd="0" presId="urn:microsoft.com/office/officeart/2005/8/layout/list1"/>
    <dgm:cxn modelId="{223103C1-9748-4A17-87B5-2112EAE4061A}" type="presParOf" srcId="{B1E36A2A-E26C-4908-9D7A-0EC42D6C96CB}" destId="{1B0F774D-9A49-45F8-9799-2F63ED797AB1}" srcOrd="2" destOrd="0" presId="urn:microsoft.com/office/officeart/2005/8/layout/list1"/>
    <dgm:cxn modelId="{67A1EF99-F2DE-411E-868A-3A9FEC4755E8}" type="presParOf" srcId="{B1E36A2A-E26C-4908-9D7A-0EC42D6C96CB}" destId="{C1F6634B-210C-457C-8897-E7DE547C2EA6}" srcOrd="3" destOrd="0" presId="urn:microsoft.com/office/officeart/2005/8/layout/list1"/>
    <dgm:cxn modelId="{C05E84A9-DF68-4BBD-847B-A3075FAFB4C8}" type="presParOf" srcId="{B1E36A2A-E26C-4908-9D7A-0EC42D6C96CB}" destId="{A1853946-837E-4D08-AF7B-4346F64D3EAC}" srcOrd="4" destOrd="0" presId="urn:microsoft.com/office/officeart/2005/8/layout/list1"/>
    <dgm:cxn modelId="{80B99196-A423-45CB-BAC8-DDFFED0CE46A}" type="presParOf" srcId="{A1853946-837E-4D08-AF7B-4346F64D3EAC}" destId="{DA7D86BC-0EEA-498C-997E-B89398F9C71C}" srcOrd="0" destOrd="0" presId="urn:microsoft.com/office/officeart/2005/8/layout/list1"/>
    <dgm:cxn modelId="{596E9336-68B8-4D3A-89FC-EED61F73D62D}" type="presParOf" srcId="{A1853946-837E-4D08-AF7B-4346F64D3EAC}" destId="{CBF0DADB-21EC-4BD0-BCB0-B1CD6F213C0F}" srcOrd="1" destOrd="0" presId="urn:microsoft.com/office/officeart/2005/8/layout/list1"/>
    <dgm:cxn modelId="{5CAD0472-933F-4DEF-AACD-F4E30BCFB1E7}" type="presParOf" srcId="{B1E36A2A-E26C-4908-9D7A-0EC42D6C96CB}" destId="{AE1B9B48-C0C5-408B-989A-216D39E44FA4}" srcOrd="5" destOrd="0" presId="urn:microsoft.com/office/officeart/2005/8/layout/list1"/>
    <dgm:cxn modelId="{4A2CFAE1-C6F6-4142-85E6-E4002C57562B}" type="presParOf" srcId="{B1E36A2A-E26C-4908-9D7A-0EC42D6C96CB}" destId="{9786E5F6-E0FF-4776-ACAC-1361CBFC781C}" srcOrd="6" destOrd="0" presId="urn:microsoft.com/office/officeart/2005/8/layout/list1"/>
    <dgm:cxn modelId="{09BB60CD-B2AF-42E9-BD5E-1B09CB8DECB7}" type="presParOf" srcId="{B1E36A2A-E26C-4908-9D7A-0EC42D6C96CB}" destId="{2B42C99D-43C8-4BED-85BF-AA6306140CA3}" srcOrd="7" destOrd="0" presId="urn:microsoft.com/office/officeart/2005/8/layout/list1"/>
    <dgm:cxn modelId="{0439EB88-0719-4C12-8B7E-F69C676D177F}" type="presParOf" srcId="{B1E36A2A-E26C-4908-9D7A-0EC42D6C96CB}" destId="{15F59810-B0C0-4D85-89E2-BC2B500800E8}" srcOrd="8" destOrd="0" presId="urn:microsoft.com/office/officeart/2005/8/layout/list1"/>
    <dgm:cxn modelId="{C55CFCBD-E17B-4081-8A5D-58BA81D416BF}" type="presParOf" srcId="{15F59810-B0C0-4D85-89E2-BC2B500800E8}" destId="{40B43BB6-3BBE-411B-A384-BF1366197B4E}" srcOrd="0" destOrd="0" presId="urn:microsoft.com/office/officeart/2005/8/layout/list1"/>
    <dgm:cxn modelId="{0BC9F1BA-4F29-45F3-AB63-5BB19A8B9F1B}" type="presParOf" srcId="{15F59810-B0C0-4D85-89E2-BC2B500800E8}" destId="{A03FBA19-0F36-4AF8-90B7-38F1808B7CEB}" srcOrd="1" destOrd="0" presId="urn:microsoft.com/office/officeart/2005/8/layout/list1"/>
    <dgm:cxn modelId="{73A2C02A-4F73-4D59-AA95-EC1E48448881}" type="presParOf" srcId="{B1E36A2A-E26C-4908-9D7A-0EC42D6C96CB}" destId="{5525D413-757C-4056-9D41-B4A8C3630552}" srcOrd="9" destOrd="0" presId="urn:microsoft.com/office/officeart/2005/8/layout/list1"/>
    <dgm:cxn modelId="{A61BCAD4-A2D6-4642-BE6F-C5A65A6216C4}" type="presParOf" srcId="{B1E36A2A-E26C-4908-9D7A-0EC42D6C96CB}" destId="{CDDCDBFB-DDCF-4A7B-80F8-35290F48082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F774D-9A49-45F8-9799-2F63ED797AB1}">
      <dsp:nvSpPr>
        <dsp:cNvPr id="0" name=""/>
        <dsp:cNvSpPr/>
      </dsp:nvSpPr>
      <dsp:spPr>
        <a:xfrm>
          <a:off x="0" y="422571"/>
          <a:ext cx="8229600" cy="9355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Comments due by 4pm</a:t>
          </a:r>
          <a:endParaRPr lang="en-US" sz="2200" kern="1200" dirty="0"/>
        </a:p>
      </dsp:txBody>
      <dsp:txXfrm>
        <a:off x="0" y="422571"/>
        <a:ext cx="8229600" cy="935550"/>
      </dsp:txXfrm>
    </dsp:sp>
    <dsp:sp modelId="{5E4940B4-2E79-47C8-926B-A6518587451D}">
      <dsp:nvSpPr>
        <dsp:cNvPr id="0" name=""/>
        <dsp:cNvSpPr/>
      </dsp:nvSpPr>
      <dsp:spPr>
        <a:xfrm>
          <a:off x="411480" y="97851"/>
          <a:ext cx="5760720"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b="1" kern="1200" dirty="0" smtClean="0"/>
            <a:t>August 20, 2019</a:t>
          </a:r>
          <a:endParaRPr lang="en-US" sz="2200" b="1" kern="1200" dirty="0"/>
        </a:p>
      </dsp:txBody>
      <dsp:txXfrm>
        <a:off x="443183" y="129554"/>
        <a:ext cx="5697314" cy="586034"/>
      </dsp:txXfrm>
    </dsp:sp>
    <dsp:sp modelId="{9786E5F6-E0FF-4776-ACAC-1361CBFC781C}">
      <dsp:nvSpPr>
        <dsp:cNvPr id="0" name=""/>
        <dsp:cNvSpPr/>
      </dsp:nvSpPr>
      <dsp:spPr>
        <a:xfrm>
          <a:off x="0" y="1801641"/>
          <a:ext cx="8229600" cy="1247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Oregon Environmental Quality Commission meets in Portland</a:t>
          </a:r>
          <a:endParaRPr lang="en-US" sz="2200" kern="1200" dirty="0"/>
        </a:p>
      </dsp:txBody>
      <dsp:txXfrm>
        <a:off x="0" y="1801641"/>
        <a:ext cx="8229600" cy="1247400"/>
      </dsp:txXfrm>
    </dsp:sp>
    <dsp:sp modelId="{CBF0DADB-21EC-4BD0-BCB0-B1CD6F213C0F}">
      <dsp:nvSpPr>
        <dsp:cNvPr id="0" name=""/>
        <dsp:cNvSpPr/>
      </dsp:nvSpPr>
      <dsp:spPr>
        <a:xfrm>
          <a:off x="411480" y="1476921"/>
          <a:ext cx="5760720"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b="1" kern="1200" dirty="0" smtClean="0"/>
            <a:t>November 14-15, 2019 </a:t>
          </a:r>
          <a:endParaRPr lang="en-US" sz="2200" b="1" kern="1200" dirty="0"/>
        </a:p>
      </dsp:txBody>
      <dsp:txXfrm>
        <a:off x="443183" y="1508624"/>
        <a:ext cx="5697314" cy="586034"/>
      </dsp:txXfrm>
    </dsp:sp>
    <dsp:sp modelId="{CDDCDBFB-DDCF-4A7B-80F8-35290F480826}">
      <dsp:nvSpPr>
        <dsp:cNvPr id="0" name=""/>
        <dsp:cNvSpPr/>
      </dsp:nvSpPr>
      <dsp:spPr>
        <a:xfrm>
          <a:off x="0" y="3492561"/>
          <a:ext cx="8229600" cy="9355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ATI will manage waste as non-hazardous </a:t>
          </a:r>
          <a:endParaRPr lang="en-US" sz="2200" kern="1200" dirty="0"/>
        </a:p>
      </dsp:txBody>
      <dsp:txXfrm>
        <a:off x="0" y="3492561"/>
        <a:ext cx="8229600" cy="935550"/>
      </dsp:txXfrm>
    </dsp:sp>
    <dsp:sp modelId="{A03FBA19-0F36-4AF8-90B7-38F1808B7CEB}">
      <dsp:nvSpPr>
        <dsp:cNvPr id="0" name=""/>
        <dsp:cNvSpPr/>
      </dsp:nvSpPr>
      <dsp:spPr>
        <a:xfrm>
          <a:off x="411480" y="3167841"/>
          <a:ext cx="5760720" cy="649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b="1" kern="1200" dirty="0" smtClean="0"/>
            <a:t>Post-Approval</a:t>
          </a:r>
          <a:endParaRPr lang="en-US" sz="2200" b="1" kern="1200" dirty="0"/>
        </a:p>
      </dsp:txBody>
      <dsp:txXfrm>
        <a:off x="443183" y="3199544"/>
        <a:ext cx="569731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FB720-C874-41CF-8A42-498ED1DE9944}" type="datetimeFigureOut">
              <a:rPr lang="en-US" smtClean="0"/>
              <a:t>8/23/2019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Good evening</a:t>
            </a:r>
            <a:r>
              <a:rPr lang="en-ZW" baseline="0" dirty="0" smtClean="0"/>
              <a:t> everyone. </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My name is Dan </a:t>
            </a:r>
            <a:r>
              <a:rPr lang="en-ZW" baseline="0" dirty="0" err="1" smtClean="0"/>
              <a:t>Lobato</a:t>
            </a:r>
            <a:r>
              <a:rPr lang="en-ZW" baseline="0" dirty="0" smtClean="0"/>
              <a:t>– I am a hazardous waste inspector with The Oregon Department of Environmental Quality’s Western Region. I am joined by my colleague, Seth </a:t>
            </a:r>
            <a:r>
              <a:rPr lang="en-ZW" baseline="0" dirty="0" err="1" smtClean="0"/>
              <a:t>Sadofsky</a:t>
            </a:r>
            <a:r>
              <a:rPr lang="en-ZW" baseline="0" dirty="0" smtClean="0"/>
              <a:t>– Seth is a hydrogeologist who is also based in DEQ’s Western Region.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Tonight, Seth and I will give an overview of the proposed ATI Hazardous Waste Delisting 2019 rulemaking. You can find much of this material in your ATI Public Notice Package, but tonight is our opportunity to explain some additional context about the rule and it is your opportunity to ask Seth and me questions about the this proposed rulemaking.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By delisting, we mean that this proposal—if  approved—will allow a specific waste stream that is currently considered hazardous waste to be managed and disposed of as solid waste.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know many of you are curious about DEQ’s process for making this decision and we’ll explain this process in more details as we go through this presentation. </a:t>
            </a:r>
            <a:endParaRPr lang="en-ZW"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trike="noStrike" baseline="0" dirty="0" smtClean="0"/>
              <a:t>The previous slide was about what chemicals to look for and these next few slides are all about how we evaluate them.</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ATI conducted four sampling events approximately one week apart to show that, as expected, there isn’t much variability in the process and waste.  </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During each  of the four sampling events,  ATI extracted 5 samples of sludge from a random grid in the filter press cake and then combined the five samples into one composite sample for analysis. This procedure provides a good average of a batch of filter press cake..</a:t>
            </a:r>
          </a:p>
          <a:p>
            <a:pPr marL="457200" lvl="1" indent="0">
              <a:buFont typeface="Arial" panose="020B0604020202020204" pitchFamily="34" charset="0"/>
              <a:buNone/>
            </a:pPr>
            <a:endParaRPr lang="en-US" strike="sngStrike" baseline="0" dirty="0" smtClean="0"/>
          </a:p>
          <a:p>
            <a:pPr marL="628650" lvl="1" indent="-171450">
              <a:buFont typeface="Arial" panose="020B0604020202020204" pitchFamily="34" charset="0"/>
              <a:buChar char="•"/>
            </a:pPr>
            <a:r>
              <a:rPr lang="en-US" strike="noStrike" baseline="0" dirty="0" smtClean="0"/>
              <a:t>Independent, accredited laboratories analyzed ATI’s sludge samples.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78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To determine if ATI’s waste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a:t>
            </a:r>
            <a:r>
              <a:rPr lang="en-US" b="0" strike="noStrike" baseline="0" dirty="0" smtClean="0"/>
              <a:t>, planned disposal location, risk levels chosen by the state, and  then produces screening levels for the waste.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we compare the screening levels for total concentration of the chemicals for which F006 is written with the data from ATI.</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ATI’s waste, in mg/kg or ppm, represented as bars, then we have a threshold for the total concentration in the waste (POINT) which in all cases is several orders of magnitude above the sample data (note the </a:t>
            </a:r>
            <a:r>
              <a:rPr lang="en-US" i="0" baseline="0" dirty="0" err="1" smtClean="0"/>
              <a:t>logarhythmic</a:t>
            </a:r>
            <a:r>
              <a:rPr lang="en-US" i="0" baseline="0" dirty="0" smtClean="0"/>
              <a:t> scale). </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84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Landfills </a:t>
            </a:r>
            <a:r>
              <a:rPr lang="en-US" sz="1200" b="0" i="0" kern="1200" baseline="0" dirty="0" smtClean="0">
                <a:solidFill>
                  <a:schemeClr val="tx1"/>
                </a:solidFill>
                <a:effectLst/>
                <a:latin typeface="+mn-lt"/>
                <a:ea typeface="+mn-ea"/>
                <a:cs typeface="+mn-cs"/>
              </a:rPr>
              <a:t>are dynamic chemical environments where materials can react and dissolve. This is called leaching and the water that drains from a landfill as a result is called leachate.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In addition to comparing ATI’s sludge against a total concentration for hazardous waste, we look at whether we need to test for leaching. This level is derived by the same tool that I described in the last slide.</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you see the same data as the previous slide, but now we’re looking to see if we need to do a leaching test. </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a:t>
            </a:r>
            <a:r>
              <a:rPr lang="en-US" b="1" i="0" baseline="0" dirty="0" smtClean="0"/>
              <a:t>(POINT)</a:t>
            </a:r>
            <a:r>
              <a:rPr lang="en-US" i="0" baseline="0" dirty="0" smtClean="0"/>
              <a:t> that for the four chemicals for which F006 was written, only Cadmium requires leaching tests. </a:t>
            </a:r>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The leaching test is called the toxicity characteristic leaching procedure (or TCLP), and it is a standard test used to characterize hazardous waste.</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Samples 2, 3, and 4 were put through TCLP and tested after leaching and Cadmium was not detected in the leachate.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I’m not going to take you through the rest of the chemicals right now, but the results are similar.</a:t>
            </a:r>
          </a:p>
          <a:p>
            <a:pPr marL="0" indent="0">
              <a:buFont typeface="Arial" panose="020B0604020202020204" pitchFamily="34" charset="0"/>
              <a:buNone/>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a result of the sampling</a:t>
            </a:r>
            <a:r>
              <a:rPr lang="en-US" baseline="0" dirty="0" smtClean="0"/>
              <a:t> and analysis ATI conducted in consultation with DEQ, we are satisfied that ATI’s chemical etching and milling sludge meets the criteria for a hazardous waste delisting and is safe to dispose of in a permitted, non-hazardous waste landfill. </a:t>
            </a:r>
            <a:endParaRPr lang="en-US"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sz="1200" b="0" dirty="0" smtClean="0">
              <a:solidFill>
                <a:srgbClr val="0070C0"/>
              </a:solidFill>
            </a:endParaRP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a:t>
            </a:r>
          </a:p>
          <a:p>
            <a:pPr marL="174708" indent="-174708">
              <a:buFont typeface="Arial" panose="020B0604020202020204" pitchFamily="34" charset="0"/>
              <a:buChar char="•"/>
            </a:pPr>
            <a:r>
              <a:rPr lang="en-US" i="0" baseline="0" dirty="0" smtClean="0"/>
              <a:t>NOTE – Instead of including the next slide in the public hearing, can we just say that the labs followed a similar testing process for all of the other chemicals that might be present in the waste? Then we can include the next slide in the EQC presentation where they’ll likely be interested in hearing more of the technical details…</a:t>
            </a:r>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Also, I think the detail about screening levels similar to other land quality programs will be more meaningful to the EQC than for the public hearing. We want to be accurate and transparent, but not give so much details that our main points for the hearing are lost among a potentially confusing amount of detail. </a:t>
            </a:r>
          </a:p>
          <a:p>
            <a:pPr marL="174708" indent="-174708">
              <a:buFont typeface="Arial" panose="020B0604020202020204" pitchFamily="34" charset="0"/>
              <a:buChar char="•"/>
            </a:pPr>
            <a:endParaRPr lang="en-US" i="0" baseline="0" dirty="0" smtClean="0"/>
          </a:p>
          <a:p>
            <a:pPr marL="0" indent="0">
              <a:buFont typeface="Arial" panose="020B0604020202020204" pitchFamily="34" charset="0"/>
              <a:buNone/>
            </a:pPr>
            <a:endParaRPr lang="en-US" i="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1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proposes amending Oregon’s hazardous waste regulations in Chapter 340, Division 101 of the Oregon Administrative Rules to incorporate the delisting of ATI,</a:t>
            </a:r>
            <a:r>
              <a:rPr lang="en-US" baseline="0" dirty="0" smtClean="0"/>
              <a:t> or its corporate successor’s,</a:t>
            </a:r>
            <a:r>
              <a:rPr lang="en-US" dirty="0" smtClean="0"/>
              <a:t> F006 hazardous waste, as long as certain conditions are 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gave careful consideration to this rulemaking to make sure ATI’s waste is properly handled now and in the future. This </a:t>
            </a:r>
            <a:r>
              <a:rPr lang="en-US" dirty="0" smtClean="0"/>
              <a:t>delisting is only valid as long as ATI’s waste meets</a:t>
            </a:r>
            <a:r>
              <a:rPr lang="en-US" baseline="0" dirty="0" smtClean="0"/>
              <a:t> specific conditions in the rule that are meant to ensure the waste does not present a danger to human health and the environment: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ATI must conduct annual testing to ensure that their waste meets the conditions specified in rules.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ATI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 again.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13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indent="0">
              <a:buFont typeface="Arial" panose="020B0604020202020204" pitchFamily="34" charset="0"/>
              <a:buNone/>
            </a:pPr>
            <a:endParaRPr lang="en-US" strike="sngStrike" baseline="0" dirty="0" smtClean="0"/>
          </a:p>
          <a:p>
            <a:pPr marL="171450" indent="-171450">
              <a:buFont typeface="Arial" panose="020B0604020202020204" pitchFamily="34" charset="0"/>
              <a:buChar char="•"/>
            </a:pPr>
            <a:r>
              <a:rPr lang="en-US" sz="1200" b="0" dirty="0" smtClean="0">
                <a:solidFill>
                  <a:schemeClr val="tx1"/>
                </a:solidFill>
              </a:rPr>
              <a:t>You</a:t>
            </a:r>
            <a:r>
              <a:rPr lang="en-US" sz="1200" b="0" baseline="0" dirty="0" smtClean="0">
                <a:solidFill>
                  <a:schemeClr val="tx1"/>
                </a:solidFill>
              </a:rPr>
              <a:t> can make public comments on this rule until the comment deadline - </a:t>
            </a:r>
            <a:r>
              <a:rPr lang="en-US" sz="1200" b="1" dirty="0" smtClean="0">
                <a:solidFill>
                  <a:srgbClr val="0070C0"/>
                </a:solidFill>
              </a:rPr>
              <a:t>4 PM on August 20th</a:t>
            </a:r>
            <a:r>
              <a:rPr lang="en-US" sz="1200" dirty="0" smtClean="0"/>
              <a:t>.</a:t>
            </a:r>
          </a:p>
          <a:p>
            <a:pPr marL="0" indent="0">
              <a:buNone/>
            </a:pPr>
            <a:endParaRPr lang="en-US" sz="1200" dirty="0" smtClean="0"/>
          </a:p>
          <a:p>
            <a:pPr marL="171450" indent="-171450">
              <a:buFont typeface="Arial" panose="020B0604020202020204" pitchFamily="34" charset="0"/>
              <a:buChar char="•"/>
            </a:pPr>
            <a:r>
              <a:rPr lang="en-US" sz="1200" dirty="0" smtClean="0"/>
              <a:t>We will consider all comments before making a final recommendation on this proposal to the Environmental Quality Commission in </a:t>
            </a:r>
            <a:r>
              <a:rPr lang="en-US" sz="1200" b="1" dirty="0" smtClean="0">
                <a:solidFill>
                  <a:srgbClr val="0070C0"/>
                </a:solidFill>
              </a:rPr>
              <a:t>November 2019</a:t>
            </a:r>
            <a:r>
              <a:rPr lang="en-US" sz="1200" dirty="0" smtClean="0"/>
              <a:t>.</a:t>
            </a:r>
          </a:p>
          <a:p>
            <a:pPr marL="0" indent="0">
              <a:buNone/>
            </a:pPr>
            <a:endParaRPr lang="en-US" sz="1200" dirty="0" smtClean="0"/>
          </a:p>
          <a:p>
            <a:pPr marL="171450" indent="-171450">
              <a:buFont typeface="Arial" panose="020B0604020202020204" pitchFamily="34" charset="0"/>
              <a:buChar char="•"/>
            </a:pPr>
            <a:r>
              <a:rPr lang="en-US" sz="1200" dirty="0" smtClean="0"/>
              <a:t>If approved, ATI can manage their</a:t>
            </a:r>
            <a:r>
              <a:rPr lang="en-US" sz="1200" baseline="0" dirty="0" smtClean="0"/>
              <a:t> waste as non-hazardous. </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998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28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0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Before we get started</a:t>
            </a:r>
            <a:r>
              <a:rPr lang="en-US" baseline="0" dirty="0" smtClean="0"/>
              <a:t> with the background portion of this briefing, we want to highlight that this proposed</a:t>
            </a:r>
            <a:r>
              <a:rPr lang="en-US" dirty="0" smtClean="0"/>
              <a:t> rulemaking applies only to the facility on Queen Ave</a:t>
            </a:r>
            <a:r>
              <a:rPr lang="en-US" baseline="0" dirty="0" smtClean="0"/>
              <a:t> SW in Albany –  seen here </a:t>
            </a:r>
            <a:r>
              <a:rPr lang="en-US" b="1" baseline="0" dirty="0" smtClean="0"/>
              <a:t>(POINT).</a:t>
            </a:r>
            <a:r>
              <a:rPr lang="en-US" baseline="0" dirty="0" smtClean="0"/>
              <a:t> This rule does not apply to any other facility or any other waste stream</a:t>
            </a:r>
            <a:r>
              <a:rPr lang="en-US" strike="noStrike" baseline="0" dirty="0" smtClean="0"/>
              <a:t> or process. The </a:t>
            </a:r>
            <a:r>
              <a:rPr lang="en-US" baseline="0" dirty="0" smtClean="0"/>
              <a:t>rule will only apply to the wastes produced at this facility as long as the manufacturing process does not change.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While DEQ has been working on this proposed rule, ATI sold this facility to Consolidated Precision Products. The facility will now use the name Pacific Cast Technologies, Inc. We understand that, while the facility has changed ownership, the production process and waste that is the subject of this proposed rule remains the same.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We’ll edit our proposed rulemaking language before the rule is finalized to reflect this recent change, but to be consistent with our Public Notice document, we’ll refer to the facility as “ATI” during this presentation. </a:t>
            </a:r>
          </a:p>
          <a:p>
            <a:pPr marL="0" indent="0">
              <a:buFont typeface="Arial" panose="020B0604020202020204" pitchFamily="34" charse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Tonight</a:t>
            </a:r>
            <a:r>
              <a:rPr lang="en-US" baseline="0" dirty="0" smtClean="0"/>
              <a:t>’s presentation will cover background on DEQ’s hazardous waste program, relevant definitions and regulatory background, and details on our proposed </a:t>
            </a:r>
            <a:r>
              <a:rPr lang="en-US" strike="noStrike" baseline="0" dirty="0" smtClean="0"/>
              <a:t>ATI F006 hazardous waste delisting </a:t>
            </a:r>
            <a:r>
              <a:rPr lang="en-US" baseline="0" dirty="0" smtClean="0"/>
              <a:t>rulemaking.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Our goal is to explain why ATI’s waste is currently classified as hazardous F006 waste and how DEQ determined it’s appropriate to delist and manage it as a non-hazardous waste in Oregon.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5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rule,</a:t>
            </a:r>
            <a:r>
              <a:rPr lang="en-US" baseline="0" dirty="0" smtClean="0"/>
              <a:t> I’ll provide an overview of some of the common terms we’ll use during the presentation.</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In 1976, the United State Congress passed what’s known as RCRA– or the Resource Conservation and Recovery Act.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a:t>
            </a:r>
            <a:r>
              <a:rPr lang="en-US" baseline="0" dirty="0" err="1" smtClean="0"/>
              <a:t>mis</a:t>
            </a:r>
            <a:r>
              <a:rPr lang="en-US" baseline="0" dirty="0" smtClean="0"/>
              <a:t>-managed.</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Hazardous waste can be:</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 F-listed wastes come from common industrial and manufacturing processes from circuit board manufacturing to automobile production.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ATI’s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t>
            </a:r>
            <a:r>
              <a:rPr lang="en-US" baseline="0" smtClean="0"/>
              <a:t>and milling.  </a:t>
            </a:r>
            <a:endParaRPr lang="en-US" baseline="0" dirty="0" smtClean="0"/>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Not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smtClean="0"/>
              <a:t>the waste in question </a:t>
            </a:r>
            <a:r>
              <a:rPr lang="en-US" u="sng" baseline="0" dirty="0" smtClean="0"/>
              <a:t>does not contain </a:t>
            </a:r>
            <a:r>
              <a:rPr lang="en-US" baseline="0" dirty="0" smtClean="0"/>
              <a:t>chemicals that pose a hazard</a:t>
            </a:r>
            <a:r>
              <a:rPr lang="en-US" b="0"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until a facility can demonstrate that it does not pose a risk to human health and the environment when it’s managed as a non-hazardous waste. </a:t>
            </a:r>
          </a:p>
          <a:p>
            <a:pPr marL="178027" indent="-178027">
              <a:buFont typeface="Arial" panose="020B0604020202020204" pitchFamily="34" charset="0"/>
              <a:buChar cha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F006 is one of the more commonly delisted wastes in the country. </a:t>
            </a:r>
          </a:p>
          <a:p>
            <a:pPr marL="0" indent="0">
              <a:buFont typeface="Arial" panose="020B0604020202020204" pitchFamily="34" charset="0"/>
              <a:buNone/>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91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Now</a:t>
            </a:r>
            <a:r>
              <a:rPr lang="en-US" baseline="0" dirty="0" smtClean="0"/>
              <a:t> we’ll move to the specifics about ATI and their waste.</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ATI manufacturers</a:t>
            </a:r>
            <a:r>
              <a:rPr lang="en-US" baseline="0" dirty="0" smtClean="0"/>
              <a:t> titanium alloy castings and machined parts for the aerospace industry in their Queen Ave. SW facility in Albany, OR.</a:t>
            </a:r>
          </a:p>
          <a:p>
            <a:r>
              <a:rPr lang="en-US" baseline="0" dirty="0" smtClean="0"/>
              <a:t>  </a:t>
            </a:r>
          </a:p>
          <a:p>
            <a:pPr marL="178027" indent="-178027">
              <a:buFont typeface="Arial" panose="020B0604020202020204" pitchFamily="34" charset="0"/>
              <a:buChar char="•"/>
            </a:pPr>
            <a:r>
              <a:rPr lang="en-US" baseline="0" dirty="0" smtClean="0">
                <a:solidFill>
                  <a:schemeClr val="tx1"/>
                </a:solidFill>
              </a:rPr>
              <a:t>As a part of the manufacturing process, ATI performs chemical etching and milling, which the EPA defines as an electroplating process that produces a regulated F006 hazardous waste, for reasons that we discussed in the previous “Definitions” slide. </a:t>
            </a:r>
          </a:p>
          <a:p>
            <a:pPr marL="0" indent="0">
              <a:buFont typeface="Arial" panose="020B0604020202020204" pitchFamily="34" charset="0"/>
              <a:buNone/>
            </a:pPr>
            <a:endParaRPr lang="en-US" baseline="0" dirty="0" smtClean="0">
              <a:solidFill>
                <a:schemeClr val="tx1"/>
              </a:solidFill>
            </a:endParaRPr>
          </a:p>
          <a:p>
            <a:pPr marL="178027" indent="-178027">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in facilities across the state to be non-hazardous because it did not contain the chemicals the US EPA listed F006 waste for – for example, cadmium, complex cyanides, chromium and nickel-- above risk-based concentrations.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But in 2017,  DEQ re-examined this practice and made a decision to make the state position match EPA’s position that listed wastes must be managed as hazardous until facilities can demonstrate through a rulemaking that they’re not hazardous.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As a result, DEQ communicated to facilities like ATI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Now, I’d like to hand this over to my colleague, Seth, who’ll give you more information about how DEQ ATI’s waste for potential delisting and the petition review process. </a:t>
            </a:r>
          </a:p>
          <a:p>
            <a:pPr marL="178027" indent="-178027">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68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Facilities like ATI that manufacture precision metal parts </a:t>
            </a:r>
            <a:r>
              <a:rPr lang="en-US" baseline="0" dirty="0" smtClean="0"/>
              <a:t>follow a number of steps to create the finished product and wastes associated with production.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this diagram, solid lines represent metal parts travelling through the production process. After a part is cast and milled it goes through a series of cleaning steps, inspection, and chemical baths to remove the outermost layer that is considered chemical etching and milling.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dotted lines, represent the path of the waste water as it goes to the wastewater treatment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wastewaters from the production process go to a treatment system that produces two residues: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One residue is water that is treated to meet water quality standards and sent to the city sewer.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other residue is waste sludge. Some facilities, including ATI will send their sludge to a filter press that dries the sludge into a “filter press cake” that’s easy to transport. Before delisting petitions are approved, a facility like ATI sends their sludge to a hazardous waste landfill. However, if DEQ approves a petition to delist the sludge, the facility would have DEQ approval to send the sludge to a state-permitted,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ATI must meet very specific production requirements for their customers and their production process is consistent from day-to-day, week to week and month-to-month.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a:r>
          </a:p>
          <a:p>
            <a:pPr marL="0" indent="0">
              <a:buFont typeface="Arial" panose="020B0604020202020204" pitchFamily="34" charset="0"/>
              <a:buNone/>
            </a:pPr>
            <a:endParaRPr lang="en-US" baseline="0" dirty="0" smtClean="0"/>
          </a:p>
          <a:p>
            <a:r>
              <a:rPr lang="en-US" baseline="0" dirty="0" smtClean="0"/>
              <a:t>Pictures are from ATI website – get permission from ATI</a:t>
            </a:r>
          </a:p>
          <a:p>
            <a:endParaRPr lang="en-US" baseline="0" dirty="0" smtClean="0"/>
          </a:p>
          <a:p>
            <a:r>
              <a:rPr lang="en-US" baseline="0" dirty="0" smtClean="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62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p>
            <a:pPr marL="0" indent="0" defTabSz="949478">
              <a:buFont typeface="Arial" panose="020B0604020202020204" pitchFamily="34" charset="0"/>
              <a:buNone/>
              <a:defRP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Prior to preparation of this petition, DEQ worked with ATI to review the materials that may enter their chemical etching and milling waste stream and developed a list of chemicals to test for, including contaminants for which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Through its April 2019 delisting petition, ATI asked to demonstrate their chemical etching and milling waste stream does not contain chemicals </a:t>
            </a:r>
            <a:r>
              <a:rPr lang="en-US" b="0" strike="noStrike" baseline="0" dirty="0" smtClean="0"/>
              <a:t>above </a:t>
            </a:r>
            <a:r>
              <a:rPr lang="en-US" b="0" baseline="0" dirty="0" smtClean="0"/>
              <a:t>concentrations above EPA-set standards designed to protect human health and the environment.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ATI must also demonstrate that their waste does not exhibit characteristics of a hazardous waste– meaning it is not ignitable, corrosive, reactive or toxic. This includes providing data from accredited laboratories to assure DEQ that no toxic chemicals are present at levels that could impact human health or the environment.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8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8/23/2019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8/23/2019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8/23/2019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8/23/2019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8/23/2019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eqinfo@deq.state.or.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atimetal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endParaRPr lang="en-US" sz="3200" dirty="0">
              <a:solidFill>
                <a:schemeClr val="bg1"/>
              </a:solidFill>
            </a:endParaRP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a:t>Precision Cast 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endParaRPr lang="en-US" sz="3200" dirty="0">
              <a:solidFill>
                <a:schemeClr val="bg1"/>
              </a:solidFill>
            </a:endParaRP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9982200" y="6019800"/>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endParaRPr lang="en-US" sz="1200" dirty="0">
              <a:solidFill>
                <a:prstClr val="white"/>
              </a:solidFill>
              <a:latin typeface="Calibri"/>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0050780" y="6126163"/>
            <a:ext cx="320040" cy="731520"/>
          </a:xfrm>
          <a:prstGeom prst="rect">
            <a:avLst/>
          </a:prstGeom>
        </p:spPr>
      </p:pic>
      <p:sp>
        <p:nvSpPr>
          <p:cNvPr id="2" name="Content Placeholder 1"/>
          <p:cNvSpPr>
            <a:spLocks noGrp="1"/>
          </p:cNvSpPr>
          <p:nvPr>
            <p:ph idx="1"/>
          </p:nvPr>
        </p:nvSpPr>
        <p:spPr/>
        <p:txBody>
          <a:bodyPr>
            <a:normAutofit/>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Next Steps</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0050780" y="6126163"/>
            <a:ext cx="320040" cy="731520"/>
          </a:xfrm>
          <a:prstGeom prst="rect">
            <a:avLst/>
          </a:prstGeom>
        </p:spPr>
      </p:pic>
      <p:graphicFrame>
        <p:nvGraphicFramePr>
          <p:cNvPr id="5" name="Content Placeholder 4"/>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9537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0"/>
            <a:ext cx="8229600" cy="6248400"/>
          </a:xfrm>
          <a:solidFill>
            <a:srgbClr val="439777"/>
          </a:solidFill>
        </p:spPr>
        <p:txBody>
          <a:bodyPr>
            <a:normAutofit/>
          </a:bodyPr>
          <a:lstStyle/>
          <a:p>
            <a:pPr marL="0" indent="0" algn="ctr">
              <a:buNone/>
            </a:pPr>
            <a:endParaRPr lang="en-US" sz="6000" b="1" dirty="0">
              <a:solidFill>
                <a:schemeClr val="bg1"/>
              </a:solidFill>
            </a:endParaRPr>
          </a:p>
          <a:p>
            <a:pPr marL="0" indent="0" algn="ctr">
              <a:buNone/>
            </a:pPr>
            <a:endParaRPr lang="en-US" sz="6000" b="1" dirty="0">
              <a:solidFill>
                <a:schemeClr val="bg1"/>
              </a:solidFill>
            </a:endParaRPr>
          </a:p>
          <a:p>
            <a:pPr marL="0" indent="0" algn="ctr">
              <a:buNone/>
            </a:pPr>
            <a:r>
              <a:rPr lang="en-US" sz="7200" b="1" dirty="0">
                <a:solidFill>
                  <a:schemeClr val="bg1"/>
                </a:solidFill>
              </a:rPr>
              <a:t>QUESTIONS?</a:t>
            </a:r>
            <a:endParaRPr lang="en-US" sz="7200" b="1" dirty="0">
              <a:solidFill>
                <a:schemeClr val="bg1"/>
              </a:solidFill>
            </a:endParaRPr>
          </a:p>
        </p:txBody>
      </p:sp>
    </p:spTree>
    <p:extLst>
      <p:ext uri="{BB962C8B-B14F-4D97-AF65-F5344CB8AC3E}">
        <p14:creationId xmlns:p14="http://schemas.microsoft.com/office/powerpoint/2010/main" val="157783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2091" y="5844109"/>
            <a:ext cx="10852030" cy="838200"/>
          </a:xfrm>
        </p:spPr>
        <p:txBody>
          <a:bodyPr>
            <a:normAutofit/>
          </a:bodyPr>
          <a:lstStyle/>
          <a:p>
            <a:r>
              <a:rPr lang="en-US" sz="1200" dirty="0">
                <a:solidFill>
                  <a:schemeClr val="tx1"/>
                </a:solidFill>
              </a:rPr>
              <a:t>Documents </a:t>
            </a:r>
            <a:r>
              <a:rPr lang="en-US" sz="1200" dirty="0">
                <a:solidFill>
                  <a:schemeClr val="tx1"/>
                </a:solidFill>
              </a:rPr>
              <a:t>can be provided upon request in an alternate format for individuals with disabilities or in a language other than English for people with limited English skills. To request a document in another format or language, call DEQ in Portland at 503-229-5696, or toll-free in Oregon at 1-800-452-4011, ext. 5696; or email </a:t>
            </a:r>
            <a:r>
              <a:rPr lang="en-US" sz="1200" u="sng" dirty="0">
                <a:hlinkClick r:id="rId3"/>
              </a:rPr>
              <a:t>deqinfo@deq.state.or.us</a:t>
            </a:r>
            <a:r>
              <a:rPr lang="en-US" sz="1200" dirty="0"/>
              <a:t>.</a:t>
            </a:r>
          </a:p>
        </p:txBody>
      </p:sp>
      <p:pic>
        <p:nvPicPr>
          <p:cNvPr id="5" name="Picture 4" descr="Logo Color RegularSM.jpg"/>
          <p:cNvPicPr>
            <a:picLocks noChangeAspect="1"/>
          </p:cNvPicPr>
          <p:nvPr/>
        </p:nvPicPr>
        <p:blipFill>
          <a:blip r:embed="rId4" cstate="print"/>
          <a:stretch>
            <a:fillRect/>
          </a:stretch>
        </p:blipFill>
        <p:spPr>
          <a:xfrm>
            <a:off x="11664351" y="5950789"/>
            <a:ext cx="320040" cy="731520"/>
          </a:xfrm>
          <a:prstGeom prst="rect">
            <a:avLst/>
          </a:prstGeom>
        </p:spPr>
      </p:pic>
    </p:spTree>
    <p:extLst>
      <p:ext uri="{BB962C8B-B14F-4D97-AF65-F5344CB8AC3E}">
        <p14:creationId xmlns:p14="http://schemas.microsoft.com/office/powerpoint/2010/main" val="2291445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3066012" y="234697"/>
            <a:ext cx="5939214" cy="4751371"/>
          </a:xfrm>
        </p:spPr>
      </p:pic>
      <p:sp>
        <p:nvSpPr>
          <p:cNvPr id="5" name="TextBox 4"/>
          <p:cNvSpPr txBox="1"/>
          <p:nvPr/>
        </p:nvSpPr>
        <p:spPr>
          <a:xfrm>
            <a:off x="3140015" y="4986067"/>
            <a:ext cx="5865211" cy="1440612"/>
          </a:xfrm>
          <a:prstGeom prst="rect">
            <a:avLst/>
          </a:prstGeom>
          <a:noFill/>
        </p:spPr>
        <p:txBody>
          <a:bodyPr wrap="square" rtlCol="0">
            <a:spAutoFit/>
          </a:bodyPr>
          <a:lstStyle/>
          <a:p>
            <a:r>
              <a:rPr lang="en-US" sz="4400" dirty="0">
                <a:solidFill>
                  <a:prstClr val="black"/>
                </a:solidFill>
                <a:latin typeface="Arial" panose="020B0604020202020204" pitchFamily="34" charset="0"/>
                <a:cs typeface="Arial" panose="020B0604020202020204" pitchFamily="34" charset="0"/>
              </a:rPr>
              <a:t>150 Queen Ave. </a:t>
            </a:r>
            <a:r>
              <a:rPr lang="en-US" sz="4400" dirty="0">
                <a:solidFill>
                  <a:prstClr val="black"/>
                </a:solidFill>
                <a:latin typeface="Arial" panose="020B0604020202020204" pitchFamily="34" charset="0"/>
                <a:cs typeface="Arial" panose="020B0604020202020204" pitchFamily="34" charset="0"/>
              </a:rPr>
              <a:t>SW  Albany, OR </a:t>
            </a:r>
            <a:r>
              <a:rPr lang="en-US" sz="4400" dirty="0" smtClean="0">
                <a:solidFill>
                  <a:prstClr val="black"/>
                </a:solidFill>
                <a:latin typeface="Arial" panose="020B0604020202020204" pitchFamily="34" charset="0"/>
                <a:cs typeface="Arial" panose="020B0604020202020204" pitchFamily="34" charset="0"/>
              </a:rPr>
              <a:t>97322</a:t>
            </a:r>
            <a:endParaRPr lang="en-US" sz="4400" dirty="0">
              <a:solidFill>
                <a:prstClr val="black"/>
              </a:solidFill>
              <a:latin typeface="Arial" panose="020B0604020202020204" pitchFamily="34" charset="0"/>
              <a:cs typeface="Arial" panose="020B0604020202020204" pitchFamily="34" charset="0"/>
            </a:endParaRPr>
          </a:p>
        </p:txBody>
      </p:sp>
      <p:sp>
        <p:nvSpPr>
          <p:cNvPr id="2" name="Oval 1"/>
          <p:cNvSpPr/>
          <p:nvPr/>
        </p:nvSpPr>
        <p:spPr>
          <a:xfrm>
            <a:off x="5791200" y="1905000"/>
            <a:ext cx="1095896" cy="1676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581400" y="2381782"/>
            <a:ext cx="2209800" cy="4572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91470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endParaRPr lang="en-US" sz="3200" dirty="0">
              <a:solidFill>
                <a:schemeClr val="bg1"/>
              </a:solidFill>
            </a:endParaRPr>
          </a:p>
        </p:txBody>
      </p:sp>
      <p:sp>
        <p:nvSpPr>
          <p:cNvPr id="9" name="Content Placeholder 8"/>
          <p:cNvSpPr>
            <a:spLocks noGrp="1"/>
          </p:cNvSpPr>
          <p:nvPr>
            <p:ph sz="half" idx="2"/>
          </p:nvPr>
        </p:nvSpPr>
        <p:spPr>
          <a:xfrm>
            <a:off x="1681942" y="1371600"/>
            <a:ext cx="7696200" cy="4648200"/>
          </a:xfrm>
        </p:spPr>
        <p:txBody>
          <a:bodyPr>
            <a:noAutofit/>
          </a:bodyPr>
          <a:lstStyle/>
          <a:p>
            <a:pPr marL="0" indent="0">
              <a:buNone/>
            </a:pPr>
            <a:endParaRPr lang="en-US" sz="800" b="1" dirty="0"/>
          </a:p>
          <a:p>
            <a:pPr marL="0" indent="0">
              <a:buNone/>
            </a:pPr>
            <a:r>
              <a:rPr lang="en-US" sz="2800" b="1" dirty="0"/>
              <a:t>Hazardous Waste</a:t>
            </a:r>
            <a:endParaRPr lang="en-US" sz="800" b="1" dirty="0"/>
          </a:p>
          <a:p>
            <a:r>
              <a:rPr lang="en-US" sz="1800" b="1" dirty="0"/>
              <a:t>Characteristic</a:t>
            </a:r>
            <a:r>
              <a:rPr lang="en-US" sz="1800" dirty="0"/>
              <a:t> </a:t>
            </a:r>
            <a:r>
              <a:rPr lang="en-US" sz="1800" dirty="0"/>
              <a:t> </a:t>
            </a:r>
            <a:r>
              <a:rPr lang="en-US" sz="1800" dirty="0"/>
              <a:t>- Ignitable, corrosive, reactive, or toxic.</a:t>
            </a:r>
          </a:p>
          <a:p>
            <a:r>
              <a:rPr lang="en-US" sz="1800" b="1" dirty="0"/>
              <a:t>Listed</a:t>
            </a:r>
            <a:r>
              <a:rPr lang="en-US" sz="1800" dirty="0"/>
              <a:t> </a:t>
            </a:r>
            <a:r>
              <a:rPr lang="en-US" sz="1800" dirty="0"/>
              <a:t>-</a:t>
            </a:r>
            <a:r>
              <a:rPr lang="en-US" sz="1800" dirty="0"/>
              <a:t> </a:t>
            </a:r>
            <a:r>
              <a:rPr lang="en-US" sz="1800" dirty="0"/>
              <a:t>Wastes from specific industrial processes which are assumed to be </a:t>
            </a:r>
            <a:r>
              <a:rPr lang="en-US" sz="1800" dirty="0"/>
              <a:t>hazardous.</a:t>
            </a:r>
          </a:p>
          <a:p>
            <a:pPr marL="0" indent="0">
              <a:buNone/>
            </a:pPr>
            <a:endParaRPr lang="en-US" sz="1600" dirty="0"/>
          </a:p>
          <a:p>
            <a:pPr lvl="1"/>
            <a:r>
              <a:rPr lang="en-US" sz="1800" b="1" dirty="0"/>
              <a:t>F006</a:t>
            </a:r>
            <a:r>
              <a:rPr lang="en-US" sz="1800" dirty="0"/>
              <a:t> - </a:t>
            </a:r>
            <a:r>
              <a:rPr lang="en-US" sz="1800" dirty="0"/>
              <a:t>Wastewater treatment sludges from electroplating </a:t>
            </a:r>
            <a:r>
              <a:rPr lang="en-US" sz="1800" dirty="0"/>
              <a:t>operations like chemical etching and milling.</a:t>
            </a:r>
            <a:endParaRPr lang="en-US" sz="1800" dirty="0"/>
          </a:p>
          <a:p>
            <a:pPr marL="914400" lvl="2" indent="0">
              <a:buNone/>
            </a:pPr>
            <a:endParaRPr lang="en-US" sz="1200" dirty="0"/>
          </a:p>
          <a:p>
            <a:pPr marL="0" indent="0">
              <a:buNone/>
            </a:pPr>
            <a:r>
              <a:rPr lang="en-US" sz="2800" b="1" dirty="0"/>
              <a:t>Delisting </a:t>
            </a:r>
            <a:endParaRPr lang="en-US" sz="2800" b="1" dirty="0"/>
          </a:p>
          <a:p>
            <a:r>
              <a:rPr lang="en-US" sz="1800" dirty="0"/>
              <a:t>A generator may file a petition demonstrating that a waste is not hazardous</a:t>
            </a:r>
            <a:r>
              <a:rPr lang="en-US" sz="2000" dirty="0"/>
              <a:t>.</a:t>
            </a:r>
          </a:p>
          <a:p>
            <a:endParaRPr lang="en-US" sz="16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8418022" y="2895918"/>
            <a:ext cx="1920240" cy="1524000"/>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9982200" y="6019800"/>
            <a:ext cx="320040" cy="731520"/>
          </a:xfrm>
          <a:prstGeom prst="rect">
            <a:avLst/>
          </a:prstGeom>
        </p:spPr>
      </p:pic>
      <p:sp>
        <p:nvSpPr>
          <p:cNvPr id="10" name="TextBox 9"/>
          <p:cNvSpPr txBox="1"/>
          <p:nvPr/>
        </p:nvSpPr>
        <p:spPr>
          <a:xfrm>
            <a:off x="8715896" y="4528405"/>
            <a:ext cx="1622367" cy="1169551"/>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5410200" cy="4525963"/>
          </a:xfrm>
        </p:spPr>
        <p:txBody>
          <a:bodyPr>
            <a:normAutofit fontScale="85000" lnSpcReduction="20000"/>
          </a:bodyPr>
          <a:lstStyle/>
          <a:p>
            <a:r>
              <a:rPr lang="en-US" dirty="0" smtClean="0"/>
              <a:t>50 Federal Register 52629: </a:t>
            </a:r>
            <a:r>
              <a:rPr lang="en-US" sz="2400" dirty="0"/>
              <a:t>Federal to state program </a:t>
            </a:r>
            <a:r>
              <a:rPr lang="en-US" sz="2400" dirty="0"/>
              <a:t>d</a:t>
            </a:r>
            <a:r>
              <a:rPr lang="en-US" sz="2400" dirty="0"/>
              <a:t>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smtClean="0"/>
              <a:t>Oregon Administrative Rule 340-100-0020, -0022: </a:t>
            </a:r>
            <a:r>
              <a:rPr lang="en-US" sz="2400" dirty="0"/>
              <a:t>State hazardous waste rules including delisting</a:t>
            </a:r>
          </a:p>
          <a:p>
            <a:pPr marL="0" indent="0">
              <a:buNone/>
            </a:pPr>
            <a:endParaRPr lang="en-US" sz="2600" dirty="0"/>
          </a:p>
          <a:p>
            <a:r>
              <a:rPr lang="en-US" dirty="0" smtClean="0"/>
              <a:t>Oregon Revised Statute 466.075(3): </a:t>
            </a:r>
            <a:r>
              <a:rPr lang="en-US" sz="2400" dirty="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endParaRPr lang="en-US" sz="3200" dirty="0">
              <a:solidFill>
                <a:schemeClr val="bg1"/>
              </a:solidFill>
            </a:endParaRPr>
          </a:p>
        </p:txBody>
      </p:sp>
      <p:pic>
        <p:nvPicPr>
          <p:cNvPr id="6" name="Picture 5" descr="Logo Color RegularSM.jpg"/>
          <p:cNvPicPr>
            <a:picLocks noChangeAspect="1"/>
          </p:cNvPicPr>
          <p:nvPr/>
        </p:nvPicPr>
        <p:blipFill>
          <a:blip r:embed="rId4" cstate="print"/>
          <a:stretch>
            <a:fillRect/>
          </a:stretch>
        </p:blipFill>
        <p:spPr>
          <a:xfrm>
            <a:off x="9982200" y="6019800"/>
            <a:ext cx="320040" cy="731520"/>
          </a:xfrm>
          <a:prstGeom prst="rect">
            <a:avLst/>
          </a:prstGeom>
        </p:spPr>
      </p:pic>
      <p:graphicFrame>
        <p:nvGraphicFramePr>
          <p:cNvPr id="7" name="Object 4"/>
          <p:cNvGraphicFramePr>
            <a:graphicFrameLocks/>
          </p:cNvGraphicFramePr>
          <p:nvPr>
            <p:extLst/>
          </p:nvPr>
        </p:nvGraphicFramePr>
        <p:xfrm>
          <a:off x="7274819" y="2723257"/>
          <a:ext cx="2973388" cy="1704975"/>
        </p:xfrm>
        <a:graphic>
          <a:graphicData uri="http://schemas.openxmlformats.org/presentationml/2006/ole">
            <mc:AlternateContent xmlns:mc="http://schemas.openxmlformats.org/markup-compatibility/2006">
              <mc:Choice xmlns:v="urn:schemas-microsoft-com:vml" Requires="v">
                <p:oleObj spid="_x0000_s1027"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819" y="2723257"/>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ATI F006 Delisting Background </a:t>
            </a:r>
            <a:endParaRPr lang="en-US" sz="3200"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0186987" y="6121400"/>
            <a:ext cx="320040" cy="731520"/>
          </a:xfrm>
          <a:prstGeom prst="rect">
            <a:avLst/>
          </a:prstGeom>
        </p:spPr>
      </p:pic>
      <p:sp>
        <p:nvSpPr>
          <p:cNvPr id="7" name="TextBox 6"/>
          <p:cNvSpPr txBox="1"/>
          <p:nvPr/>
        </p:nvSpPr>
        <p:spPr>
          <a:xfrm>
            <a:off x="7672387" y="5175509"/>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endParaRPr lang="en-US" sz="1100" dirty="0">
              <a:solidFill>
                <a:prstClr val="black"/>
              </a:solidFill>
              <a:latin typeface="Calibri"/>
            </a:endParaRP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2152720"/>
            <a:ext cx="8213271" cy="293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868362"/>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endParaRPr lang="en-US" sz="3200" dirty="0">
              <a:solidFill>
                <a:prstClr val="white"/>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endParaRPr lang="en-US" dirty="0">
              <a:solidFill>
                <a:prstClr val="black"/>
              </a:solidFill>
              <a:latin typeface="Calibri"/>
            </a:endParaRP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endParaRPr lang="en-US" dirty="0">
              <a:solidFill>
                <a:prstClr val="black"/>
              </a:solidFill>
              <a:latin typeface="Calibri"/>
            </a:endParaRP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endParaRPr lang="en-US" dirty="0">
              <a:solidFill>
                <a:prstClr val="black"/>
              </a:solidFill>
              <a:latin typeface="Calibri"/>
            </a:endParaRP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endParaRPr lang="en-US" dirty="0">
              <a:solidFill>
                <a:prstClr val="black"/>
              </a:solidFill>
              <a:latin typeface="Calibri"/>
            </a:endParaRP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209800" y="1215547"/>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endParaRPr lang="en-US" dirty="0">
              <a:solidFill>
                <a:prstClr val="black"/>
              </a:solidFill>
              <a:latin typeface="Calibri"/>
            </a:endParaRP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endParaRPr lang="en-US" dirty="0">
              <a:solidFill>
                <a:prstClr val="black"/>
              </a:solidFill>
              <a:latin typeface="Calibri"/>
            </a:endParaRP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endParaRPr lang="en-US" dirty="0">
              <a:solidFill>
                <a:prstClr val="black"/>
              </a:solidFill>
              <a:latin typeface="Calibri"/>
            </a:endParaRP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endParaRPr lang="en-US" dirty="0">
              <a:solidFill>
                <a:prstClr val="black"/>
              </a:solidFill>
              <a:latin typeface="Calibri"/>
            </a:endParaRP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endParaRPr lang="en-US" dirty="0">
              <a:solidFill>
                <a:prstClr val="black"/>
              </a:solidFill>
              <a:latin typeface="Calibri"/>
            </a:endParaRPr>
          </a:p>
        </p:txBody>
      </p: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52600" y="6104853"/>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endParaRPr lang="en-US" sz="1200" dirty="0">
              <a:solidFill>
                <a:prstClr val="black"/>
              </a:solidFill>
              <a:latin typeface="Calibri"/>
            </a:endParaRPr>
          </a:p>
        </p:txBody>
      </p:sp>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9982200" y="6019800"/>
            <a:ext cx="320040" cy="731520"/>
          </a:xfrm>
          <a:prstGeom prst="rect">
            <a:avLst/>
          </a:prstGeom>
        </p:spPr>
      </p:pic>
      <p:graphicFrame>
        <p:nvGraphicFramePr>
          <p:cNvPr id="2" name="Table 1"/>
          <p:cNvGraphicFramePr>
            <a:graphicFrameLocks noGrp="1"/>
          </p:cNvGraphicFramePr>
          <p:nvPr>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Waste</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B0B8A263-CD16-4F29-BA74-8FA8A3C14C78}"/>
</file>

<file path=customXml/itemProps2.xml><?xml version="1.0" encoding="utf-8"?>
<ds:datastoreItem xmlns:ds="http://schemas.openxmlformats.org/officeDocument/2006/customXml" ds:itemID="{0723505C-C612-4E50-A0A7-606518B21F31}"/>
</file>

<file path=customXml/itemProps3.xml><?xml version="1.0" encoding="utf-8"?>
<ds:datastoreItem xmlns:ds="http://schemas.openxmlformats.org/officeDocument/2006/customXml" ds:itemID="{F45C05B2-8086-4526-AF94-010B01864310}"/>
</file>

<file path=docProps/app.xml><?xml version="1.0" encoding="utf-8"?>
<Properties xmlns="http://schemas.openxmlformats.org/officeDocument/2006/extended-properties" xmlns:vt="http://schemas.openxmlformats.org/officeDocument/2006/docPropsVTypes">
  <TotalTime>514</TotalTime>
  <Words>2865</Words>
  <Application>Microsoft Office PowerPoint</Application>
  <PresentationFormat>Widescreen</PresentationFormat>
  <Paragraphs>265</Paragraphs>
  <Slides>15</Slides>
  <Notes>15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9" baseType="lpstr">
      <vt:lpstr>Arial</vt:lpstr>
      <vt:lpstr>Calibri</vt:lpstr>
      <vt:lpstr>1_Office Theme</vt:lpstr>
      <vt:lpstr>Clip</vt:lpstr>
      <vt:lpstr>Land Quality – Hazardous Waste</vt:lpstr>
      <vt:lpstr>PowerPoint Presentation</vt:lpstr>
      <vt:lpstr>PowerPoint Presentation</vt:lpstr>
      <vt:lpstr>Outline</vt:lpstr>
      <vt:lpstr>Definitions</vt:lpstr>
      <vt:lpstr>Statutes and Rules</vt:lpstr>
      <vt:lpstr>ATI F006 Delisting Background </vt:lpstr>
      <vt:lpstr>PowerPoint Presentation</vt:lpstr>
      <vt:lpstr>Waste Sampling and Analysis</vt:lpstr>
      <vt:lpstr>Waste Sampling and Analysis</vt:lpstr>
      <vt:lpstr>PowerPoint Presentation</vt:lpstr>
      <vt:lpstr>PowerPoint Presentation</vt:lpstr>
      <vt:lpstr>Rule Overview</vt:lpstr>
      <vt:lpstr>Next Steps</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Eileen Naples</cp:lastModifiedBy>
  <cp:revision>2</cp:revision>
  <dcterms:created xsi:type="dcterms:W3CDTF">2019-08-23T15:29:38Z</dcterms:created>
  <dcterms:modified xsi:type="dcterms:W3CDTF">2019-08-24T00:04:34Z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