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83" d="100"/>
          <a:sy n="83" d="100"/>
        </p:scale>
        <p:origin x="15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a:t>
            </a:r>
            <a:r>
              <a:rPr lang="en-ZW" dirty="0" smtClean="0"/>
              <a:t>morning, </a:t>
            </a:r>
            <a:r>
              <a:rPr lang="en-ZW" dirty="0" smtClean="0"/>
              <a:t>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0" indent="0" defTabSz="949478">
              <a:buFont typeface="Arial" panose="020B0604020202020204" pitchFamily="34" charset="0"/>
              <a:buNone/>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Pacific Cast Technologies, Inc. to review the materials that may enter their chemical etching and milling waste stream and developed a list of chemicals to test for,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Pacific Cast Technologies, Inc. asked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a:t>
            </a:r>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Pacific Cast Technologies, Inc.’s sludge 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Pacific Cast Technologies, Inc.’s 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a:t>
            </a:r>
            <a:r>
              <a:rPr lang="en-US" b="0" strike="noStrike" baseline="0" dirty="0" smtClean="0"/>
              <a:t>, planned disposal location, risk levels chosen by the state,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Pacific Cast Technologies., Inc.</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a:t>
            </a:r>
            <a:r>
              <a:rPr lang="en-US" i="0" baseline="0" dirty="0" err="1" smtClean="0"/>
              <a:t>facility’’s</a:t>
            </a:r>
            <a:r>
              <a:rPr lang="en-US" i="0" baseline="0" dirty="0" smtClean="0"/>
              <a:t> 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Pacific Cast Technologies, Inc.’s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for the four chemicals for which F006 was written, only Cadmium requires leaching tests.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Pacific Cast Technologies, </a:t>
            </a:r>
            <a:r>
              <a:rPr lang="en-US" baseline="0" dirty="0" smtClean="0"/>
              <a:t>Inc. </a:t>
            </a:r>
            <a:r>
              <a:rPr lang="en-US" baseline="0" dirty="0" smtClean="0"/>
              <a:t>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sz="1200" b="0" dirty="0" smtClean="0">
              <a:solidFill>
                <a:srgbClr val="0070C0"/>
              </a:solidFill>
            </a:endParaRP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Also, I think the detail about screening levels similar to other land quality programs will be more meaningful to the EQC than for the public hearing. We want to be accurate and transparent, but not give so much details that our main points for the hearing are lost among a potentially confusing amount of detail. </a:t>
            </a:r>
          </a:p>
          <a:p>
            <a:pPr marL="174708" indent="-174708">
              <a:buFont typeface="Arial" panose="020B0604020202020204" pitchFamily="34" charset="0"/>
              <a:buChar char="•"/>
            </a:pPr>
            <a:endParaRPr lang="en-US" i="0" baseline="0" dirty="0" smtClean="0"/>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a:t>
            </a:r>
            <a:r>
              <a:rPr lang="en-US" baseline="0" dirty="0" smtClean="0"/>
              <a:t>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at this time.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delisting.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Following the </a:t>
            </a:r>
            <a:r>
              <a:rPr lang="en-ZW" baseline="0" dirty="0" smtClean="0"/>
              <a:t>2018 </a:t>
            </a:r>
            <a:r>
              <a:rPr lang="en-ZW" baseline="0" dirty="0" err="1" smtClean="0"/>
              <a:t>Selmet</a:t>
            </a:r>
            <a:r>
              <a:rPr lang="en-ZW" baseline="0" dirty="0" smtClean="0"/>
              <a:t> </a:t>
            </a:r>
            <a:r>
              <a:rPr lang="en-ZW" baseline="0" dirty="0" smtClean="0"/>
              <a:t>Delisting, DEQ began working with ATI Products of Albany, OR on a sampling and analysis plan for their facility’s similar chemical etching and milling wastewater treatment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staff with backgrounds in RCRA and risk assessment worked with ATI to sample and </a:t>
            </a:r>
            <a:r>
              <a:rPr lang="en-ZW" baseline="0" dirty="0" err="1" smtClean="0"/>
              <a:t>analyze</a:t>
            </a:r>
            <a:r>
              <a:rPr lang="en-ZW" baseline="0" dirty="0" smtClean="0"/>
              <a:t> </a:t>
            </a:r>
            <a:r>
              <a:rPr lang="en-ZW" baseline="0" dirty="0" smtClean="0"/>
              <a:t>the facility’s sludge to determine if it met risk-based standards. DEQ approved ATI’s sampling and analysis plan in February 2019 and in April 2019, ATI submitted a petition for a </a:t>
            </a:r>
            <a:r>
              <a:rPr lang="en-ZW" baseline="0" dirty="0" smtClean="0"/>
              <a:t>hazardous waste delisting</a:t>
            </a:r>
            <a:r>
              <a:rPr lang="en-ZW" baseline="0" dirty="0" smtClean="0"/>
              <a:t>.</a:t>
            </a:r>
          </a:p>
          <a:p>
            <a:pPr marL="171450" indent="-171450">
              <a:buFont typeface="Arial" panose="020B0604020202020204" pitchFamily="34" charset="0"/>
              <a:buChar char="•"/>
            </a:pPr>
            <a:endParaRPr lang="en-ZW"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aseline="0" dirty="0" smtClean="0"/>
              <a:t>Following DEQ’s petition review and public notice on July 15</a:t>
            </a:r>
            <a:r>
              <a:rPr lang="en-ZW" baseline="30000" dirty="0" smtClean="0"/>
              <a:t>th</a:t>
            </a:r>
            <a:r>
              <a:rPr lang="en-ZW" baseline="0" dirty="0" smtClean="0"/>
              <a:t>, 2019 </a:t>
            </a:r>
            <a:r>
              <a:rPr lang="en-US" baseline="0" dirty="0" smtClean="0"/>
              <a:t>ATI sold </a:t>
            </a:r>
            <a:r>
              <a:rPr lang="en-US" baseline="0" dirty="0" smtClean="0"/>
              <a:t>their Albany </a:t>
            </a:r>
            <a:r>
              <a:rPr lang="en-US" baseline="0" dirty="0" smtClean="0"/>
              <a:t>facility </a:t>
            </a:r>
            <a:r>
              <a:rPr lang="en-US" baseline="0" dirty="0" smtClean="0"/>
              <a:t> that’s subject to the delisting to </a:t>
            </a:r>
            <a:r>
              <a:rPr lang="en-US" baseline="0" dirty="0" smtClean="0"/>
              <a:t>Consolidated Precision Products. The facility will now use the name Pacific Cast Technologies, Inc. </a:t>
            </a:r>
            <a:r>
              <a:rPr lang="en-US" baseline="0" dirty="0" smtClean="0"/>
              <a:t>While </a:t>
            </a:r>
            <a:r>
              <a:rPr lang="en-US" baseline="0" dirty="0" smtClean="0"/>
              <a:t>the facility has changed ownership, the production process and waste that is the subject of this proposed rule remains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 public hearing in Albany, OR on August 19</a:t>
            </a:r>
            <a:r>
              <a:rPr lang="en-US" baseline="30000" dirty="0" smtClean="0"/>
              <a:t>th</a:t>
            </a:r>
            <a:r>
              <a:rPr lang="en-US" baseline="0" dirty="0" smtClean="0"/>
              <a:t> and the public comment period for this proposed rulemaking closed on August 20.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and DOJ 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that generate similar waste.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US" b="0" baseline="0" dirty="0" smtClean="0">
                <a:solidFill>
                  <a:schemeClr val="tx1"/>
                </a:solidFill>
              </a:rPr>
              <a:t>Now, I’d like to hand this over to my colleagues, Dan and Seth, who will give </a:t>
            </a:r>
            <a:r>
              <a:rPr lang="en-US" baseline="0" dirty="0" smtClean="0"/>
              <a:t>background on DEQ’s hazardous waste program, relevant definitions and regulatory background, and details on this proposed rulemaking. </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 </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a:t>
            </a:r>
            <a:r>
              <a:rPr lang="en-US" sz="1200" baseline="0" dirty="0" smtClean="0"/>
              <a:t>www.flaticon.com</a:t>
            </a: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hid this slide because I think we’ve covered the</a:t>
            </a:r>
            <a:r>
              <a:rPr lang="en-US" baseline="0" dirty="0" smtClean="0"/>
              <a:t> topic in other slides. Delete if you agree and add it back in if you don’t.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Before </a:t>
            </a:r>
            <a:r>
              <a:rPr lang="en-US" dirty="0" smtClean="0"/>
              <a:t>we get started</a:t>
            </a:r>
            <a:r>
              <a:rPr lang="en-US" baseline="0" dirty="0" smtClean="0"/>
              <a:t> with the background portion of this briefing, we want to highlight that 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The </a:t>
            </a:r>
            <a:r>
              <a:rPr lang="en-US" baseline="0" dirty="0" smtClean="0"/>
              <a:t>rule will only apply to the wastes produced at this facility as long as the manufacturing process does not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While DEQ has been working on this proposed rule, ATI sold this facility to Consolidated Precision Products. The facility will now use the name Pacific Cast Technologies, Inc. We understand that, while the facility has changed ownership, the production process and waste that is the subject of this proposed rule remains the same.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We’ll edit our proposed rulemaking language before the rule is finalized to reflect this recent change, but to be consistent with our Public Notice document, we’ll refer to the facility as “ATI” during this presentation. </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endParaRPr lang="en-US" dirty="0" smtClean="0"/>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rule,</a:t>
            </a:r>
            <a:r>
              <a:rPr lang="en-US" baseline="0" dirty="0" smtClean="0"/>
              <a:t> I’ll provide an overview of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SW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re-examined this practice and made a decision to make the state position match EPA’s position that listed wastes must be managed as hazardous until facilities can demonstrate through a 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a:t>
            </a:r>
            <a:r>
              <a:rPr lang="en-US" b="0" baseline="0" dirty="0" smtClean="0">
                <a:solidFill>
                  <a:schemeClr val="tx1"/>
                </a:solidFill>
              </a:rPr>
              <a:t>DEQ reviewed </a:t>
            </a:r>
            <a:r>
              <a:rPr lang="en-US" b="0" baseline="0" dirty="0" smtClean="0">
                <a:solidFill>
                  <a:schemeClr val="tx1"/>
                </a:solidFill>
              </a:rPr>
              <a:t>Pacific Cast Technologies, Inc.’s 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that 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layer that is considered chemical etching and milling.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Pacific Cast Technologies, Inc. will send their sludge to a filter press that dries the sludge into a “filter press cake” that’s easy to transport. Before delisting petitions are approved, a facility will send their sludge to a hazardous waste landfill. However, if DEQ approves a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pPr marL="0" indent="0">
              <a:buFont typeface="Arial" panose="020B0604020202020204" pitchFamily="34" charset="0"/>
              <a:buNone/>
            </a:pPr>
            <a:endParaRPr lang="en-US" baseline="0" dirty="0" smtClean="0"/>
          </a:p>
          <a:p>
            <a:r>
              <a:rPr lang="en-US" baseline="0" dirty="0" smtClean="0"/>
              <a:t>Pictures are from ATI website – get permission from ATI</a:t>
            </a:r>
          </a:p>
          <a:p>
            <a:endParaRPr lang="en-US" baseline="0" dirty="0" smtClean="0"/>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8/27/2019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Waste</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lnSpcReduction="10000"/>
          </a:bodyPr>
          <a:lstStyle/>
          <a:p>
            <a:pPr marL="0" indent="0">
              <a:buNone/>
            </a:pPr>
            <a:endParaRPr lang="en-US" dirty="0" smtClean="0"/>
          </a:p>
          <a:p>
            <a:pPr marL="0" indent="0">
              <a:buNone/>
            </a:pPr>
            <a:endParaRPr lang="en-US" dirty="0"/>
          </a:p>
          <a:p>
            <a:pPr marL="0" indent="0">
              <a:buNone/>
            </a:pPr>
            <a:r>
              <a:rPr lang="en-US" b="1" dirty="0" smtClean="0"/>
              <a:t>DEQ recommend the Environmental Quality Commission approve the rule </a:t>
            </a:r>
            <a:r>
              <a:rPr lang="en-US" b="1" dirty="0" smtClean="0"/>
              <a:t>delisting </a:t>
            </a:r>
            <a:r>
              <a:rPr lang="en-US" b="1" dirty="0" smtClean="0"/>
              <a:t>Pacific Cast Technologies, Inc.’s F006 waste.</a:t>
            </a:r>
            <a:endParaRPr lang="en-US" b="1"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Conclusion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3066012" y="234697"/>
            <a:ext cx="5939214" cy="4751371"/>
          </a:xfrm>
        </p:spPr>
      </p:pic>
      <p:sp>
        <p:nvSpPr>
          <p:cNvPr id="5" name="TextBox 4"/>
          <p:cNvSpPr txBox="1"/>
          <p:nvPr/>
        </p:nvSpPr>
        <p:spPr>
          <a:xfrm>
            <a:off x="3140015" y="4986067"/>
            <a:ext cx="5865211" cy="1440612"/>
          </a:xfrm>
          <a:prstGeom prst="rect">
            <a:avLst/>
          </a:prstGeom>
          <a:noFill/>
        </p:spPr>
        <p:txBody>
          <a:bodyPr wrap="square" rtlCol="0">
            <a:spAutoFit/>
          </a:bodyPr>
          <a:lstStyle/>
          <a:p>
            <a:r>
              <a:rPr lang="en-US" sz="4400" dirty="0">
                <a:solidFill>
                  <a:prstClr val="black"/>
                </a:solidFill>
                <a:latin typeface="Arial" panose="020B0604020202020204" pitchFamily="34" charset="0"/>
                <a:cs typeface="Arial" panose="020B0604020202020204" pitchFamily="34" charset="0"/>
              </a:rPr>
              <a:t>150 Queen Ave. SW  Albany, OR </a:t>
            </a:r>
            <a:r>
              <a:rPr lang="en-US" sz="4400" dirty="0" smtClean="0">
                <a:solidFill>
                  <a:prstClr val="black"/>
                </a:solidFill>
                <a:latin typeface="Arial" panose="020B0604020202020204" pitchFamily="34" charset="0"/>
                <a:cs typeface="Arial" panose="020B0604020202020204" pitchFamily="34" charset="0"/>
              </a:rPr>
              <a:t>97322</a:t>
            </a:r>
            <a:endParaRPr lang="en-US" sz="4400" dirty="0">
              <a:solidFill>
                <a:prstClr val="black"/>
              </a:solidFill>
              <a:latin typeface="Arial" panose="020B0604020202020204" pitchFamily="34" charset="0"/>
              <a:cs typeface="Arial" panose="020B0604020202020204" pitchFamily="34" charset="0"/>
            </a:endParaRPr>
          </a:p>
        </p:txBody>
      </p:sp>
      <p:sp>
        <p:nvSpPr>
          <p:cNvPr id="2" name="Oval 1"/>
          <p:cNvSpPr/>
          <p:nvPr/>
        </p:nvSpPr>
        <p:spPr>
          <a:xfrm>
            <a:off x="5791200" y="1905000"/>
            <a:ext cx="1095896" cy="1676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581400" y="2381782"/>
            <a:ext cx="2209800" cy="4572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2.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5C05B2-8086-4526-AF94-010B01864310}">
  <ds:schemaRefs>
    <ds:schemaRef ds:uri="http://purl.org/dc/dcmitype/"/>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822</TotalTime>
  <Words>3698</Words>
  <Application>Microsoft Office PowerPoint</Application>
  <PresentationFormat>Widescreen</PresentationFormat>
  <Paragraphs>297</Paragraphs>
  <Slides>15</Slides>
  <Notes>15</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Land Quality – Hazardous Waste</vt:lpstr>
      <vt:lpstr>PowerPoint Presentation</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Conclusion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NAPLES Eileen</cp:lastModifiedBy>
  <cp:revision>25</cp:revision>
  <dcterms:created xsi:type="dcterms:W3CDTF">2019-08-23T15:29:38Z</dcterms:created>
  <dcterms:modified xsi:type="dcterms:W3CDTF">2019-08-27T18:07:06Z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