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2" clrIdx="0">
    <p:extLst>
      <p:ext uri="{19B8F6BF-5375-455C-9EA6-DF929625EA0E}">
        <p15:presenceInfo xmlns:p15="http://schemas.microsoft.com/office/powerpoint/2012/main" userId="S-1-5-21-2124760015-1411717758-1302595720-35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60" d="100"/>
          <a:sy n="60" d="100"/>
        </p:scale>
        <p:origin x="72" y="486"/>
      </p:cViewPr>
      <p:guideLst/>
    </p:cSldViewPr>
  </p:slideViewPr>
  <p:notesTextViewPr>
    <p:cViewPr>
      <p:scale>
        <a:sx n="1" d="1"/>
        <a:sy n="1" d="1"/>
      </p:scale>
      <p:origin x="0" y="0"/>
    </p:cViewPr>
  </p:notesTextViewPr>
  <p:notesViewPr>
    <p:cSldViewPr snapToGrid="0">
      <p:cViewPr varScale="1">
        <p:scale>
          <a:sx n="87" d="100"/>
          <a:sy n="87" d="100"/>
        </p:scale>
        <p:origin x="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0-10T16:38:00.172" idx="1">
    <p:pos x="10" y="10"/>
    <p:text>I'd like to refine this line, but I'm not sure I quite got it.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FB720-C874-41CF-8A42-498ED1DE9944}"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delisting.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Prior to preparation of this petition, DEQ worked with Pacific Cast Technologies, Inc. to review the materials that may enter their chemical etching and milling waste stream and developed a list of chemicals to test for,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Through its April 2019 delisting petition, Pacific Cast Technologies, Inc. asked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to be analyzed.</a:t>
            </a:r>
          </a:p>
          <a:p>
            <a:pPr marL="457200" lvl="1" indent="0">
              <a:buFont typeface="Arial" panose="020B0604020202020204" pitchFamily="34" charset="0"/>
              <a:buNone/>
            </a:pPr>
            <a:endParaRPr lang="en-US" strike="sngStrike" baseline="0" dirty="0" smtClean="0"/>
          </a:p>
          <a:p>
            <a:pPr marL="628650" lvl="1" indent="-171450">
              <a:buFont typeface="Arial" panose="020B0604020202020204" pitchFamily="34" charset="0"/>
              <a:buChar char="•"/>
            </a:pPr>
            <a:r>
              <a:rPr lang="en-US" strike="noStrike" baseline="0" dirty="0" smtClean="0"/>
              <a:t>Independent, accredited laboratories analyzed PCT’s sludge samples.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To determine if Pacific Cast Technologies, Inc.’s waste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planned disposal location, risk levels chosen by the state to be similar to other land quality programs, and  then produces screening levels for the waste.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we compare the screening levels for total concentration of the chemicals for which F006 is written with the data from Pacific Cast Technologies.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smtClean="0"/>
          </a:p>
          <a:p>
            <a:pPr marL="174708" indent="-174708">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a:t>
            </a:r>
            <a:r>
              <a:rPr lang="en-US" i="0" baseline="0" dirty="0" err="1" smtClean="0"/>
              <a:t>facility’’s</a:t>
            </a:r>
            <a:r>
              <a:rPr lang="en-US" i="0" baseline="0" dirty="0" smtClean="0"/>
              <a:t> waste, in mg/kg or ppm, represented as bars, then we have a threshold for the total concentration in the waste (POINT) which in all cases is several orders of magnitude above the sample data (note the </a:t>
            </a:r>
            <a:r>
              <a:rPr lang="en-US" i="0" baseline="0" dirty="0" err="1" smtClean="0"/>
              <a:t>logarhythmic</a:t>
            </a:r>
            <a:r>
              <a:rPr lang="en-US" i="0" baseline="0" dirty="0" smtClean="0"/>
              <a:t> scale). </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Landfills </a:t>
            </a:r>
            <a:r>
              <a:rPr lang="en-US" sz="1200" b="0" i="0" kern="1200" baseline="0" dirty="0" smtClean="0">
                <a:solidFill>
                  <a:schemeClr val="tx1"/>
                </a:solidFill>
                <a:effectLst/>
                <a:latin typeface="+mn-lt"/>
                <a:ea typeface="+mn-ea"/>
                <a:cs typeface="+mn-cs"/>
              </a:rPr>
              <a:t>are dynamic chemical environments where materials can react and dissolve. This is called leaching and the water that drains from a landfill as a result is called leachate.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In addition to comparing Pacific Cast Technologies, Inc.’s sludge against a total concentration for hazardous waste, we look at whether we need to test for leaching. This level is derived by the same tool that I described in the last slide.</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Here you see the same data as the previous slide, but now we’re looking to see if we need to do a leaching test. So the red bar is different and the scale is </a:t>
            </a:r>
            <a:r>
              <a:rPr lang="en-US" b="0" strike="noStrike" baseline="0" dirty="0" err="1" smtClean="0"/>
              <a:t>differtent</a:t>
            </a:r>
            <a:r>
              <a:rPr lang="en-US" b="0" strike="noStrike" baseline="0" dirty="0" smtClean="0"/>
              <a:t>.</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You can see </a:t>
            </a:r>
            <a:r>
              <a:rPr lang="en-US" b="1" i="0" baseline="0" dirty="0" smtClean="0"/>
              <a:t>(POINT)</a:t>
            </a:r>
            <a:r>
              <a:rPr lang="en-US" i="0" baseline="0" dirty="0" smtClean="0"/>
              <a:t> that Cadmium requires leaching tests for several of the samples, and the other three chemicals do not.. </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pPr marL="0" indent="0">
              <a:buFont typeface="Arial" panose="020B0604020202020204" pitchFamily="34" charset="0"/>
              <a:buNone/>
            </a:pPr>
            <a:endParaRPr lang="en-US" i="0" baseline="0" dirty="0" smtClean="0"/>
          </a:p>
          <a:p>
            <a:pPr marL="174708" indent="-174708">
              <a:buFont typeface="Arial" panose="020B0604020202020204" pitchFamily="34" charset="0"/>
              <a:buChar char="•"/>
            </a:pPr>
            <a:r>
              <a:rPr lang="en-US" i="0" baseline="0" dirty="0" smtClean="0"/>
              <a:t>Samples 2, 3, and 4 were put through TCLP and tested after leaching and Cadmium was not detected in the leachate.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I’m not going to take you through the rest of the chemicals right now, but the results are similar.  - Note, make these slides and put in back of presentation.</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 result of the sampling</a:t>
            </a:r>
            <a:r>
              <a:rPr lang="en-US" baseline="0" dirty="0" smtClean="0"/>
              <a:t> and analysis Pacific Cast Technologies, Inc. 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i="0" baseline="0" dirty="0" smtClean="0"/>
              <a:t>-----------------------------------------</a:t>
            </a:r>
          </a:p>
          <a:p>
            <a:pPr marL="174708" indent="-174708">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pPr marL="0" indent="0">
              <a:buFont typeface="Arial" panose="020B0604020202020204" pitchFamily="34" charset="0"/>
              <a:buNone/>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dirty="0" smtClean="0"/>
              <a:t>,</a:t>
            </a:r>
            <a:r>
              <a:rPr lang="en-US" baseline="0" dirty="0" smtClean="0"/>
              <a:t> or its corporate successor’s,</a:t>
            </a:r>
            <a:r>
              <a:rPr lang="en-US" dirty="0" smtClean="0"/>
              <a:t> F006 hazardous waste, as long as certain conditions are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Pacific Caste Technologies, Inc. must conduct annual testing to ensure that their waste meets the conditions specified in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28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ZW" baseline="0" dirty="0" smtClean="0"/>
              <a:t>This proposed rule is Oregon’s second delisting. Last November the EQC adopted the state’s first rulemaking to delist </a:t>
            </a:r>
            <a:r>
              <a:rPr lang="en-ZW" baseline="0" dirty="0" err="1" smtClean="0"/>
              <a:t>Selmet</a:t>
            </a:r>
            <a:r>
              <a:rPr lang="en-ZW" baseline="0" dirty="0" smtClean="0"/>
              <a:t>, Inc.’s F006 chemical etching and milling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In late 2018, DEQ began working with ATI Products of Albany, OR on a sampling and analysis plan for their facility’s similar chemical etching and milling wastewater treatment sludge. </a:t>
            </a:r>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staff with backgrounds in RCRA and risk assessment worked with ATI to sample and </a:t>
            </a:r>
            <a:r>
              <a:rPr lang="en-ZW" baseline="0" dirty="0" err="1" smtClean="0"/>
              <a:t>analyze</a:t>
            </a:r>
            <a:r>
              <a:rPr lang="en-ZW" baseline="0" dirty="0" smtClean="0"/>
              <a:t> the facility’s sludge to determine if it met risk-based standards. DEQ approved ATI’s sampling and analysis plan in February 2019 and in April 2019, ATI submitted a petition for a hazardous waste delisting.</a:t>
            </a:r>
          </a:p>
          <a:p>
            <a:pPr marL="171450" indent="-171450">
              <a:buFont typeface="Arial" panose="020B0604020202020204" pitchFamily="34" charset="0"/>
              <a:buChar char="•"/>
            </a:pPr>
            <a:endParaRPr lang="en-ZW"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W" baseline="0" dirty="0" smtClean="0"/>
              <a:t>Following DEQ’s petition review and public notice on July 15</a:t>
            </a:r>
            <a:r>
              <a:rPr lang="en-ZW" baseline="30000" dirty="0" smtClean="0"/>
              <a:t>th</a:t>
            </a:r>
            <a:r>
              <a:rPr lang="en-ZW" baseline="0" dirty="0" smtClean="0"/>
              <a:t>, 2019 </a:t>
            </a:r>
            <a:r>
              <a:rPr lang="en-US" baseline="0" dirty="0" smtClean="0"/>
              <a:t>ATI sold their Albany facility  that’s subject to the delisting to Consolidated Precision Products. The facility will now use the name Pacific Cast Technologies, Inc. While the facility has changed ownership, the production process and waste that is the subject of this proposed rule remains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DEQ held a public comment period for this proposed rulemaking from July 15</a:t>
            </a:r>
            <a:r>
              <a:rPr lang="en-US" baseline="30000" dirty="0" smtClean="0"/>
              <a:t>th</a:t>
            </a:r>
            <a:r>
              <a:rPr lang="en-US" baseline="0" dirty="0" smtClean="0"/>
              <a:t> to August 20 and a public hearing in Albany, OR on August 19</a:t>
            </a:r>
            <a:r>
              <a:rPr lang="en-US" baseline="30000" dirty="0" smtClean="0"/>
              <a:t>th</a:t>
            </a:r>
            <a:r>
              <a:rPr lang="en-US" baseline="0" dirty="0" smtClean="0"/>
              <a:t> </a:t>
            </a:r>
            <a:endParaRPr lang="en-ZW" baseline="0" dirty="0" smtClean="0"/>
          </a:p>
          <a:p>
            <a:pPr marL="171450" indent="-171450">
              <a:buFont typeface="Arial" panose="020B0604020202020204" pitchFamily="34" charset="0"/>
              <a:buChar char="•"/>
            </a:pPr>
            <a:endParaRPr lang="en-ZW" baseline="0" dirty="0" smtClean="0"/>
          </a:p>
          <a:p>
            <a:pPr marL="171450" indent="-171450">
              <a:buFont typeface="Arial" panose="020B0604020202020204" pitchFamily="34" charset="0"/>
              <a:buChar char="•"/>
            </a:pPr>
            <a:r>
              <a:rPr lang="en-ZW" baseline="0" dirty="0" smtClean="0"/>
              <a:t>DEQ consulted with EPA Region 10 and DOJ throughout this process.</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facilities that generate similar waste. </a:t>
            </a:r>
          </a:p>
          <a:p>
            <a:pPr marL="0" indent="0">
              <a:buFont typeface="Arial" panose="020B0604020202020204" pitchFamily="34" charset="0"/>
              <a:buNone/>
            </a:pPr>
            <a:endParaRPr lang="en-ZW" baseline="0" dirty="0" smtClean="0"/>
          </a:p>
          <a:p>
            <a:pPr marL="171450" indent="-171450">
              <a:buFont typeface="Arial" panose="020B0604020202020204" pitchFamily="34" charset="0"/>
              <a:buChar char="•"/>
            </a:pPr>
            <a:r>
              <a:rPr lang="en-US" b="0" baseline="0" dirty="0" smtClean="0">
                <a:solidFill>
                  <a:schemeClr val="tx1"/>
                </a:solidFill>
              </a:rPr>
              <a:t>Now, I’d like to hand this over to my colleagues, Dan and Seth, who will give </a:t>
            </a:r>
            <a:r>
              <a:rPr lang="en-US" baseline="0" dirty="0" smtClean="0"/>
              <a:t>background on DEQ’s hazardous waste program, relevant definitions and regulatory background, and details on this proposed rulemaking. </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Oregon. </a:t>
            </a:r>
            <a:endParaRPr lang="en-US"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a:t>
            </a:r>
          </a:p>
          <a:p>
            <a:pPr marL="0" indent="0">
              <a:buFont typeface="Arial" panose="020B0604020202020204" pitchFamily="34" charset="0"/>
              <a:buNone/>
            </a:pPr>
            <a:r>
              <a:rPr lang="en-US" sz="1200" baseline="0" dirty="0" smtClean="0"/>
              <a:t>Icon Author Credits: </a:t>
            </a:r>
          </a:p>
          <a:p>
            <a:pPr marL="0" indent="0">
              <a:buFont typeface="Arial" panose="020B0604020202020204" pitchFamily="34" charset="0"/>
              <a:buNone/>
            </a:pP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Report/rule icon by </a:t>
            </a:r>
            <a:r>
              <a:rPr lang="en-US" sz="1200" baseline="0" dirty="0" err="1" smtClean="0"/>
              <a:t>Smalllikeart</a:t>
            </a:r>
            <a:r>
              <a:rPr lang="en-US" sz="1200" baseline="0" dirty="0" smtClean="0"/>
              <a:t> for www.flaticon.com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Magnifying icon made by </a:t>
            </a:r>
            <a:r>
              <a:rPr lang="en-US" sz="1200" baseline="0" dirty="0" err="1" smtClean="0"/>
              <a:t>Freekpik</a:t>
            </a:r>
            <a:r>
              <a:rPr lang="en-US" sz="1200" baseline="0" dirty="0" smtClean="0"/>
              <a:t> for www.flaticon.com: &lt;div&gt;Icons made by &lt;a </a:t>
            </a:r>
            <a:r>
              <a:rPr lang="en-US" sz="1200" baseline="0" dirty="0" err="1" smtClean="0"/>
              <a:t>href</a:t>
            </a:r>
            <a:r>
              <a:rPr lang="en-US" sz="1200" baseline="0" dirty="0" smtClean="0"/>
              <a:t>="https://www.flaticon.com/authors/freepik" title="</a:t>
            </a:r>
            <a:r>
              <a:rPr lang="en-US" sz="1200" baseline="0" dirty="0" err="1" smtClean="0"/>
              <a:t>Freepik</a:t>
            </a:r>
            <a:r>
              <a:rPr lang="en-US" sz="1200" baseline="0" dirty="0" smtClean="0"/>
              <a:t>"&gt;</a:t>
            </a:r>
            <a:r>
              <a:rPr lang="en-US" sz="1200" baseline="0" dirty="0" err="1" smtClean="0"/>
              <a:t>Freepik</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Microphone icon by </a:t>
            </a:r>
            <a:r>
              <a:rPr lang="en-US" sz="1200" baseline="0" dirty="0" err="1" smtClean="0"/>
              <a:t>By</a:t>
            </a:r>
            <a:r>
              <a:rPr lang="en-US" sz="1200" baseline="0" dirty="0" smtClean="0"/>
              <a:t> Flat Icons for www.flaticon.com: &lt;div&gt;Icons made by &lt;a </a:t>
            </a:r>
            <a:r>
              <a:rPr lang="en-US" sz="1200" baseline="0" dirty="0" err="1" smtClean="0"/>
              <a:t>href</a:t>
            </a:r>
            <a:r>
              <a:rPr lang="en-US" sz="1200" baseline="0" dirty="0" smtClean="0"/>
              <a:t>="https://www.flaticon.com/authors/flat-icons" title="Flat Icons"&gt;Flat Icons&lt;/a&gt;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Decision icon by Icongeek26 for www.flaticon.com: &lt;div&gt;Icons made by &lt;a </a:t>
            </a:r>
            <a:r>
              <a:rPr lang="en-US" sz="1200" baseline="0" dirty="0" err="1" smtClean="0"/>
              <a:t>href</a:t>
            </a:r>
            <a:r>
              <a:rPr lang="en-US" sz="1200" baseline="0" dirty="0" smtClean="0"/>
              <a:t>="https://www.flaticon.com/authors/icongeek26" title="Icongeek26"&gt;Icongeek26&lt;/a&gt;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Pen icon by </a:t>
            </a:r>
            <a:r>
              <a:rPr lang="en-US" sz="1200" baseline="0" dirty="0" err="1" smtClean="0"/>
              <a:t>KiranShastry</a:t>
            </a:r>
            <a:r>
              <a:rPr lang="en-US" sz="1200" baseline="0" dirty="0" smtClean="0"/>
              <a:t> for www.flaticons.com” &lt;div&gt;Icons made by &lt;a </a:t>
            </a:r>
            <a:r>
              <a:rPr lang="en-US" sz="1200" baseline="0" dirty="0" err="1" smtClean="0"/>
              <a:t>href</a:t>
            </a:r>
            <a:r>
              <a:rPr lang="en-US" sz="1200" baseline="0" dirty="0" smtClean="0"/>
              <a:t>="https://www.flaticon.com/authors/kiranshastry" title="</a:t>
            </a:r>
            <a:r>
              <a:rPr lang="en-US" sz="1200" baseline="0" dirty="0" err="1" smtClean="0"/>
              <a:t>Kiranshastry</a:t>
            </a:r>
            <a:r>
              <a:rPr lang="en-US" sz="1200" baseline="0" dirty="0" smtClean="0"/>
              <a:t>"&gt;</a:t>
            </a:r>
            <a:r>
              <a:rPr lang="en-US" sz="1200" baseline="0" dirty="0" err="1" smtClean="0"/>
              <a:t>Kiranshastry</a:t>
            </a:r>
            <a:r>
              <a:rPr lang="en-US" sz="1200" baseline="0" dirty="0" smtClean="0"/>
              <a: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Nametag icon by Pixel perfect for www.flaticon.com: &lt;div&gt;Icons made by &lt;a </a:t>
            </a:r>
            <a:r>
              <a:rPr lang="en-US" sz="1200" baseline="0" dirty="0" err="1" smtClean="0"/>
              <a:t>href</a:t>
            </a:r>
            <a:r>
              <a:rPr lang="en-US" sz="1200" baseline="0" dirty="0" smtClean="0"/>
              <a:t>="https://www.flaticon.com/authors/pixel-perfect" title="Pixel perfect"&gt;Pixel perfect&lt;/a&gt; from &lt;a </a:t>
            </a:r>
            <a:r>
              <a:rPr lang="en-US" sz="1200" baseline="0" dirty="0" err="1" smtClean="0"/>
              <a:t>href</a:t>
            </a:r>
            <a:r>
              <a:rPr lang="en-US" sz="1200" baseline="0" dirty="0" smtClean="0"/>
              <a:t>="https://www.flaticon.com/"         title="</a:t>
            </a:r>
            <a:r>
              <a:rPr lang="en-US" sz="1200" baseline="0" dirty="0" err="1" smtClean="0"/>
              <a:t>Flaticon</a:t>
            </a:r>
            <a:r>
              <a:rPr lang="en-US" sz="1200" baseline="0" dirty="0" smtClean="0"/>
              <a:t>"&gt;www.flaticon.com&lt;/a&gt; is licensed by &lt;a </a:t>
            </a:r>
            <a:r>
              <a:rPr lang="en-US" sz="1200" baseline="0" dirty="0" err="1" smtClean="0"/>
              <a:t>href</a:t>
            </a:r>
            <a:r>
              <a:rPr lang="en-US" sz="1200" baseline="0" dirty="0" smtClean="0"/>
              <a:t>="http://creativecommons.org/licenses/by/3.0/"         title="Creative Commons BY 3.0" target="_blank"&gt;CC 3.0 BY&lt;/a&gt;&lt;/div&gt;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hid this slide because I think we’ve covered the</a:t>
            </a:r>
            <a:r>
              <a:rPr lang="en-US" baseline="0" dirty="0" smtClean="0"/>
              <a:t> topic in other slides. Delete if you agree and add it back in if you don’t. -EM</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I </a:t>
            </a:r>
            <a:r>
              <a:rPr lang="en-US" dirty="0" err="1" smtClean="0"/>
              <a:t>unhid</a:t>
            </a:r>
            <a:r>
              <a:rPr lang="en-US" dirty="0" smtClean="0"/>
              <a:t> this because this is a nice short presentation and it’s nice to know where you are – SJS – I’m open to discussion if folks disagree.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This 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at this facility. The </a:t>
            </a:r>
            <a:r>
              <a:rPr lang="en-US" baseline="0" dirty="0" smtClean="0"/>
              <a:t>rule will only apply to the wastes produced at this facility as long as the manufacturing process does not change. This facility manufactures Titanium parts for the aerospace industry.</a:t>
            </a:r>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Jennifer mentioned that this outline didn’t add  much to the Public Hearing presentation. What do you think about removing it from the EQC presentation since Brian will have already explained what the presentation will cover in the previous slide? </a:t>
            </a:r>
          </a:p>
          <a:p>
            <a:pPr marL="0" indent="0">
              <a:buFont typeface="Arial" panose="020B0604020202020204" pitchFamily="34" charset="0"/>
              <a:buNone/>
            </a:pPr>
            <a:r>
              <a:rPr lang="en-US" baseline="0" dirty="0" smtClean="0"/>
              <a:t>I agree that we should delete? Seth</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171450" indent="-171450">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5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When we talk</a:t>
            </a:r>
            <a:r>
              <a:rPr lang="en-US" baseline="0" dirty="0" smtClean="0"/>
              <a:t> about hazardous waste and delisting there are some important terms and definitions to keep in mind</a:t>
            </a:r>
            <a:r>
              <a:rPr lang="en-US" dirty="0" smtClean="0"/>
              <a:t>,</a:t>
            </a:r>
            <a:r>
              <a:rPr lang="en-US" baseline="0" dirty="0" smtClean="0"/>
              <a:t> Here are some of the common terms we’ll use during the presentation.</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1976, the United State Congress passed what’s known as RCRA– or the Resource Conservation and Recovery Act.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Hazardous waste can be:</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pPr marL="178027" indent="-178027">
              <a:buFont typeface="Arial" panose="020B0604020202020204" pitchFamily="34" charset="0"/>
              <a:buChar cha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F006 is one of the more commonly delisted wastes in the country. </a:t>
            </a:r>
          </a:p>
          <a:p>
            <a:pPr marL="0" indent="0">
              <a:buFont typeface="Arial" panose="020B0604020202020204" pitchFamily="34" charset="0"/>
              <a:buNone/>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13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35227" lvl="1" indent="-178027">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78027" indent="-178027">
              <a:buFont typeface="Arial" panose="020B0604020202020204" pitchFamily="34" charset="0"/>
              <a:buChar char="•"/>
            </a:pPr>
            <a:r>
              <a:rPr lang="en-US" dirty="0"/>
              <a:t>EPA and authorized states like Oregon may grant delisting petitions on a facility-by-facility basis.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Report/rule icon by </a:t>
            </a:r>
            <a:r>
              <a:rPr lang="en-US" sz="1200" baseline="0" dirty="0" err="1" smtClean="0"/>
              <a:t>Smalllikeart</a:t>
            </a:r>
            <a:r>
              <a:rPr lang="en-US" sz="1200" baseline="0" dirty="0" smtClean="0"/>
              <a:t> for www.flaticon.com</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Now</a:t>
            </a:r>
            <a:r>
              <a:rPr lang="en-US" baseline="0" dirty="0" smtClean="0"/>
              <a:t> we’ll move to the specifics about ATI and their waste.</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a:t>
            </a:r>
            <a:r>
              <a:rPr lang="en-US" strike="sngStrike" baseline="0" dirty="0" smtClean="0"/>
              <a:t>SW</a:t>
            </a:r>
            <a:r>
              <a:rPr lang="en-US" baseline="0" dirty="0" smtClean="0"/>
              <a:t> facility in Albany, OR.</a:t>
            </a:r>
          </a:p>
          <a:p>
            <a:r>
              <a:rPr lang="en-US" baseline="0" dirty="0" smtClean="0"/>
              <a:t>  </a:t>
            </a:r>
          </a:p>
          <a:p>
            <a:pPr marL="178027" indent="-178027">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for reasons that we discussed in the previous “Definitions” slide. </a:t>
            </a:r>
          </a:p>
          <a:p>
            <a:pPr marL="0" indent="0">
              <a:buFont typeface="Arial" panose="020B0604020202020204" pitchFamily="34" charset="0"/>
              <a:buNone/>
            </a:pPr>
            <a:endParaRPr lang="en-US" baseline="0" dirty="0" smtClean="0">
              <a:solidFill>
                <a:schemeClr val="tx1"/>
              </a:solidFill>
            </a:endParaRPr>
          </a:p>
          <a:p>
            <a:pPr marL="178027" indent="-178027">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But in 2017,  DEQ examined this practice and made a decision to make the state position match EPA’s position that listed wastes must be managed as hazardous until facilities can demonstrate through petition and rulemaking that they’re not hazardous. </a:t>
            </a:r>
          </a:p>
          <a:p>
            <a:pPr marL="178027" indent="-178027">
              <a:buFont typeface="Arial" panose="020B0604020202020204" pitchFamily="34" charset="0"/>
              <a:buChar char="•"/>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0" baseline="0" dirty="0" smtClean="0">
              <a:solidFill>
                <a:schemeClr val="tx1"/>
              </a:solidFill>
            </a:endParaRPr>
          </a:p>
          <a:p>
            <a:pPr marL="178027" indent="-178027">
              <a:buFont typeface="Arial" panose="020B0604020202020204" pitchFamily="34" charset="0"/>
              <a:buChar char="•"/>
            </a:pPr>
            <a:r>
              <a:rPr lang="en-US" b="0" baseline="0" dirty="0" smtClean="0">
                <a:solidFill>
                  <a:schemeClr val="tx1"/>
                </a:solidFill>
              </a:rPr>
              <a:t>Now, I’d like to hand this over to my colleague, Seth, who’ll give you more information about how DEQ reviewed Pacific Cast Technologies, Inc.’s waste for potential delisting and the petition review process. </a:t>
            </a:r>
          </a:p>
          <a:p>
            <a:pPr marL="178027" indent="-178027">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Facilities that manufacture precision metal parts </a:t>
            </a:r>
            <a:r>
              <a:rPr lang="en-US" baseline="0" dirty="0" smtClean="0"/>
              <a:t>follow a number of steps to create the finished product and wastes associated with production.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oxidized layer.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dotted lines, represent the path of the waste water as it goes to the wastewater treatment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wastewaters from the production process go to a treatment system that produces two residues: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One residue is water that is treated to meet water quality standards and sent to the city sewer.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other residue is waste sludge. Some facilities, including Pacific Cast Technologies, Inc. will send their sludge to a filter press that dries the sludge into a “filter press cake” that’s easy to transport. Before delisting petitions are approved, a facility will send their sludge to a hazardous waste landfill. However, if you approve this petition to delist the sludge, the facility would have DEQ approval to send the sludge to a state-permitted, non-hazardous waste landfill.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deqinfo@deq.state.or.u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1.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a:t>Precision Cast 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71361347"/>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92500" lnSpcReduction="2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a:t>
            </a:r>
            <a:r>
              <a:rPr lang="en-US" dirty="0" smtClean="0"/>
              <a:t>changes</a:t>
            </a:r>
          </a:p>
          <a:p>
            <a:endParaRPr lang="en-US" dirty="0"/>
          </a:p>
          <a:p>
            <a:r>
              <a:rPr lang="en-US" dirty="0" smtClean="0"/>
              <a:t>Minor housekeeping on last year’s delisting</a:t>
            </a:r>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lnSpcReduction="10000"/>
          </a:bodyPr>
          <a:lstStyle/>
          <a:p>
            <a:pPr marL="0" indent="0">
              <a:buNone/>
            </a:pPr>
            <a:endParaRPr lang="en-US" dirty="0" smtClean="0"/>
          </a:p>
          <a:p>
            <a:pPr marL="0" indent="0">
              <a:buNone/>
            </a:pPr>
            <a:endParaRPr lang="en-US" dirty="0"/>
          </a:p>
          <a:p>
            <a:pPr marL="0" indent="0">
              <a:buNone/>
            </a:pPr>
            <a:r>
              <a:rPr lang="en-US" b="1" dirty="0" smtClean="0"/>
              <a:t>DEQ recommend the Environmental Quality Commission approve the rule delisting Pacific Cast Technologies, Inc.’s F006 waste.</a:t>
            </a:r>
            <a:endParaRPr lang="en-US" b="1"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091" y="5844109"/>
            <a:ext cx="10852030" cy="838200"/>
          </a:xfrm>
        </p:spPr>
        <p:txBody>
          <a:bodyPr>
            <a:normAutofit/>
          </a:bodyPr>
          <a:lstStyle/>
          <a:p>
            <a:r>
              <a:rPr lang="en-US" sz="1200" dirty="0">
                <a:solidFill>
                  <a:schemeClr val="tx1"/>
                </a:solidFill>
              </a:rPr>
              <a:t>Documents can be provided upon request in an alternate format for individuals with disabilities or in a language other than English for people with limited English skills. To request a document in another format or language, call DEQ in Portland at 503-229-5696, or toll-free in Oregon at 1-800-452-4011, ext. 5696; or email </a:t>
            </a:r>
            <a:r>
              <a:rPr lang="en-US" sz="1200" u="sng" dirty="0">
                <a:hlinkClick r:id="rId3"/>
              </a:rPr>
              <a:t>deqinfo@deq.state.or.us</a:t>
            </a:r>
            <a:r>
              <a:rPr lang="en-US" sz="1200" dirty="0"/>
              <a:t>.</a:t>
            </a:r>
          </a:p>
        </p:txBody>
      </p:sp>
      <p:pic>
        <p:nvPicPr>
          <p:cNvPr id="5" name="Picture 4" descr="Logo Color RegularSM.jpg"/>
          <p:cNvPicPr>
            <a:picLocks noChangeAspect="1"/>
          </p:cNvPicPr>
          <p:nvPr/>
        </p:nvPicPr>
        <p:blipFill>
          <a:blip r:embed="rId4" cstate="print"/>
          <a:stretch>
            <a:fillRect/>
          </a:stretch>
        </p:blipFill>
        <p:spPr>
          <a:xfrm>
            <a:off x="11664351" y="5950789"/>
            <a:ext cx="320040" cy="731520"/>
          </a:xfrm>
          <a:prstGeom prst="rect">
            <a:avLst/>
          </a:prstGeom>
        </p:spPr>
      </p:pic>
    </p:spTree>
    <p:extLst>
      <p:ext uri="{BB962C8B-B14F-4D97-AF65-F5344CB8AC3E}">
        <p14:creationId xmlns:p14="http://schemas.microsoft.com/office/powerpoint/2010/main" val="22914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1294549" y="272420"/>
            <a:ext cx="8483435" cy="6585580"/>
          </a:xfrm>
        </p:spPr>
      </p:pic>
      <p:sp>
        <p:nvSpPr>
          <p:cNvPr id="2" name="Oval 1"/>
          <p:cNvSpPr/>
          <p:nvPr/>
        </p:nvSpPr>
        <p:spPr>
          <a:xfrm>
            <a:off x="5230368" y="2771779"/>
            <a:ext cx="1571384" cy="162670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2545080" y="3279648"/>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1681942" y="1371600"/>
            <a:ext cx="7696200" cy="4648200"/>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a:t>.</a:t>
            </a:r>
          </a:p>
          <a:p>
            <a:endParaRPr lang="en-US" sz="16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8418022" y="2895918"/>
            <a:ext cx="1920240" cy="1524000"/>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8715896" y="4528405"/>
            <a:ext cx="1622367" cy="1169551"/>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smtClean="0"/>
              <a:t>Oregon Administrative Rule 340-100-0020, -0022: </a:t>
            </a:r>
            <a:r>
              <a:rPr lang="en-US" sz="2400" dirty="0"/>
              <a:t>State hazardous waste rules including delisting</a:t>
            </a:r>
          </a:p>
          <a:p>
            <a:pPr marL="0" indent="0">
              <a:buNone/>
            </a:pPr>
            <a:endParaRPr lang="en-US" sz="2600" dirty="0"/>
          </a:p>
          <a:p>
            <a:r>
              <a:rPr lang="en-US" dirty="0" smtClean="0"/>
              <a:t>Oregon Revised Statute 466.075(3): </a:t>
            </a:r>
            <a:r>
              <a:rPr lang="en-US" sz="2400" dirty="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52600" y="6104853"/>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2.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5C05B2-8086-4526-AF94-010B0186431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919</TotalTime>
  <Words>3655</Words>
  <Application>Microsoft Office PowerPoint</Application>
  <PresentationFormat>Widescreen</PresentationFormat>
  <Paragraphs>288</Paragraphs>
  <Slides>15</Slides>
  <Notes>15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Land Quality – Hazardous Waste</vt:lpstr>
      <vt:lpstr>PowerPoint Presentation</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32</cp:revision>
  <dcterms:created xsi:type="dcterms:W3CDTF">2019-08-23T15:29:38Z</dcterms:created>
  <dcterms:modified xsi:type="dcterms:W3CDTF">2019-10-11T15:55:27Z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