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0" r:id="rId8"/>
    <p:sldId id="261" r:id="rId9"/>
    <p:sldId id="262" r:id="rId10"/>
    <p:sldId id="263" r:id="rId11"/>
    <p:sldId id="264" r:id="rId12"/>
    <p:sldId id="265" r:id="rId13"/>
    <p:sldId id="266" r:id="rId14"/>
    <p:sldId id="267" r:id="rId15"/>
    <p:sldId id="268" r:id="rId16"/>
    <p:sldId id="269"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2"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85" d="100"/>
          <a:sy n="85" d="100"/>
        </p:scale>
        <p:origin x="150" y="90"/>
      </p:cViewPr>
      <p:guideLst/>
    </p:cSldViewPr>
  </p:slideViewPr>
  <p:notesTextViewPr>
    <p:cViewPr>
      <p:scale>
        <a:sx n="1" d="1"/>
        <a:sy n="1" d="1"/>
      </p:scale>
      <p:origin x="0" y="0"/>
    </p:cViewPr>
  </p:notesTextViewPr>
  <p:notesViewPr>
    <p:cSldViewPr snapToGrid="0">
      <p:cViewPr varScale="1">
        <p:scale>
          <a:sx n="87" d="100"/>
          <a:sy n="87" d="100"/>
        </p:scale>
        <p:origin x="9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10-18T16:48:16.516" idx="1">
    <p:pos x="4985" y="2247"/>
    <p:text>Precision or Pacific</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10-18T16:48:47.043" idx="2">
    <p:pos x="10" y="10"/>
    <p:text>What is the purpose of this slide?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10-11T11:28:31.186" idx="1">
    <p:pos x="10" y="10"/>
    <p:text>Suggest say hazardous waste or state RCRA hazardous waste. EQC may not know. You do explain RCRA in Slide 6.</p:text>
    <p:extLst>
      <p:ext uri="{C676402C-5697-4E1C-873F-D02D1690AC5C}">
        <p15:threadingInfo xmlns:p15="http://schemas.microsoft.com/office/powerpoint/2012/main" timeZoneBias="420"/>
      </p:ext>
    </p:extLst>
  </p:cm>
  <p:cm authorId="2" dt="2019-10-11T11:30:21.026" idx="2">
    <p:pos x="106" y="106"/>
    <p:text>Add Oregon vs US</p:text>
    <p:extLst>
      <p:ext uri="{C676402C-5697-4E1C-873F-D02D1690AC5C}">
        <p15:threadingInfo xmlns:p15="http://schemas.microsoft.com/office/powerpoint/2012/main" timeZoneBias="420"/>
      </p:ext>
    </p:extLst>
  </p:cm>
  <p:cm authorId="2" dt="2019-10-11T11:37:05.865" idx="3">
    <p:pos x="202" y="202"/>
    <p:text>When do you turn the mic over to Dan or Seth next? There should be an intro from one of them introducing to EQC for the record.</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9-10-18T16:50:53.744" idx="3">
    <p:pos x="10" y="10"/>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10-10T16:38:00.172" idx="1">
    <p:pos x="10" y="10"/>
    <p:text>I'd like to refine this line, but I'm not sure I quite got it.</p:text>
    <p:extLst>
      <p:ext uri="{C676402C-5697-4E1C-873F-D02D1690AC5C}">
        <p15:threadingInfo xmlns:p15="http://schemas.microsoft.com/office/powerpoint/2012/main" timeZoneBias="420"/>
      </p:ext>
    </p:extLst>
  </p:cm>
  <p:cm authorId="3" dt="2019-10-18T16:53:11.205" idx="4">
    <p:pos x="10" y="106"/>
    <p:text>What line?  Can we make picture bigger?</p:text>
    <p:extLst>
      <p:ext uri="{C676402C-5697-4E1C-873F-D02D1690AC5C}">
        <p15:threadingInfo xmlns:p15="http://schemas.microsoft.com/office/powerpoint/2012/main" timeZoneBias="420">
          <p15:parentCm authorId="1" idx="1"/>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 authorId="2" dt="2019-10-11T11:38:21.037" idx="4">
    <p:pos x="106" y="106"/>
    <p:text>There needs to be language for Seth to read as his intro to EQC and for the record</p:text>
    <p:extLst>
      <p:ext uri="{C676402C-5697-4E1C-873F-D02D1690AC5C}">
        <p15:threadingInfo xmlns:p15="http://schemas.microsoft.com/office/powerpoint/2012/main" timeZoneBias="420"/>
      </p:ext>
    </p:extLst>
  </p:cm>
  <p:cm authorId="3" dt="2019-10-18T16:53:34.376" idx="5">
    <p:pos x="202" y="202"/>
    <p:text>In the notes we call them ATI and Pacific Cast we should stick with one name. likely Pacific Cast.  Maybe in an earler slide we state this.</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9-10-11T11:46:12.571" idx="6">
    <p:pos x="10" y="10"/>
    <p:text>Recommend contacting Stephanie Caldera to get proper wording for this slide.</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FB720-C874-41CF-8A42-498ED1DE9944}"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delisting.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Prior to preparation of this petition, DEQ worked with Pacific Cast Technologies, Inc. to review the materials that may enter their chemical etching and milling waste stream and developed a list of chemicals to test, 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Through its April 2019 delisting petition, Pacific Cast Technologies, Inc. asked 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Pacific Cast Technologies, Inc. conducted four sampling events approximately one week apart to show that, as expected, there isn’t much variability in the process and waste.  </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process and sent a second sample off site for </a:t>
            </a:r>
            <a:r>
              <a:rPr lang="en-US" baseline="0" dirty="0" err="1" smtClean="0"/>
              <a:t>analysis</a:t>
            </a:r>
            <a:r>
              <a:rPr lang="en-US" strike="sngStrike" baseline="0" dirty="0" err="1" smtClean="0">
                <a:solidFill>
                  <a:srgbClr val="FF0000"/>
                </a:solidFill>
              </a:rPr>
              <a:t>to</a:t>
            </a:r>
            <a:r>
              <a:rPr lang="en-US" strike="sngStrike" baseline="0" dirty="0" smtClean="0">
                <a:solidFill>
                  <a:srgbClr val="FF0000"/>
                </a:solidFill>
              </a:rPr>
              <a:t> be analyzed</a:t>
            </a:r>
            <a:r>
              <a:rPr lang="en-US" baseline="0" dirty="0" smtClean="0"/>
              <a:t>.</a:t>
            </a:r>
          </a:p>
          <a:p>
            <a:pPr marL="457200" lvl="1" indent="0">
              <a:buFont typeface="Arial" panose="020B0604020202020204" pitchFamily="34" charset="0"/>
              <a:buNone/>
            </a:pPr>
            <a:endParaRPr lang="en-US" strike="sngStrike" baseline="0" dirty="0" smtClean="0"/>
          </a:p>
          <a:p>
            <a:pPr marL="628650" lvl="1" indent="-171450">
              <a:buFont typeface="Arial" panose="020B0604020202020204" pitchFamily="34" charset="0"/>
              <a:buChar char="•"/>
            </a:pPr>
            <a:r>
              <a:rPr lang="en-US" strike="noStrike" baseline="0" dirty="0" smtClean="0"/>
              <a:t>Independent, accredited laboratories analyzed PCT’s sludge samples.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To determine if Pacific Cast Technologies, Inc.’s waste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planned disposal location, risk levels chosen by the state to be similar to other land quality programs, and  then produces screening levels for the waste.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we compare the screening levels for total concentration of the chemicals for which F006 is written with the data from Pacific Cast Technologies.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smtClean="0"/>
          </a:p>
          <a:p>
            <a:pPr marL="174708" indent="-174708">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all cases is several orders of magnitude above the sample data (note the </a:t>
            </a:r>
            <a:r>
              <a:rPr lang="en-US" i="0" baseline="0" dirty="0" err="1" smtClean="0"/>
              <a:t>logarhythmic</a:t>
            </a:r>
            <a:r>
              <a:rPr lang="en-US" i="0" baseline="0" dirty="0" smtClean="0"/>
              <a:t> scale).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Landfills </a:t>
            </a:r>
            <a:r>
              <a:rPr lang="en-US" sz="1200" b="0" i="0" kern="1200" baseline="0" dirty="0" smtClean="0">
                <a:solidFill>
                  <a:schemeClr val="tx1"/>
                </a:solidFill>
                <a:effectLst/>
                <a:latin typeface="+mn-lt"/>
                <a:ea typeface="+mn-ea"/>
                <a:cs typeface="+mn-cs"/>
              </a:rPr>
              <a:t>are dynamic chemical environments where materials can react and dissolve. This is called leaching and the water that drains from a landfill as a result is called leachate.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addition to comparing Pacific Cast Technologies, Inc.’s sludge against a total concentration for hazardous waste, we look at whether we need to test for leaching. This level is derived by the same tool that I described in the last slide.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you see the same data as the previous slide, but now we’re looking to see if we need to do a leaching test. So the red bar is different and the scale is different.</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a:t>
            </a:r>
            <a:r>
              <a:rPr lang="en-US" b="1" i="0" baseline="0" dirty="0" smtClean="0"/>
              <a:t>(POINT)</a:t>
            </a:r>
            <a:r>
              <a:rPr lang="en-US" i="0" baseline="0" dirty="0" smtClean="0"/>
              <a:t> that Cadmium requires leaching tests for several of the samples, and the other three chemicals do not.. </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Samples 2, 3, and 4 were put through TCLP and tested after leaching and Cadmium was not detected in the leachate.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I’m not going to take you through the rest of the chemicals right now, but the results are similar.  - Note, make these slides and put in back of presentation.</a:t>
            </a:r>
          </a:p>
          <a:p>
            <a:pPr marL="0" indent="0">
              <a:buFont typeface="Arial" panose="020B0604020202020204" pitchFamily="34" charset="0"/>
              <a:buNone/>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a result of the sampling</a:t>
            </a:r>
            <a:r>
              <a:rPr lang="en-US" baseline="0" dirty="0" smtClean="0"/>
              <a:t> and analysis Pacific Cast Technologies, Inc. conducted in consultation with DEQ, we are satisfied the facility’s chemical etching and milling sludge meets the criteria for a hazardous waste delisting and is safe to dispose of in a permitted, non-hazardous waste landfill. </a:t>
            </a:r>
            <a:endParaRPr lang="en-US"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i="0" baseline="0" dirty="0" smtClean="0"/>
              <a:t>-----------------------------------------</a:t>
            </a:r>
          </a:p>
          <a:p>
            <a:pPr marL="174708" indent="-174708">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p>
          <a:p>
            <a:pPr marL="0" indent="0">
              <a:buFont typeface="Arial" panose="020B0604020202020204" pitchFamily="34" charset="0"/>
              <a:buNone/>
            </a:pPr>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proposes amending Oregon’s hazardous waste regulations in Chapter 340, Division 101 of the Oregon Administrative Rules to incorporate the delisting of Pacific</a:t>
            </a:r>
            <a:r>
              <a:rPr lang="en-US" baseline="0" dirty="0" smtClean="0"/>
              <a:t> Cast Technologies, Inc.</a:t>
            </a:r>
            <a:r>
              <a:rPr lang="en-US" dirty="0" smtClean="0"/>
              <a:t>,</a:t>
            </a:r>
            <a:r>
              <a:rPr lang="en-US" baseline="0" dirty="0" smtClean="0"/>
              <a:t> or its corporate successor’s,</a:t>
            </a:r>
            <a:r>
              <a:rPr lang="en-US" dirty="0" smtClean="0"/>
              <a:t> F006 hazardous waste, as long as certain conditions are 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gave careful consideration to this rulemaking to make sure Pacific Cast Technologies, Inc.’s waste is properly handled now and in the future. This </a:t>
            </a:r>
            <a:r>
              <a:rPr lang="en-US" dirty="0" smtClean="0"/>
              <a:t>delisting is only valid as long as the</a:t>
            </a:r>
            <a:r>
              <a:rPr lang="en-US" baseline="0" dirty="0" smtClean="0"/>
              <a:t> facility</a:t>
            </a:r>
            <a:r>
              <a:rPr lang="en-US" dirty="0" smtClean="0"/>
              <a:t>’s waste meets</a:t>
            </a:r>
            <a:r>
              <a:rPr lang="en-US" baseline="0" dirty="0" smtClean="0"/>
              <a:t> specific conditions in the rule that are meant to ensure the waste does not present a danger to human health and the environment: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Pacific Caste Technologies, Inc. must conduct annual testing to ensure that their waste meets the conditions specified in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28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ZW" baseline="0" dirty="0" smtClean="0"/>
              <a:t>This proposed rule is Oregon’s second delisting. Last November the EQC adopted the state’s first rulemaking to delist </a:t>
            </a:r>
            <a:r>
              <a:rPr lang="en-ZW" baseline="0" dirty="0" err="1" smtClean="0"/>
              <a:t>Selmet</a:t>
            </a:r>
            <a:r>
              <a:rPr lang="en-ZW" baseline="0" dirty="0" smtClean="0"/>
              <a:t>, Inc.’s F006 chemical etching and milling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In late 2018, DEQ began working with ATI Products of Albany, OR on a sampling and analysis plan for their facility’s similar chemical etching and milling wastewater treatment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staff with backgrounds in RCRA and risk assessment worked with ATI to sample and </a:t>
            </a:r>
            <a:r>
              <a:rPr lang="en-ZW" baseline="0" dirty="0" err="1" smtClean="0"/>
              <a:t>analyze</a:t>
            </a:r>
            <a:r>
              <a:rPr lang="en-ZW" baseline="0" dirty="0" smtClean="0"/>
              <a:t> the facility’s sludge to determine if it met risk-based standards. DEQ approved ATI’s sampling and analysis plan in February 2019 and in April 2019, ATI submitted a petition for a hazardous waste delisting.</a:t>
            </a:r>
          </a:p>
          <a:p>
            <a:pPr marL="171450" indent="-171450">
              <a:buFont typeface="Arial" panose="020B0604020202020204" pitchFamily="34" charset="0"/>
              <a:buChar char="•"/>
            </a:pPr>
            <a:endParaRPr lang="en-ZW"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aseline="0" dirty="0" smtClean="0"/>
              <a:t>Following DEQ’s petition review and public notice on July 15</a:t>
            </a:r>
            <a:r>
              <a:rPr lang="en-ZW" baseline="30000" dirty="0" smtClean="0"/>
              <a:t>th</a:t>
            </a:r>
            <a:r>
              <a:rPr lang="en-ZW" baseline="0" dirty="0" smtClean="0"/>
              <a:t>, 2019 </a:t>
            </a:r>
            <a:r>
              <a:rPr lang="en-US" baseline="0" dirty="0" smtClean="0"/>
              <a:t>ATI sold their Albany facility  that’s subject to the delisting to Consolidated Precision Products. The facility will now use the name Pacific Cast Technologies, Inc. While the facility has changed ownership, the production process and waste that is the subject of this proposed rule remains the same.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held a public comment period for this proposed rulemaking from July 15</a:t>
            </a:r>
            <a:r>
              <a:rPr lang="en-US" baseline="30000" dirty="0" smtClean="0"/>
              <a:t>th</a:t>
            </a:r>
            <a:r>
              <a:rPr lang="en-US" baseline="0" dirty="0" smtClean="0"/>
              <a:t> to August 20 and a public hearing in Albany, OR on August 19</a:t>
            </a:r>
            <a:r>
              <a:rPr lang="en-US" baseline="30000" dirty="0" smtClean="0"/>
              <a:t>th</a:t>
            </a:r>
            <a:r>
              <a:rPr lang="en-US" baseline="0" dirty="0" smtClean="0"/>
              <a:t> </a:t>
            </a:r>
            <a:endParaRPr lang="en-ZW" baseline="0" dirty="0" smtClean="0"/>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consulted with EPA Region 10 and DOJ throughout this process.</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If you approve of this rulemaking today, Pacific Cast Technologies, Inc.’s waste would not be considered a hazardous waste in Oregon. The delisting does not apply beyond Oregon, nor does it apply to other facilities generating similar waste.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US" b="0" baseline="0" dirty="0" smtClean="0">
                <a:solidFill>
                  <a:schemeClr val="tx1"/>
                </a:solidFill>
              </a:rPr>
              <a:t>Now, I’d like to hand this over to my colleagues, Dan and Seth, who will give </a:t>
            </a:r>
            <a:r>
              <a:rPr lang="en-US" baseline="0" dirty="0" smtClean="0"/>
              <a:t>background on DEQ’s hazardous waste program, relevant definitions and regulatory background, and details on this proposed rulemaking. </a:t>
            </a:r>
          </a:p>
          <a:p>
            <a:pPr marL="171450"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is to explain why Pacific Cast Technologies, </a:t>
            </a:r>
            <a:r>
              <a:rPr lang="en-US" baseline="0" dirty="0" err="1" smtClean="0"/>
              <a:t>Inc’s</a:t>
            </a:r>
            <a:r>
              <a:rPr lang="en-US" baseline="0" dirty="0" smtClean="0"/>
              <a:t> waste is currently classified as hazardous F006 waste and how DEQ determined it’s appropriate to delist and manage it as a non-hazardous waste in Oregon. </a:t>
            </a:r>
            <a:endParaRPr lang="en-US"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a:t>
            </a:r>
          </a:p>
          <a:p>
            <a:pPr marL="0" indent="0">
              <a:buFont typeface="Arial" panose="020B0604020202020204" pitchFamily="34" charset="0"/>
              <a:buNone/>
            </a:pPr>
            <a:r>
              <a:rPr lang="en-US" sz="1200" baseline="0" dirty="0" smtClean="0"/>
              <a:t>Icon Author Credits: </a:t>
            </a:r>
          </a:p>
          <a:p>
            <a:pPr marL="0" indent="0">
              <a:buFont typeface="Arial" panose="020B0604020202020204" pitchFamily="34" charset="0"/>
              <a:buNone/>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Report/rule icon by </a:t>
            </a:r>
            <a:r>
              <a:rPr lang="en-US" sz="1200" baseline="0" dirty="0" err="1" smtClean="0"/>
              <a:t>Smalllikeart</a:t>
            </a:r>
            <a:r>
              <a:rPr lang="en-US" sz="1200" baseline="0" dirty="0" smtClean="0"/>
              <a:t> for www.flaticon.com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Magnifying icon made by </a:t>
            </a:r>
            <a:r>
              <a:rPr lang="en-US" sz="1200" baseline="0" dirty="0" err="1" smtClean="0"/>
              <a:t>Freekpik</a:t>
            </a:r>
            <a:r>
              <a:rPr lang="en-US" sz="1200" baseline="0" dirty="0" smtClean="0"/>
              <a:t> for www.flaticon.com: &lt;div&gt;Icons made by &lt;a </a:t>
            </a:r>
            <a:r>
              <a:rPr lang="en-US" sz="1200" baseline="0" dirty="0" err="1" smtClean="0"/>
              <a:t>href</a:t>
            </a:r>
            <a:r>
              <a:rPr lang="en-US" sz="1200" baseline="0" dirty="0" smtClean="0"/>
              <a:t>="https://www.flaticon.com/authors/freepik" title="</a:t>
            </a:r>
            <a:r>
              <a:rPr lang="en-US" sz="1200" baseline="0" dirty="0" err="1" smtClean="0"/>
              <a:t>Freepik</a:t>
            </a:r>
            <a:r>
              <a:rPr lang="en-US" sz="1200" baseline="0" dirty="0" smtClean="0"/>
              <a:t>"&gt;</a:t>
            </a:r>
            <a:r>
              <a:rPr lang="en-US" sz="1200" baseline="0" dirty="0" err="1" smtClean="0"/>
              <a:t>Freepik</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Microphone icon by </a:t>
            </a:r>
            <a:r>
              <a:rPr lang="en-US" sz="1200" baseline="0" dirty="0" err="1" smtClean="0"/>
              <a:t>By</a:t>
            </a:r>
            <a:r>
              <a:rPr lang="en-US" sz="1200" baseline="0" dirty="0" smtClean="0"/>
              <a:t> Flat Icons for www.flaticon.com: &lt;div&gt;Icons made by &lt;a </a:t>
            </a:r>
            <a:r>
              <a:rPr lang="en-US" sz="1200" baseline="0" dirty="0" err="1" smtClean="0"/>
              <a:t>href</a:t>
            </a:r>
            <a:r>
              <a:rPr lang="en-US" sz="1200" baseline="0" dirty="0" smtClean="0"/>
              <a:t>="https://www.flaticon.com/authors/flat-icons" title="Flat Icons"&gt;Flat Icons&lt;/a&gt;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Decision icon by Icongeek26 for www.flaticon.com: &lt;div&gt;Icons made by &lt;a </a:t>
            </a:r>
            <a:r>
              <a:rPr lang="en-US" sz="1200" baseline="0" dirty="0" err="1" smtClean="0"/>
              <a:t>href</a:t>
            </a:r>
            <a:r>
              <a:rPr lang="en-US" sz="1200" baseline="0" dirty="0" smtClean="0"/>
              <a:t>="https://www.flaticon.com/authors/icongeek26" title="Icongeek26"&gt;Icongeek26&lt;/a&gt;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Pen icon by </a:t>
            </a:r>
            <a:r>
              <a:rPr lang="en-US" sz="1200" baseline="0" dirty="0" err="1" smtClean="0"/>
              <a:t>KiranShastry</a:t>
            </a:r>
            <a:r>
              <a:rPr lang="en-US" sz="1200" baseline="0" dirty="0" smtClean="0"/>
              <a:t> for www.flaticons.com” &lt;div&gt;Icons made by &lt;a </a:t>
            </a:r>
            <a:r>
              <a:rPr lang="en-US" sz="1200" baseline="0" dirty="0" err="1" smtClean="0"/>
              <a:t>href</a:t>
            </a:r>
            <a:r>
              <a:rPr lang="en-US" sz="1200" baseline="0" dirty="0" smtClean="0"/>
              <a:t>="https://www.flaticon.com/authors/kiranshastry" title="</a:t>
            </a:r>
            <a:r>
              <a:rPr lang="en-US" sz="1200" baseline="0" dirty="0" err="1" smtClean="0"/>
              <a:t>Kiranshastry</a:t>
            </a:r>
            <a:r>
              <a:rPr lang="en-US" sz="1200" baseline="0" dirty="0" smtClean="0"/>
              <a:t>"&gt;</a:t>
            </a:r>
            <a:r>
              <a:rPr lang="en-US" sz="1200" baseline="0" dirty="0" err="1" smtClean="0"/>
              <a:t>Kiranshastry</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Nametag icon by Pixel perfect for www.flaticon.com: &lt;div&gt;Icons made by &lt;a </a:t>
            </a:r>
            <a:r>
              <a:rPr lang="en-US" sz="1200" baseline="0" dirty="0" err="1" smtClean="0"/>
              <a:t>href</a:t>
            </a:r>
            <a:r>
              <a:rPr lang="en-US" sz="1200" baseline="0" dirty="0" smtClean="0"/>
              <a:t>="https://www.flaticon.com/authors/pixel-perfect" title="Pixel perfect"&gt;Pixel perfect&lt;/a&gt;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sz="12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I hid this slide because I think we’ve covered the</a:t>
            </a:r>
            <a:r>
              <a:rPr lang="en-US" baseline="0" dirty="0" smtClean="0"/>
              <a:t> topic in other slides. Delete if you agree and add it back in if you don’t. -EM</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I </a:t>
            </a:r>
            <a:r>
              <a:rPr lang="en-US" dirty="0" err="1" smtClean="0"/>
              <a:t>unhid</a:t>
            </a:r>
            <a:r>
              <a:rPr lang="en-US" dirty="0" smtClean="0"/>
              <a:t> this because this is a nice short presentation and it’s nice to know where you are – SJS – I’m open to discussion if folks disagree</a:t>
            </a:r>
            <a:r>
              <a:rPr lang="en-US" dirty="0" smtClean="0"/>
              <a:t>. (BF: We can </a:t>
            </a:r>
            <a:r>
              <a:rPr lang="en-US" dirty="0" err="1" smtClean="0"/>
              <a:t>disuss</a:t>
            </a:r>
            <a:r>
              <a:rPr lang="en-US" baseline="0" dirty="0" smtClean="0"/>
              <a:t> during our dry run. Should we add a slide showing where in Oregon this is?)</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This 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process at this facility. The </a:t>
            </a:r>
            <a:r>
              <a:rPr lang="en-US" baseline="0" dirty="0" smtClean="0"/>
              <a:t>rule will only apply to the wastes produced at this facility as long as the manufacturing process does not change. This facility manufactures Titanium parts for the aerospace industry.</a:t>
            </a:r>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Jennifer mentioned that this outline didn’t add  much to the Public Hearing presentation. What do you think about removing it from the EQC presentation since Brian will have already explained what the presentation will cover in the previous slide? </a:t>
            </a:r>
          </a:p>
          <a:p>
            <a:pPr marL="0" indent="0">
              <a:buFont typeface="Arial" panose="020B0604020202020204" pitchFamily="34" charset="0"/>
              <a:buNone/>
            </a:pPr>
            <a:r>
              <a:rPr lang="en-US" baseline="0" dirty="0" smtClean="0"/>
              <a:t>I agree that we should delete? Seth</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171450" indent="-171450">
              <a:buFont typeface="Arial" panose="020B0604020202020204" pitchFamily="34" charset="0"/>
              <a:buChar char="•"/>
            </a:pPr>
            <a:r>
              <a:rPr lang="en-US" dirty="0" smtClean="0"/>
              <a:t>Tonight</a:t>
            </a:r>
            <a:r>
              <a:rPr lang="en-US" baseline="0" dirty="0" smtClean="0"/>
              <a:t>’s presentation will cover background on DEQ’s hazardous waste program, relevant definitions and regulatory background, and details on our proposed </a:t>
            </a:r>
            <a:r>
              <a:rPr lang="en-US" strike="noStrike" baseline="0" dirty="0" smtClean="0"/>
              <a:t>ATI F006 hazardous waste delisting </a:t>
            </a:r>
            <a:r>
              <a:rPr lang="en-US" baseline="0" dirty="0" smtClean="0"/>
              <a:t>rulemaking.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5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When we talk</a:t>
            </a:r>
            <a:r>
              <a:rPr lang="en-US" baseline="0" dirty="0" smtClean="0"/>
              <a:t> about hazardous waste and delisting, there are some important terms and definitions to keep in mind. Here are some of the common terms we’ll use during the presentation.</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1976, the United State Congress passed what’s known as RCRA– or the Resource Conservation and Recovery Act.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that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Hazardous waste can be:</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derived from a process specifically named in the regulations.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 </a:t>
            </a:r>
          </a:p>
          <a:p>
            <a:pPr marL="178027" indent="-178027">
              <a:buFont typeface="Arial" panose="020B0604020202020204" pitchFamily="34" charset="0"/>
              <a:buChar cha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F006 is one of the more commonly delisted wastes in the country. </a:t>
            </a:r>
          </a:p>
          <a:p>
            <a:pPr marL="0" indent="0">
              <a:buFont typeface="Arial" panose="020B0604020202020204" pitchFamily="34" charset="0"/>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13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35227" lvl="1" indent="-178027">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78027" indent="-178027">
              <a:buFont typeface="Arial" panose="020B0604020202020204" pitchFamily="34" charset="0"/>
              <a:buChar char="•"/>
            </a:pPr>
            <a:r>
              <a:rPr lang="en-US" dirty="0"/>
              <a:t>EPA and authorized states like Oregon may grant delisting petitions on a facility-by-facility basis.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Now</a:t>
            </a:r>
            <a:r>
              <a:rPr lang="en-US" baseline="0" dirty="0" smtClean="0"/>
              <a:t> we’ll move to the specifics about ATI and their waste.</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a:t>
            </a:r>
            <a:r>
              <a:rPr lang="en-US" strike="sngStrike" baseline="0" dirty="0" smtClean="0"/>
              <a:t>SW</a:t>
            </a:r>
            <a:r>
              <a:rPr lang="en-US" baseline="0" dirty="0" smtClean="0"/>
              <a:t> facility in Albany, OR.</a:t>
            </a:r>
          </a:p>
          <a:p>
            <a:r>
              <a:rPr lang="en-US" baseline="0" dirty="0" smtClean="0"/>
              <a:t>  </a:t>
            </a:r>
          </a:p>
          <a:p>
            <a:pPr marL="178027" indent="-178027">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for reasons that we discussed in the previous “Definitions” slide. </a:t>
            </a:r>
          </a:p>
          <a:p>
            <a:pPr marL="0" indent="0">
              <a:buFont typeface="Arial" panose="020B0604020202020204" pitchFamily="34" charset="0"/>
              <a:buNone/>
            </a:pPr>
            <a:endParaRPr lang="en-US" baseline="0" dirty="0" smtClean="0">
              <a:solidFill>
                <a:schemeClr val="tx1"/>
              </a:solidFill>
            </a:endParaRPr>
          </a:p>
          <a:p>
            <a:pPr marL="178027" indent="-178027">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a:t>
            </a:r>
            <a:r>
              <a:rPr lang="en-US" b="0" strike="sngStrike" baseline="0" dirty="0" smtClean="0">
                <a:solidFill>
                  <a:schemeClr val="tx1"/>
                </a:solidFill>
              </a:rPr>
              <a:t>– for example, cadmium, complex cyanides, chromium and nickel--</a:t>
            </a:r>
            <a:r>
              <a:rPr lang="en-US" b="0" baseline="0" dirty="0" smtClean="0">
                <a:solidFill>
                  <a:schemeClr val="tx1"/>
                </a:solidFill>
              </a:rPr>
              <a:t> above risk-based concentrations.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But in 2017,  DEQ examined this practice and made a decision to make the state position match EPA’s position that listed wastes must be managed as hazardous until facilities can demonstrate through petition and rulemaking that they’re not hazardous.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Now, I’d like to hand this over to my colleague, Seth, who’ll give you more information about how DEQ reviewed Pacific Cast Technologies, Inc.’s waste for potential delisting and the petition review process. </a:t>
            </a:r>
          </a:p>
          <a:p>
            <a:pPr marL="178027" indent="-178027">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Facilities that manufacture precision metal parts </a:t>
            </a:r>
            <a:r>
              <a:rPr lang="en-US" baseline="0" dirty="0" smtClean="0"/>
              <a:t>follow a number of steps to create the finished product and wastes associated with production.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oxidized layer.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dotted lines, represent the path of the waste water as it goes to the wastewater treatment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wastewaters from the production process go to a treatment system that produces two residues: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residue is water that is treated to meet water quality standards and sent to the city sewer.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other residue is waste sludge. Some facilities, including Pacific Cast Technologies, Inc. will send the sludge to a filter press that dries the sludge into a “filter press cake” that’s easy to transport. Before delisting petitions are approved, a facility will send their sludge to a hazardous waste landfill. However, if you approve this petition to delist the sludge, the facility would have DEQ approval to send the sludge to a state-permitted,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Pacific Cast Technologies, Inc. must meet very specific production requirements for their customers and their production process is consistent from day-to-day, week to week and month-to-month.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10/18/2019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deqinfo@deq.state.or.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3.xml"/><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omments" Target="../comments/commen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11.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a:t>Precision Cast 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71361347"/>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92500" lnSpcReduction="2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housekeeping on last year’s delisting</a:t>
            </a:r>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lnSpcReduction="10000"/>
          </a:bodyPr>
          <a:lstStyle/>
          <a:p>
            <a:pPr marL="0" indent="0">
              <a:buNone/>
            </a:pPr>
            <a:endParaRPr lang="en-US" dirty="0" smtClean="0"/>
          </a:p>
          <a:p>
            <a:pPr marL="0" indent="0">
              <a:buNone/>
            </a:pPr>
            <a:endParaRPr lang="en-US" dirty="0"/>
          </a:p>
          <a:p>
            <a:pPr marL="0" indent="0">
              <a:buNone/>
            </a:pPr>
            <a:r>
              <a:rPr lang="en-US" b="1" dirty="0" smtClean="0"/>
              <a:t>DEQ </a:t>
            </a:r>
            <a:r>
              <a:rPr lang="en-US" b="1" dirty="0" smtClean="0"/>
              <a:t>recommends </a:t>
            </a:r>
            <a:r>
              <a:rPr lang="en-US" b="1" dirty="0" smtClean="0"/>
              <a:t>the Environmental Quality Commission approve the rule delisting Pacific Cast Technologies, Inc.’s F006 waste.</a:t>
            </a:r>
            <a:endParaRPr lang="en-US" b="1"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2091" y="5844109"/>
            <a:ext cx="10852030" cy="838200"/>
          </a:xfrm>
        </p:spPr>
        <p:txBody>
          <a:bodyPr>
            <a:normAutofit/>
          </a:bodyPr>
          <a:lstStyle/>
          <a:p>
            <a:r>
              <a:rPr lang="en-US" sz="1200" dirty="0">
                <a:solidFill>
                  <a:schemeClr val="tx1"/>
                </a:solidFill>
              </a:rPr>
              <a:t>Documents can be provided upon request in an alternate format for individuals with disabilities or in a language other than English for people with limited English skills. To request a document in another format or language, call DEQ in Portland at 503-229-5696, or toll-free in Oregon at 1-800-452-4011, ext. 5696; or email </a:t>
            </a:r>
            <a:r>
              <a:rPr lang="en-US" sz="1200" u="sng" dirty="0">
                <a:hlinkClick r:id="rId3"/>
              </a:rPr>
              <a:t>deqinfo@deq.state.or.us</a:t>
            </a:r>
            <a:r>
              <a:rPr lang="en-US" sz="1200" dirty="0"/>
              <a:t>.</a:t>
            </a:r>
          </a:p>
        </p:txBody>
      </p:sp>
      <p:pic>
        <p:nvPicPr>
          <p:cNvPr id="5" name="Picture 4" descr="Logo Color RegularSM.jpg"/>
          <p:cNvPicPr>
            <a:picLocks noChangeAspect="1"/>
          </p:cNvPicPr>
          <p:nvPr/>
        </p:nvPicPr>
        <p:blipFill>
          <a:blip r:embed="rId4" cstate="print"/>
          <a:stretch>
            <a:fillRect/>
          </a:stretch>
        </p:blipFill>
        <p:spPr>
          <a:xfrm>
            <a:off x="11664351" y="5950789"/>
            <a:ext cx="320040" cy="731520"/>
          </a:xfrm>
          <a:prstGeom prst="rect">
            <a:avLst/>
          </a:prstGeom>
        </p:spPr>
      </p:pic>
    </p:spTree>
    <p:extLst>
      <p:ext uri="{BB962C8B-B14F-4D97-AF65-F5344CB8AC3E}">
        <p14:creationId xmlns:p14="http://schemas.microsoft.com/office/powerpoint/2010/main" val="229144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1294549" y="272420"/>
            <a:ext cx="8483435" cy="6585580"/>
          </a:xfrm>
        </p:spPr>
      </p:pic>
      <p:sp>
        <p:nvSpPr>
          <p:cNvPr id="2" name="Oval 1"/>
          <p:cNvSpPr/>
          <p:nvPr/>
        </p:nvSpPr>
        <p:spPr>
          <a:xfrm>
            <a:off x="5230368" y="2771779"/>
            <a:ext cx="1571384" cy="162670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2545080" y="3279648"/>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1681942" y="1371600"/>
            <a:ext cx="7696200" cy="4648200"/>
          </a:xfrm>
        </p:spPr>
        <p:txBody>
          <a:bodyPr>
            <a:noAutofit/>
          </a:bodyPr>
          <a:lstStyle/>
          <a:p>
            <a:pPr marL="0" indent="0">
              <a:buNone/>
            </a:pPr>
            <a:endParaRPr lang="en-US" sz="800" b="1" dirty="0"/>
          </a:p>
          <a:p>
            <a:pPr marL="0" indent="0">
              <a:buNone/>
            </a:pPr>
            <a:r>
              <a:rPr lang="en-US" sz="2800" b="1" dirty="0"/>
              <a:t>Hazardous Waste</a:t>
            </a:r>
            <a:endParaRPr lang="en-US" sz="800" b="1" dirty="0"/>
          </a:p>
          <a:p>
            <a:r>
              <a:rPr lang="en-US" sz="1800" b="1" dirty="0"/>
              <a:t>Characteristic</a:t>
            </a:r>
            <a:r>
              <a:rPr lang="en-US" sz="1800" dirty="0"/>
              <a:t>  - Ignitable, corrosive, reactive, or toxic.</a:t>
            </a:r>
          </a:p>
          <a:p>
            <a:r>
              <a:rPr lang="en-US" sz="1800" b="1" dirty="0"/>
              <a:t>Listed</a:t>
            </a:r>
            <a:r>
              <a:rPr lang="en-US" sz="1800" dirty="0"/>
              <a:t> - Wastes from specific industrial processes which are assumed to be hazardous.</a:t>
            </a:r>
          </a:p>
          <a:p>
            <a:pPr marL="0" indent="0">
              <a:buNone/>
            </a:pPr>
            <a:endParaRPr lang="en-US" sz="1600" dirty="0"/>
          </a:p>
          <a:p>
            <a:pPr lvl="1"/>
            <a:r>
              <a:rPr lang="en-US" sz="1800" b="1" dirty="0"/>
              <a:t>F006</a:t>
            </a:r>
            <a:r>
              <a:rPr lang="en-US" sz="1800" dirty="0"/>
              <a:t> - Wastewater treatment sludges from electroplating operations like chemical etching and milling.</a:t>
            </a:r>
          </a:p>
          <a:p>
            <a:pPr marL="914400" lvl="2" indent="0">
              <a:buNone/>
            </a:pPr>
            <a:endParaRPr lang="en-US" sz="1200" dirty="0"/>
          </a:p>
          <a:p>
            <a:pPr marL="0" indent="0">
              <a:buNone/>
            </a:pPr>
            <a:r>
              <a:rPr lang="en-US" sz="2800" b="1" dirty="0"/>
              <a:t>Delisting </a:t>
            </a:r>
          </a:p>
          <a:p>
            <a:r>
              <a:rPr lang="en-US" sz="1800" dirty="0"/>
              <a:t>A generator may file a petition demonstrating that a waste is not hazardous</a:t>
            </a:r>
            <a:r>
              <a:rPr lang="en-US" sz="2000" dirty="0"/>
              <a:t>.</a:t>
            </a:r>
          </a:p>
          <a:p>
            <a:endParaRPr lang="en-US" sz="16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8418022" y="2895918"/>
            <a:ext cx="1920240" cy="1524000"/>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8715896" y="4528405"/>
            <a:ext cx="1622367" cy="1169551"/>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smtClean="0"/>
              <a:t>Oregon Administrative Rule 340-100-0020, -0022: </a:t>
            </a:r>
            <a:r>
              <a:rPr lang="en-US" sz="2400" dirty="0"/>
              <a:t>State hazardous waste rules including delisting</a:t>
            </a:r>
          </a:p>
          <a:p>
            <a:pPr marL="0" indent="0">
              <a:buNone/>
            </a:pPr>
            <a:endParaRPr lang="en-US" sz="2600" dirty="0"/>
          </a:p>
          <a:p>
            <a:r>
              <a:rPr lang="en-US" dirty="0" smtClean="0"/>
              <a:t>Oregon Revised Statute 466.075(3): </a:t>
            </a:r>
            <a:r>
              <a:rPr lang="en-US" sz="2400" dirty="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52600" y="6104853"/>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5C05B2-8086-4526-AF94-010B01864310}">
  <ds:schemaRefs>
    <ds:schemaRef ds:uri="http://schemas.microsoft.com/office/infopath/2007/PartnerControls"/>
    <ds:schemaRef ds:uri="http://purl.org/dc/elements/1.1/"/>
    <ds:schemaRef ds:uri="http://schemas.microsoft.com/office/2006/metadata/properties"/>
    <ds:schemaRef ds:uri="$ListId:doc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961</TotalTime>
  <Words>3680</Words>
  <Application>Microsoft Office PowerPoint</Application>
  <PresentationFormat>Widescreen</PresentationFormat>
  <Paragraphs>288</Paragraphs>
  <Slides>15</Slides>
  <Notes>15</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1_Office Theme</vt:lpstr>
      <vt:lpstr>Land Quality – Hazardous Waste</vt:lpstr>
      <vt:lpstr>PowerPoint Presentation</vt:lpstr>
      <vt:lpstr>Timeline</vt:lpstr>
      <vt:lpstr>PowerPoint Presentation</vt:lpstr>
      <vt:lpstr>Outline</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FULLER Brian</cp:lastModifiedBy>
  <cp:revision>37</cp:revision>
  <dcterms:created xsi:type="dcterms:W3CDTF">2019-08-23T15:29:38Z</dcterms:created>
  <dcterms:modified xsi:type="dcterms:W3CDTF">2019-10-18T23:55:41Z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