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9.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8" r:id="rId5"/>
    <p:sldId id="273"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4" r:id="rId19"/>
    <p:sldId id="275" r:id="rId20"/>
    <p:sldId id="276"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4" clrIdx="0">
    <p:extLst>
      <p:ext uri="{19B8F6BF-5375-455C-9EA6-DF929625EA0E}">
        <p15:presenceInfo xmlns:p15="http://schemas.microsoft.com/office/powerpoint/2012/main" userId="S-1-5-21-2124760015-1411717758-1302595720-35260" providerId="AD"/>
      </p:ext>
    </p:extLst>
  </p:cmAuthor>
  <p:cmAuthor id="2" name="LIVENGOOD David" initials="LD" lastIdx="6" clrIdx="1">
    <p:extLst>
      <p:ext uri="{19B8F6BF-5375-455C-9EA6-DF929625EA0E}">
        <p15:presenceInfo xmlns:p15="http://schemas.microsoft.com/office/powerpoint/2012/main" userId="S-1-5-21-2124760015-1411717758-1302595720-26274" providerId="AD"/>
      </p:ext>
    </p:extLst>
  </p:cmAuthor>
  <p:cmAuthor id="3" name="FULLER Brian" initials="FB" lastIdx="5" clrIdx="2">
    <p:extLst>
      <p:ext uri="{19B8F6BF-5375-455C-9EA6-DF929625EA0E}">
        <p15:presenceInfo xmlns:p15="http://schemas.microsoft.com/office/powerpoint/2012/main" userId="S-1-5-21-2124760015-1411717758-1302595720-3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605" autoAdjust="0"/>
  </p:normalViewPr>
  <p:slideViewPr>
    <p:cSldViewPr snapToGrid="0">
      <p:cViewPr varScale="1">
        <p:scale>
          <a:sx n="79" d="100"/>
          <a:sy n="79" d="100"/>
        </p:scale>
        <p:origin x="87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4.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Pacific%20Cast%20Technologies,%20Inc%20(former%20ATI)\Technical_Review\Tables.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2.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deqhq1\HWSHARE\3-Hazardous%20Waste%20Programs%20(PHW)\DEL-Delisting%20petitions\ATI_Petition_DATE\Technical_Review\Table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DAA-4BAD-9821-42B985746D5C}"/>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6"/>
          <c:order val="6"/>
          <c:tx>
            <c:strRef>
              <c:f>Sheet1!$A$13</c:f>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Sheet1!$B$13:$H$13</c15:sqref>
                  </c15:fullRef>
                </c:ext>
              </c:extLst>
              <c:f>Sheet1!$D$13:$H$13</c:f>
              <c:numCache>
                <c:formatCode>#,##0.00</c:formatCode>
                <c:ptCount val="5"/>
                <c:pt idx="0" formatCode="General">
                  <c:v>31.5</c:v>
                </c:pt>
                <c:pt idx="1" formatCode="General">
                  <c:v>34.6</c:v>
                </c:pt>
                <c:pt idx="2" formatCode="General">
                  <c:v>30.9</c:v>
                </c:pt>
                <c:pt idx="3" formatCode="General">
                  <c:v>27.1</c:v>
                </c:pt>
                <c:pt idx="4" formatCode="General">
                  <c:v>37.1</c:v>
                </c:pt>
              </c:numCache>
            </c:numRef>
          </c:val>
          <c:extLst>
            <c:ext xmlns:c16="http://schemas.microsoft.com/office/drawing/2014/chart" uri="{C3380CC4-5D6E-409C-BE32-E72D297353CC}">
              <c16:uniqueId val="{00000000-BDDD-4FEF-8BBA-E89ED1854210}"/>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DDD-4FEF-8BBA-E89ED185421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DDD-4FEF-8BBA-E89ED18542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DDD-4FEF-8BBA-E89ED18542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DDD-4FEF-8BBA-E89ED18542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BDDD-4FEF-8BBA-E89ED1854210}"/>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6-BDDD-4FEF-8BBA-E89ED1854210}"/>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logBase val="10"/>
          <c:orientation val="minMax"/>
          <c:max val="1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Chromium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4"/>
          <c:tx>
            <c:strRef>
              <c:f>Sheet1!$A$11</c:f>
              <c:strCache>
                <c:ptCount val="1"/>
                <c:pt idx="0">
                  <c:v>Vanadium</c:v>
                </c:pt>
              </c:strCache>
              <c:extLst xmlns:c15="http://schemas.microsoft.com/office/drawing/2012/chart"/>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ext>
              </c:extLst>
              <c:f>Sheet1!$D$11:$H$11</c:f>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0-BA7C-4EEA-BAB4-BC3F294570A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BA7C-4EEA-BAB4-BC3F294570A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BA7C-4EEA-BAB4-BC3F294570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BA7C-4EEA-BAB4-BC3F294570A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BA7C-4EEA-BAB4-BC3F294570A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BA7C-4EEA-BAB4-BC3F294570A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Vanadium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Sheet1!$A$8</c:f>
              <c:strCache>
                <c:ptCount val="1"/>
                <c:pt idx="0">
                  <c:v>Manganese</c:v>
                </c:pt>
              </c:strCache>
              <c:extLst xmlns:c15="http://schemas.microsoft.com/office/drawing/2012/chart"/>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ext>
              </c:extLst>
              <c:f>Sheet1!$D$8:$H$8</c:f>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0-1CB5-44AB-9B93-6E6D2BBF98BD}"/>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1CB5-44AB-9B93-6E6D2BBF98B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1CB5-44AB-9B93-6E6D2BBF98B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1CB5-44AB-9B93-6E6D2BBF98B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1CB5-44AB-9B93-6E6D2BBF98B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1CB5-44AB-9B93-6E6D2BBF98BD}"/>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Manganese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3"/>
          <c:tx>
            <c:strRef>
              <c:f>Sheet1!$A$10</c:f>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ext>
              </c:extLst>
              <c:f>Sheet1!$D$10:$H$10</c:f>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0-D1B9-4FA3-B045-5ABA17FBCA13}"/>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D1B9-4FA3-B045-5ABA17FBCA13}"/>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D1B9-4FA3-B045-5ABA17FBCA13}"/>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D1B9-4FA3-B045-5ABA17FBCA13}"/>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D1B9-4FA3-B045-5ABA17FBCA1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D1B9-4FA3-B045-5ABA17FBCA13}"/>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Sheet1!$B$13:$H$13</c15:sqref>
                        </c15:fullRef>
                        <c15:formulaRef>
                          <c15:sqref>Sheet1!$D$13:$H$13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c:ext xmlns:c16="http://schemas.microsoft.com/office/drawing/2014/chart" uri="{C3380CC4-5D6E-409C-BE32-E72D297353CC}">
                    <c16:uniqueId val="{00000006-D1B9-4FA3-B045-5ABA17FBCA13}"/>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Silver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Sheet1!$A$7</c:f>
              <c:strCache>
                <c:ptCount val="1"/>
                <c:pt idx="0">
                  <c:v>Fluoride</c:v>
                </c:pt>
              </c:strCache>
            </c:strRef>
          </c:tx>
          <c:spPr>
            <a:solidFill>
              <a:schemeClr val="accent1"/>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Sheet1!$B$7:$H$7</c15:sqref>
                  </c15:fullRef>
                </c:ext>
              </c:extLst>
              <c:f>Sheet1!$D$7:$H$7</c:f>
              <c:numCache>
                <c:formatCode>General</c:formatCode>
                <c:ptCount val="5"/>
                <c:pt idx="0">
                  <c:v>123</c:v>
                </c:pt>
                <c:pt idx="1">
                  <c:v>139</c:v>
                </c:pt>
                <c:pt idx="2">
                  <c:v>124</c:v>
                </c:pt>
                <c:pt idx="3">
                  <c:v>152</c:v>
                </c:pt>
                <c:pt idx="4">
                  <c:v>107</c:v>
                </c:pt>
              </c:numCache>
            </c:numRef>
          </c:val>
          <c:extLst xmlns:c15="http://schemas.microsoft.com/office/drawing/2012/chart">
            <c:ext xmlns:c16="http://schemas.microsoft.com/office/drawing/2014/chart" uri="{C3380CC4-5D6E-409C-BE32-E72D297353CC}">
              <c16:uniqueId val="{00000000-C80A-43F3-B6CB-5A7D26AFE05B}"/>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1"/>
                <c:order val="1"/>
                <c:tx>
                  <c:strRef>
                    <c:extLst>
                      <c:ex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c:ext xmlns:c16="http://schemas.microsoft.com/office/drawing/2014/chart" uri="{C3380CC4-5D6E-409C-BE32-E72D297353CC}">
                    <c16:uniqueId val="{00000001-C80A-43F3-B6CB-5A7D26AFE05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2-C80A-43F3-B6CB-5A7D26AFE05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C80A-43F3-B6CB-5A7D26AFE05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C80A-43F3-B6CB-5A7D26AFE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C80A-43F3-B6CB-5A7D26AFE05B}"/>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Sheet1!$B$13:$H$13</c15:sqref>
                        </c15:fullRef>
                        <c15:formulaRef>
                          <c15:sqref>Sheet1!$D$13:$H$13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c:ext xmlns:c16="http://schemas.microsoft.com/office/drawing/2014/chart" uri="{C3380CC4-5D6E-409C-BE32-E72D297353CC}">
                    <c16:uniqueId val="{00000006-C80A-43F3-B6CB-5A7D26AFE05B}"/>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Fluoride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Sheet1!$A$9</c:f>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ext>
              </c:extLst>
              <c:f>Sheet1!$D$9:$H$9</c:f>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0-980E-4553-96BC-71466535612F}"/>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980E-4553-96BC-71466535612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980E-4553-96BC-71466535612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3-980E-4553-96BC-71466535612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4-980E-4553-96BC-71466535612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Sheet1!$A$12</c15:sqref>
                        </c15:formulaRef>
                      </c:ext>
                    </c:extLst>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15:formulaRef>
                          <c15:sqref>Sheet1!$D$12:$H$12</c15:sqref>
                        </c15:formulaRef>
                      </c:ext>
                    </c:extLst>
                    <c:numCache>
                      <c:formatCode>General</c:formatCode>
                      <c:ptCount val="5"/>
                      <c:pt idx="0">
                        <c:v>805</c:v>
                      </c:pt>
                      <c:pt idx="1">
                        <c:v>954</c:v>
                      </c:pt>
                      <c:pt idx="2">
                        <c:v>1680</c:v>
                      </c:pt>
                      <c:pt idx="3">
                        <c:v>1400</c:v>
                      </c:pt>
                      <c:pt idx="4">
                        <c:v>648</c:v>
                      </c:pt>
                    </c:numCache>
                  </c:numRef>
                </c:val>
                <c:extLst xmlns:c15="http://schemas.microsoft.com/office/drawing/2012/chart">
                  <c:ext xmlns:c16="http://schemas.microsoft.com/office/drawing/2014/chart" uri="{C3380CC4-5D6E-409C-BE32-E72D297353CC}">
                    <c16:uniqueId val="{00000005-980E-4553-96BC-71466535612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Sheet1!$A$13</c15:sqref>
                        </c15:formulaRef>
                      </c:ext>
                    </c:extLst>
                    <c:strCache>
                      <c:ptCount val="1"/>
                      <c:pt idx="0">
                        <c:v>Chromium</c:v>
                      </c:pt>
                    </c:strCache>
                  </c:strRef>
                </c:tx>
                <c:spPr>
                  <a:solidFill>
                    <a:schemeClr val="accent1">
                      <a:lumMod val="60000"/>
                    </a:schemeClr>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Sheet1!$B$13:$H$13</c15:sqref>
                        </c15:fullRef>
                        <c15:formulaRef>
                          <c15:sqref>Sheet1!$D$13:$H$13</c15:sqref>
                        </c15:formulaRef>
                      </c:ext>
                    </c:extLst>
                    <c:numCache>
                      <c:formatCode>#,##0.00</c:formatCode>
                      <c:ptCount val="5"/>
                      <c:pt idx="0" formatCode="General">
                        <c:v>31.5</c:v>
                      </c:pt>
                      <c:pt idx="1" formatCode="General">
                        <c:v>34.6</c:v>
                      </c:pt>
                      <c:pt idx="2" formatCode="General">
                        <c:v>30.9</c:v>
                      </c:pt>
                      <c:pt idx="3" formatCode="General">
                        <c:v>27.1</c:v>
                      </c:pt>
                      <c:pt idx="4" formatCode="General">
                        <c:v>37.1</c:v>
                      </c:pt>
                    </c:numCache>
                  </c:numRef>
                </c:val>
                <c:extLst>
                  <c:ext xmlns:c16="http://schemas.microsoft.com/office/drawing/2014/chart" uri="{C3380CC4-5D6E-409C-BE32-E72D297353CC}">
                    <c16:uniqueId val="{00000006-980E-4553-96BC-71466535612F}"/>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Molybdenium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2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6087051618547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logBase val="10"/>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Sheet1!$A$3</c:f>
              <c:strCache>
                <c:ptCount val="1"/>
                <c:pt idx="0">
                  <c:v>Nickel</c:v>
                </c:pt>
              </c:strCache>
            </c:strRef>
          </c:tx>
          <c:spPr>
            <a:solidFill>
              <a:schemeClr val="accent2"/>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Sheet1!$B$3:$H$3</c:f>
              <c:numCache>
                <c:formatCode>General</c:formatCode>
                <c:ptCount val="5"/>
                <c:pt idx="0">
                  <c:v>22.7</c:v>
                </c:pt>
                <c:pt idx="1">
                  <c:v>23.7</c:v>
                </c:pt>
                <c:pt idx="2">
                  <c:v>55.8</c:v>
                </c:pt>
                <c:pt idx="3">
                  <c:v>18</c:v>
                </c:pt>
                <c:pt idx="4">
                  <c:v>33.799999999999997</c:v>
                </c:pt>
              </c:numCache>
            </c:numRef>
          </c:val>
          <c:extLst>
            <c:ext xmlns:c16="http://schemas.microsoft.com/office/drawing/2014/chart" uri="{C3380CC4-5D6E-409C-BE32-E72D297353CC}">
              <c16:uniqueId val="{00000000-8DB2-4520-B46F-33904E32046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8DB2-4520-B46F-33904E32046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3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Nickel (mg/kg)</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0531496062992"/>
          <c:y val="5.5555555555555552E-2"/>
          <c:w val="0.81183573928258967"/>
          <c:h val="0.79081802274715662"/>
        </c:manualLayout>
      </c:layout>
      <c:barChart>
        <c:barDir val="col"/>
        <c:grouping val="clustered"/>
        <c:varyColors val="0"/>
        <c:ser>
          <c:idx val="2"/>
          <c:order val="2"/>
          <c:tx>
            <c:strRef>
              <c:f>Sheet1!$A$4</c:f>
              <c:strCache>
                <c:ptCount val="1"/>
                <c:pt idx="0">
                  <c:v>Hexavalent Chromium</c:v>
                </c:pt>
              </c:strCache>
            </c:strRef>
          </c:tx>
          <c:spPr>
            <a:solidFill>
              <a:schemeClr val="accent3"/>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Sheet1!$B$4:$H$4</c:f>
              <c:numCache>
                <c:formatCode>General</c:formatCode>
                <c:ptCount val="5"/>
                <c:pt idx="0">
                  <c:v>19.899999999999999</c:v>
                </c:pt>
                <c:pt idx="1">
                  <c:v>2.4900000000000002</c:v>
                </c:pt>
                <c:pt idx="2">
                  <c:v>1.46</c:v>
                </c:pt>
                <c:pt idx="3">
                  <c:v>2.98</c:v>
                </c:pt>
                <c:pt idx="4">
                  <c:v>7.87</c:v>
                </c:pt>
              </c:numCache>
            </c:numRef>
          </c:val>
          <c:extLst>
            <c:ext xmlns:c16="http://schemas.microsoft.com/office/drawing/2014/chart" uri="{C3380CC4-5D6E-409C-BE32-E72D297353CC}">
              <c16:uniqueId val="{00000000-99DF-4019-B792-99FC62112CD8}"/>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99DF-4019-B792-99FC62112CD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99DF-4019-B792-99FC62112CD8}"/>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
        <c:auto val="1"/>
        <c:lblAlgn val="ctr"/>
        <c:lblOffset val="100"/>
        <c:noMultiLvlLbl val="0"/>
      </c:catAx>
      <c:valAx>
        <c:axId val="418818312"/>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Hexavalent Chromium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49759405074367"/>
          <c:y val="5.0925925925925923E-2"/>
          <c:w val="0.81183573928258967"/>
          <c:h val="0.79081802274715662"/>
        </c:manualLayout>
      </c:layout>
      <c:barChart>
        <c:barDir val="col"/>
        <c:grouping val="clustered"/>
        <c:varyColors val="0"/>
        <c:ser>
          <c:idx val="3"/>
          <c:order val="3"/>
          <c:tx>
            <c:strRef>
              <c:f>Sheet1!$A$5</c:f>
              <c:strCache>
                <c:ptCount val="1"/>
                <c:pt idx="0">
                  <c:v>Cyanide</c:v>
                </c:pt>
              </c:strCache>
            </c:strRef>
          </c:tx>
          <c:spPr>
            <a:solidFill>
              <a:schemeClr val="accent4"/>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Sheet1!$B$5:$H$5</c:f>
              <c:numCache>
                <c:formatCode>General</c:formatCode>
                <c:ptCount val="5"/>
                <c:pt idx="0">
                  <c:v>0.63400000000000001</c:v>
                </c:pt>
                <c:pt idx="1">
                  <c:v>1.0900000000000001</c:v>
                </c:pt>
                <c:pt idx="2">
                  <c:v>0.79800000000000004</c:v>
                </c:pt>
                <c:pt idx="3">
                  <c:v>0.28100000000000003</c:v>
                </c:pt>
                <c:pt idx="4">
                  <c:v>0.316</c:v>
                </c:pt>
              </c:numCache>
            </c:numRef>
          </c:val>
          <c:extLst>
            <c:ext xmlns:c16="http://schemas.microsoft.com/office/drawing/2014/chart" uri="{C3380CC4-5D6E-409C-BE32-E72D297353CC}">
              <c16:uniqueId val="{00000000-B7E8-4319-92CC-E66905D9E70B}"/>
            </c:ext>
          </c:extLst>
        </c:ser>
        <c:dLbls>
          <c:showLegendKey val="0"/>
          <c:showVal val="0"/>
          <c:showCatName val="0"/>
          <c:showSerName val="0"/>
          <c:showPercent val="0"/>
          <c:showBubbleSize val="0"/>
        </c:dLbls>
        <c:gapWidth val="219"/>
        <c:overlap val="-27"/>
        <c:axId val="422824608"/>
        <c:axId val="418818312"/>
        <c:extLst>
          <c:ext xmlns:c15="http://schemas.microsoft.com/office/drawing/2012/chart" uri="{02D57815-91ED-43cb-92C2-25804820EDAC}">
            <c15:filteredBarSeries>
              <c15:ser>
                <c:idx val="0"/>
                <c:order val="0"/>
                <c:tx>
                  <c:strRef>
                    <c:extLst>
                      <c:ext uri="{02D57815-91ED-43cb-92C2-25804820EDAC}">
                        <c15:formulaRef>
                          <c15:sqref>Sheet1!$A$2</c15:sqref>
                        </c15:formulaRef>
                      </c:ext>
                    </c:extLst>
                    <c:strCache>
                      <c:ptCount val="1"/>
                      <c:pt idx="0">
                        <c:v>Cadmium</c:v>
                      </c:pt>
                    </c:strCache>
                  </c:strRef>
                </c:tx>
                <c:spPr>
                  <a:solidFill>
                    <a:schemeClr val="accent1"/>
                  </a:solidFill>
                  <a:ln>
                    <a:noFill/>
                  </a:ln>
                  <a:effectLst/>
                </c:spPr>
                <c:invertIfNegative val="0"/>
                <c:cat>
                  <c:strRef>
                    <c:extLst>
                      <c:ex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ormulaRef>
                          <c15:sqref>Sheet1!$B$2:$H$2</c15:sqref>
                        </c15:formulaRef>
                      </c:ext>
                    </c:extLst>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1-B7E8-4319-92CC-E66905D9E7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Sheet1!$A$3</c15:sqref>
                        </c15:formulaRef>
                      </c:ext>
                    </c:extLst>
                    <c:strCache>
                      <c:ptCount val="1"/>
                      <c:pt idx="0">
                        <c:v>Nickel</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Sheet1!$B$3:$H$3</c15:sqref>
                        </c15:formulaRef>
                      </c:ext>
                    </c:extLst>
                    <c:numCache>
                      <c:formatCode>General</c:formatCode>
                      <c:ptCount val="5"/>
                      <c:pt idx="0">
                        <c:v>22.7</c:v>
                      </c:pt>
                      <c:pt idx="1">
                        <c:v>23.7</c:v>
                      </c:pt>
                      <c:pt idx="2">
                        <c:v>55.8</c:v>
                      </c:pt>
                      <c:pt idx="3">
                        <c:v>18</c:v>
                      </c:pt>
                      <c:pt idx="4">
                        <c:v>33.799999999999997</c:v>
                      </c:pt>
                    </c:numCache>
                  </c:numRef>
                </c:val>
                <c:extLst xmlns:c15="http://schemas.microsoft.com/office/drawing/2012/chart">
                  <c:ext xmlns:c16="http://schemas.microsoft.com/office/drawing/2014/chart" uri="{C3380CC4-5D6E-409C-BE32-E72D297353CC}">
                    <c16:uniqueId val="{00000002-B7E8-4319-92CC-E66905D9E70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Sheet1!$A$4</c15:sqref>
                        </c15:formulaRef>
                      </c:ext>
                    </c:extLst>
                    <c:strCache>
                      <c:ptCount val="1"/>
                      <c:pt idx="0">
                        <c:v>Hexavalent Chromium</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Sheet1!$B$1:$H$1</c15:sqref>
                        </c15:formulaRef>
                      </c:ext>
                    </c:extLst>
                    <c:strCache>
                      <c:ptCount val="5"/>
                      <c:pt idx="0">
                        <c:v>Sample 1a</c:v>
                      </c:pt>
                      <c:pt idx="1">
                        <c:v>Sample 1b</c:v>
                      </c:pt>
                      <c:pt idx="2">
                        <c:v>Sample 2</c:v>
                      </c:pt>
                      <c:pt idx="3">
                        <c:v>Sample 3</c:v>
                      </c:pt>
                      <c:pt idx="4">
                        <c:v>Sample 4</c:v>
                      </c:pt>
                    </c:strCache>
                  </c:strRef>
                </c:cat>
                <c:val>
                  <c:numRef>
                    <c:extLst xmlns:c15="http://schemas.microsoft.com/office/drawing/2012/chart">
                      <c:ext xmlns:c15="http://schemas.microsoft.com/office/drawing/2012/chart" uri="{02D57815-91ED-43cb-92C2-25804820EDAC}">
                        <c15:formulaRef>
                          <c15:sqref>Sheet1!$B$4:$H$4</c15:sqref>
                        </c15:formulaRef>
                      </c:ext>
                    </c:extLst>
                    <c:numCache>
                      <c:formatCode>General</c:formatCode>
                      <c:ptCount val="5"/>
                      <c:pt idx="0">
                        <c:v>19.899999999999999</c:v>
                      </c:pt>
                      <c:pt idx="1">
                        <c:v>2.4900000000000002</c:v>
                      </c:pt>
                      <c:pt idx="2">
                        <c:v>1.46</c:v>
                      </c:pt>
                      <c:pt idx="3">
                        <c:v>2.98</c:v>
                      </c:pt>
                      <c:pt idx="4">
                        <c:v>7.87</c:v>
                      </c:pt>
                    </c:numCache>
                  </c:numRef>
                </c:val>
                <c:extLst xmlns:c15="http://schemas.microsoft.com/office/drawing/2012/chart">
                  <c:ext xmlns:c16="http://schemas.microsoft.com/office/drawing/2014/chart" uri="{C3380CC4-5D6E-409C-BE32-E72D297353CC}">
                    <c16:uniqueId val="{00000003-B7E8-4319-92CC-E66905D9E70B}"/>
                  </c:ext>
                </c:extLst>
              </c15:ser>
            </c15:filteredBarSeries>
          </c:ext>
        </c:extLst>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dirty="0" smtClean="0"/>
                  <a:t>Complexed Cyanides</a:t>
                </a:r>
                <a:r>
                  <a:rPr lang="en-US" sz="1200" baseline="0" dirty="0" smtClean="0"/>
                  <a:t> </a:t>
                </a:r>
                <a:r>
                  <a:rPr lang="en-US" sz="1200" dirty="0" smtClean="0"/>
                  <a:t>(mg/kg</a:t>
                </a:r>
                <a:r>
                  <a:rPr lang="en-US" sz="1200" dirty="0"/>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Cadmium</c:v>
                </c:pt>
              </c:strCache>
            </c:strRef>
          </c:tx>
          <c:spPr>
            <a:solidFill>
              <a:schemeClr val="accent1"/>
            </a:solidFill>
            <a:ln>
              <a:noFill/>
            </a:ln>
            <a:effectLst/>
          </c:spPr>
          <c:invertIfNegative val="0"/>
          <c:cat>
            <c:strRef>
              <c:f>Sheet1!$B$1:$H$1</c:f>
              <c:strCache>
                <c:ptCount val="5"/>
                <c:pt idx="0">
                  <c:v>Sample 1a</c:v>
                </c:pt>
                <c:pt idx="1">
                  <c:v>Sample 1b</c:v>
                </c:pt>
                <c:pt idx="2">
                  <c:v>Sample 2</c:v>
                </c:pt>
                <c:pt idx="3">
                  <c:v>Sample 3</c:v>
                </c:pt>
                <c:pt idx="4">
                  <c:v>Sample 4</c:v>
                </c:pt>
              </c:strCache>
            </c:strRef>
          </c:cat>
          <c:val>
            <c:numRef>
              <c:f>Sheet1!$B$2:$H$2</c:f>
              <c:numCache>
                <c:formatCode>General</c:formatCode>
                <c:ptCount val="5"/>
                <c:pt idx="0">
                  <c:v>0.77300000000000002</c:v>
                </c:pt>
                <c:pt idx="1">
                  <c:v>0.85</c:v>
                </c:pt>
                <c:pt idx="2">
                  <c:v>7.9</c:v>
                </c:pt>
                <c:pt idx="3">
                  <c:v>2.98</c:v>
                </c:pt>
                <c:pt idx="4">
                  <c:v>2.69</c:v>
                </c:pt>
              </c:numCache>
            </c:numRef>
          </c:val>
          <c:extLst>
            <c:ext xmlns:c16="http://schemas.microsoft.com/office/drawing/2014/chart" uri="{C3380CC4-5D6E-409C-BE32-E72D297353CC}">
              <c16:uniqueId val="{00000000-4889-41D1-B632-2D0098337D4F}"/>
            </c:ext>
          </c:extLst>
        </c:ser>
        <c:dLbls>
          <c:showLegendKey val="0"/>
          <c:showVal val="0"/>
          <c:showCatName val="0"/>
          <c:showSerName val="0"/>
          <c:showPercent val="0"/>
          <c:showBubbleSize val="0"/>
        </c:dLbls>
        <c:gapWidth val="219"/>
        <c:overlap val="-27"/>
        <c:axId val="422824608"/>
        <c:axId val="418818312"/>
      </c:barChart>
      <c:catAx>
        <c:axId val="4228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8818312"/>
        <c:crossesAt val="0.1"/>
        <c:auto val="1"/>
        <c:lblAlgn val="ctr"/>
        <c:lblOffset val="100"/>
        <c:noMultiLvlLbl val="0"/>
      </c:catAx>
      <c:valAx>
        <c:axId val="4188183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Cadmium (mg/kg)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2824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strRef>
              <c:f>Sheet1!$A$12</c:f>
              <c:strCache>
                <c:ptCount val="1"/>
                <c:pt idx="0">
                  <c:v>Zirconium</c:v>
                </c:pt>
              </c:strCache>
            </c:strRef>
          </c:tx>
          <c:spPr>
            <a:solidFill>
              <a:schemeClr val="accent6"/>
            </a:solidFill>
            <a:ln>
              <a:noFill/>
            </a:ln>
            <a:effectLst/>
          </c:spPr>
          <c:invertIfNegative val="0"/>
          <c:cat>
            <c:strRef>
              <c:extLst>
                <c:ext xmlns:c15="http://schemas.microsoft.com/office/drawing/2012/chart" uri="{02D57815-91ED-43cb-92C2-25804820EDAC}">
                  <c15:fullRef>
                    <c15:sqref>Sheet1!$B$6:$H$6</c15:sqref>
                  </c15:fullRef>
                </c:ext>
              </c:extLst>
              <c:f>Sheet1!$D$6:$H$6</c:f>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Sheet1!$B$12:$H$12</c15:sqref>
                  </c15:fullRef>
                </c:ext>
              </c:extLst>
              <c:f>Sheet1!$D$12:$H$12</c:f>
              <c:numCache>
                <c:formatCode>General</c:formatCode>
                <c:ptCount val="5"/>
                <c:pt idx="0">
                  <c:v>805</c:v>
                </c:pt>
                <c:pt idx="1">
                  <c:v>954</c:v>
                </c:pt>
                <c:pt idx="2">
                  <c:v>1680</c:v>
                </c:pt>
                <c:pt idx="3">
                  <c:v>1400</c:v>
                </c:pt>
                <c:pt idx="4">
                  <c:v>648</c:v>
                </c:pt>
              </c:numCache>
            </c:numRef>
          </c:val>
          <c:extLst>
            <c:ext xmlns:c16="http://schemas.microsoft.com/office/drawing/2014/chart" uri="{C3380CC4-5D6E-409C-BE32-E72D297353CC}">
              <c16:uniqueId val="{00000000-07CB-4ED2-B684-E192D260A9C5}"/>
            </c:ext>
          </c:extLst>
        </c:ser>
        <c:dLbls>
          <c:showLegendKey val="0"/>
          <c:showVal val="0"/>
          <c:showCatName val="0"/>
          <c:showSerName val="0"/>
          <c:showPercent val="0"/>
          <c:showBubbleSize val="0"/>
        </c:dLbls>
        <c:gapWidth val="219"/>
        <c:overlap val="-27"/>
        <c:axId val="479779144"/>
        <c:axId val="479776520"/>
        <c:extLst>
          <c:ext xmlns:c15="http://schemas.microsoft.com/office/drawing/2012/chart" uri="{02D57815-91ED-43cb-92C2-25804820EDAC}">
            <c15:filteredBarSeries>
              <c15:ser>
                <c:idx val="0"/>
                <c:order val="0"/>
                <c:tx>
                  <c:strRef>
                    <c:extLst>
                      <c:ext uri="{02D57815-91ED-43cb-92C2-25804820EDAC}">
                        <c15:formulaRef>
                          <c15:sqref>Sheet1!$A$7</c15:sqref>
                        </c15:formulaRef>
                      </c:ext>
                    </c:extLst>
                    <c:strCache>
                      <c:ptCount val="1"/>
                      <c:pt idx="0">
                        <c:v>Fluoride</c:v>
                      </c:pt>
                    </c:strCache>
                  </c:strRef>
                </c:tx>
                <c:spPr>
                  <a:solidFill>
                    <a:schemeClr val="accent1"/>
                  </a:solidFill>
                  <a:ln>
                    <a:noFill/>
                  </a:ln>
                  <a:effectLst/>
                </c:spPr>
                <c:invertIfNegative val="0"/>
                <c:cat>
                  <c:strRef>
                    <c:extLst>
                      <c:ex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uri="{02D57815-91ED-43cb-92C2-25804820EDAC}">
                        <c15:fullRef>
                          <c15:sqref>Sheet1!$B$7:$H$7</c15:sqref>
                        </c15:fullRef>
                        <c15:formulaRef>
                          <c15:sqref>Sheet1!$D$7:$H$7</c15:sqref>
                        </c15:formulaRef>
                      </c:ext>
                    </c:extLst>
                    <c:numCache>
                      <c:formatCode>General</c:formatCode>
                      <c:ptCount val="5"/>
                      <c:pt idx="0">
                        <c:v>123</c:v>
                      </c:pt>
                      <c:pt idx="1">
                        <c:v>139</c:v>
                      </c:pt>
                      <c:pt idx="2">
                        <c:v>124</c:v>
                      </c:pt>
                      <c:pt idx="3">
                        <c:v>152</c:v>
                      </c:pt>
                      <c:pt idx="4">
                        <c:v>107</c:v>
                      </c:pt>
                    </c:numCache>
                  </c:numRef>
                </c:val>
                <c:extLst>
                  <c:ext xmlns:c16="http://schemas.microsoft.com/office/drawing/2014/chart" uri="{C3380CC4-5D6E-409C-BE32-E72D297353CC}">
                    <c16:uniqueId val="{00000001-07CB-4ED2-B684-E192D260A9C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Sheet1!$A$8</c15:sqref>
                        </c15:formulaRef>
                      </c:ext>
                    </c:extLst>
                    <c:strCache>
                      <c:ptCount val="1"/>
                      <c:pt idx="0">
                        <c:v>Manganese</c:v>
                      </c:pt>
                    </c:strCache>
                  </c:strRef>
                </c:tx>
                <c:spPr>
                  <a:solidFill>
                    <a:schemeClr val="accent2"/>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Sheet1!$B$8:$H$8</c15:sqref>
                        </c15:fullRef>
                        <c15:formulaRef>
                          <c15:sqref>Sheet1!$D$8:$H$8</c15:sqref>
                        </c15:formulaRef>
                      </c:ext>
                    </c:extLst>
                    <c:numCache>
                      <c:formatCode>General</c:formatCode>
                      <c:ptCount val="5"/>
                      <c:pt idx="0">
                        <c:v>30.3</c:v>
                      </c:pt>
                      <c:pt idx="1">
                        <c:v>30.4</c:v>
                      </c:pt>
                      <c:pt idx="2">
                        <c:v>30.4</c:v>
                      </c:pt>
                      <c:pt idx="3">
                        <c:v>32.200000000000003</c:v>
                      </c:pt>
                      <c:pt idx="4">
                        <c:v>32.200000000000003</c:v>
                      </c:pt>
                    </c:numCache>
                  </c:numRef>
                </c:val>
                <c:extLst xmlns:c15="http://schemas.microsoft.com/office/drawing/2012/chart">
                  <c:ext xmlns:c16="http://schemas.microsoft.com/office/drawing/2014/chart" uri="{C3380CC4-5D6E-409C-BE32-E72D297353CC}">
                    <c16:uniqueId val="{00000002-07CB-4ED2-B684-E192D260A9C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Sheet1!$A$9</c15:sqref>
                        </c15:formulaRef>
                      </c:ext>
                    </c:extLst>
                    <c:strCache>
                      <c:ptCount val="1"/>
                      <c:pt idx="0">
                        <c:v>Molybdenium</c:v>
                      </c:pt>
                    </c:strCache>
                  </c:strRef>
                </c:tx>
                <c:spPr>
                  <a:solidFill>
                    <a:schemeClr val="accent3"/>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Sheet1!$B$9:$H$9</c15:sqref>
                        </c15:fullRef>
                        <c15:formulaRef>
                          <c15:sqref>Sheet1!$D$9:$H$9</c15:sqref>
                        </c15:formulaRef>
                      </c:ext>
                    </c:extLst>
                    <c:numCache>
                      <c:formatCode>General</c:formatCode>
                      <c:ptCount val="5"/>
                      <c:pt idx="0">
                        <c:v>240</c:v>
                      </c:pt>
                      <c:pt idx="1">
                        <c:v>244</c:v>
                      </c:pt>
                      <c:pt idx="2">
                        <c:v>491</c:v>
                      </c:pt>
                      <c:pt idx="3">
                        <c:v>487</c:v>
                      </c:pt>
                      <c:pt idx="4">
                        <c:v>256</c:v>
                      </c:pt>
                    </c:numCache>
                  </c:numRef>
                </c:val>
                <c:extLst xmlns:c15="http://schemas.microsoft.com/office/drawing/2012/chart">
                  <c:ext xmlns:c16="http://schemas.microsoft.com/office/drawing/2014/chart" uri="{C3380CC4-5D6E-409C-BE32-E72D297353CC}">
                    <c16:uniqueId val="{00000003-07CB-4ED2-B684-E192D260A9C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Sheet1!$A$10</c15:sqref>
                        </c15:formulaRef>
                      </c:ext>
                    </c:extLst>
                    <c:strCache>
                      <c:ptCount val="1"/>
                      <c:pt idx="0">
                        <c:v>Silver</c:v>
                      </c:pt>
                    </c:strCache>
                  </c:strRef>
                </c:tx>
                <c:spPr>
                  <a:solidFill>
                    <a:schemeClr val="accent4"/>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Sheet1!$B$10:$H$10</c15:sqref>
                        </c15:fullRef>
                        <c15:formulaRef>
                          <c15:sqref>Sheet1!$D$10:$H$10</c15:sqref>
                        </c15:formulaRef>
                      </c:ext>
                    </c:extLst>
                    <c:numCache>
                      <c:formatCode>General</c:formatCode>
                      <c:ptCount val="5"/>
                      <c:pt idx="0">
                        <c:v>1.33</c:v>
                      </c:pt>
                      <c:pt idx="1">
                        <c:v>1.46</c:v>
                      </c:pt>
                      <c:pt idx="2">
                        <c:v>13.7</c:v>
                      </c:pt>
                      <c:pt idx="3">
                        <c:v>0.28799999999999998</c:v>
                      </c:pt>
                      <c:pt idx="4">
                        <c:v>4.5</c:v>
                      </c:pt>
                    </c:numCache>
                  </c:numRef>
                </c:val>
                <c:extLst xmlns:c15="http://schemas.microsoft.com/office/drawing/2012/chart">
                  <c:ext xmlns:c16="http://schemas.microsoft.com/office/drawing/2014/chart" uri="{C3380CC4-5D6E-409C-BE32-E72D297353CC}">
                    <c16:uniqueId val="{00000004-07CB-4ED2-B684-E192D260A9C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Sheet1!$A$11</c15:sqref>
                        </c15:formulaRef>
                      </c:ext>
                    </c:extLst>
                    <c:strCache>
                      <c:ptCount val="1"/>
                      <c:pt idx="0">
                        <c:v>Vanadium</c:v>
                      </c:pt>
                    </c:strCache>
                  </c:strRef>
                </c:tx>
                <c:spPr>
                  <a:solidFill>
                    <a:schemeClr val="accent5"/>
                  </a:solidFill>
                  <a:ln>
                    <a:noFill/>
                  </a:ln>
                  <a:effectLst/>
                </c:spPr>
                <c:invertIfNegative val="0"/>
                <c:cat>
                  <c:strRef>
                    <c:extLst>
                      <c:ext xmlns:c15="http://schemas.microsoft.com/office/drawing/2012/chart" uri="{02D57815-91ED-43cb-92C2-25804820EDAC}">
                        <c15:fullRef>
                          <c15:sqref>Sheet1!$B$6:$H$6</c15:sqref>
                        </c15:fullRef>
                        <c15:formulaRef>
                          <c15:sqref>Sheet1!$D$6:$H$6</c15:sqref>
                        </c15:formulaRef>
                      </c:ext>
                    </c:extLst>
                    <c:strCache>
                      <c:ptCount val="5"/>
                      <c:pt idx="0">
                        <c:v>Sample 1a</c:v>
                      </c:pt>
                      <c:pt idx="1">
                        <c:v>Sample 1b</c:v>
                      </c:pt>
                      <c:pt idx="2">
                        <c:v>Sample 2</c:v>
                      </c:pt>
                      <c:pt idx="3">
                        <c:v>Sample 3</c:v>
                      </c:pt>
                      <c:pt idx="4">
                        <c:v>Sample 4</c:v>
                      </c:pt>
                    </c:strCache>
                  </c:strRef>
                </c:cat>
                <c:val>
                  <c:numRef>
                    <c:extLst>
                      <c:ext xmlns:c15="http://schemas.microsoft.com/office/drawing/2012/chart" uri="{02D57815-91ED-43cb-92C2-25804820EDAC}">
                        <c15:fullRef>
                          <c15:sqref>Sheet1!$B$11:$H$11</c15:sqref>
                        </c15:fullRef>
                        <c15:formulaRef>
                          <c15:sqref>Sheet1!$D$11:$H$11</c15:sqref>
                        </c15:formulaRef>
                      </c:ext>
                    </c:extLst>
                    <c:numCache>
                      <c:formatCode>General</c:formatCode>
                      <c:ptCount val="5"/>
                      <c:pt idx="0">
                        <c:v>4420</c:v>
                      </c:pt>
                      <c:pt idx="1">
                        <c:v>4790</c:v>
                      </c:pt>
                      <c:pt idx="2">
                        <c:v>3840</c:v>
                      </c:pt>
                      <c:pt idx="3">
                        <c:v>3870</c:v>
                      </c:pt>
                      <c:pt idx="4">
                        <c:v>4650</c:v>
                      </c:pt>
                    </c:numCache>
                  </c:numRef>
                </c:val>
                <c:extLst xmlns:c15="http://schemas.microsoft.com/office/drawing/2012/chart">
                  <c:ext xmlns:c16="http://schemas.microsoft.com/office/drawing/2014/chart" uri="{C3380CC4-5D6E-409C-BE32-E72D297353CC}">
                    <c16:uniqueId val="{00000005-07CB-4ED2-B684-E192D260A9C5}"/>
                  </c:ext>
                </c:extLst>
              </c15:ser>
            </c15:filteredBarSeries>
          </c:ext>
        </c:extLst>
      </c:barChart>
      <c:catAx>
        <c:axId val="479779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79776520"/>
        <c:crosses val="autoZero"/>
        <c:auto val="1"/>
        <c:lblAlgn val="ctr"/>
        <c:lblOffset val="100"/>
        <c:noMultiLvlLbl val="0"/>
      </c:catAx>
      <c:valAx>
        <c:axId val="479776520"/>
        <c:scaling>
          <c:orientation val="minMax"/>
          <c:max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Zirconium (mg/kg)</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9779144"/>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19-10-18T16:48:16.516" idx="1">
    <p:pos x="4985" y="2247"/>
    <p:text>Precision or Pacific</p:text>
    <p:extLst>
      <p:ext uri="{C676402C-5697-4E1C-873F-D02D1690AC5C}">
        <p15:threadingInfo xmlns:p15="http://schemas.microsoft.com/office/powerpoint/2012/main" timeZoneBias="420"/>
      </p:ext>
    </p:extLst>
  </p:cm>
  <p:cm authorId="1" dt="2019-10-21T08:13:12.755" idx="3">
    <p:pos x="4985" y="2343"/>
    <p:text>Fixed</p:text>
    <p:extLst>
      <p:ext uri="{C676402C-5697-4E1C-873F-D02D1690AC5C}">
        <p15:threadingInfo xmlns:p15="http://schemas.microsoft.com/office/powerpoint/2012/main" timeZoneBias="42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9-10-11T11:28:31.186" idx="1">
    <p:pos x="10" y="10"/>
    <p:text>Suggest say hazardous waste or state RCRA hazardous waste. EQC may not know. You do explain RCRA in Slide 6.</p:text>
    <p:extLst>
      <p:ext uri="{C676402C-5697-4E1C-873F-D02D1690AC5C}">
        <p15:threadingInfo xmlns:p15="http://schemas.microsoft.com/office/powerpoint/2012/main" timeZoneBias="420"/>
      </p:ext>
    </p:extLst>
  </p:cm>
  <p:cm authorId="2" dt="2019-10-11T11:30:21.026" idx="2">
    <p:pos x="106" y="106"/>
    <p:text>Add Oregon vs US</p:text>
    <p:extLst>
      <p:ext uri="{C676402C-5697-4E1C-873F-D02D1690AC5C}">
        <p15:threadingInfo xmlns:p15="http://schemas.microsoft.com/office/powerpoint/2012/main" timeZoneBias="420"/>
      </p:ext>
    </p:extLst>
  </p:cm>
  <p:cm authorId="2" dt="2019-10-11T11:37:05.865" idx="3">
    <p:pos x="202" y="202"/>
    <p:text>When do you turn the mic over to Dan or Seth next? There should be an intro from one of them introducing to EQC for the record.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10-10T16:41:13.470" idx="2">
    <p:pos x="10" y="10"/>
    <p:text>This is a little repetitive, maybe rephrase a bit</p:text>
    <p:extLst>
      <p:ext uri="{C676402C-5697-4E1C-873F-D02D1690AC5C}">
        <p15:threadingInfo xmlns:p15="http://schemas.microsoft.com/office/powerpoint/2012/main" timeZoneBias="420"/>
      </p:ext>
    </p:extLst>
  </p:cm>
  <p:cm authorId="2" dt="2019-10-11T11:38:21.037" idx="4">
    <p:pos x="106" y="106"/>
    <p:text>There needs to be language for Seth to read as his intro to EQC and for the record</p:text>
    <p:extLst>
      <p:ext uri="{C676402C-5697-4E1C-873F-D02D1690AC5C}">
        <p15:threadingInfo xmlns:p15="http://schemas.microsoft.com/office/powerpoint/2012/main" timeZoneBias="420"/>
      </p:ext>
    </p:extLst>
  </p:cm>
  <p:cm authorId="3" dt="2019-10-18T16:53:34.376" idx="5">
    <p:pos x="202" y="202"/>
    <p:text>In the notes we call them ATI and Pacific Cast we should stick with one name. likely Pacific Cast.  Maybe in an earler slide we state this.</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9-10-11T11:46:12.571" idx="6">
    <p:pos x="10" y="10"/>
    <p:text>Recommend contacting Stephanie Caldera to get proper wording for this slide.</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0.16042</cdr:x>
      <cdr:y>0.09722</cdr:y>
    </cdr:from>
    <cdr:to>
      <cdr:x>0.975</cdr:x>
      <cdr:y>0.09722</cdr:y>
    </cdr:to>
    <cdr:cxnSp macro="">
      <cdr:nvCxnSpPr>
        <cdr:cNvPr id="3" name="Straight Connector 2"/>
        <cdr:cNvCxnSpPr/>
      </cdr:nvCxnSpPr>
      <cdr:spPr>
        <a:xfrm xmlns:a="http://schemas.openxmlformats.org/drawingml/2006/main">
          <a:off x="733425" y="266700"/>
          <a:ext cx="3724275"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8150 mg/kg</a:t>
          </a:r>
          <a:endParaRPr lang="en-ZW" sz="1100"/>
        </a:p>
      </cdr:txBody>
    </cdr:sp>
  </cdr:relSizeAnchor>
</c:userShapes>
</file>

<file path=ppt/drawings/drawing10.xml><?xml version="1.0" encoding="utf-8"?>
<c:userShapes xmlns:c="http://schemas.openxmlformats.org/drawingml/2006/chart">
  <cdr:relSizeAnchor xmlns:cdr="http://schemas.openxmlformats.org/drawingml/2006/chartDrawing">
    <cdr:from>
      <cdr:x>0.13211</cdr:x>
      <cdr:y>0.79268</cdr:y>
    </cdr:from>
    <cdr:to>
      <cdr:x>1</cdr:x>
      <cdr:y>0.79268</cdr:y>
    </cdr:to>
    <cdr:cxnSp macro="">
      <cdr:nvCxnSpPr>
        <cdr:cNvPr id="4" name="Straight Connector 3"/>
        <cdr:cNvCxnSpPr/>
      </cdr:nvCxnSpPr>
      <cdr:spPr>
        <a:xfrm xmlns:a="http://schemas.openxmlformats.org/drawingml/2006/main">
          <a:off x="792480" y="1584960"/>
          <a:ext cx="520598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0.4248</cdr:x>
      <cdr:y>0.67073</cdr:y>
    </cdr:from>
    <cdr:to>
      <cdr:x>0.74187</cdr:x>
      <cdr:y>0.76829</cdr:y>
    </cdr:to>
    <cdr:sp macro="" textlink="">
      <cdr:nvSpPr>
        <cdr:cNvPr id="5" name="TextBox 4"/>
        <cdr:cNvSpPr txBox="1"/>
      </cdr:nvSpPr>
      <cdr:spPr>
        <a:xfrm xmlns:a="http://schemas.openxmlformats.org/drawingml/2006/main">
          <a:off x="2548128" y="1341120"/>
          <a:ext cx="1901952" cy="195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Requires Leaching Test</a:t>
          </a:r>
        </a:p>
        <a:p xmlns:a="http://schemas.openxmlformats.org/drawingml/2006/main">
          <a:endParaRPr lang="en-ZW"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0.32084</cdr:x>
      <cdr:y>0.17862</cdr:y>
    </cdr:from>
    <cdr:to>
      <cdr:x>0.91875</cdr:x>
      <cdr:y>0.39133</cdr:y>
    </cdr:to>
    <cdr:sp macro="" textlink="">
      <cdr:nvSpPr>
        <cdr:cNvPr id="2" name="TextBox 1"/>
        <cdr:cNvSpPr txBox="1"/>
      </cdr:nvSpPr>
      <cdr:spPr>
        <a:xfrm xmlns:a="http://schemas.openxmlformats.org/drawingml/2006/main">
          <a:off x="1576408" y="317193"/>
          <a:ext cx="2937756" cy="3777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Requires leaching test at 314 mg/kg</a:t>
          </a:r>
        </a:p>
      </cdr:txBody>
    </cdr:sp>
  </cdr:relSizeAnchor>
  <cdr:relSizeAnchor xmlns:cdr="http://schemas.openxmlformats.org/drawingml/2006/chartDrawing">
    <cdr:from>
      <cdr:x>0.18983</cdr:x>
      <cdr:y>0.33641</cdr:y>
    </cdr:from>
    <cdr:to>
      <cdr:x>0.93176</cdr:x>
      <cdr:y>0.33641</cdr:y>
    </cdr:to>
    <cdr:cxnSp macro="">
      <cdr:nvCxnSpPr>
        <cdr:cNvPr id="5" name="Straight Connector 4"/>
        <cdr:cNvCxnSpPr/>
      </cdr:nvCxnSpPr>
      <cdr:spPr>
        <a:xfrm xmlns:a="http://schemas.openxmlformats.org/drawingml/2006/main">
          <a:off x="932688" y="597407"/>
          <a:ext cx="364540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0.15395</cdr:x>
      <cdr:y>0.07558</cdr:y>
    </cdr:from>
    <cdr:to>
      <cdr:x>0.97628</cdr:x>
      <cdr:y>0.07558</cdr:y>
    </cdr:to>
    <cdr:cxnSp macro="">
      <cdr:nvCxnSpPr>
        <cdr:cNvPr id="3" name="Straight Connector 2"/>
        <cdr:cNvCxnSpPr/>
      </cdr:nvCxnSpPr>
      <cdr:spPr>
        <a:xfrm xmlns:a="http://schemas.openxmlformats.org/drawingml/2006/main">
          <a:off x="756666" y="158496"/>
          <a:ext cx="4041648"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0.20481</cdr:x>
      <cdr:y>0.13092</cdr:y>
    </cdr:from>
    <cdr:to>
      <cdr:x>0.90806</cdr:x>
      <cdr:y>0.28209</cdr:y>
    </cdr:to>
    <cdr:sp macro="" textlink="">
      <cdr:nvSpPr>
        <cdr:cNvPr id="4" name="TextBox 3"/>
        <cdr:cNvSpPr txBox="1"/>
      </cdr:nvSpPr>
      <cdr:spPr>
        <a:xfrm xmlns:a="http://schemas.openxmlformats.org/drawingml/2006/main">
          <a:off x="1006602" y="274551"/>
          <a:ext cx="3456432" cy="31699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US" sz="1400" dirty="0" smtClean="0"/>
            <a:t>Requires leaching test at 100 mg/kg</a:t>
          </a:r>
          <a:endParaRPr lang="en-ZW" sz="1400" dirty="0"/>
        </a:p>
      </cdr:txBody>
    </cdr:sp>
  </cdr:relSizeAnchor>
</c:userShapes>
</file>

<file path=ppt/drawings/drawing13.xml><?xml version="1.0" encoding="utf-8"?>
<c:userShapes xmlns:c="http://schemas.openxmlformats.org/drawingml/2006/chart">
  <cdr:relSizeAnchor xmlns:cdr="http://schemas.openxmlformats.org/drawingml/2006/chartDrawing">
    <cdr:from>
      <cdr:x>0.1531</cdr:x>
      <cdr:y>0.25778</cdr:y>
    </cdr:from>
    <cdr:to>
      <cdr:x>0.98643</cdr:x>
      <cdr:y>0.25778</cdr:y>
    </cdr:to>
    <cdr:cxnSp macro="">
      <cdr:nvCxnSpPr>
        <cdr:cNvPr id="4" name="Straight Connector 3"/>
        <cdr:cNvCxnSpPr/>
      </cdr:nvCxnSpPr>
      <cdr:spPr>
        <a:xfrm xmlns:a="http://schemas.openxmlformats.org/drawingml/2006/main">
          <a:off x="752475" y="552450"/>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0.24806</cdr:x>
      <cdr:y>0.27111</cdr:y>
    </cdr:from>
    <cdr:to>
      <cdr:x>0.78876</cdr:x>
      <cdr:y>0.37333</cdr:y>
    </cdr:to>
    <cdr:sp macro="" textlink="">
      <cdr:nvSpPr>
        <cdr:cNvPr id="5" name="TextBox 4"/>
        <cdr:cNvSpPr txBox="1"/>
      </cdr:nvSpPr>
      <cdr:spPr>
        <a:xfrm xmlns:a="http://schemas.openxmlformats.org/drawingml/2006/main">
          <a:off x="1219200" y="581025"/>
          <a:ext cx="26574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784 mg/kg</a:t>
          </a:r>
        </a:p>
      </cdr:txBody>
    </cdr:sp>
  </cdr:relSizeAnchor>
</c:userShapes>
</file>

<file path=ppt/drawings/drawing14.xml><?xml version="1.0" encoding="utf-8"?>
<c:userShapes xmlns:c="http://schemas.openxmlformats.org/drawingml/2006/chart">
  <cdr:relSizeAnchor xmlns:cdr="http://schemas.openxmlformats.org/drawingml/2006/chartDrawing">
    <cdr:from>
      <cdr:x>0.16667</cdr:x>
      <cdr:y>0.68</cdr:y>
    </cdr:from>
    <cdr:to>
      <cdr:x>1</cdr:x>
      <cdr:y>0.68</cdr:y>
    </cdr:to>
    <cdr:cxnSp macro="">
      <cdr:nvCxnSpPr>
        <cdr:cNvPr id="4" name="Straight Connector 3"/>
        <cdr:cNvCxnSpPr/>
      </cdr:nvCxnSpPr>
      <cdr:spPr>
        <a:xfrm xmlns:a="http://schemas.openxmlformats.org/drawingml/2006/main">
          <a:off x="819150" y="1457325"/>
          <a:ext cx="4095750" cy="0"/>
        </a:xfrm>
        <a:prstGeom xmlns:a="http://schemas.openxmlformats.org/drawingml/2006/main" prst="line">
          <a:avLst/>
        </a:prstGeom>
        <a:ln xmlns:a="http://schemas.openxmlformats.org/drawingml/2006/main" w="25400">
          <a:solidFill>
            <a:schemeClr val="accent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0.18411</cdr:x>
      <cdr:y>0.37333</cdr:y>
    </cdr:from>
    <cdr:to>
      <cdr:x>0.46705</cdr:x>
      <cdr:y>0.59111</cdr:y>
    </cdr:to>
    <cdr:sp macro="" textlink="">
      <cdr:nvSpPr>
        <cdr:cNvPr id="5" name="TextBox 4"/>
        <cdr:cNvSpPr txBox="1"/>
      </cdr:nvSpPr>
      <cdr:spPr>
        <a:xfrm xmlns:a="http://schemas.openxmlformats.org/drawingml/2006/main">
          <a:off x="904876" y="800100"/>
          <a:ext cx="1390650" cy="466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Requires leaching test at 227 mg/kg</a:t>
          </a:r>
        </a:p>
      </cdr:txBody>
    </cdr:sp>
  </cdr:relSizeAnchor>
</c:userShapes>
</file>

<file path=ppt/drawings/drawing2.xml><?xml version="1.0" encoding="utf-8"?>
<c:userShapes xmlns:c="http://schemas.openxmlformats.org/drawingml/2006/chart">
  <cdr:relSizeAnchor xmlns:cdr="http://schemas.openxmlformats.org/drawingml/2006/chartDrawing">
    <cdr:from>
      <cdr:x>0.16875</cdr:x>
      <cdr:y>0.05903</cdr:y>
    </cdr:from>
    <cdr:to>
      <cdr:x>0.98333</cdr:x>
      <cdr:y>0.05903</cdr:y>
    </cdr:to>
    <cdr:cxnSp macro="">
      <cdr:nvCxnSpPr>
        <cdr:cNvPr id="3" name="Straight Connector 2"/>
        <cdr:cNvCxnSpPr/>
      </cdr:nvCxnSpPr>
      <cdr:spPr>
        <a:xfrm xmlns:a="http://schemas.openxmlformats.org/drawingml/2006/main">
          <a:off x="771540" y="16191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0.88889</cdr:x>
      <cdr:y>0.18421</cdr:y>
    </cdr:to>
    <cdr:sp macro="" textlink="">
      <cdr:nvSpPr>
        <cdr:cNvPr id="4" name="TextBox 3"/>
        <cdr:cNvSpPr txBox="1"/>
      </cdr:nvSpPr>
      <cdr:spPr>
        <a:xfrm xmlns:a="http://schemas.openxmlformats.org/drawingml/2006/main">
          <a:off x="1980248" y="241290"/>
          <a:ext cx="2286952" cy="29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400" dirty="0"/>
            <a:t>Total</a:t>
          </a:r>
          <a:r>
            <a:rPr lang="en-ZW" sz="1400" baseline="0" dirty="0"/>
            <a:t> limit 180000 mg/kg</a:t>
          </a:r>
          <a:endParaRPr lang="en-ZW"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0.17292</cdr:x>
      <cdr:y>0.16667</cdr:y>
    </cdr:from>
    <cdr:to>
      <cdr:x>0.9875</cdr:x>
      <cdr:y>0.16667</cdr:y>
    </cdr:to>
    <cdr:cxnSp macro="">
      <cdr:nvCxnSpPr>
        <cdr:cNvPr id="3" name="Straight Connector 2"/>
        <cdr:cNvCxnSpPr/>
      </cdr:nvCxnSpPr>
      <cdr:spPr>
        <a:xfrm xmlns:a="http://schemas.openxmlformats.org/drawingml/2006/main">
          <a:off x="790575" y="457206"/>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0.4125</cdr:x>
      <cdr:y>0.08333</cdr:y>
    </cdr:from>
    <cdr:to>
      <cdr:x>0.82292</cdr:x>
      <cdr:y>0.15972</cdr:y>
    </cdr:to>
    <cdr:sp macro="" textlink="">
      <cdr:nvSpPr>
        <cdr:cNvPr id="4" name="TextBox 3"/>
        <cdr:cNvSpPr txBox="1"/>
      </cdr:nvSpPr>
      <cdr:spPr>
        <a:xfrm xmlns:a="http://schemas.openxmlformats.org/drawingml/2006/main">
          <a:off x="1885950" y="228600"/>
          <a:ext cx="18764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373 mg/kg</a:t>
          </a:r>
          <a:endParaRPr lang="en-ZW" sz="1100"/>
        </a:p>
      </cdr:txBody>
    </cdr:sp>
  </cdr:relSizeAnchor>
</c:userShapes>
</file>

<file path=ppt/drawings/drawing4.xml><?xml version="1.0" encoding="utf-8"?>
<c:userShapes xmlns:c="http://schemas.openxmlformats.org/drawingml/2006/chart">
  <cdr:relSizeAnchor xmlns:cdr="http://schemas.openxmlformats.org/drawingml/2006/chartDrawing">
    <cdr:from>
      <cdr:x>0.18334</cdr:x>
      <cdr:y>0.04861</cdr:y>
    </cdr:from>
    <cdr:to>
      <cdr:x>0.99792</cdr:x>
      <cdr:y>0.04861</cdr:y>
    </cdr:to>
    <cdr:cxnSp macro="">
      <cdr:nvCxnSpPr>
        <cdr:cNvPr id="3" name="Straight Connector 2"/>
        <cdr:cNvCxnSpPr/>
      </cdr:nvCxnSpPr>
      <cdr:spPr>
        <a:xfrm xmlns:a="http://schemas.openxmlformats.org/drawingml/2006/main">
          <a:off x="838215" y="133359"/>
          <a:ext cx="372426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0.30833</cdr:x>
      <cdr:y>0.03125</cdr:y>
    </cdr:from>
    <cdr:to>
      <cdr:x>0.71875</cdr:x>
      <cdr:y>0.10764</cdr:y>
    </cdr:to>
    <cdr:sp macro="" textlink="">
      <cdr:nvSpPr>
        <cdr:cNvPr id="4" name="TextBox 3"/>
        <cdr:cNvSpPr txBox="1"/>
      </cdr:nvSpPr>
      <cdr:spPr>
        <a:xfrm xmlns:a="http://schemas.openxmlformats.org/drawingml/2006/main">
          <a:off x="1409700" y="85716"/>
          <a:ext cx="1876440" cy="209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a:t>Total</a:t>
          </a:r>
          <a:r>
            <a:rPr lang="en-ZW" sz="1100" baseline="0"/>
            <a:t> limit 46700 mg/kg</a:t>
          </a:r>
          <a:endParaRPr lang="en-ZW" sz="1100"/>
        </a:p>
      </cdr:txBody>
    </cdr:sp>
  </cdr:relSizeAnchor>
  <cdr:relSizeAnchor xmlns:cdr="http://schemas.openxmlformats.org/drawingml/2006/chartDrawing">
    <cdr:from>
      <cdr:x>0.63333</cdr:x>
      <cdr:y>0</cdr:y>
    </cdr:from>
    <cdr:to>
      <cdr:x>0.70833</cdr:x>
      <cdr:y>0.13542</cdr:y>
    </cdr:to>
    <cdr:sp macro="" textlink="">
      <cdr:nvSpPr>
        <cdr:cNvPr id="2" name="Right Arrow 1"/>
        <cdr:cNvSpPr/>
      </cdr:nvSpPr>
      <cdr:spPr>
        <a:xfrm xmlns:a="http://schemas.openxmlformats.org/drawingml/2006/main" rot="16200000">
          <a:off x="2881314" y="14288"/>
          <a:ext cx="371475" cy="342900"/>
        </a:xfrm>
        <a:prstGeom xmlns:a="http://schemas.openxmlformats.org/drawingml/2006/main" prst="rightArrow">
          <a:avLst/>
        </a:prstGeom>
        <a:solidFill xmlns:a="http://schemas.openxmlformats.org/drawingml/2006/main">
          <a:schemeClr val="accent6"/>
        </a:solidFill>
        <a:ln xmlns:a="http://schemas.openxmlformats.org/drawingml/2006/main">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0.14286</cdr:x>
      <cdr:y>0.15789</cdr:y>
    </cdr:from>
    <cdr:to>
      <cdr:x>0.94702</cdr:x>
      <cdr:y>0.15789</cdr:y>
    </cdr:to>
    <cdr:cxnSp macro="">
      <cdr:nvCxnSpPr>
        <cdr:cNvPr id="6" name="Straight Connector 5"/>
        <cdr:cNvCxnSpPr/>
      </cdr:nvCxnSpPr>
      <cdr:spPr>
        <a:xfrm xmlns:a="http://schemas.openxmlformats.org/drawingml/2006/main">
          <a:off x="685800" y="457200"/>
          <a:ext cx="386045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0.2381</cdr:x>
      <cdr:y>0.21053</cdr:y>
    </cdr:from>
    <cdr:to>
      <cdr:x>0.70268</cdr:x>
      <cdr:y>0.29733</cdr:y>
    </cdr:to>
    <cdr:sp macro="" textlink="">
      <cdr:nvSpPr>
        <cdr:cNvPr id="7" name="TextBox 6"/>
        <cdr:cNvSpPr txBox="1"/>
      </cdr:nvSpPr>
      <cdr:spPr>
        <a:xfrm xmlns:a="http://schemas.openxmlformats.org/drawingml/2006/main">
          <a:off x="1143000" y="609600"/>
          <a:ext cx="2230263" cy="2513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270</a:t>
          </a:r>
          <a:r>
            <a:rPr lang="en-ZW" sz="1100" baseline="0" dirty="0"/>
            <a:t> mg/kg</a:t>
          </a:r>
          <a:endParaRPr lang="en-ZW"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0.13333</cdr:x>
      <cdr:y>0.13889</cdr:y>
    </cdr:from>
    <cdr:to>
      <cdr:x>0.93749</cdr:x>
      <cdr:y>0.13889</cdr:y>
    </cdr:to>
    <cdr:cxnSp macro="">
      <cdr:nvCxnSpPr>
        <cdr:cNvPr id="6" name="Straight Connector 5"/>
        <cdr:cNvCxnSpPr/>
      </cdr:nvCxnSpPr>
      <cdr:spPr>
        <a:xfrm xmlns:a="http://schemas.openxmlformats.org/drawingml/2006/main">
          <a:off x="609600" y="3810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0.2646</cdr:x>
      <cdr:y>0.05556</cdr:y>
    </cdr:from>
    <cdr:to>
      <cdr:x>0.72918</cdr:x>
      <cdr:y>0.14236</cdr:y>
    </cdr:to>
    <cdr:sp macro="" textlink="">
      <cdr:nvSpPr>
        <cdr:cNvPr id="7" name="TextBox 6"/>
        <cdr:cNvSpPr txBox="1"/>
      </cdr:nvSpPr>
      <cdr:spPr>
        <a:xfrm xmlns:a="http://schemas.openxmlformats.org/drawingml/2006/main">
          <a:off x="1209763" y="1524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45.4</a:t>
          </a:r>
          <a:r>
            <a:rPr lang="en-ZW" sz="1100" baseline="0" dirty="0"/>
            <a:t> mg/kg</a:t>
          </a:r>
          <a:endParaRPr lang="en-ZW"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0.09792</cdr:x>
      <cdr:y>0.33333</cdr:y>
    </cdr:from>
    <cdr:to>
      <cdr:x>0.90208</cdr:x>
      <cdr:y>0.33333</cdr:y>
    </cdr:to>
    <cdr:cxnSp macro="">
      <cdr:nvCxnSpPr>
        <cdr:cNvPr id="6" name="Straight Connector 5"/>
        <cdr:cNvCxnSpPr/>
      </cdr:nvCxnSpPr>
      <cdr:spPr>
        <a:xfrm xmlns:a="http://schemas.openxmlformats.org/drawingml/2006/main">
          <a:off x="447690" y="914400"/>
          <a:ext cx="3676620"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0.26771</cdr:x>
      <cdr:y>0.22222</cdr:y>
    </cdr:from>
    <cdr:to>
      <cdr:x>0.73229</cdr:x>
      <cdr:y>0.30902</cdr:y>
    </cdr:to>
    <cdr:sp macro="" textlink="">
      <cdr:nvSpPr>
        <cdr:cNvPr id="7" name="TextBox 6"/>
        <cdr:cNvSpPr txBox="1"/>
      </cdr:nvSpPr>
      <cdr:spPr>
        <a:xfrm xmlns:a="http://schemas.openxmlformats.org/drawingml/2006/main">
          <a:off x="1223970" y="609600"/>
          <a:ext cx="2124060" cy="238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a:t>Requires leaching test 61.6</a:t>
          </a:r>
          <a:r>
            <a:rPr lang="en-ZW" sz="1100" baseline="0" dirty="0"/>
            <a:t> mg/kg</a:t>
          </a:r>
          <a:endParaRPr lang="en-ZW"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0.15797</cdr:x>
      <cdr:y>0.66667</cdr:y>
    </cdr:from>
    <cdr:to>
      <cdr:x>0.97255</cdr:x>
      <cdr:y>0.66667</cdr:y>
    </cdr:to>
    <cdr:cxnSp macro="">
      <cdr:nvCxnSpPr>
        <cdr:cNvPr id="3" name="Straight Connector 2"/>
        <cdr:cNvCxnSpPr/>
      </cdr:nvCxnSpPr>
      <cdr:spPr>
        <a:xfrm xmlns:a="http://schemas.openxmlformats.org/drawingml/2006/main">
          <a:off x="613899" y="1981200"/>
          <a:ext cx="3165621" cy="0"/>
        </a:xfrm>
        <a:prstGeom xmlns:a="http://schemas.openxmlformats.org/drawingml/2006/main" prst="line">
          <a:avLst/>
        </a:prstGeom>
        <a:ln xmlns:a="http://schemas.openxmlformats.org/drawingml/2006/main" w="25400"/>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0.12941</cdr:x>
      <cdr:y>0.49087</cdr:y>
    </cdr:from>
    <cdr:to>
      <cdr:x>0.44314</cdr:x>
      <cdr:y>0.66667</cdr:y>
    </cdr:to>
    <cdr:sp macro="" textlink="">
      <cdr:nvSpPr>
        <cdr:cNvPr id="4" name="TextBox 3"/>
        <cdr:cNvSpPr txBox="1"/>
      </cdr:nvSpPr>
      <cdr:spPr>
        <a:xfrm xmlns:a="http://schemas.openxmlformats.org/drawingml/2006/main">
          <a:off x="502920" y="1458778"/>
          <a:ext cx="1219200" cy="5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W" sz="1100" dirty="0" smtClean="0"/>
            <a:t>Requires Leaching test 1.8 mg/kg</a:t>
          </a:r>
          <a:endParaRPr lang="en-ZW"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0.23229</cdr:x>
      <cdr:y>0.27034</cdr:y>
    </cdr:from>
    <cdr:to>
      <cdr:x>0.7677</cdr:x>
      <cdr:y>0.44654</cdr:y>
    </cdr:to>
    <cdr:sp macro="" textlink="">
      <cdr:nvSpPr>
        <cdr:cNvPr id="2" name="TextBox 1"/>
        <cdr:cNvSpPr txBox="1"/>
      </cdr:nvSpPr>
      <cdr:spPr>
        <a:xfrm xmlns:a="http://schemas.openxmlformats.org/drawingml/2006/main">
          <a:off x="1166841" y="524058"/>
          <a:ext cx="2689420" cy="3415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r>
            <a:rPr lang="en-ZW" sz="1400" dirty="0"/>
            <a:t>Total limit </a:t>
          </a:r>
          <a:r>
            <a:rPr lang="en-ZW" sz="1400" dirty="0" smtClean="0"/>
            <a:t>4000</a:t>
          </a:r>
          <a:endParaRPr lang="en-ZW" sz="1400" dirty="0"/>
        </a:p>
      </cdr:txBody>
    </cdr:sp>
  </cdr:relSizeAnchor>
  <cdr:relSizeAnchor xmlns:cdr="http://schemas.openxmlformats.org/drawingml/2006/chartDrawing">
    <cdr:from>
      <cdr:x>0.18222</cdr:x>
      <cdr:y>0.2292</cdr:y>
    </cdr:from>
    <cdr:to>
      <cdr:x>0.97333</cdr:x>
      <cdr:y>0.2292</cdr:y>
    </cdr:to>
    <cdr:cxnSp macro="">
      <cdr:nvCxnSpPr>
        <cdr:cNvPr id="4" name="Straight Connector 3"/>
        <cdr:cNvCxnSpPr/>
      </cdr:nvCxnSpPr>
      <cdr:spPr>
        <a:xfrm xmlns:a="http://schemas.openxmlformats.org/drawingml/2006/main">
          <a:off x="749808" y="478536"/>
          <a:ext cx="3255264" cy="0"/>
        </a:xfrm>
        <a:prstGeom xmlns:a="http://schemas.openxmlformats.org/drawingml/2006/main" prst="line">
          <a:avLst/>
        </a:prstGeom>
        <a:ln xmlns:a="http://schemas.openxmlformats.org/drawingml/2006/main" w="2540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9EFB720-C874-41CF-8A42-498ED1DE9944}" type="datetimeFigureOut">
              <a:rPr lang="en-US" smtClean="0"/>
              <a:t>10/22/2019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BF823E-893F-4781-A19F-8BEBC30004C4}" type="slidenum">
              <a:rPr lang="en-US" smtClean="0"/>
              <a:t>‹#›</a:t>
            </a:fld>
            <a:endParaRPr lang="en-US"/>
          </a:p>
        </p:txBody>
      </p:sp>
    </p:spTree>
    <p:extLst>
      <p:ext uri="{BB962C8B-B14F-4D97-AF65-F5344CB8AC3E}">
        <p14:creationId xmlns:p14="http://schemas.microsoft.com/office/powerpoint/2010/main" val="41506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Good morning, Chair George and commissioners,</a:t>
            </a:r>
            <a:r>
              <a:rPr lang="en-ZW" baseline="0" dirty="0" smtClean="0"/>
              <a:t> my name is Brian Fuller—I manage DEQ’s Materials Management and Hazardous Waste program out of our Western Region—we are here today to present the proposed Pacific Cast Technologies, Inc. hazardous waste delisting rulemaking for your consideration.</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 am joined by my colleagues (turn to Dan and Seth for them to introduce themselves)..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Dan </a:t>
            </a:r>
            <a:r>
              <a:rPr lang="en-US" baseline="0" dirty="0" err="1" smtClean="0"/>
              <a:t>Lobato</a:t>
            </a:r>
            <a:r>
              <a:rPr lang="en-US" baseline="0" dirty="0" smtClean="0"/>
              <a:t>, I am an Inspector with the Western Region Hazardous Waste Program.</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My name is Seth Sadofsky, I am a Hydrogeologist with the Western Region Materials Management program.</a:t>
            </a:r>
          </a:p>
          <a:p>
            <a:pPr marL="174708" indent="-174708">
              <a:buFont typeface="Arial" panose="020B0604020202020204" pitchFamily="34" charset="0"/>
              <a:buChar char="•"/>
            </a:pPr>
            <a:endParaRPr lang="en-US" baseline="0" dirty="0" smtClean="0"/>
          </a:p>
          <a:p>
            <a:r>
              <a:rPr lang="en-US" baseline="0" dirty="0" smtClean="0"/>
              <a:t>Back to Brian</a:t>
            </a:r>
          </a:p>
          <a:p>
            <a:pPr marL="640594" lvl="1" indent="-174708">
              <a:buFont typeface="Arial" panose="020B0604020202020204" pitchFamily="34" charset="0"/>
              <a:buChar char="•"/>
            </a:pPr>
            <a:r>
              <a:rPr lang="en-ZW" baseline="0" dirty="0" smtClean="0"/>
              <a:t>Both Dan and Seth provided technical expertise on the proposed delisting, along with </a:t>
            </a:r>
            <a:r>
              <a:rPr lang="en-US" baseline="0" dirty="0" smtClean="0"/>
              <a:t>Eileen Naples, who is no longer with the agency.</a:t>
            </a:r>
            <a:endParaRPr lang="en-ZW"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586100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r>
              <a:rPr lang="en-US" strike="noStrike" baseline="0" dirty="0" smtClean="0"/>
              <a:t>The previous slide was about what chemicals to look for and these next few slides are all about how we evaluate them.</a:t>
            </a:r>
          </a:p>
          <a:p>
            <a:pPr marL="465887" lvl="1"/>
            <a:endParaRPr lang="en-US" baseline="0" dirty="0" smtClean="0"/>
          </a:p>
          <a:p>
            <a:pPr marL="640594" lvl="1" indent="-174708">
              <a:buFont typeface="Arial" panose="020B0604020202020204" pitchFamily="34" charset="0"/>
              <a:buChar char="•"/>
            </a:pPr>
            <a:r>
              <a:rPr lang="en-US" baseline="0" dirty="0" smtClean="0"/>
              <a:t>Pacific Cast Technologies, Inc. conducted four sampling events approximately one week apart to show that, as expected, there isn’t much variability in the process and waste.  </a:t>
            </a:r>
          </a:p>
          <a:p>
            <a:pPr marL="465887" lvl="1"/>
            <a:endParaRPr lang="en-US" baseline="0" dirty="0" smtClean="0"/>
          </a:p>
          <a:p>
            <a:pPr marL="640594" lvl="1" indent="-174708">
              <a:buFont typeface="Arial" panose="020B0604020202020204" pitchFamily="34" charset="0"/>
              <a:buChar char="•"/>
            </a:pPr>
            <a:r>
              <a:rPr lang="en-US" baseline="0" dirty="0" smtClean="0"/>
              <a:t>During each  of the four sampling events,  they extracted 5 samples of sludge from a random grid in the filter press cake and then combined the five samples into one composite sample for analysis. This procedure provides a good average of a batch of filter press cake. During the first event, they duplicated the process and sent a second sample off site for </a:t>
            </a:r>
            <a:r>
              <a:rPr lang="en-US" baseline="0" dirty="0" err="1" smtClean="0"/>
              <a:t>analysis</a:t>
            </a:r>
            <a:r>
              <a:rPr lang="en-US" strike="sngStrike" baseline="0" dirty="0" err="1" smtClean="0">
                <a:solidFill>
                  <a:srgbClr val="FF0000"/>
                </a:solidFill>
              </a:rPr>
              <a:t>to</a:t>
            </a:r>
            <a:r>
              <a:rPr lang="en-US" strike="sngStrike" baseline="0" dirty="0" smtClean="0">
                <a:solidFill>
                  <a:srgbClr val="FF0000"/>
                </a:solidFill>
              </a:rPr>
              <a:t> be analyzed</a:t>
            </a:r>
            <a:r>
              <a:rPr lang="en-US" baseline="0" dirty="0" smtClean="0"/>
              <a:t>.</a:t>
            </a:r>
          </a:p>
          <a:p>
            <a:pPr marL="465887" lvl="1"/>
            <a:endParaRPr lang="en-US" strike="sngStrike" baseline="0" dirty="0" smtClean="0"/>
          </a:p>
          <a:p>
            <a:pPr marL="640594" lvl="1" indent="-174708">
              <a:buFont typeface="Arial" panose="020B0604020202020204" pitchFamily="34" charset="0"/>
              <a:buChar char="•"/>
            </a:pPr>
            <a:r>
              <a:rPr lang="en-US" strike="noStrike" baseline="0" dirty="0" smtClean="0"/>
              <a:t>Independent, accredited laboratories analyzed PCT’s sludge samples  for the chemicals chosen.</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558789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i="0" dirty="0" smtClean="0"/>
              <a:t>Now, I’ll walk you through how we do the risk assessment part</a:t>
            </a:r>
            <a:r>
              <a:rPr lang="en-US" i="0" baseline="0" dirty="0" smtClean="0"/>
              <a:t> of the delisting process</a:t>
            </a:r>
            <a:r>
              <a:rPr lang="en-US" i="0" dirty="0" smtClean="0"/>
              <a:t>.</a:t>
            </a:r>
          </a:p>
          <a:p>
            <a:pPr defTabSz="931774">
              <a:defRPr/>
            </a:pPr>
            <a:endParaRPr lang="en-US" b="0" baseline="0" dirty="0" smtClean="0"/>
          </a:p>
          <a:p>
            <a:pPr marL="178027" indent="-178027" defTabSz="931774">
              <a:buFont typeface="Arial" panose="020B0604020202020204" pitchFamily="34" charset="0"/>
              <a:buChar char="•"/>
              <a:defRPr/>
            </a:pPr>
            <a:r>
              <a:rPr lang="en-US" b="0" baseline="0" dirty="0" smtClean="0"/>
              <a:t>To determine if PCT’s wastewater treatment sludge is safe to dispose in a permitted, non-hazardous landfill, we compare the lab data to screening levels established using EPA’s delisting risk assessment software. </a:t>
            </a:r>
            <a:r>
              <a:rPr lang="en-US" b="0" strike="noStrike" baseline="0" dirty="0" smtClean="0"/>
              <a:t>This tool evaluates potential dangers to human health or the environment that the waste could cause if disposed of outside of a hazardous waste landfill. The model considers the total volume of waste that may be disposed, toxicity data for each chemical, potential exposure pathway</a:t>
            </a:r>
            <a:r>
              <a:rPr lang="en-US" b="0" strike="noStrike" baseline="0" dirty="0" smtClean="0">
                <a:effectLst>
                  <a:outerShdw blurRad="38100" dist="38100" dir="2700000" algn="tl">
                    <a:srgbClr val="000000">
                      <a:alpha val="43137"/>
                    </a:srgbClr>
                  </a:outerShdw>
                </a:effectLst>
              </a:rPr>
              <a:t>s to human or ecological receptors</a:t>
            </a:r>
            <a:r>
              <a:rPr lang="en-US" b="0" strike="noStrike" baseline="0" dirty="0" smtClean="0"/>
              <a:t>, type of disposal location, risk levels chosen by the state to be similar to other land quality programs, and  then produces screening levels for the waste. </a:t>
            </a:r>
          </a:p>
          <a:p>
            <a:pPr marL="178027" indent="-178027" defTabSz="931774">
              <a:buFont typeface="Arial" panose="020B0604020202020204" pitchFamily="34" charset="0"/>
              <a:buChar char="•"/>
              <a:defRPr/>
            </a:pPr>
            <a:endParaRPr lang="en-US" b="0" strike="noStrike" baseline="0" dirty="0" smtClean="0"/>
          </a:p>
          <a:p>
            <a:pPr marL="178027" indent="-178027" defTabSz="931774">
              <a:buFont typeface="Arial" panose="020B0604020202020204" pitchFamily="34" charset="0"/>
              <a:buChar char="•"/>
              <a:defRPr/>
            </a:pPr>
            <a:r>
              <a:rPr lang="en-US" b="0" strike="noStrike" baseline="0" dirty="0" smtClean="0"/>
              <a:t>Here we compare the screening levels for total concentration of the chemicals for which F006 is written with the data from Pacific Cast Technologies.</a:t>
            </a:r>
          </a:p>
          <a:p>
            <a:pPr marL="178027" indent="-178027" defTabSz="931774">
              <a:buFont typeface="Arial" panose="020B0604020202020204" pitchFamily="34" charset="0"/>
              <a:buChar char="•"/>
              <a:defRPr/>
            </a:pPr>
            <a:endParaRPr lang="en-US" i="0" baseline="0" dirty="0" smtClean="0"/>
          </a:p>
          <a:p>
            <a:pPr marL="178027" indent="-178027">
              <a:buFont typeface="Arial" panose="020B0604020202020204" pitchFamily="34" charset="0"/>
              <a:buChar char="•"/>
            </a:pPr>
            <a:r>
              <a:rPr lang="en-US" i="0" baseline="0" dirty="0" smtClean="0"/>
              <a:t>For each chemical, starting here in the upper left with Cadmium (</a:t>
            </a:r>
            <a:r>
              <a:rPr lang="en-US" b="1" i="0" baseline="0" dirty="0" smtClean="0"/>
              <a:t>POINT</a:t>
            </a:r>
            <a:r>
              <a:rPr lang="en-US" i="0" baseline="0" dirty="0" smtClean="0"/>
              <a:t>), we have sample results from the facility’s waste, in mg/kg or ppm, represented as bars, then we have a threshold for the total concentration in the waste (POINT) which in most cases is several orders of magnitude above the sample data (note the </a:t>
            </a:r>
            <a:r>
              <a:rPr lang="en-US" i="0" baseline="0" dirty="0" err="1" smtClean="0"/>
              <a:t>logarhythmic</a:t>
            </a:r>
            <a:r>
              <a:rPr lang="en-US" i="0" baseline="0" dirty="0" smtClean="0"/>
              <a:t> scale). </a:t>
            </a:r>
          </a:p>
          <a:p>
            <a:endParaRPr lang="en-US" i="0" baseline="0" dirty="0" smtClean="0"/>
          </a:p>
          <a:p>
            <a:pPr marL="178027" indent="-178027">
              <a:buFont typeface="Arial" panose="020B0604020202020204" pitchFamily="34" charset="0"/>
              <a:buChar char="•"/>
            </a:pPr>
            <a:r>
              <a:rPr lang="en-US" i="0" baseline="0" dirty="0" smtClean="0"/>
              <a:t>You can see that nothing rises above the totals.</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631845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a:t>Landfills are dynamic chemical environments where materials can react and dissolve. This is called leaching and the water that drains from a landfill as a result is called leachate. </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dirty="0"/>
              <a:t>In addition to comparing Pacific Cast Technologies, Inc.’s sludge against a total concentration for hazardous waste, we look at whether we need to test for leaching. This level is derived by the same tool that I described in the last slide.</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US" b="0" strike="noStrike" baseline="0" dirty="0" smtClean="0"/>
              <a:t>Here you see the same data as the previous slide, but now we’re looking to see if we need to do a leaching test. So the red bar is different and the scale is different.</a:t>
            </a:r>
          </a:p>
          <a:p>
            <a:endParaRPr lang="en-US" i="0" baseline="0" dirty="0" smtClean="0"/>
          </a:p>
          <a:p>
            <a:pPr marL="178027" indent="-178027">
              <a:buFont typeface="Arial" panose="020B0604020202020204" pitchFamily="34" charset="0"/>
              <a:buChar char="•"/>
            </a:pPr>
            <a:r>
              <a:rPr lang="en-US" i="0" baseline="0" dirty="0" smtClean="0"/>
              <a:t>You can see </a:t>
            </a:r>
            <a:r>
              <a:rPr lang="en-US" b="1" i="0" baseline="0" dirty="0" smtClean="0"/>
              <a:t>(POINT)</a:t>
            </a:r>
            <a:r>
              <a:rPr lang="en-US" i="0" baseline="0" dirty="0" smtClean="0"/>
              <a:t> that Cadmium requires leaching tests for several of the samples, and the other three chemicals do not.. </a:t>
            </a:r>
          </a:p>
          <a:p>
            <a:pPr marL="178027" indent="-178027">
              <a:buFont typeface="Arial" panose="020B0604020202020204" pitchFamily="34" charset="0"/>
              <a:buChar char="•"/>
            </a:pPr>
            <a:endParaRPr lang="en-US" i="0" baseline="0" dirty="0" smtClean="0"/>
          </a:p>
          <a:p>
            <a:pPr marL="178027" indent="-178027">
              <a:buFont typeface="Arial" panose="020B0604020202020204" pitchFamily="34" charset="0"/>
              <a:buChar char="•"/>
            </a:pPr>
            <a:r>
              <a:rPr lang="en-US" i="0" baseline="0" dirty="0" smtClean="0"/>
              <a:t>The leaching test is called the toxicity characteristic leaching procedure (or TCLP), and it is a standard test used to characterize hazardous waste.</a:t>
            </a:r>
          </a:p>
          <a:p>
            <a:endParaRPr lang="en-US" i="0" baseline="0" dirty="0" smtClean="0"/>
          </a:p>
          <a:p>
            <a:pPr marL="178027" indent="-178027">
              <a:buFont typeface="Arial" panose="020B0604020202020204" pitchFamily="34" charset="0"/>
              <a:buChar char="•"/>
            </a:pPr>
            <a:r>
              <a:rPr lang="en-US" i="0" baseline="0" dirty="0" smtClean="0"/>
              <a:t>Samples 2, 3, and 4 were put through TCLP and tested after leaching and Cadmium was not detected in the leachate.</a:t>
            </a:r>
          </a:p>
          <a:p>
            <a:endParaRPr lang="en-US" baseline="0" dirty="0" smtClean="0"/>
          </a:p>
          <a:p>
            <a:pPr marL="174708" indent="-174708">
              <a:buFont typeface="Arial" panose="020B0604020202020204" pitchFamily="34" charset="0"/>
              <a:buChar char="•"/>
            </a:pPr>
            <a:r>
              <a:rPr lang="en-US" baseline="0" dirty="0" smtClean="0"/>
              <a:t>I’m not going to take you through the rest of the chemicals right now, but the results are similar.  - Note, make these slides and put in back of presentation.</a:t>
            </a:r>
          </a:p>
          <a:p>
            <a:endParaRPr lang="en-US" baseline="0" dirty="0" smtClean="0"/>
          </a:p>
          <a:p>
            <a:pPr marL="178027" indent="-178027" defTabSz="931774">
              <a:buFont typeface="Arial" panose="020B0604020202020204" pitchFamily="34" charset="0"/>
              <a:buChar char="•"/>
              <a:defRPr/>
            </a:pPr>
            <a:r>
              <a:rPr lang="en-US" dirty="0" smtClean="0"/>
              <a:t>As a result of the sampling</a:t>
            </a:r>
            <a:r>
              <a:rPr lang="en-US" baseline="0" dirty="0" smtClean="0"/>
              <a:t> and analysis Pacific Cast Technologies, Inc. conducted in consultation with DEQ, we are satisfied the facility’s chemical etching and milling sludge meets the criteria for a hazardous waste delisting and is safe to dispose of in a permitted, non-hazardous waste landfill. </a:t>
            </a:r>
            <a:endParaRPr lang="en-US" dirty="0" smtClean="0"/>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i="0" baseline="0" dirty="0" smtClean="0"/>
              <a:t>-----------------------------------------</a:t>
            </a:r>
          </a:p>
          <a:p>
            <a:pPr marL="178027" indent="-178027">
              <a:buFont typeface="Arial" panose="020B0604020202020204" pitchFamily="34" charset="0"/>
              <a:buChar char="•"/>
            </a:pPr>
            <a:r>
              <a:rPr lang="en-US" i="0" baseline="0" dirty="0" smtClean="0"/>
              <a:t>NOTE – Instead of including the next slide in the public hearing, can we just say that the labs followed a similar testing process for all of the other chemicals that might be present in the waste? Then we can include the next slide in the EQC presentation where they’ll likely be interested in hearing more of the technical details…</a:t>
            </a:r>
          </a:p>
          <a:p>
            <a:endParaRPr lang="en-US" i="0"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748621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1" dirty="0" smtClean="0"/>
              <a:t>NOTE – Discuss</a:t>
            </a:r>
            <a:r>
              <a:rPr lang="en-US" b="1" baseline="0" dirty="0" smtClean="0"/>
              <a:t> keep this with Seth or switch back to Brian or Dan?</a:t>
            </a:r>
            <a:endParaRPr lang="en-US" b="1" dirty="0" smtClean="0"/>
          </a:p>
          <a:p>
            <a:pPr marL="174708" indent="-174708" defTabSz="931774">
              <a:buFont typeface="Arial" panose="020B0604020202020204" pitchFamily="34" charset="0"/>
              <a:buChar char="•"/>
              <a:defRPr/>
            </a:pPr>
            <a:endParaRPr lang="en-US" dirty="0" smtClean="0"/>
          </a:p>
          <a:p>
            <a:pPr marL="174708" indent="-174708" defTabSz="931774">
              <a:buFont typeface="Arial" panose="020B0604020202020204" pitchFamily="34" charset="0"/>
              <a:buChar char="•"/>
              <a:defRPr/>
            </a:pPr>
            <a:r>
              <a:rPr lang="en-US" dirty="0" smtClean="0"/>
              <a:t>DEQ proposes amending Oregon’s hazardous waste regulations in Chapter 340, Division 101 of the Oregon Administrative Rules to incorporate the delisting of Pacific</a:t>
            </a:r>
            <a:r>
              <a:rPr lang="en-US" baseline="0" dirty="0" smtClean="0"/>
              <a:t> Cast Technologies, Inc.</a:t>
            </a:r>
            <a:r>
              <a:rPr lang="en-US" dirty="0" smtClean="0"/>
              <a:t>,</a:t>
            </a:r>
            <a:r>
              <a:rPr lang="en-US" baseline="0" dirty="0" smtClean="0"/>
              <a:t> </a:t>
            </a:r>
            <a:r>
              <a:rPr lang="en-US" strike="sngStrike" baseline="0" dirty="0" smtClean="0"/>
              <a:t>or its corporate successor</a:t>
            </a:r>
            <a:r>
              <a:rPr lang="en-US" baseline="0" dirty="0" smtClean="0"/>
              <a:t>’s,</a:t>
            </a:r>
            <a:r>
              <a:rPr lang="en-US" dirty="0" smtClean="0"/>
              <a:t> F006 hazardous waste, as long as certain conditions are met.</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gave careful consideration to this rulemaking to make sure Pacific Cast Technologies, Inc.’s waste is properly handled now and in the future. This </a:t>
            </a:r>
            <a:r>
              <a:rPr lang="en-US" dirty="0" smtClean="0"/>
              <a:t>delisting is only valid as long as the</a:t>
            </a:r>
            <a:r>
              <a:rPr lang="en-US" baseline="0" dirty="0" smtClean="0"/>
              <a:t> facility</a:t>
            </a:r>
            <a:r>
              <a:rPr lang="en-US" dirty="0" smtClean="0"/>
              <a:t>’s waste meets</a:t>
            </a:r>
            <a:r>
              <a:rPr lang="en-US" baseline="0" dirty="0" smtClean="0"/>
              <a:t> specific conditions in the rule that are meant to ensure the waste does not present a danger to human health and the environment: </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Pacific Caste Technologies, Inc. must conduct annual testing to ensure that their waste meets the conditions specified in rules.</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If Pacific Cast Technologies, Inc. makes significant changes to their chemical etching and milling manufacturing process, the chemical inputs into that process, or both, the facility must notify DEQ within 30 days of the change and then handle the waste as hazardous until they are able to submit data (as described in the rule) to DEQ and receive DEQ approval to dispose of the waste in a permitted, non-hazardous waste landfill.</a:t>
            </a:r>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1402132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In conclusion,</a:t>
            </a:r>
            <a:r>
              <a:rPr lang="en-ZW" baseline="0" dirty="0" smtClean="0"/>
              <a:t> DEQ recommends the EQC approve the rule delisting Pacific Cast Technologies, Inc.’s F006 waste.</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Chair George and commissioners, thank you for your consideration of this proposed rule. We look forward to answering any questions that you might have for us. </a:t>
            </a:r>
            <a:endParaRPr lang="en-ZW"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56728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10"/>
          </p:nvPr>
        </p:nvSpPr>
        <p:spPr/>
        <p:txBody>
          <a:bodyPr/>
          <a:lstStyle/>
          <a:p>
            <a:fld id="{46BF823E-893F-4781-A19F-8BEBC30004C4}" type="slidenum">
              <a:rPr lang="en-US" smtClean="0"/>
              <a:t>15</a:t>
            </a:fld>
            <a:endParaRPr lang="en-US"/>
          </a:p>
        </p:txBody>
      </p:sp>
    </p:spTree>
    <p:extLst>
      <p:ext uri="{BB962C8B-B14F-4D97-AF65-F5344CB8AC3E}">
        <p14:creationId xmlns:p14="http://schemas.microsoft.com/office/powerpoint/2010/main" val="3218003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 total concentrations for Chromium (note the log scale) and Zirconium, you can see that the total concentrations are well below the total DRAS limits.</a:t>
            </a:r>
          </a:p>
          <a:p>
            <a:endParaRPr lang="en-US" baseline="0" dirty="0" smtClean="0"/>
          </a:p>
          <a:p>
            <a:r>
              <a:rPr lang="en-US" baseline="0" dirty="0" smtClean="0"/>
              <a:t>The other chemicals either do not have total limits, or have total limits that are so high as to be meaningless. Milligrams per kilogram are parts per million, and once you get close to a million parts per million it gets meaningless. </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16</a:t>
            </a:fld>
            <a:endParaRPr lang="en-US"/>
          </a:p>
        </p:txBody>
      </p:sp>
    </p:spTree>
    <p:extLst>
      <p:ext uri="{BB962C8B-B14F-4D97-AF65-F5344CB8AC3E}">
        <p14:creationId xmlns:p14="http://schemas.microsoft.com/office/powerpoint/2010/main" val="205472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haven’t plotted</a:t>
            </a:r>
            <a:r>
              <a:rPr lang="en-US" baseline="0" dirty="0" smtClean="0"/>
              <a:t> chromium or zirconium here, chromium is covered with the hexavalent chromium chart see earlier, and zirconium has no leaching limit. Silver, manganese, and fluoride are all consistently well below the limits required for </a:t>
            </a:r>
            <a:r>
              <a:rPr lang="en-US" baseline="0" dirty="0" err="1" smtClean="0"/>
              <a:t>leachibility</a:t>
            </a:r>
            <a:r>
              <a:rPr lang="en-US" baseline="0" dirty="0" smtClean="0"/>
              <a:t> testing.</a:t>
            </a:r>
          </a:p>
          <a:p>
            <a:r>
              <a:rPr lang="en-US" baseline="0" dirty="0" err="1" smtClean="0"/>
              <a:t>Molybdenium</a:t>
            </a:r>
            <a:r>
              <a:rPr lang="en-US" baseline="0" dirty="0" smtClean="0"/>
              <a:t> and vanadium exceed the limits for </a:t>
            </a:r>
            <a:r>
              <a:rPr lang="en-US" baseline="0" dirty="0" err="1" smtClean="0"/>
              <a:t>leachibility</a:t>
            </a:r>
            <a:r>
              <a:rPr lang="en-US" baseline="0" dirty="0" smtClean="0"/>
              <a:t> testing, but the tested leachates did not exceed limits.</a:t>
            </a:r>
            <a:endParaRPr lang="en-ZW" dirty="0"/>
          </a:p>
        </p:txBody>
      </p:sp>
      <p:sp>
        <p:nvSpPr>
          <p:cNvPr id="4" name="Slide Number Placeholder 3"/>
          <p:cNvSpPr>
            <a:spLocks noGrp="1"/>
          </p:cNvSpPr>
          <p:nvPr>
            <p:ph type="sldNum" sz="quarter" idx="10"/>
          </p:nvPr>
        </p:nvSpPr>
        <p:spPr/>
        <p:txBody>
          <a:bodyPr/>
          <a:lstStyle/>
          <a:p>
            <a:fld id="{46BF823E-893F-4781-A19F-8BEBC30004C4}" type="slidenum">
              <a:rPr lang="en-US" smtClean="0"/>
              <a:t>17</a:t>
            </a:fld>
            <a:endParaRPr lang="en-US"/>
          </a:p>
        </p:txBody>
      </p:sp>
    </p:spTree>
    <p:extLst>
      <p:ext uri="{BB962C8B-B14F-4D97-AF65-F5344CB8AC3E}">
        <p14:creationId xmlns:p14="http://schemas.microsoft.com/office/powerpoint/2010/main" val="15726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baseline="0" dirty="0" smtClean="0"/>
          </a:p>
          <a:p>
            <a:pPr marL="174708" indent="-174708">
              <a:buFont typeface="Arial" panose="020B0604020202020204" pitchFamily="34" charset="0"/>
              <a:buChar char="•"/>
            </a:pPr>
            <a:r>
              <a:rPr lang="en-ZW" baseline="0" dirty="0" smtClean="0"/>
              <a:t>This proposed rule is Oregon’s second hazardous waste delisting. Last November the EQC adopted the state’s first rulemaking to delist </a:t>
            </a:r>
            <a:r>
              <a:rPr lang="en-ZW" baseline="0" dirty="0" err="1" smtClean="0"/>
              <a:t>Selmet</a:t>
            </a:r>
            <a:r>
              <a:rPr lang="en-ZW" baseline="0" dirty="0" smtClean="0"/>
              <a:t>, Inc.’s F006 chemical etching and milling sludge. </a:t>
            </a:r>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In late 2018, DEQ began working with Pacific Cast Technologies of Albany, OR to determine if their F006 waste could be </a:t>
            </a:r>
            <a:r>
              <a:rPr lang="en-ZW" baseline="0" dirty="0" err="1" smtClean="0"/>
              <a:t>delistied</a:t>
            </a:r>
            <a:r>
              <a:rPr lang="en-ZW" baseline="0" dirty="0" smtClean="0"/>
              <a:t>. PCT was owned by ATI Products at this time and is now owned by </a:t>
            </a:r>
            <a:r>
              <a:rPr lang="en-ZW" baseline="0" dirty="0" err="1" smtClean="0"/>
              <a:t>Consolidted</a:t>
            </a:r>
            <a:r>
              <a:rPr lang="en-ZW" baseline="0" dirty="0" smtClean="0"/>
              <a:t> Precision Products.</a:t>
            </a:r>
          </a:p>
          <a:p>
            <a:endParaRPr lang="en-ZW" baseline="0" dirty="0" smtClean="0"/>
          </a:p>
          <a:p>
            <a:pPr marL="174708" indent="-174708">
              <a:buFont typeface="Arial" panose="020B0604020202020204" pitchFamily="34" charset="0"/>
              <a:buChar char="•"/>
            </a:pPr>
            <a:r>
              <a:rPr lang="en-ZW" baseline="0" dirty="0" smtClean="0"/>
              <a:t>DEQ approved a sampling and analysis plan in February 2019 and in April 2019, the facility submitted a petition for a hazardous waste delisting.</a:t>
            </a:r>
          </a:p>
          <a:p>
            <a:pPr marL="174708" indent="-174708" defTabSz="931774">
              <a:buFont typeface="Arial" panose="020B0604020202020204" pitchFamily="34" charset="0"/>
              <a:buChar char="•"/>
              <a:defRPr/>
            </a:pPr>
            <a:endParaRPr lang="en-US" baseline="0" dirty="0" smtClean="0"/>
          </a:p>
          <a:p>
            <a:pPr marL="174708" indent="-174708" defTabSz="931774">
              <a:buFont typeface="Arial" panose="020B0604020202020204" pitchFamily="34" charset="0"/>
              <a:buChar char="•"/>
              <a:defRPr/>
            </a:pPr>
            <a:r>
              <a:rPr lang="en-US" baseline="0" dirty="0" smtClean="0"/>
              <a:t>DEQ held a public comment period for this proposed rulemaking from July 15</a:t>
            </a:r>
            <a:r>
              <a:rPr lang="en-US" baseline="30000" dirty="0" smtClean="0"/>
              <a:t>th</a:t>
            </a:r>
            <a:r>
              <a:rPr lang="en-US" baseline="0" dirty="0" smtClean="0"/>
              <a:t> to August 20 and a public hearing in Albany, OR on August 19</a:t>
            </a:r>
            <a:r>
              <a:rPr lang="en-US" baseline="30000" dirty="0" smtClean="0"/>
              <a:t>th</a:t>
            </a:r>
            <a:r>
              <a:rPr lang="en-US" baseline="0" dirty="0" smtClean="0"/>
              <a:t> </a:t>
            </a:r>
            <a:endParaRPr lang="en-ZW" baseline="0" dirty="0" smtClean="0"/>
          </a:p>
          <a:p>
            <a:pPr marL="174708" indent="-174708">
              <a:buFont typeface="Arial" panose="020B0604020202020204" pitchFamily="34" charset="0"/>
              <a:buChar char="•"/>
            </a:pPr>
            <a:endParaRPr lang="en-ZW" baseline="0" dirty="0" smtClean="0"/>
          </a:p>
          <a:p>
            <a:pPr marL="174708" indent="-174708">
              <a:buFont typeface="Arial" panose="020B0604020202020204" pitchFamily="34" charset="0"/>
              <a:buChar char="•"/>
            </a:pPr>
            <a:r>
              <a:rPr lang="en-ZW" baseline="0" dirty="0" smtClean="0"/>
              <a:t>DEQ consulted with EPA Region 10 and DOJ throughout this process.</a:t>
            </a:r>
          </a:p>
          <a:p>
            <a:endParaRPr lang="en-ZW" baseline="0" dirty="0" smtClean="0"/>
          </a:p>
          <a:p>
            <a:pPr marL="174708" indent="-174708">
              <a:buFont typeface="Arial" panose="020B0604020202020204" pitchFamily="34" charset="0"/>
              <a:buChar char="•"/>
            </a:pPr>
            <a:r>
              <a:rPr lang="en-ZW" baseline="0" dirty="0" smtClean="0"/>
              <a:t>If you approve of this rulemaking today, Pacific Cast Technologies, Inc.’s waste would not be considered a hazardous waste in Oregon. The delisting does not apply beyond Oregon, nor does it apply to other facilities generating similar waste. </a:t>
            </a:r>
          </a:p>
          <a:p>
            <a:endParaRPr lang="en-US" baseline="0" dirty="0" smtClean="0"/>
          </a:p>
          <a:p>
            <a:pPr marL="174708" indent="-174708" defTabSz="931774">
              <a:buFont typeface="Arial" panose="020B0604020202020204" pitchFamily="34" charset="0"/>
              <a:buChar char="•"/>
              <a:defRPr/>
            </a:pPr>
            <a:r>
              <a:rPr lang="en-US" baseline="0" dirty="0" smtClean="0"/>
              <a:t>Our goal is to explain why Pacific Cast Technologies, </a:t>
            </a:r>
            <a:r>
              <a:rPr lang="en-US" baseline="0" dirty="0" err="1" smtClean="0"/>
              <a:t>Inc’s</a:t>
            </a:r>
            <a:r>
              <a:rPr lang="en-US" baseline="0" dirty="0" smtClean="0"/>
              <a:t> waste is currently classified as hazardous F006 waste and how DEQ determined it’s appropriate to delist and manage it as a non-hazardous waste in Oregon.</a:t>
            </a:r>
          </a:p>
          <a:p>
            <a:pPr marL="174708" indent="-174708" defTabSz="931774">
              <a:buFont typeface="Arial" panose="020B0604020202020204" pitchFamily="34" charset="0"/>
              <a:buChar char="•"/>
              <a:defRPr/>
            </a:pPr>
            <a:endParaRPr lang="en-US" b="0" baseline="0" dirty="0" smtClean="0">
              <a:solidFill>
                <a:schemeClr val="tx1"/>
              </a:solidFill>
            </a:endParaRPr>
          </a:p>
          <a:p>
            <a:pPr marL="174708" indent="-174708" defTabSz="931774">
              <a:buFont typeface="Arial" panose="020B0604020202020204" pitchFamily="34" charset="0"/>
              <a:buChar char="•"/>
              <a:defRPr/>
            </a:pPr>
            <a:r>
              <a:rPr lang="en-US" b="0" baseline="0" dirty="0" smtClean="0">
                <a:solidFill>
                  <a:schemeClr val="tx1"/>
                </a:solidFill>
              </a:rPr>
              <a:t>Now, I’d like to hand this over to my Dan </a:t>
            </a:r>
            <a:r>
              <a:rPr lang="en-US" b="0" baseline="0" dirty="0" err="1" smtClean="0">
                <a:solidFill>
                  <a:schemeClr val="tx1"/>
                </a:solidFill>
              </a:rPr>
              <a:t>Lobato</a:t>
            </a:r>
            <a:r>
              <a:rPr lang="en-US" b="0" baseline="0" dirty="0" smtClean="0">
                <a:solidFill>
                  <a:schemeClr val="tx1"/>
                </a:solidFill>
              </a:rPr>
              <a:t>, who will share </a:t>
            </a:r>
            <a:r>
              <a:rPr lang="en-US" baseline="0" dirty="0" smtClean="0"/>
              <a:t>relevant definitions, regulatory background, and details on this proposed rulemaking. </a:t>
            </a:r>
          </a:p>
          <a:p>
            <a:endParaRPr lang="en-US" baseline="0" dirty="0" smtClean="0"/>
          </a:p>
          <a:p>
            <a:pPr marL="174708" indent="-174708">
              <a:buFont typeface="Arial" panose="020B0604020202020204" pitchFamily="34" charset="0"/>
              <a:buChar char="•"/>
            </a:pPr>
            <a:endParaRPr lang="en-US" baseline="0" dirty="0" smtClean="0"/>
          </a:p>
          <a:p>
            <a:endParaRPr lang="en-US" dirty="0"/>
          </a:p>
          <a:p>
            <a:r>
              <a:rPr lang="en-US" dirty="0"/>
              <a:t>-------------------------------------------------------------------------------------------------</a:t>
            </a:r>
          </a:p>
          <a:p>
            <a:r>
              <a:rPr lang="en-US" dirty="0"/>
              <a:t>Icon Author Credits: </a:t>
            </a:r>
          </a:p>
          <a:p>
            <a:endParaRPr lang="en-US" dirty="0"/>
          </a:p>
          <a:p>
            <a:pPr marL="174708" indent="-174708" defTabSz="931774">
              <a:buFont typeface="Arial" panose="020B0604020202020204" pitchFamily="34" charset="0"/>
              <a:buChar char="•"/>
              <a:defRPr/>
            </a:pPr>
            <a:r>
              <a:rPr lang="en-US" dirty="0"/>
              <a:t>Report/rule icon by </a:t>
            </a:r>
            <a:r>
              <a:rPr lang="en-US" dirty="0" err="1"/>
              <a:t>Smalllikeart</a:t>
            </a:r>
            <a:r>
              <a:rPr lang="en-US" dirty="0"/>
              <a:t> for www.flaticon.com</a:t>
            </a:r>
          </a:p>
          <a:p>
            <a:pPr marL="174708" indent="-174708" defTabSz="931774">
              <a:buFont typeface="Arial" panose="020B0604020202020204" pitchFamily="34" charset="0"/>
              <a:buChar char="•"/>
              <a:defRPr/>
            </a:pPr>
            <a:r>
              <a:rPr lang="en-US" dirty="0"/>
              <a:t>Magnifying icon made by </a:t>
            </a:r>
            <a:r>
              <a:rPr lang="en-US" dirty="0" err="1"/>
              <a:t>Freekpik</a:t>
            </a:r>
            <a:r>
              <a:rPr lang="en-US" dirty="0"/>
              <a:t> for www.flaticon.com: &lt;div&gt;Icons made by &lt;a </a:t>
            </a:r>
            <a:r>
              <a:rPr lang="en-US" dirty="0" err="1"/>
              <a:t>href</a:t>
            </a:r>
            <a:r>
              <a:rPr lang="en-US" dirty="0"/>
              <a:t>="https://www.flaticon.com/authors/freepik" title="</a:t>
            </a:r>
            <a:r>
              <a:rPr lang="en-US" dirty="0" err="1"/>
              <a:t>Freepik</a:t>
            </a:r>
            <a:r>
              <a:rPr lang="en-US" dirty="0"/>
              <a:t>"&gt;</a:t>
            </a:r>
            <a:r>
              <a:rPr lang="en-US" dirty="0" err="1"/>
              <a:t>Freepik</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Microphone icon by </a:t>
            </a:r>
            <a:r>
              <a:rPr lang="en-US" dirty="0" err="1"/>
              <a:t>By</a:t>
            </a:r>
            <a:r>
              <a:rPr lang="en-US" dirty="0"/>
              <a:t> Flat Icons for www.flaticon.com: &lt;div&gt;Icons made by &lt;a </a:t>
            </a:r>
            <a:r>
              <a:rPr lang="en-US" dirty="0" err="1"/>
              <a:t>href</a:t>
            </a:r>
            <a:r>
              <a:rPr lang="en-US" dirty="0"/>
              <a:t>="https://www.flaticon.com/authors/flat-icons" title="Flat Icons"&gt;Flat Icons&lt;/a&gt;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Decision icon by Icongeek26 for www.flaticon.com: &lt;div&gt;Icons made by &lt;a </a:t>
            </a:r>
            <a:r>
              <a:rPr lang="en-US" dirty="0" err="1"/>
              <a:t>href</a:t>
            </a:r>
            <a:r>
              <a:rPr lang="en-US" dirty="0"/>
              <a:t>="https://www.flaticon.com/authors/icongeek26" title="Icongeek26"&gt;Icongeek26&lt;/a&gt;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Pen icon by </a:t>
            </a:r>
            <a:r>
              <a:rPr lang="en-US" dirty="0" err="1"/>
              <a:t>KiranShastry</a:t>
            </a:r>
            <a:r>
              <a:rPr lang="en-US" dirty="0"/>
              <a:t> for www.flaticons.com” &lt;div&gt;Icons made by &lt;a </a:t>
            </a:r>
            <a:r>
              <a:rPr lang="en-US" dirty="0" err="1"/>
              <a:t>href</a:t>
            </a:r>
            <a:r>
              <a:rPr lang="en-US" dirty="0"/>
              <a:t>="https://www.flaticon.com/authors/kiranshastry" title="</a:t>
            </a:r>
            <a:r>
              <a:rPr lang="en-US" dirty="0" err="1"/>
              <a:t>Kiranshastry</a:t>
            </a:r>
            <a:r>
              <a:rPr lang="en-US" dirty="0"/>
              <a:t>"&gt;</a:t>
            </a:r>
            <a:r>
              <a:rPr lang="en-US" dirty="0" err="1"/>
              <a:t>Kiranshastry</a:t>
            </a:r>
            <a:r>
              <a:rPr lang="en-US" dirty="0"/>
              <a: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r>
              <a:rPr lang="en-US" dirty="0"/>
              <a:t>Nametag icon by Pixel perfect for www.flaticon.com: &lt;div&gt;Icons made by &lt;a </a:t>
            </a:r>
            <a:r>
              <a:rPr lang="en-US" dirty="0" err="1"/>
              <a:t>href</a:t>
            </a:r>
            <a:r>
              <a:rPr lang="en-US" dirty="0"/>
              <a:t>="https://www.flaticon.com/authors/pixel-perfect" title="Pixel perfect"&gt;Pixel perfect&lt;/a&gt; from &lt;a </a:t>
            </a:r>
            <a:r>
              <a:rPr lang="en-US" dirty="0" err="1"/>
              <a:t>href</a:t>
            </a:r>
            <a:r>
              <a:rPr lang="en-US" dirty="0"/>
              <a:t>="https://www.flaticon.com/"         title="</a:t>
            </a:r>
            <a:r>
              <a:rPr lang="en-US" dirty="0" err="1"/>
              <a:t>Flaticon</a:t>
            </a:r>
            <a:r>
              <a:rPr lang="en-US" dirty="0"/>
              <a:t>"&gt;www.flaticon.com&lt;/a&gt; is licensed by &lt;a </a:t>
            </a:r>
            <a:r>
              <a:rPr lang="en-US" dirty="0" err="1"/>
              <a:t>href</a:t>
            </a:r>
            <a:r>
              <a:rPr lang="en-US" dirty="0"/>
              <a:t>="http://creativecommons.org/licenses/by/3.0/"         title="Creative Commons BY 3.0" target="_blank"&gt;CC 3.0 BY&lt;/a&gt;&lt;/div&gt;</a:t>
            </a:r>
          </a:p>
          <a:p>
            <a:pPr marL="174708" indent="-174708" defTabSz="931774">
              <a:buFont typeface="Arial" panose="020B0604020202020204" pitchFamily="34" charset="0"/>
              <a:buChar char="•"/>
              <a:defRP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79391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This proposed</a:t>
            </a:r>
            <a:r>
              <a:rPr lang="en-US" dirty="0" smtClean="0"/>
              <a:t> rulemaking applies only to the facility on Queen Ave</a:t>
            </a:r>
            <a:r>
              <a:rPr lang="en-US" baseline="0" dirty="0" smtClean="0"/>
              <a:t> SW in Albany –  seen here </a:t>
            </a:r>
            <a:r>
              <a:rPr lang="en-US" b="1" baseline="0" dirty="0" smtClean="0"/>
              <a:t>(POINT).</a:t>
            </a:r>
            <a:r>
              <a:rPr lang="en-US" baseline="0" dirty="0" smtClean="0"/>
              <a:t> This rule does not apply to any other facility or any other waste stream</a:t>
            </a:r>
            <a:r>
              <a:rPr lang="en-US" strike="noStrike" baseline="0" dirty="0" smtClean="0"/>
              <a:t> or process at this facility. The </a:t>
            </a:r>
            <a:r>
              <a:rPr lang="en-US" baseline="0" dirty="0" smtClean="0"/>
              <a:t>rule will only apply to the wastes produced at this facility as long as the manufacturing process does not change. This facility manufactures Titanium parts for the aerospace industry.</a:t>
            </a:r>
          </a:p>
          <a:p>
            <a:endParaRPr lang="en-US"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7239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Jennifer mentioned that this outline didn’t add  much to the Public Hearing presentation. What do you think about removing it from the EQC presentation since Brian will have already explained what the presentation will cover in the previous slide? </a:t>
            </a:r>
          </a:p>
          <a:p>
            <a:r>
              <a:rPr lang="en-US" baseline="0" dirty="0" smtClean="0"/>
              <a:t>I agree that we should delete? Seth</a:t>
            </a:r>
          </a:p>
          <a:p>
            <a:endParaRPr lang="en-US" dirty="0" smtClean="0"/>
          </a:p>
          <a:p>
            <a:r>
              <a:rPr lang="en-US" dirty="0" smtClean="0"/>
              <a:t>--------------------------------------------------------</a:t>
            </a:r>
          </a:p>
          <a:p>
            <a:pPr marL="174708" indent="-174708">
              <a:buFont typeface="Arial" panose="020B0604020202020204" pitchFamily="34" charset="0"/>
              <a:buChar char="•"/>
            </a:pPr>
            <a:r>
              <a:rPr lang="en-US" dirty="0" smtClean="0"/>
              <a:t>Tonight</a:t>
            </a:r>
            <a:r>
              <a:rPr lang="en-US" baseline="0" dirty="0" smtClean="0"/>
              <a:t>’s presentation will cover background on DEQ’s hazardous waste program, relevant definitions and regulatory background, and details on our proposed </a:t>
            </a:r>
            <a:r>
              <a:rPr lang="en-US" strike="noStrike" baseline="0" dirty="0" smtClean="0"/>
              <a:t>ATI F006 hazardous waste delisting </a:t>
            </a:r>
            <a:r>
              <a:rPr lang="en-US" baseline="0" dirty="0" smtClean="0"/>
              <a:t>rulemaking. </a:t>
            </a:r>
          </a:p>
          <a:p>
            <a:endParaRPr lang="en-US" baseline="0" dirty="0" smtClean="0"/>
          </a:p>
          <a:p>
            <a:pPr marL="174708" indent="-174708">
              <a:buFont typeface="Arial" panose="020B0604020202020204" pitchFamily="34" charset="0"/>
              <a:buChar char="•"/>
            </a:pPr>
            <a:r>
              <a:rPr lang="en-US" baseline="0" dirty="0" smtClean="0"/>
              <a:t>Our goal is to explain why ATI’s waste is currently classified as hazardous F006 waste and how DEQ determined it’s appropriate to delist and manage it as a non-hazardous waste in Oregon.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1065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When we talk</a:t>
            </a:r>
            <a:r>
              <a:rPr lang="en-US" baseline="0" dirty="0" smtClean="0"/>
              <a:t> about hazardous waste and delisting, there are some important terms and definitions to keep in mind. Here are some of the common terms we’ll use during the presentation.</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In 1976, the United State Congress passed what’s known as RCRA– or the Resource Conservation and Recovery Act. </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RCRA defines hazardous waste as a solid waste (including liquid or gas) that may significantly contribute to an increase in mortality or in serious illness </a:t>
            </a:r>
            <a:r>
              <a:rPr lang="en-US" u="sng" baseline="0" dirty="0" smtClean="0"/>
              <a:t>OR</a:t>
            </a:r>
            <a:r>
              <a:rPr lang="en-US" baseline="0" dirty="0" smtClean="0"/>
              <a:t> pose a substantial hazard to human health or the environment when it’s </a:t>
            </a:r>
            <a:r>
              <a:rPr lang="en-US" baseline="0" dirty="0" err="1" smtClean="0"/>
              <a:t>mis</a:t>
            </a:r>
            <a:r>
              <a:rPr lang="en-US" baseline="0" dirty="0" smtClean="0"/>
              <a:t>-managed.</a:t>
            </a:r>
          </a:p>
          <a:p>
            <a:pPr marL="181410" indent="-181410">
              <a:buFont typeface="Arial" panose="020B0604020202020204" pitchFamily="34" charset="0"/>
              <a:buChar char="•"/>
            </a:pPr>
            <a:endParaRPr lang="en-US" baseline="0" dirty="0" smtClean="0"/>
          </a:p>
          <a:p>
            <a:pPr marL="181410" indent="-181410">
              <a:buFont typeface="Arial" panose="020B0604020202020204" pitchFamily="34" charset="0"/>
              <a:buChar char="•"/>
            </a:pPr>
            <a:r>
              <a:rPr lang="en-US" baseline="0" dirty="0" smtClean="0"/>
              <a:t>Hazardous waste can be:</a:t>
            </a:r>
          </a:p>
          <a:p>
            <a:pPr marL="665168" lvl="1" indent="-181410">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are ignitability, corrosivity, reactivity, and toxicity; or</a:t>
            </a:r>
          </a:p>
          <a:p>
            <a:pPr marL="665168" lvl="1" indent="-181410" defTabSz="967518">
              <a:buFont typeface="Arial" panose="020B0604020202020204" pitchFamily="34" charset="0"/>
              <a:buChar char="•"/>
              <a:defRPr/>
            </a:pPr>
            <a:r>
              <a:rPr lang="en-US" u="sng" baseline="0" dirty="0" smtClean="0"/>
              <a:t>“listed,” </a:t>
            </a:r>
            <a:r>
              <a:rPr lang="en-US" baseline="0" dirty="0" smtClean="0"/>
              <a:t>meaning the waste is derived from a process specifically named in the regulations. </a:t>
            </a:r>
          </a:p>
          <a:p>
            <a:endParaRPr lang="en-US" baseline="0" dirty="0" smtClean="0"/>
          </a:p>
          <a:p>
            <a:pPr marL="174708" indent="-174708">
              <a:buFont typeface="Arial" panose="020B0604020202020204" pitchFamily="34" charset="0"/>
              <a:buChar char="•"/>
            </a:pPr>
            <a:r>
              <a:rPr lang="en-US" baseline="0" dirty="0" smtClean="0"/>
              <a:t> F-listed wastes come from common industrial and manufacturing processes from circuit board manufacturing to automobile production.  </a:t>
            </a:r>
          </a:p>
          <a:p>
            <a:endParaRPr lang="en-US" baseline="0" dirty="0" smtClean="0"/>
          </a:p>
          <a:p>
            <a:pPr marL="174708" indent="-174708">
              <a:buFont typeface="Arial" panose="020B0604020202020204" pitchFamily="34" charset="0"/>
              <a:buChar char="•"/>
            </a:pPr>
            <a:r>
              <a:rPr lang="en-US" baseline="0" dirty="0" smtClean="0"/>
              <a:t>In Pacific Cast Technologies, Inc.’s case, their Albany Queen Avenue facility performs an industrial metal finishing process known as chemical etching and milling that uses chemical solutions to dissolve metal layers from a part. EPA considers that waste that comes from this process to be F006-listed waste – or wastewater treatment sludge from electroplating operations like chemical etching and milling.  </a:t>
            </a:r>
          </a:p>
          <a:p>
            <a:endParaRPr lang="en-US" b="0" baseline="0" dirty="0" smtClean="0"/>
          </a:p>
          <a:p>
            <a:pPr marL="181410" indent="-181410">
              <a:buFont typeface="Arial" panose="020B0604020202020204" pitchFamily="34" charset="0"/>
              <a:buChar char="•"/>
            </a:pPr>
            <a:r>
              <a:rPr lang="en-US" b="0" baseline="0" dirty="0" smtClean="0"/>
              <a:t>Not all facilities use the same manufacturing process and facilities in Oregon that produce listed hazardous waste have the opportunity to petition DEQ to exclude or “delist” their waste from the list of hazardous wastes if they can demonstrate </a:t>
            </a:r>
            <a:r>
              <a:rPr lang="en-US" baseline="0" dirty="0" smtClean="0"/>
              <a:t>the waste in question </a:t>
            </a:r>
            <a:r>
              <a:rPr lang="en-US" u="sng" baseline="0" dirty="0" smtClean="0"/>
              <a:t>does not contain </a:t>
            </a:r>
            <a:r>
              <a:rPr lang="en-US" baseline="0" dirty="0" smtClean="0"/>
              <a:t>chemicals that pose a hazard</a:t>
            </a:r>
            <a:r>
              <a:rPr lang="en-US" b="0" baseline="0" dirty="0" smtClean="0"/>
              <a:t>. </a:t>
            </a:r>
          </a:p>
          <a:p>
            <a:endParaRPr lang="en-US" baseline="0" dirty="0" smtClean="0"/>
          </a:p>
          <a:p>
            <a:pPr marL="181410" indent="-181410">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until and unless a facility can demonstrate that it does not pose a risk to human health and the environment when it’s managed as a non-hazardous waste. </a:t>
            </a:r>
          </a:p>
          <a:p>
            <a:pPr marL="181410" indent="-181410">
              <a:buFont typeface="Arial" panose="020B0604020202020204" pitchFamily="34" charset="0"/>
              <a:buChar char="•"/>
            </a:pPr>
            <a:endParaRPr lang="en-US" baseline="0" dirty="0" smtClean="0"/>
          </a:p>
          <a:p>
            <a:pPr marL="181410" indent="-181410" defTabSz="931774">
              <a:buFont typeface="Arial" panose="020B0604020202020204" pitchFamily="34" charset="0"/>
              <a:buChar char="•"/>
              <a:defRPr/>
            </a:pPr>
            <a:r>
              <a:rPr lang="en-US" b="0" baseline="0" dirty="0" smtClean="0"/>
              <a:t>F006 is one of the more commonly delisted wastes in the country.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54313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a:t>A facility seeking to exclude waste from hazardous waste regulations must petition either EPA or their RCRA authorized state for a regulatory amendment.</a:t>
            </a:r>
          </a:p>
          <a:p>
            <a:endParaRPr lang="en-US" dirty="0"/>
          </a:p>
          <a:p>
            <a:pPr marL="647296" lvl="1" indent="-181410">
              <a:buFont typeface="Arial" panose="020B0604020202020204" pitchFamily="34" charset="0"/>
              <a:buChar char="•"/>
              <a:defRPr/>
            </a:pPr>
            <a:r>
              <a:rPr lang="en-US" dirty="0"/>
              <a:t>As a RCRA authorized state, DEQ may delist a hazardous waste under federal and state authorities that you see here </a:t>
            </a:r>
            <a:r>
              <a:rPr lang="en-US" b="1" dirty="0"/>
              <a:t>(point to slide).</a:t>
            </a:r>
            <a:r>
              <a:rPr lang="en-US" dirty="0"/>
              <a:t> </a:t>
            </a:r>
          </a:p>
          <a:p>
            <a:endParaRPr lang="en-US" dirty="0"/>
          </a:p>
          <a:p>
            <a:pPr marL="181410" indent="-181410">
              <a:buFont typeface="Arial" panose="020B0604020202020204" pitchFamily="34" charset="0"/>
              <a:buChar char="•"/>
            </a:pPr>
            <a:r>
              <a:rPr lang="en-US" dirty="0"/>
              <a:t>EPA and authorized states like Oregon may grant delisting petitions on a facility-by-facility basis. </a:t>
            </a:r>
          </a:p>
          <a:p>
            <a:pPr marL="465887" lvl="1" defTabSz="931774">
              <a:defRPr/>
            </a:pPr>
            <a:endParaRPr lang="en-US" baseline="0" dirty="0" smtClean="0"/>
          </a:p>
          <a:p>
            <a:pPr marL="465887" lvl="1" defTabSz="931774">
              <a:defRPr/>
            </a:pPr>
            <a:endParaRPr lang="en-US" baseline="0" dirty="0" smtClean="0"/>
          </a:p>
          <a:p>
            <a:pPr marL="465887" lvl="1" defTabSz="931774">
              <a:defRPr/>
            </a:pPr>
            <a:r>
              <a:rPr lang="en-US" baseline="0" dirty="0" smtClean="0"/>
              <a:t>------------------------------------------------------------------------------------------------</a:t>
            </a:r>
          </a:p>
          <a:p>
            <a:pPr marL="465887" lvl="1" defTabSz="931774">
              <a:defRPr/>
            </a:pPr>
            <a:r>
              <a:rPr lang="en-US" dirty="0"/>
              <a:t>Report/rule icon by </a:t>
            </a:r>
            <a:r>
              <a:rPr lang="en-US" dirty="0" err="1"/>
              <a:t>Smalllikeart</a:t>
            </a:r>
            <a:r>
              <a:rPr lang="en-US" dirty="0"/>
              <a:t> for www.flaticon.com</a:t>
            </a:r>
          </a:p>
          <a:p>
            <a:pPr marL="465887" lvl="1" defTabSz="931774">
              <a:defRPr/>
            </a:pP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60191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a:buFont typeface="Arial" panose="020B0604020202020204" pitchFamily="34" charset="0"/>
              <a:buChar char="•"/>
            </a:pPr>
            <a:r>
              <a:rPr lang="en-US" dirty="0" smtClean="0"/>
              <a:t>Now</a:t>
            </a:r>
            <a:r>
              <a:rPr lang="en-US" baseline="0" dirty="0" smtClean="0"/>
              <a:t> we’ll move to the specifics about </a:t>
            </a:r>
            <a:r>
              <a:rPr lang="en-US" dirty="0" smtClean="0"/>
              <a:t>Pacific</a:t>
            </a:r>
            <a:r>
              <a:rPr lang="en-US" baseline="0" dirty="0" smtClean="0"/>
              <a:t> Cast Technologies and their waste.</a:t>
            </a:r>
          </a:p>
          <a:p>
            <a:endParaRPr lang="en-US" dirty="0" smtClean="0"/>
          </a:p>
          <a:p>
            <a:pPr marL="181410" indent="-181410">
              <a:buFont typeface="Arial" panose="020B0604020202020204" pitchFamily="34" charset="0"/>
              <a:buChar char="•"/>
            </a:pPr>
            <a:r>
              <a:rPr lang="en-US" dirty="0" smtClean="0"/>
              <a:t>Pacific</a:t>
            </a:r>
            <a:r>
              <a:rPr lang="en-US" baseline="0" dirty="0" smtClean="0"/>
              <a:t> Cast Technologies, Inc.</a:t>
            </a:r>
            <a:r>
              <a:rPr lang="en-US" dirty="0" smtClean="0"/>
              <a:t> manufacturers</a:t>
            </a:r>
            <a:r>
              <a:rPr lang="en-US" baseline="0" dirty="0" smtClean="0"/>
              <a:t> titanium alloy castings and machined parts for the aerospace industry in their Queen Ave. </a:t>
            </a:r>
            <a:r>
              <a:rPr lang="en-US" strike="sngStrike" baseline="0" dirty="0" smtClean="0"/>
              <a:t>SW</a:t>
            </a:r>
            <a:r>
              <a:rPr lang="en-US" baseline="0" dirty="0" smtClean="0"/>
              <a:t> facility in Albany, OR.</a:t>
            </a:r>
          </a:p>
          <a:p>
            <a:r>
              <a:rPr lang="en-US" baseline="0" dirty="0" smtClean="0"/>
              <a:t>  </a:t>
            </a:r>
          </a:p>
          <a:p>
            <a:pPr marL="181410" indent="-181410">
              <a:buFont typeface="Arial" panose="020B0604020202020204" pitchFamily="34" charset="0"/>
              <a:buChar char="•"/>
            </a:pPr>
            <a:r>
              <a:rPr lang="en-US" baseline="0" dirty="0" smtClean="0">
                <a:solidFill>
                  <a:schemeClr val="tx1"/>
                </a:solidFill>
              </a:rPr>
              <a:t>As a part of the manufacturing process, Pacific Cast Technologies, Inc. performs chemical etching and milling, which the EPA defines as an electroplating process that produces a regulated F006 hazardous waste, as we discussed in the previous “Definitions” slide. </a:t>
            </a:r>
          </a:p>
          <a:p>
            <a:endParaRPr lang="en-US" baseline="0" dirty="0" smtClean="0">
              <a:solidFill>
                <a:schemeClr val="tx1"/>
              </a:solidFill>
            </a:endParaRPr>
          </a:p>
          <a:p>
            <a:pPr marL="181410" indent="-181410">
              <a:buFont typeface="Arial" panose="020B0604020202020204" pitchFamily="34" charset="0"/>
              <a:buChar char="•"/>
            </a:pPr>
            <a:r>
              <a:rPr lang="en-US" b="0" dirty="0" smtClean="0">
                <a:solidFill>
                  <a:schemeClr val="tx1"/>
                </a:solidFill>
              </a:rPr>
              <a:t>Between 1995 and 2017, it was DEQ’s practice to consider </a:t>
            </a:r>
            <a:r>
              <a:rPr lang="en-US" b="0" baseline="0" dirty="0" smtClean="0">
                <a:solidFill>
                  <a:schemeClr val="tx1"/>
                </a:solidFill>
              </a:rPr>
              <a:t>chemical etching and milling sludge in facilities across the state to be non-hazardous because it did not contain the chemicals the US EPA listed F006 waste for </a:t>
            </a:r>
            <a:r>
              <a:rPr lang="en-US" b="0" strike="sngStrike" baseline="0" dirty="0" smtClean="0">
                <a:solidFill>
                  <a:schemeClr val="tx1"/>
                </a:solidFill>
              </a:rPr>
              <a:t>– for example, cadmium, complex cyanides, chromium and nickel--</a:t>
            </a:r>
            <a:r>
              <a:rPr lang="en-US" b="0" baseline="0" dirty="0" smtClean="0">
                <a:solidFill>
                  <a:schemeClr val="tx1"/>
                </a:solidFill>
              </a:rPr>
              <a:t> above risk-based concentrations.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But in 2017,  DEQ examined this practice and made a decision to make the state position match EPA’s position that listed wastes must be managed as hazardous </a:t>
            </a:r>
            <a:r>
              <a:rPr lang="en-US" b="0" strike="sngStrike" baseline="0" dirty="0" smtClean="0">
                <a:solidFill>
                  <a:schemeClr val="tx1"/>
                </a:solidFill>
              </a:rPr>
              <a:t>until facilities can demonstrate through petition and rulemaking that they’re not hazardou</a:t>
            </a:r>
            <a:r>
              <a:rPr lang="en-US" b="0" baseline="0" dirty="0" smtClean="0">
                <a:solidFill>
                  <a:schemeClr val="tx1"/>
                </a:solidFill>
              </a:rPr>
              <a:t>s. </a:t>
            </a:r>
          </a:p>
          <a:p>
            <a:pPr marL="181410" indent="-181410">
              <a:buFont typeface="Arial" panose="020B0604020202020204" pitchFamily="34" charset="0"/>
              <a:buChar char="•"/>
            </a:pPr>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As a result, DEQ communicated to facilities like Pacific Cast Technologies, Inc. that they would need to manage their chemical etching and milling sludge as a hazardous waste unless DEQ approves them to handle the waste as non-hazardous through a delisting petition like the one we’re discussing today. </a:t>
            </a:r>
          </a:p>
          <a:p>
            <a:endParaRPr lang="en-US" b="0" baseline="0" dirty="0" smtClean="0">
              <a:solidFill>
                <a:schemeClr val="tx1"/>
              </a:solidFill>
            </a:endParaRPr>
          </a:p>
          <a:p>
            <a:pPr marL="181410" indent="-181410">
              <a:buFont typeface="Arial" panose="020B0604020202020204" pitchFamily="34" charset="0"/>
              <a:buChar char="•"/>
            </a:pPr>
            <a:r>
              <a:rPr lang="en-US" b="0" baseline="0" dirty="0" smtClean="0">
                <a:solidFill>
                  <a:schemeClr val="tx1"/>
                </a:solidFill>
              </a:rPr>
              <a:t>Now, I’d like to hand this over to my colleague, Seth Sadofsky, who’ll give you more information about sampling and analysis and risk screening. </a:t>
            </a:r>
          </a:p>
          <a:p>
            <a:pPr marL="181410" indent="-181410">
              <a:buFont typeface="Arial" panose="020B0604020202020204" pitchFamily="34" charset="0"/>
              <a:buChar cha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396683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174708" indent="-174708" defTabSz="931774">
              <a:buFont typeface="Arial" panose="020B0604020202020204" pitchFamily="34" charset="0"/>
              <a:buChar char="•"/>
              <a:defRPr/>
            </a:pPr>
            <a:r>
              <a:rPr lang="en-US" dirty="0" smtClean="0"/>
              <a:t>Facilities that manufacture precision metal parts </a:t>
            </a:r>
            <a:r>
              <a:rPr lang="en-US" baseline="0" dirty="0" smtClean="0"/>
              <a:t>follow a number of steps to create the finished product and also create wastes associated wastes. </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In this diagram, solid lines represent metal parts travelling through the production process. After a part is cast and milled it goes through a series of cleaning steps, inspection, and chemical baths to remove the outermost oxidized layer.</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All of the various steps in the process create wastewaters which follow the dotted lines, and go to the wastewater treatment system.</a:t>
            </a:r>
          </a:p>
          <a:p>
            <a:pPr defTabSz="931774">
              <a:defRPr/>
            </a:pPr>
            <a:endParaRPr lang="en-US" baseline="0" dirty="0" smtClean="0"/>
          </a:p>
          <a:p>
            <a:pPr marL="174708" indent="-174708" defTabSz="931774">
              <a:buFont typeface="Arial" panose="020B0604020202020204" pitchFamily="34" charset="0"/>
              <a:buChar char="•"/>
              <a:defRPr/>
            </a:pPr>
            <a:r>
              <a:rPr lang="en-US" baseline="0" dirty="0" smtClean="0"/>
              <a:t>All wastewaters from the production process go to a treatment system that produces two residues:</a:t>
            </a:r>
          </a:p>
          <a:p>
            <a:pPr defTabSz="931774">
              <a:defRPr/>
            </a:pPr>
            <a:endParaRPr lang="en-US" baseline="0" dirty="0" smtClean="0"/>
          </a:p>
          <a:p>
            <a:pPr marL="640594" lvl="1" indent="-174708" defTabSz="931774">
              <a:buFont typeface="Arial" panose="020B0604020202020204" pitchFamily="34" charset="0"/>
              <a:buChar char="•"/>
              <a:defRPr/>
            </a:pPr>
            <a:r>
              <a:rPr lang="en-US" baseline="0" dirty="0" smtClean="0"/>
              <a:t>One residue is water that is treated to meet water quality standards and sent to the city sewer. </a:t>
            </a:r>
          </a:p>
          <a:p>
            <a:pPr marL="465887" lvl="1" defTabSz="931774">
              <a:defRPr/>
            </a:pPr>
            <a:endParaRPr lang="en-US" baseline="0" dirty="0" smtClean="0"/>
          </a:p>
          <a:p>
            <a:pPr marL="640594" lvl="1" indent="-174708" defTabSz="931774">
              <a:buFont typeface="Arial" panose="020B0604020202020204" pitchFamily="34" charset="0"/>
              <a:buChar char="•"/>
              <a:defRPr/>
            </a:pPr>
            <a:r>
              <a:rPr lang="en-US" baseline="0" dirty="0" smtClean="0"/>
              <a:t>The other residue is waste sludge. Some facilities, this one send the sludge to a filter press that dries the sludge into a “filter press cake” that’s easy to transport. Before delisting petitions are approved, a facility will send their sludge to a hazardous waste landfill. However, if you approve this petition to delist the sludge, the facility would have DEQ approval to send the sludge to a state-permitted, non-hazardous waste landfill.</a:t>
            </a:r>
          </a:p>
          <a:p>
            <a:pPr marL="465887" lvl="1" defTabSz="931774">
              <a:defRPr/>
            </a:pPr>
            <a:endParaRPr lang="en-US" baseline="0" dirty="0" smtClean="0"/>
          </a:p>
          <a:p>
            <a:pPr marL="174708" indent="-174708">
              <a:buFont typeface="Arial" panose="020B0604020202020204" pitchFamily="34" charset="0"/>
              <a:buChar char="•"/>
            </a:pPr>
            <a:r>
              <a:rPr lang="en-US" baseline="0" dirty="0" smtClean="0"/>
              <a:t>Pacific Cast Technologies, Inc. must meet very specific production requirements for their customers and their production process is consistent from day-to-day, week to week and month-to-month. </a:t>
            </a:r>
          </a:p>
          <a:p>
            <a:pPr marL="174708" indent="-174708">
              <a:buFont typeface="Arial" panose="020B0604020202020204" pitchFamily="34" charset="0"/>
              <a:buChar char="•"/>
            </a:pPr>
            <a:endParaRPr lang="en-US" baseline="0" dirty="0" smtClean="0"/>
          </a:p>
          <a:p>
            <a:r>
              <a:rPr lang="en-US" baseline="0" dirty="0" smtClean="0"/>
              <a:t>-------------------------------------------------------------------------------------------------------------------------------------------------------------------------</a:t>
            </a:r>
          </a:p>
          <a:p>
            <a:r>
              <a:rPr lang="en-US" baseline="0" dirty="0" smtClean="0"/>
              <a:t>Diagram generously borrowed from McCoy RCRA Unraveled section 3.4.2 on F006 wastes Source: McCoy and Associates, Inc.</a:t>
            </a:r>
            <a:endParaRPr lang="en-US" dirty="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640628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410" indent="-181410" defTabSz="931774">
              <a:buFont typeface="Arial" panose="020B0604020202020204" pitchFamily="34" charset="0"/>
              <a:buChar char="•"/>
              <a:defRPr/>
            </a:pPr>
            <a:r>
              <a:rPr lang="en-US" b="0" baseline="0" dirty="0" smtClean="0"/>
              <a:t>Prior to preparation of this petition, DEQ worked with Pacific Cast Technologies, Inc. and their representatives to review the materials that may enter their chemical etching and milling waste stream and developed a list of chemicals to test, including contaminants for which EPA lists F006 waste (Cadmium, Chromium, Nickel, and Cyanides) and any other potentially underlying hazardous constituents that may be present in the wastes (</a:t>
            </a:r>
            <a:r>
              <a:rPr lang="en-US" b="1" baseline="0" dirty="0" smtClean="0"/>
              <a:t>POINT</a:t>
            </a:r>
            <a:r>
              <a:rPr lang="en-US" b="0" baseline="0" dirty="0" smtClean="0"/>
              <a:t>).</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Through its April 2019 delisting petition, Pacific Cast Technologies, Inc. attempted to demonstrate their chemical etching and milling waste stream does not contain chemicals </a:t>
            </a:r>
            <a:r>
              <a:rPr lang="en-US" b="0" strike="noStrike" baseline="0" dirty="0" smtClean="0"/>
              <a:t>above </a:t>
            </a:r>
            <a:r>
              <a:rPr lang="en-US" b="0" baseline="0" dirty="0" smtClean="0"/>
              <a:t>concentrations above EPA-set standards designed to protect human health and the environment. </a:t>
            </a:r>
          </a:p>
          <a:p>
            <a:pPr defTabSz="967518">
              <a:defRPr/>
            </a:pPr>
            <a:endParaRPr lang="en-US" b="0" baseline="0" dirty="0" smtClean="0"/>
          </a:p>
          <a:p>
            <a:pPr marL="181410" indent="-181410" defTabSz="967518">
              <a:buFont typeface="Arial" panose="020B0604020202020204" pitchFamily="34" charset="0"/>
              <a:buChar char="•"/>
              <a:defRPr/>
            </a:pPr>
            <a:r>
              <a:rPr lang="en-US" b="0" baseline="0" dirty="0" smtClean="0"/>
              <a:t>The facility must also demonstrate that their waste does not exhibit characteristics of a hazardous waste– meaning it is not ignitable, corrosive, reactive or toxic. This includes providing data from accredited laboratories to assure DEQ that no toxic chemicals are present at levels that could impact human health or the environment.</a:t>
            </a:r>
          </a:p>
          <a:p>
            <a:endParaRPr lang="en-US" b="0"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75881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5173820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636673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1378082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23657554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4657203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5963403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581007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2408525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764811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884735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37045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39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omments" Target="../comments/commen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comments" Target="../comments/comment2.xml"/><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12.jpeg"/><Relationship Id="rId4" Type="http://schemas.openxmlformats.org/officeDocument/2006/relationships/hyperlink" Target="https://www.atimetal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atimetals.com/businesses/aticastproducts/pages/default.aspx"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62" y="286111"/>
            <a:ext cx="11128076" cy="956092"/>
          </a:xfrm>
          <a:solidFill>
            <a:srgbClr val="439777"/>
          </a:solidFill>
        </p:spPr>
        <p:txBody>
          <a:bodyPr>
            <a:normAutofit/>
          </a:bodyPr>
          <a:lstStyle/>
          <a:p>
            <a:r>
              <a:rPr lang="en-US" sz="3200" dirty="0">
                <a:solidFill>
                  <a:schemeClr val="bg1"/>
                </a:solidFill>
              </a:rPr>
              <a:t>Land Quality – Hazardous Waste</a:t>
            </a:r>
          </a:p>
        </p:txBody>
      </p:sp>
      <p:sp>
        <p:nvSpPr>
          <p:cNvPr id="3" name="Subtitle 2"/>
          <p:cNvSpPr>
            <a:spLocks noGrp="1"/>
          </p:cNvSpPr>
          <p:nvPr>
            <p:ph type="subTitle" idx="1"/>
          </p:nvPr>
        </p:nvSpPr>
        <p:spPr>
          <a:xfrm>
            <a:off x="534839" y="1906438"/>
            <a:ext cx="10714006" cy="3821502"/>
          </a:xfrm>
        </p:spPr>
        <p:txBody>
          <a:bodyPr>
            <a:normAutofit lnSpcReduction="10000"/>
          </a:bodyPr>
          <a:lstStyle/>
          <a:p>
            <a:pPr algn="r"/>
            <a:r>
              <a:rPr lang="en-US" sz="4000" dirty="0"/>
              <a:t>Hazardous Waste Delisting </a:t>
            </a:r>
          </a:p>
          <a:p>
            <a:pPr algn="r"/>
            <a:r>
              <a:rPr lang="en-US" sz="4000" dirty="0" smtClean="0"/>
              <a:t>2019</a:t>
            </a:r>
            <a:endParaRPr lang="en-US" sz="4000" dirty="0"/>
          </a:p>
          <a:p>
            <a:pPr algn="r"/>
            <a:r>
              <a:rPr lang="en-US" sz="2400" dirty="0"/>
              <a:t>F006 Wastewater Treatment Sludge</a:t>
            </a:r>
          </a:p>
          <a:p>
            <a:pPr algn="r"/>
            <a:r>
              <a:rPr lang="en-US" sz="2400" dirty="0" smtClean="0"/>
              <a:t>Pacific Cast </a:t>
            </a:r>
            <a:r>
              <a:rPr lang="en-US" sz="2400" dirty="0"/>
              <a:t>Technologies, Inc</a:t>
            </a:r>
            <a:r>
              <a:rPr lang="en-US" sz="2400" dirty="0" smtClean="0"/>
              <a:t>.</a:t>
            </a:r>
            <a:endParaRPr lang="en-US" dirty="0" smtClean="0"/>
          </a:p>
          <a:p>
            <a:pPr algn="r">
              <a:lnSpc>
                <a:spcPct val="110000"/>
              </a:lnSpc>
              <a:spcBef>
                <a:spcPts val="0"/>
              </a:spcBef>
            </a:pPr>
            <a:endParaRPr lang="en-US" dirty="0" smtClean="0"/>
          </a:p>
          <a:p>
            <a:pPr algn="r">
              <a:lnSpc>
                <a:spcPct val="110000"/>
              </a:lnSpc>
              <a:spcBef>
                <a:spcPts val="0"/>
              </a:spcBef>
            </a:pPr>
            <a:r>
              <a:rPr lang="en-US" dirty="0" smtClean="0"/>
              <a:t>Nov </a:t>
            </a:r>
            <a:r>
              <a:rPr lang="en-US" dirty="0"/>
              <a:t>2019</a:t>
            </a:r>
          </a:p>
          <a:p>
            <a:pPr algn="r">
              <a:lnSpc>
                <a:spcPct val="110000"/>
              </a:lnSpc>
              <a:spcBef>
                <a:spcPts val="0"/>
              </a:spcBef>
            </a:pPr>
            <a:r>
              <a:rPr lang="en-US" dirty="0" smtClean="0"/>
              <a:t>Portland, </a:t>
            </a:r>
            <a:r>
              <a:rPr lang="en-US" dirty="0"/>
              <a:t>OR</a:t>
            </a:r>
          </a:p>
        </p:txBody>
      </p:sp>
      <p:sp>
        <p:nvSpPr>
          <p:cNvPr id="4" name="Rectangle 3"/>
          <p:cNvSpPr/>
          <p:nvPr/>
        </p:nvSpPr>
        <p:spPr>
          <a:xfrm>
            <a:off x="379562" y="6150634"/>
            <a:ext cx="11128076" cy="500332"/>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prstClr val="white"/>
                </a:solidFill>
                <a:latin typeface="Arial" pitchFamily="34" charset="0"/>
                <a:cs typeface="Arial" pitchFamily="34" charset="0"/>
              </a:rPr>
              <a:t> </a:t>
            </a:r>
            <a:r>
              <a:rPr lang="en-US" sz="1000" dirty="0" smtClean="0">
                <a:solidFill>
                  <a:prstClr val="white"/>
                </a:solidFill>
                <a:latin typeface="Arial" pitchFamily="34" charset="0"/>
                <a:cs typeface="Arial" pitchFamily="34" charset="0"/>
              </a:rPr>
              <a:t>Brian Fuller, </a:t>
            </a:r>
            <a:r>
              <a:rPr lang="en-US" sz="1000" dirty="0">
                <a:solidFill>
                  <a:prstClr val="white"/>
                </a:solidFill>
                <a:latin typeface="Arial" pitchFamily="34" charset="0"/>
                <a:cs typeface="Arial" pitchFamily="34" charset="0"/>
              </a:rPr>
              <a:t>Dan </a:t>
            </a:r>
            <a:r>
              <a:rPr lang="en-US" sz="1000" dirty="0" err="1">
                <a:solidFill>
                  <a:prstClr val="white"/>
                </a:solidFill>
                <a:latin typeface="Arial" pitchFamily="34" charset="0"/>
                <a:cs typeface="Arial" pitchFamily="34" charset="0"/>
              </a:rPr>
              <a:t>Lobato</a:t>
            </a:r>
            <a:r>
              <a:rPr lang="en-US" sz="1000" dirty="0">
                <a:solidFill>
                  <a:prstClr val="white"/>
                </a:solidFill>
                <a:latin typeface="Arial" pitchFamily="34" charset="0"/>
                <a:cs typeface="Arial" pitchFamily="34" charset="0"/>
              </a:rPr>
              <a:t> &amp; Seth </a:t>
            </a:r>
            <a:r>
              <a:rPr lang="en-US" sz="1000" dirty="0" err="1">
                <a:solidFill>
                  <a:prstClr val="white"/>
                </a:solidFill>
                <a:latin typeface="Arial" pitchFamily="34" charset="0"/>
                <a:cs typeface="Arial" pitchFamily="34" charset="0"/>
              </a:rPr>
              <a:t>Sadofsky</a:t>
            </a:r>
            <a:r>
              <a:rPr lang="en-US" sz="1000" dirty="0">
                <a:solidFill>
                  <a:prstClr val="white"/>
                </a:solidFill>
                <a:latin typeface="Arial" pitchFamily="34" charset="0"/>
                <a:cs typeface="Arial" pitchFamily="34" charset="0"/>
              </a:rPr>
              <a:t> |   Oregon Department of Environmental Quality</a:t>
            </a:r>
            <a:endParaRPr lang="en-US" sz="1200" dirty="0">
              <a:solidFill>
                <a:prstClr val="white"/>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11658169" y="5993921"/>
            <a:ext cx="320040" cy="731520"/>
          </a:xfrm>
          <a:prstGeom prst="rect">
            <a:avLst/>
          </a:prstGeom>
        </p:spPr>
      </p:pic>
    </p:spTree>
    <p:extLst>
      <p:ext uri="{BB962C8B-B14F-4D97-AF65-F5344CB8AC3E}">
        <p14:creationId xmlns:p14="http://schemas.microsoft.com/office/powerpoint/2010/main" val="2720271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sp>
        <p:nvSpPr>
          <p:cNvPr id="3" name="Content Placeholder 2"/>
          <p:cNvSpPr>
            <a:spLocks noGrp="1"/>
          </p:cNvSpPr>
          <p:nvPr>
            <p:ph sz="half" idx="1"/>
          </p:nvPr>
        </p:nvSpPr>
        <p:spPr>
          <a:xfrm>
            <a:off x="1835727" y="1477737"/>
            <a:ext cx="3338346" cy="4481965"/>
          </a:xfrm>
        </p:spPr>
        <p:txBody>
          <a:bodyPr>
            <a:normAutofit fontScale="85000" lnSpcReduction="20000"/>
          </a:bodyPr>
          <a:lstStyle/>
          <a:p>
            <a:pPr marL="0" indent="0">
              <a:buNone/>
            </a:pPr>
            <a:endParaRPr lang="en-US" sz="2400" b="1" dirty="0"/>
          </a:p>
          <a:p>
            <a:pPr marL="0" indent="0">
              <a:buNone/>
            </a:pPr>
            <a:r>
              <a:rPr lang="en-US" sz="3600" b="1" dirty="0"/>
              <a:t>Waste</a:t>
            </a:r>
          </a:p>
          <a:p>
            <a:r>
              <a:rPr lang="en-US" sz="3600" dirty="0"/>
              <a:t>Up to 9,000 cubic yards per year.</a:t>
            </a:r>
          </a:p>
          <a:p>
            <a:pPr marL="0" indent="0">
              <a:buNone/>
            </a:pPr>
            <a:endParaRPr lang="en-US" sz="3600" dirty="0"/>
          </a:p>
          <a:p>
            <a:pPr marL="0" indent="0">
              <a:buNone/>
            </a:pPr>
            <a:r>
              <a:rPr lang="en-US" sz="3600" b="1" dirty="0"/>
              <a:t>Samples</a:t>
            </a:r>
          </a:p>
          <a:p>
            <a:r>
              <a:rPr lang="en-US" sz="3600" dirty="0"/>
              <a:t>4 sampling events, 1 week apart.</a:t>
            </a:r>
          </a:p>
          <a:p>
            <a:pPr marL="0" indent="0">
              <a:buNone/>
            </a:pPr>
            <a:endParaRPr lang="en-US" sz="2000" dirty="0"/>
          </a:p>
        </p:txBody>
      </p:sp>
      <p:pic>
        <p:nvPicPr>
          <p:cNvPr id="6" name="Picture 5" descr="Logo Color RegularSM.jpg"/>
          <p:cNvPicPr>
            <a:picLocks noChangeAspect="1"/>
          </p:cNvPicPr>
          <p:nvPr/>
        </p:nvPicPr>
        <p:blipFill>
          <a:blip r:embed="rId3" cstate="print"/>
          <a:stretch>
            <a:fillRect/>
          </a:stretch>
        </p:blipFill>
        <p:spPr>
          <a:xfrm>
            <a:off x="11422380" y="5959702"/>
            <a:ext cx="320040" cy="731520"/>
          </a:xfrm>
          <a:prstGeom prst="rect">
            <a:avLst/>
          </a:prstGeom>
        </p:spPr>
      </p:pic>
      <p:sp>
        <p:nvSpPr>
          <p:cNvPr id="9" name="TextBox 8"/>
          <p:cNvSpPr txBox="1"/>
          <p:nvPr/>
        </p:nvSpPr>
        <p:spPr>
          <a:xfrm>
            <a:off x="6542904" y="4770580"/>
            <a:ext cx="2067697" cy="276999"/>
          </a:xfrm>
          <a:prstGeom prst="rect">
            <a:avLst/>
          </a:prstGeom>
          <a:noFill/>
        </p:spPr>
        <p:txBody>
          <a:bodyPr wrap="square" rtlCol="0">
            <a:spAutoFit/>
          </a:bodyPr>
          <a:lstStyle/>
          <a:p>
            <a:r>
              <a:rPr lang="en-US" sz="1200" dirty="0">
                <a:solidFill>
                  <a:prstClr val="white"/>
                </a:solidFill>
                <a:latin typeface="Calibri"/>
              </a:rPr>
              <a:t>Photo Credit: Google Earth</a:t>
            </a: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9549" y="1905000"/>
            <a:ext cx="4576155" cy="2720314"/>
          </a:xfrm>
          <a:prstGeom prst="rect">
            <a:avLst/>
          </a:prstGeom>
          <a:noFill/>
          <a:ln>
            <a:noFill/>
          </a:ln>
        </p:spPr>
      </p:pic>
      <p:sp>
        <p:nvSpPr>
          <p:cNvPr id="2" name="TextBox 1"/>
          <p:cNvSpPr txBox="1"/>
          <p:nvPr/>
        </p:nvSpPr>
        <p:spPr>
          <a:xfrm>
            <a:off x="5319549" y="4705004"/>
            <a:ext cx="4666808" cy="523220"/>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Photo by 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291364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18301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5334000" y="228600"/>
          <a:ext cx="4800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1676400" y="3505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6248400" y="3657600"/>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nvPr>
        </p:nvGraphicFramePr>
        <p:xfrm>
          <a:off x="1554480" y="228600"/>
          <a:ext cx="3886200" cy="29718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89049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a:solidFill>
                  <a:schemeClr val="bg1"/>
                </a:solidFill>
              </a:rPr>
              <a:t>Rule Overview</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021" y="1851949"/>
            <a:ext cx="4188766" cy="4188766"/>
          </a:xfrm>
          <a:prstGeom prst="rect">
            <a:avLst/>
          </a:prstGeom>
        </p:spPr>
      </p:pic>
      <p:sp>
        <p:nvSpPr>
          <p:cNvPr id="2" name="Content Placeholder 1"/>
          <p:cNvSpPr>
            <a:spLocks noGrp="1"/>
          </p:cNvSpPr>
          <p:nvPr>
            <p:ph idx="1"/>
          </p:nvPr>
        </p:nvSpPr>
        <p:spPr>
          <a:xfrm>
            <a:off x="609600" y="1851949"/>
            <a:ext cx="6011119" cy="4274215"/>
          </a:xfrm>
        </p:spPr>
        <p:txBody>
          <a:bodyPr>
            <a:normAutofit fontScale="85000" lnSpcReduction="10000"/>
          </a:bodyPr>
          <a:lstStyle/>
          <a:p>
            <a:r>
              <a:rPr lang="en-US" dirty="0" smtClean="0"/>
              <a:t>Amend Oregon’s hazardous waste regulations</a:t>
            </a:r>
          </a:p>
          <a:p>
            <a:pPr marL="0" indent="0">
              <a:buNone/>
            </a:pPr>
            <a:endParaRPr lang="en-US" dirty="0" smtClean="0"/>
          </a:p>
          <a:p>
            <a:r>
              <a:rPr lang="en-US" dirty="0" smtClean="0"/>
              <a:t>Require annual testing </a:t>
            </a:r>
          </a:p>
          <a:p>
            <a:pPr marL="0" indent="0">
              <a:buNone/>
            </a:pPr>
            <a:endParaRPr lang="en-US" dirty="0" smtClean="0"/>
          </a:p>
          <a:p>
            <a:r>
              <a:rPr lang="en-US" dirty="0" smtClean="0"/>
              <a:t>Notify DEQ about changes</a:t>
            </a:r>
          </a:p>
          <a:p>
            <a:endParaRPr lang="en-US" dirty="0"/>
          </a:p>
          <a:p>
            <a:r>
              <a:rPr lang="en-US" dirty="0" smtClean="0"/>
              <a:t>Minor associated housekeeping on OAR 340-101-0004</a:t>
            </a:r>
            <a:r>
              <a:rPr lang="en-ZW" dirty="0" smtClean="0"/>
              <a:t> </a:t>
            </a:r>
            <a:r>
              <a:rPr lang="en-US" dirty="0" smtClean="0"/>
              <a:t>Exclusions </a:t>
            </a:r>
            <a:endParaRPr lang="en-ZW" dirty="0"/>
          </a:p>
          <a:p>
            <a:endParaRPr lang="en-US" dirty="0"/>
          </a:p>
        </p:txBody>
      </p:sp>
    </p:spTree>
    <p:extLst>
      <p:ext uri="{BB962C8B-B14F-4D97-AF65-F5344CB8AC3E}">
        <p14:creationId xmlns:p14="http://schemas.microsoft.com/office/powerpoint/2010/main" val="2487753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8885" y="1541430"/>
            <a:ext cx="4726329" cy="4639146"/>
          </a:xfrm>
        </p:spPr>
        <p:txBody>
          <a:bodyPr>
            <a:normAutofit/>
          </a:bodyPr>
          <a:lstStyle/>
          <a:p>
            <a:pPr marL="0" indent="0">
              <a:buNone/>
            </a:pPr>
            <a:endParaRPr lang="en-US" dirty="0"/>
          </a:p>
          <a:p>
            <a:pPr marL="0" indent="0">
              <a:buNone/>
            </a:pPr>
            <a:r>
              <a:rPr lang="en-US" sz="3600" dirty="0" smtClean="0"/>
              <a:t>DEQ recommends the Environmental Quality Commission approve the rule delisting Pacific Cast Technologies, Inc.’s F006 waste.</a:t>
            </a:r>
            <a:endParaRPr lang="en-US" sz="3600" dirty="0"/>
          </a:p>
        </p:txBody>
      </p:sp>
      <p:sp>
        <p:nvSpPr>
          <p:cNvPr id="4" name="Title 1"/>
          <p:cNvSpPr>
            <a:spLocks noGrp="1"/>
          </p:cNvSpPr>
          <p:nvPr>
            <p:ph type="title"/>
          </p:nvPr>
        </p:nvSpPr>
        <p:spPr>
          <a:xfrm>
            <a:off x="609600" y="274638"/>
            <a:ext cx="10972800" cy="1143000"/>
          </a:xfrm>
          <a:solidFill>
            <a:srgbClr val="439777"/>
          </a:solidFill>
        </p:spPr>
        <p:txBody>
          <a:bodyPr>
            <a:normAutofit/>
          </a:bodyPr>
          <a:lstStyle/>
          <a:p>
            <a:r>
              <a:rPr lang="en-US" dirty="0" smtClean="0">
                <a:solidFill>
                  <a:schemeClr val="bg1"/>
                </a:solidFill>
              </a:rPr>
              <a:t>Recommendation</a:t>
            </a:r>
            <a:endParaRPr lang="en-US" dirty="0">
              <a:solidFill>
                <a:schemeClr val="bg1"/>
              </a:solidFill>
            </a:endParaRPr>
          </a:p>
        </p:txBody>
      </p:sp>
      <p:pic>
        <p:nvPicPr>
          <p:cNvPr id="5" name="Picture 4" descr="Logo Color RegularSM.jpg"/>
          <p:cNvPicPr>
            <a:picLocks noChangeAspect="1"/>
          </p:cNvPicPr>
          <p:nvPr/>
        </p:nvPicPr>
        <p:blipFill>
          <a:blip r:embed="rId3" cstate="print"/>
          <a:stretch>
            <a:fillRect/>
          </a:stretch>
        </p:blipFill>
        <p:spPr>
          <a:xfrm>
            <a:off x="11582400" y="5942967"/>
            <a:ext cx="320040" cy="731520"/>
          </a:xfrm>
          <a:prstGeom prst="rect">
            <a:avLst/>
          </a:prstGeom>
        </p:spPr>
      </p:pic>
      <p:pic>
        <p:nvPicPr>
          <p:cNvPr id="3" name="Picture 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08508" y="1805651"/>
            <a:ext cx="4374925" cy="4374925"/>
          </a:xfrm>
          <a:prstGeom prst="rect">
            <a:avLst/>
          </a:prstGeom>
        </p:spPr>
      </p:pic>
    </p:spTree>
    <p:extLst>
      <p:ext uri="{BB962C8B-B14F-4D97-AF65-F5344CB8AC3E}">
        <p14:creationId xmlns:p14="http://schemas.microsoft.com/office/powerpoint/2010/main" val="157783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Slides for questions</a:t>
            </a:r>
            <a:endParaRPr lang="en-ZW" dirty="0"/>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val="341090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94037212"/>
              </p:ext>
            </p:extLst>
          </p:nvPr>
        </p:nvGraphicFramePr>
        <p:xfrm>
          <a:off x="1011936" y="3616260"/>
          <a:ext cx="5800344" cy="260166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7524750" y="74580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cxnSp>
        <p:nvCxnSpPr>
          <p:cNvPr id="6" name="Straight Connector 5"/>
          <p:cNvCxnSpPr/>
          <p:nvPr/>
        </p:nvCxnSpPr>
        <p:spPr>
          <a:xfrm>
            <a:off x="7677150" y="7610475"/>
            <a:ext cx="3686175" cy="0"/>
          </a:xfrm>
          <a:prstGeom prst="line">
            <a:avLst/>
          </a:prstGeom>
          <a:ln w="31750"/>
        </p:spPr>
        <p:style>
          <a:lnRef idx="1">
            <a:schemeClr val="accent6"/>
          </a:lnRef>
          <a:fillRef idx="0">
            <a:schemeClr val="accent6"/>
          </a:fillRef>
          <a:effectRef idx="0">
            <a:schemeClr val="accent6"/>
          </a:effectRef>
          <a:fontRef idx="minor">
            <a:schemeClr val="tx1"/>
          </a:fontRef>
        </p:style>
      </p:cxnSp>
      <p:graphicFrame>
        <p:nvGraphicFramePr>
          <p:cNvPr id="8" name="Chart 7"/>
          <p:cNvGraphicFramePr>
            <a:graphicFrameLocks/>
          </p:cNvGraphicFramePr>
          <p:nvPr>
            <p:extLst>
              <p:ext uri="{D42A27DB-BD31-4B8C-83A1-F6EECF244321}">
                <p14:modId xmlns:p14="http://schemas.microsoft.com/office/powerpoint/2010/main" val="3640192145"/>
              </p:ext>
            </p:extLst>
          </p:nvPr>
        </p:nvGraphicFramePr>
        <p:xfrm>
          <a:off x="914400" y="931356"/>
          <a:ext cx="5632704" cy="23361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V="1">
            <a:off x="1767840" y="1280160"/>
            <a:ext cx="4632960" cy="1517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1616" y="1383653"/>
            <a:ext cx="1676400" cy="338554"/>
          </a:xfrm>
          <a:prstGeom prst="rect">
            <a:avLst/>
          </a:prstGeom>
          <a:solidFill>
            <a:schemeClr val="bg1"/>
          </a:solidFill>
        </p:spPr>
        <p:txBody>
          <a:bodyPr wrap="square" rtlCol="0">
            <a:spAutoFit/>
          </a:bodyPr>
          <a:lstStyle/>
          <a:p>
            <a:r>
              <a:rPr lang="en-US" sz="1600" dirty="0" smtClean="0"/>
              <a:t>Total Limit 2600</a:t>
            </a:r>
            <a:endParaRPr lang="en-ZW" sz="1600" dirty="0"/>
          </a:p>
        </p:txBody>
      </p:sp>
      <p:sp>
        <p:nvSpPr>
          <p:cNvPr id="16" name="TextBox 15"/>
          <p:cNvSpPr txBox="1"/>
          <p:nvPr/>
        </p:nvSpPr>
        <p:spPr>
          <a:xfrm>
            <a:off x="7278624" y="2099406"/>
            <a:ext cx="3584067" cy="3785652"/>
          </a:xfrm>
          <a:prstGeom prst="rect">
            <a:avLst/>
          </a:prstGeom>
          <a:noFill/>
        </p:spPr>
        <p:txBody>
          <a:bodyPr wrap="square" rtlCol="0">
            <a:spAutoFit/>
          </a:bodyPr>
          <a:lstStyle/>
          <a:p>
            <a:r>
              <a:rPr lang="en-US" sz="2400" dirty="0" smtClean="0"/>
              <a:t>Fluoride </a:t>
            </a:r>
          </a:p>
          <a:p>
            <a:r>
              <a:rPr lang="en-US" sz="2400" dirty="0" smtClean="0"/>
              <a:t>Silver </a:t>
            </a:r>
          </a:p>
          <a:p>
            <a:r>
              <a:rPr lang="en-US" sz="2400" dirty="0" smtClean="0"/>
              <a:t>Manganese</a:t>
            </a:r>
          </a:p>
          <a:p>
            <a:r>
              <a:rPr lang="en-US" sz="2400" dirty="0" err="1" smtClean="0"/>
              <a:t>Molybdenium</a:t>
            </a:r>
            <a:endParaRPr lang="en-US" sz="2400" dirty="0" smtClean="0"/>
          </a:p>
          <a:p>
            <a:r>
              <a:rPr lang="en-US" sz="2400" dirty="0" smtClean="0"/>
              <a:t>Vanadium </a:t>
            </a:r>
          </a:p>
          <a:p>
            <a:r>
              <a:rPr lang="en-US" sz="2400" dirty="0" smtClean="0"/>
              <a:t>Total concentration limits above or close to 1,000,000 parts per million in the waste based on the DRAS calculations </a:t>
            </a:r>
            <a:endParaRPr lang="en-ZW" sz="2400" dirty="0"/>
          </a:p>
        </p:txBody>
      </p:sp>
    </p:spTree>
    <p:extLst>
      <p:ext uri="{BB962C8B-B14F-4D97-AF65-F5344CB8AC3E}">
        <p14:creationId xmlns:p14="http://schemas.microsoft.com/office/powerpoint/2010/main" val="30077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926913262"/>
              </p:ext>
            </p:extLst>
          </p:nvPr>
        </p:nvGraphicFramePr>
        <p:xfrm>
          <a:off x="5644896" y="4754880"/>
          <a:ext cx="5998464" cy="19994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85182565"/>
              </p:ext>
            </p:extLst>
          </p:nvPr>
        </p:nvGraphicFramePr>
        <p:xfrm>
          <a:off x="18288" y="3505124"/>
          <a:ext cx="4913376" cy="177584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585216" y="410336"/>
            <a:ext cx="4011168" cy="646331"/>
          </a:xfrm>
          <a:prstGeom prst="rect">
            <a:avLst/>
          </a:prstGeom>
          <a:noFill/>
        </p:spPr>
        <p:txBody>
          <a:bodyPr wrap="square" rtlCol="0">
            <a:spAutoFit/>
          </a:bodyPr>
          <a:lstStyle/>
          <a:p>
            <a:r>
              <a:rPr lang="en-US" dirty="0" smtClean="0"/>
              <a:t>Chromium – Leaching limit for hexavalent chromium</a:t>
            </a:r>
            <a:endParaRPr lang="en-ZW" dirty="0"/>
          </a:p>
        </p:txBody>
      </p:sp>
      <p:sp>
        <p:nvSpPr>
          <p:cNvPr id="10" name="TextBox 9"/>
          <p:cNvSpPr txBox="1"/>
          <p:nvPr/>
        </p:nvSpPr>
        <p:spPr>
          <a:xfrm>
            <a:off x="749808" y="5754624"/>
            <a:ext cx="4011168" cy="369332"/>
          </a:xfrm>
          <a:prstGeom prst="rect">
            <a:avLst/>
          </a:prstGeom>
          <a:noFill/>
        </p:spPr>
        <p:txBody>
          <a:bodyPr wrap="square" rtlCol="0">
            <a:spAutoFit/>
          </a:bodyPr>
          <a:lstStyle/>
          <a:p>
            <a:r>
              <a:rPr lang="en-US" dirty="0" smtClean="0"/>
              <a:t>Zirconium – No leaching limit</a:t>
            </a:r>
            <a:endParaRPr lang="en-ZW" dirty="0"/>
          </a:p>
        </p:txBody>
      </p:sp>
      <p:graphicFrame>
        <p:nvGraphicFramePr>
          <p:cNvPr id="11" name="Chart 10"/>
          <p:cNvGraphicFramePr>
            <a:graphicFrameLocks/>
          </p:cNvGraphicFramePr>
          <p:nvPr>
            <p:extLst>
              <p:ext uri="{D42A27DB-BD31-4B8C-83A1-F6EECF244321}">
                <p14:modId xmlns:p14="http://schemas.microsoft.com/office/powerpoint/2010/main" val="3421169788"/>
              </p:ext>
            </p:extLst>
          </p:nvPr>
        </p:nvGraphicFramePr>
        <p:xfrm>
          <a:off x="133350" y="1255776"/>
          <a:ext cx="4914900" cy="20970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1565556552"/>
              </p:ext>
            </p:extLst>
          </p:nvPr>
        </p:nvGraphicFramePr>
        <p:xfrm>
          <a:off x="5881878" y="287769"/>
          <a:ext cx="5890260" cy="214312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770323774"/>
              </p:ext>
            </p:extLst>
          </p:nvPr>
        </p:nvGraphicFramePr>
        <p:xfrm>
          <a:off x="5881878" y="2378278"/>
          <a:ext cx="5585460" cy="21431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54463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Timeline</a:t>
            </a:r>
            <a:endParaRPr lang="en-US" sz="3200" dirty="0">
              <a:solidFill>
                <a:schemeClr val="bg1"/>
              </a:solidFill>
            </a:endParaRPr>
          </a:p>
        </p:txBody>
      </p:sp>
      <p:pic>
        <p:nvPicPr>
          <p:cNvPr id="6" name="Picture 5" descr="Logo Color RegularSM.jpg"/>
          <p:cNvPicPr>
            <a:picLocks noChangeAspect="1"/>
          </p:cNvPicPr>
          <p:nvPr/>
        </p:nvPicPr>
        <p:blipFill>
          <a:blip r:embed="rId3" cstate="print"/>
          <a:stretch>
            <a:fillRect/>
          </a:stretch>
        </p:blipFill>
        <p:spPr>
          <a:xfrm>
            <a:off x="11714480" y="5935663"/>
            <a:ext cx="320040" cy="731520"/>
          </a:xfrm>
          <a:prstGeom prst="rect">
            <a:avLst/>
          </a:prstGeom>
        </p:spPr>
      </p:pic>
      <p:grpSp>
        <p:nvGrpSpPr>
          <p:cNvPr id="38" name="Group 37"/>
          <p:cNvGrpSpPr/>
          <p:nvPr/>
        </p:nvGrpSpPr>
        <p:grpSpPr>
          <a:xfrm>
            <a:off x="952500" y="4140200"/>
            <a:ext cx="10274300" cy="355600"/>
            <a:chOff x="241300" y="4076700"/>
            <a:chExt cx="10274300" cy="355600"/>
          </a:xfrm>
        </p:grpSpPr>
        <p:grpSp>
          <p:nvGrpSpPr>
            <p:cNvPr id="9" name="Group 8"/>
            <p:cNvGrpSpPr/>
            <p:nvPr/>
          </p:nvGrpSpPr>
          <p:grpSpPr>
            <a:xfrm>
              <a:off x="241300" y="4076701"/>
              <a:ext cx="1689100" cy="355599"/>
              <a:chOff x="609600" y="4178300"/>
              <a:chExt cx="1625600" cy="330200"/>
            </a:xfrm>
          </p:grpSpPr>
          <p:sp>
            <p:nvSpPr>
              <p:cNvPr id="3" name="Donut 2"/>
              <p:cNvSpPr/>
              <p:nvPr/>
            </p:nvSpPr>
            <p:spPr>
              <a:xfrm>
                <a:off x="609600" y="4178300"/>
                <a:ext cx="317500" cy="330200"/>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Connector 7"/>
              <p:cNvCxnSpPr>
                <a:stCxn id="3"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879600" y="4076701"/>
              <a:ext cx="1689100" cy="355599"/>
              <a:chOff x="609600" y="4178300"/>
              <a:chExt cx="1625600" cy="330200"/>
            </a:xfrm>
          </p:grpSpPr>
          <p:sp>
            <p:nvSpPr>
              <p:cNvPr id="20" name="Donut 19"/>
              <p:cNvSpPr/>
              <p:nvPr/>
            </p:nvSpPr>
            <p:spPr>
              <a:xfrm>
                <a:off x="609600" y="4178300"/>
                <a:ext cx="317500" cy="330200"/>
              </a:xfrm>
              <a:prstGeom prst="don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p:cNvCxnSpPr>
                <a:stCxn id="20"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632200" y="4076701"/>
              <a:ext cx="1689100" cy="355599"/>
              <a:chOff x="609600" y="4178300"/>
              <a:chExt cx="1625600" cy="330200"/>
            </a:xfrm>
            <a:solidFill>
              <a:schemeClr val="accent4"/>
            </a:solidFill>
          </p:grpSpPr>
          <p:sp>
            <p:nvSpPr>
              <p:cNvPr id="23" name="Donut 22"/>
              <p:cNvSpPr/>
              <p:nvPr/>
            </p:nvSpPr>
            <p:spPr>
              <a:xfrm>
                <a:off x="609600" y="4178300"/>
                <a:ext cx="317500" cy="330200"/>
              </a:xfrm>
              <a:prstGeom prst="don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p:cNvCxnSpPr>
                <a:stCxn id="23" idx="6"/>
              </p:cNvCxnSpPr>
              <p:nvPr/>
            </p:nvCxnSpPr>
            <p:spPr>
              <a:xfrm>
                <a:off x="927100" y="4343400"/>
                <a:ext cx="1308100" cy="0"/>
              </a:xfrm>
              <a:prstGeom prst="line">
                <a:avLst/>
              </a:prstGeom>
              <a:grp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51450" y="4076700"/>
              <a:ext cx="1689100" cy="355599"/>
              <a:chOff x="609600" y="4178300"/>
              <a:chExt cx="1625600" cy="330200"/>
            </a:xfrm>
          </p:grpSpPr>
          <p:sp>
            <p:nvSpPr>
              <p:cNvPr id="26" name="Donut 25"/>
              <p:cNvSpPr/>
              <p:nvPr/>
            </p:nvSpPr>
            <p:spPr>
              <a:xfrm>
                <a:off x="609600" y="4178300"/>
                <a:ext cx="317500" cy="330200"/>
              </a:xfrm>
              <a:prstGeom prst="don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p:cNvCxnSpPr>
                <a:stCxn id="26"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889750" y="4076700"/>
              <a:ext cx="1689100" cy="355599"/>
              <a:chOff x="609600" y="4178300"/>
              <a:chExt cx="1625600" cy="330200"/>
            </a:xfrm>
          </p:grpSpPr>
          <p:sp>
            <p:nvSpPr>
              <p:cNvPr id="29" name="Donut 28"/>
              <p:cNvSpPr/>
              <p:nvPr/>
            </p:nvSpPr>
            <p:spPr>
              <a:xfrm>
                <a:off x="609600" y="4178300"/>
                <a:ext cx="317500" cy="330200"/>
              </a:xfrm>
              <a:prstGeom prst="don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a:stCxn id="29"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8528050" y="4076700"/>
              <a:ext cx="1689100" cy="355599"/>
              <a:chOff x="609600" y="4178300"/>
              <a:chExt cx="1625600" cy="330200"/>
            </a:xfrm>
          </p:grpSpPr>
          <p:sp>
            <p:nvSpPr>
              <p:cNvPr id="32" name="Donut 31"/>
              <p:cNvSpPr/>
              <p:nvPr/>
            </p:nvSpPr>
            <p:spPr>
              <a:xfrm>
                <a:off x="609600" y="4178300"/>
                <a:ext cx="317500" cy="330200"/>
              </a:xfrm>
              <a:prstGeom prst="don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Connector 32"/>
              <p:cNvCxnSpPr>
                <a:stCxn id="32" idx="6"/>
              </p:cNvCxnSpPr>
              <p:nvPr/>
            </p:nvCxnSpPr>
            <p:spPr>
              <a:xfrm>
                <a:off x="927100" y="4343400"/>
                <a:ext cx="130810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7" name="Donut 36"/>
            <p:cNvSpPr/>
            <p:nvPr/>
          </p:nvSpPr>
          <p:spPr>
            <a:xfrm>
              <a:off x="10166350" y="4102100"/>
              <a:ext cx="349250" cy="330199"/>
            </a:xfrm>
            <a:prstGeom prst="don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90"/>
          <p:cNvGrpSpPr/>
          <p:nvPr/>
        </p:nvGrpSpPr>
        <p:grpSpPr>
          <a:xfrm>
            <a:off x="522462" y="2279269"/>
            <a:ext cx="11020075" cy="1177099"/>
            <a:chOff x="538636" y="2254824"/>
            <a:chExt cx="11020075" cy="1177099"/>
          </a:xfrm>
        </p:grpSpPr>
        <p:grpSp>
          <p:nvGrpSpPr>
            <p:cNvPr id="83" name="Group 82"/>
            <p:cNvGrpSpPr/>
            <p:nvPr/>
          </p:nvGrpSpPr>
          <p:grpSpPr>
            <a:xfrm>
              <a:off x="538636" y="2254824"/>
              <a:ext cx="1065659" cy="1019768"/>
              <a:chOff x="584621" y="2521649"/>
              <a:chExt cx="1065659" cy="1019768"/>
            </a:xfrm>
          </p:grpSpPr>
          <p:grpSp>
            <p:nvGrpSpPr>
              <p:cNvPr id="41" name="Group 40"/>
              <p:cNvGrpSpPr/>
              <p:nvPr/>
            </p:nvGrpSpPr>
            <p:grpSpPr>
              <a:xfrm>
                <a:off x="584621" y="2521649"/>
                <a:ext cx="1065659" cy="1019768"/>
                <a:chOff x="605715" y="2156428"/>
                <a:chExt cx="1065659" cy="1019768"/>
              </a:xfrm>
            </p:grpSpPr>
            <p:sp>
              <p:nvSpPr>
                <p:cNvPr id="39" name="Teardrop 38"/>
                <p:cNvSpPr/>
                <p:nvPr/>
              </p:nvSpPr>
              <p:spPr>
                <a:xfrm rot="8095665">
                  <a:off x="628661" y="2133482"/>
                  <a:ext cx="1019768" cy="1065659"/>
                </a:xfrm>
                <a:prstGeom prst="teardrop">
                  <a:avLst>
                    <a:gd name="adj" fmla="val 1558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24911" y="2783441"/>
                <a:ext cx="572379" cy="572379"/>
              </a:xfrm>
              <a:prstGeom prst="rect">
                <a:avLst/>
              </a:prstGeom>
            </p:spPr>
          </p:pic>
        </p:grpSp>
        <p:grpSp>
          <p:nvGrpSpPr>
            <p:cNvPr id="84" name="Group 83"/>
            <p:cNvGrpSpPr/>
            <p:nvPr/>
          </p:nvGrpSpPr>
          <p:grpSpPr>
            <a:xfrm>
              <a:off x="2205293" y="2259026"/>
              <a:ext cx="1065659" cy="1019768"/>
              <a:chOff x="2222921" y="2521649"/>
              <a:chExt cx="1065659" cy="1019768"/>
            </a:xfrm>
          </p:grpSpPr>
          <p:grpSp>
            <p:nvGrpSpPr>
              <p:cNvPr id="42" name="Group 41"/>
              <p:cNvGrpSpPr/>
              <p:nvPr/>
            </p:nvGrpSpPr>
            <p:grpSpPr>
              <a:xfrm>
                <a:off x="2222921" y="2521649"/>
                <a:ext cx="1065659" cy="1019768"/>
                <a:chOff x="605715" y="2156428"/>
                <a:chExt cx="1065659" cy="1019768"/>
              </a:xfrm>
            </p:grpSpPr>
            <p:sp>
              <p:nvSpPr>
                <p:cNvPr id="43" name="Teardrop 42"/>
                <p:cNvSpPr/>
                <p:nvPr/>
              </p:nvSpPr>
              <p:spPr>
                <a:xfrm rot="8095665">
                  <a:off x="628661" y="2133482"/>
                  <a:ext cx="1019768" cy="1065659"/>
                </a:xfrm>
                <a:prstGeom prst="teardrop">
                  <a:avLst>
                    <a:gd name="adj" fmla="val 1558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6" name="Picture 65"/>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96124" y="2783441"/>
                <a:ext cx="487780" cy="487780"/>
              </a:xfrm>
              <a:prstGeom prst="rect">
                <a:avLst/>
              </a:prstGeom>
            </p:spPr>
          </p:pic>
        </p:grpSp>
        <p:grpSp>
          <p:nvGrpSpPr>
            <p:cNvPr id="87" name="Group 86"/>
            <p:cNvGrpSpPr/>
            <p:nvPr/>
          </p:nvGrpSpPr>
          <p:grpSpPr>
            <a:xfrm>
              <a:off x="5577405" y="2299218"/>
              <a:ext cx="1065659" cy="1019768"/>
              <a:chOff x="5594771" y="2521649"/>
              <a:chExt cx="1065659" cy="1019768"/>
            </a:xfrm>
          </p:grpSpPr>
          <p:grpSp>
            <p:nvGrpSpPr>
              <p:cNvPr id="48" name="Group 47"/>
              <p:cNvGrpSpPr/>
              <p:nvPr/>
            </p:nvGrpSpPr>
            <p:grpSpPr>
              <a:xfrm>
                <a:off x="5594771" y="2521649"/>
                <a:ext cx="1065659" cy="1019768"/>
                <a:chOff x="605715" y="2156428"/>
                <a:chExt cx="1065659" cy="1019768"/>
              </a:xfrm>
            </p:grpSpPr>
            <p:sp>
              <p:nvSpPr>
                <p:cNvPr id="49" name="Teardrop 48"/>
                <p:cNvSpPr/>
                <p:nvPr/>
              </p:nvSpPr>
              <p:spPr>
                <a:xfrm rot="8095665">
                  <a:off x="628661" y="2133482"/>
                  <a:ext cx="1019768" cy="1065659"/>
                </a:xfrm>
                <a:prstGeom prst="teardrop">
                  <a:avLst>
                    <a:gd name="adj" fmla="val 15589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5759301" y="2719339"/>
                <a:ext cx="758921" cy="758921"/>
              </a:xfrm>
              <a:prstGeom prst="rect">
                <a:avLst/>
              </a:prstGeom>
            </p:spPr>
          </p:pic>
        </p:grpSp>
        <p:grpSp>
          <p:nvGrpSpPr>
            <p:cNvPr id="89" name="Group 88"/>
            <p:cNvGrpSpPr/>
            <p:nvPr/>
          </p:nvGrpSpPr>
          <p:grpSpPr>
            <a:xfrm>
              <a:off x="8853862" y="2374057"/>
              <a:ext cx="1065659" cy="1019768"/>
              <a:chOff x="8871371" y="2521649"/>
              <a:chExt cx="1065659" cy="1019768"/>
            </a:xfrm>
          </p:grpSpPr>
          <p:grpSp>
            <p:nvGrpSpPr>
              <p:cNvPr id="57" name="Group 56"/>
              <p:cNvGrpSpPr/>
              <p:nvPr/>
            </p:nvGrpSpPr>
            <p:grpSpPr>
              <a:xfrm>
                <a:off x="8871371" y="2521649"/>
                <a:ext cx="1065659" cy="1019768"/>
                <a:chOff x="605715" y="2156428"/>
                <a:chExt cx="1065659" cy="1019768"/>
              </a:xfrm>
            </p:grpSpPr>
            <p:sp>
              <p:nvSpPr>
                <p:cNvPr id="58" name="Teardrop 57"/>
                <p:cNvSpPr/>
                <p:nvPr/>
              </p:nvSpPr>
              <p:spPr>
                <a:xfrm rot="8095665">
                  <a:off x="628661" y="2133482"/>
                  <a:ext cx="1019768" cy="1065659"/>
                </a:xfrm>
                <a:prstGeom prst="teardrop">
                  <a:avLst>
                    <a:gd name="adj" fmla="val 155896"/>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8" name="Picture 67"/>
              <p:cNvPicPr>
                <a:picLocks noChangeAspect="1"/>
              </p:cNvPicPr>
              <p:nvPr/>
            </p:nvPicPr>
            <p:blipFill>
              <a:blip r:embed="rId6"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9024740" y="2709965"/>
                <a:ext cx="758921" cy="758921"/>
              </a:xfrm>
              <a:prstGeom prst="rect">
                <a:avLst/>
              </a:prstGeom>
            </p:spPr>
          </p:pic>
        </p:grpSp>
        <p:grpSp>
          <p:nvGrpSpPr>
            <p:cNvPr id="90" name="Group 89"/>
            <p:cNvGrpSpPr/>
            <p:nvPr/>
          </p:nvGrpSpPr>
          <p:grpSpPr>
            <a:xfrm>
              <a:off x="10493052" y="2412155"/>
              <a:ext cx="1065659" cy="1019768"/>
              <a:chOff x="10519345" y="2521649"/>
              <a:chExt cx="1065659" cy="1019768"/>
            </a:xfrm>
          </p:grpSpPr>
          <p:grpSp>
            <p:nvGrpSpPr>
              <p:cNvPr id="60" name="Group 59"/>
              <p:cNvGrpSpPr/>
              <p:nvPr/>
            </p:nvGrpSpPr>
            <p:grpSpPr>
              <a:xfrm>
                <a:off x="10519345" y="2521649"/>
                <a:ext cx="1065659" cy="1019768"/>
                <a:chOff x="605715" y="2156428"/>
                <a:chExt cx="1065659" cy="1019768"/>
              </a:xfrm>
            </p:grpSpPr>
            <p:sp>
              <p:nvSpPr>
                <p:cNvPr id="61" name="Teardrop 60"/>
                <p:cNvSpPr/>
                <p:nvPr/>
              </p:nvSpPr>
              <p:spPr>
                <a:xfrm rot="8095665">
                  <a:off x="628661" y="2133482"/>
                  <a:ext cx="1019768" cy="1065659"/>
                </a:xfrm>
                <a:prstGeom prst="teardrop">
                  <a:avLst>
                    <a:gd name="adj" fmla="val 15589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9" name="Picture 68"/>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02520" y="2783441"/>
                <a:ext cx="487780" cy="487780"/>
              </a:xfrm>
              <a:prstGeom prst="rect">
                <a:avLst/>
              </a:prstGeom>
            </p:spPr>
          </p:pic>
        </p:grpSp>
        <p:grpSp>
          <p:nvGrpSpPr>
            <p:cNvPr id="85" name="Group 84"/>
            <p:cNvGrpSpPr/>
            <p:nvPr/>
          </p:nvGrpSpPr>
          <p:grpSpPr>
            <a:xfrm>
              <a:off x="3975521" y="2337316"/>
              <a:ext cx="1065659" cy="1019768"/>
              <a:chOff x="3975521" y="2521649"/>
              <a:chExt cx="1065659" cy="1019768"/>
            </a:xfrm>
          </p:grpSpPr>
          <p:grpSp>
            <p:nvGrpSpPr>
              <p:cNvPr id="45" name="Group 44"/>
              <p:cNvGrpSpPr/>
              <p:nvPr/>
            </p:nvGrpSpPr>
            <p:grpSpPr>
              <a:xfrm>
                <a:off x="3975521" y="2521649"/>
                <a:ext cx="1065659" cy="1019768"/>
                <a:chOff x="605715" y="2156428"/>
                <a:chExt cx="1065659" cy="1019768"/>
              </a:xfrm>
            </p:grpSpPr>
            <p:sp>
              <p:nvSpPr>
                <p:cNvPr id="46" name="Teardrop 45"/>
                <p:cNvSpPr/>
                <p:nvPr/>
              </p:nvSpPr>
              <p:spPr>
                <a:xfrm rot="8095665">
                  <a:off x="628661" y="2133482"/>
                  <a:ext cx="1019768" cy="1065659"/>
                </a:xfrm>
                <a:prstGeom prst="teardrop">
                  <a:avLst>
                    <a:gd name="adj" fmla="val 1558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73867" y="2794383"/>
                <a:ext cx="476838" cy="476838"/>
              </a:xfrm>
              <a:prstGeom prst="rect">
                <a:avLst/>
              </a:prstGeom>
            </p:spPr>
          </p:pic>
        </p:grpSp>
        <p:grpSp>
          <p:nvGrpSpPr>
            <p:cNvPr id="88" name="Group 87"/>
            <p:cNvGrpSpPr/>
            <p:nvPr/>
          </p:nvGrpSpPr>
          <p:grpSpPr>
            <a:xfrm>
              <a:off x="7188379" y="2311150"/>
              <a:ext cx="1065659" cy="1019768"/>
              <a:chOff x="7188837" y="2521649"/>
              <a:chExt cx="1065659" cy="1019768"/>
            </a:xfrm>
          </p:grpSpPr>
          <p:grpSp>
            <p:nvGrpSpPr>
              <p:cNvPr id="51" name="Group 50"/>
              <p:cNvGrpSpPr/>
              <p:nvPr/>
            </p:nvGrpSpPr>
            <p:grpSpPr>
              <a:xfrm>
                <a:off x="7188837" y="2521649"/>
                <a:ext cx="1065659" cy="1019768"/>
                <a:chOff x="605715" y="2156428"/>
                <a:chExt cx="1065659" cy="1019768"/>
              </a:xfrm>
            </p:grpSpPr>
            <p:sp>
              <p:nvSpPr>
                <p:cNvPr id="52" name="Teardrop 51"/>
                <p:cNvSpPr/>
                <p:nvPr/>
              </p:nvSpPr>
              <p:spPr>
                <a:xfrm rot="8095665">
                  <a:off x="628661" y="2133482"/>
                  <a:ext cx="1019768" cy="1065659"/>
                </a:xfrm>
                <a:prstGeom prst="teardrop">
                  <a:avLst>
                    <a:gd name="adj" fmla="val 15589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70245" y="2337423"/>
                  <a:ext cx="723900" cy="733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 name="Picture 70"/>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454999" y="2783441"/>
                <a:ext cx="520636" cy="520636"/>
              </a:xfrm>
              <a:prstGeom prst="rect">
                <a:avLst/>
              </a:prstGeom>
            </p:spPr>
          </p:pic>
        </p:grpSp>
      </p:grpSp>
      <p:grpSp>
        <p:nvGrpSpPr>
          <p:cNvPr id="127" name="Group 126"/>
          <p:cNvGrpSpPr/>
          <p:nvPr/>
        </p:nvGrpSpPr>
        <p:grpSpPr>
          <a:xfrm>
            <a:off x="609600" y="4781029"/>
            <a:ext cx="10909624" cy="723602"/>
            <a:chOff x="609600" y="4781029"/>
            <a:chExt cx="10909624" cy="723602"/>
          </a:xfrm>
        </p:grpSpPr>
        <p:grpSp>
          <p:nvGrpSpPr>
            <p:cNvPr id="107" name="Group 106"/>
            <p:cNvGrpSpPr/>
            <p:nvPr/>
          </p:nvGrpSpPr>
          <p:grpSpPr>
            <a:xfrm>
              <a:off x="609600" y="4797122"/>
              <a:ext cx="1205580" cy="646331"/>
              <a:chOff x="576060" y="4809863"/>
              <a:chExt cx="1205580" cy="646331"/>
            </a:xfrm>
          </p:grpSpPr>
          <p:sp>
            <p:nvSpPr>
              <p:cNvPr id="93" name="Rounded Rectangle 92"/>
              <p:cNvSpPr/>
              <p:nvPr/>
            </p:nvSpPr>
            <p:spPr>
              <a:xfrm>
                <a:off x="576060" y="4825957"/>
                <a:ext cx="1055969" cy="61414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3164" y="4809863"/>
                <a:ext cx="998476" cy="646331"/>
              </a:xfrm>
              <a:prstGeom prst="rect">
                <a:avLst/>
              </a:prstGeom>
              <a:noFill/>
            </p:spPr>
            <p:txBody>
              <a:bodyPr wrap="square" rtlCol="0">
                <a:spAutoFit/>
              </a:bodyPr>
              <a:lstStyle/>
              <a:p>
                <a:r>
                  <a:rPr lang="en-US" dirty="0" smtClean="0"/>
                  <a:t>Nov 2018</a:t>
                </a:r>
                <a:endParaRPr lang="en-US" dirty="0"/>
              </a:p>
            </p:txBody>
          </p:sp>
        </p:grpSp>
        <p:grpSp>
          <p:nvGrpSpPr>
            <p:cNvPr id="108" name="Group 107"/>
            <p:cNvGrpSpPr/>
            <p:nvPr/>
          </p:nvGrpSpPr>
          <p:grpSpPr>
            <a:xfrm>
              <a:off x="2214831" y="4825957"/>
              <a:ext cx="1141324" cy="666415"/>
              <a:chOff x="2227766" y="4825957"/>
              <a:chExt cx="1141324" cy="666415"/>
            </a:xfrm>
          </p:grpSpPr>
          <p:sp>
            <p:nvSpPr>
              <p:cNvPr id="94" name="Rounded Rectangle 93"/>
              <p:cNvSpPr/>
              <p:nvPr/>
            </p:nvSpPr>
            <p:spPr>
              <a:xfrm>
                <a:off x="2227766" y="4825957"/>
                <a:ext cx="1055969" cy="614144"/>
              </a:xfrm>
              <a:prstGeom prst="roundRect">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2420274" y="4846041"/>
                <a:ext cx="948816" cy="646331"/>
              </a:xfrm>
              <a:prstGeom prst="rect">
                <a:avLst/>
              </a:prstGeom>
              <a:noFill/>
            </p:spPr>
            <p:txBody>
              <a:bodyPr wrap="square" rtlCol="0">
                <a:spAutoFit/>
              </a:bodyPr>
              <a:lstStyle/>
              <a:p>
                <a:r>
                  <a:rPr lang="en-US" dirty="0" smtClean="0"/>
                  <a:t>Feb 2019</a:t>
                </a:r>
                <a:endParaRPr lang="en-US" dirty="0"/>
              </a:p>
            </p:txBody>
          </p:sp>
        </p:grpSp>
        <p:grpSp>
          <p:nvGrpSpPr>
            <p:cNvPr id="109" name="Group 108"/>
            <p:cNvGrpSpPr/>
            <p:nvPr/>
          </p:nvGrpSpPr>
          <p:grpSpPr>
            <a:xfrm>
              <a:off x="3957842" y="4838216"/>
              <a:ext cx="1055969" cy="666415"/>
              <a:chOff x="3957842" y="4825957"/>
              <a:chExt cx="1055969" cy="666415"/>
            </a:xfrm>
          </p:grpSpPr>
          <p:sp>
            <p:nvSpPr>
              <p:cNvPr id="95" name="Rounded Rectangle 94"/>
              <p:cNvSpPr/>
              <p:nvPr/>
            </p:nvSpPr>
            <p:spPr>
              <a:xfrm>
                <a:off x="3957842" y="4825957"/>
                <a:ext cx="1055969" cy="614144"/>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4132582" y="4846041"/>
                <a:ext cx="723900" cy="646331"/>
              </a:xfrm>
              <a:prstGeom prst="rect">
                <a:avLst/>
              </a:prstGeom>
              <a:noFill/>
            </p:spPr>
            <p:txBody>
              <a:bodyPr wrap="square" rtlCol="0">
                <a:spAutoFit/>
              </a:bodyPr>
              <a:lstStyle/>
              <a:p>
                <a:r>
                  <a:rPr lang="en-US" dirty="0" smtClean="0"/>
                  <a:t>Apr 2019</a:t>
                </a:r>
                <a:endParaRPr lang="en-US" dirty="0"/>
              </a:p>
            </p:txBody>
          </p:sp>
        </p:grpSp>
        <p:grpSp>
          <p:nvGrpSpPr>
            <p:cNvPr id="110" name="Group 109"/>
            <p:cNvGrpSpPr/>
            <p:nvPr/>
          </p:nvGrpSpPr>
          <p:grpSpPr>
            <a:xfrm>
              <a:off x="5566076" y="4816232"/>
              <a:ext cx="1055969" cy="646331"/>
              <a:chOff x="5566076" y="4825957"/>
              <a:chExt cx="1055969" cy="646331"/>
            </a:xfrm>
          </p:grpSpPr>
          <p:sp>
            <p:nvSpPr>
              <p:cNvPr id="96" name="Rounded Rectangle 95"/>
              <p:cNvSpPr/>
              <p:nvPr/>
            </p:nvSpPr>
            <p:spPr>
              <a:xfrm>
                <a:off x="5566076" y="4825957"/>
                <a:ext cx="1055969" cy="614144"/>
              </a:xfrm>
              <a:prstGeom prst="round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5743271" y="4825957"/>
                <a:ext cx="723900" cy="646331"/>
              </a:xfrm>
              <a:prstGeom prst="rect">
                <a:avLst/>
              </a:prstGeom>
              <a:noFill/>
            </p:spPr>
            <p:txBody>
              <a:bodyPr wrap="square" rtlCol="0">
                <a:spAutoFit/>
              </a:bodyPr>
              <a:lstStyle/>
              <a:p>
                <a:r>
                  <a:rPr lang="en-US" dirty="0" smtClean="0"/>
                  <a:t>July 2019</a:t>
                </a:r>
                <a:endParaRPr lang="en-US" dirty="0"/>
              </a:p>
            </p:txBody>
          </p:sp>
        </p:grpSp>
        <p:grpSp>
          <p:nvGrpSpPr>
            <p:cNvPr id="111" name="Group 110"/>
            <p:cNvGrpSpPr/>
            <p:nvPr/>
          </p:nvGrpSpPr>
          <p:grpSpPr>
            <a:xfrm>
              <a:off x="7237916" y="4781029"/>
              <a:ext cx="1055969" cy="650877"/>
              <a:chOff x="7237916" y="4789224"/>
              <a:chExt cx="1055969" cy="650877"/>
            </a:xfrm>
          </p:grpSpPr>
          <p:sp>
            <p:nvSpPr>
              <p:cNvPr id="97" name="Rounded Rectangle 96"/>
              <p:cNvSpPr/>
              <p:nvPr/>
            </p:nvSpPr>
            <p:spPr>
              <a:xfrm>
                <a:off x="7237916" y="4825957"/>
                <a:ext cx="1055969" cy="614144"/>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p:cNvSpPr txBox="1"/>
              <p:nvPr/>
            </p:nvSpPr>
            <p:spPr>
              <a:xfrm>
                <a:off x="7352239" y="4789224"/>
                <a:ext cx="723900" cy="646331"/>
              </a:xfrm>
              <a:prstGeom prst="rect">
                <a:avLst/>
              </a:prstGeom>
              <a:noFill/>
            </p:spPr>
            <p:txBody>
              <a:bodyPr wrap="square" rtlCol="0">
                <a:spAutoFit/>
              </a:bodyPr>
              <a:lstStyle/>
              <a:p>
                <a:r>
                  <a:rPr lang="en-US" dirty="0" smtClean="0"/>
                  <a:t>July</a:t>
                </a:r>
              </a:p>
              <a:p>
                <a:r>
                  <a:rPr lang="en-US" dirty="0" smtClean="0"/>
                  <a:t>2019</a:t>
                </a:r>
                <a:endParaRPr lang="en-US" dirty="0"/>
              </a:p>
            </p:txBody>
          </p:sp>
        </p:grpSp>
        <p:grpSp>
          <p:nvGrpSpPr>
            <p:cNvPr id="112" name="Group 111"/>
            <p:cNvGrpSpPr/>
            <p:nvPr/>
          </p:nvGrpSpPr>
          <p:grpSpPr>
            <a:xfrm>
              <a:off x="8876216" y="4817762"/>
              <a:ext cx="1055969" cy="650120"/>
              <a:chOff x="8836183" y="4825957"/>
              <a:chExt cx="1055969" cy="650120"/>
            </a:xfrm>
          </p:grpSpPr>
          <p:sp>
            <p:nvSpPr>
              <p:cNvPr id="98" name="Rounded Rectangle 97"/>
              <p:cNvSpPr/>
              <p:nvPr/>
            </p:nvSpPr>
            <p:spPr>
              <a:xfrm>
                <a:off x="8836183" y="4825957"/>
                <a:ext cx="1055969" cy="614144"/>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9108623" y="4829746"/>
                <a:ext cx="723900" cy="646331"/>
              </a:xfrm>
              <a:prstGeom prst="rect">
                <a:avLst/>
              </a:prstGeom>
              <a:noFill/>
            </p:spPr>
            <p:txBody>
              <a:bodyPr wrap="square" rtlCol="0">
                <a:spAutoFit/>
              </a:bodyPr>
              <a:lstStyle/>
              <a:p>
                <a:r>
                  <a:rPr lang="en-US" dirty="0" smtClean="0"/>
                  <a:t>Aug 2019</a:t>
                </a:r>
                <a:endParaRPr lang="en-US" dirty="0"/>
              </a:p>
            </p:txBody>
          </p:sp>
        </p:grpSp>
        <p:grpSp>
          <p:nvGrpSpPr>
            <p:cNvPr id="113" name="Group 112"/>
            <p:cNvGrpSpPr/>
            <p:nvPr/>
          </p:nvGrpSpPr>
          <p:grpSpPr>
            <a:xfrm>
              <a:off x="10463255" y="4797122"/>
              <a:ext cx="1055969" cy="614144"/>
              <a:chOff x="10456515" y="4809863"/>
              <a:chExt cx="1055969" cy="614144"/>
            </a:xfrm>
          </p:grpSpPr>
          <p:sp>
            <p:nvSpPr>
              <p:cNvPr id="99" name="Rounded Rectangle 98"/>
              <p:cNvSpPr/>
              <p:nvPr/>
            </p:nvSpPr>
            <p:spPr>
              <a:xfrm>
                <a:off x="10456515" y="4809863"/>
                <a:ext cx="1055969" cy="614144"/>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10662820" y="4960051"/>
                <a:ext cx="849664" cy="369332"/>
              </a:xfrm>
              <a:prstGeom prst="rect">
                <a:avLst/>
              </a:prstGeom>
              <a:noFill/>
            </p:spPr>
            <p:txBody>
              <a:bodyPr wrap="square" rtlCol="0">
                <a:spAutoFit/>
              </a:bodyPr>
              <a:lstStyle/>
              <a:p>
                <a:r>
                  <a:rPr lang="en-US" dirty="0" smtClean="0"/>
                  <a:t>Today</a:t>
                </a:r>
                <a:endParaRPr lang="en-US" dirty="0"/>
              </a:p>
            </p:txBody>
          </p:sp>
        </p:grpSp>
      </p:grpSp>
    </p:spTree>
    <p:extLst>
      <p:ext uri="{BB962C8B-B14F-4D97-AF65-F5344CB8AC3E}">
        <p14:creationId xmlns:p14="http://schemas.microsoft.com/office/powerpoint/2010/main" val="2219926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0740" t="30073" r="22222" b="15417"/>
          <a:stretch/>
        </p:blipFill>
        <p:spPr>
          <a:xfrm>
            <a:off x="2036064" y="394337"/>
            <a:ext cx="8186116" cy="6354775"/>
          </a:xfrm>
        </p:spPr>
      </p:pic>
      <p:sp>
        <p:nvSpPr>
          <p:cNvPr id="2" name="Oval 1"/>
          <p:cNvSpPr/>
          <p:nvPr/>
        </p:nvSpPr>
        <p:spPr>
          <a:xfrm>
            <a:off x="5703240" y="1979443"/>
            <a:ext cx="1571384" cy="2541643"/>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Right Arrow 2"/>
          <p:cNvSpPr/>
          <p:nvPr/>
        </p:nvSpPr>
        <p:spPr>
          <a:xfrm>
            <a:off x="3017952" y="3200964"/>
            <a:ext cx="2685288" cy="545379"/>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4"/>
          <a:stretch>
            <a:fillRect/>
          </a:stretch>
        </p:blipFill>
        <p:spPr>
          <a:xfrm>
            <a:off x="2262428" y="5399357"/>
            <a:ext cx="2010056" cy="1257475"/>
          </a:xfrm>
          <a:prstGeom prst="rect">
            <a:avLst/>
          </a:prstGeom>
        </p:spPr>
      </p:pic>
    </p:spTree>
    <p:extLst>
      <p:ext uri="{BB962C8B-B14F-4D97-AF65-F5344CB8AC3E}">
        <p14:creationId xmlns:p14="http://schemas.microsoft.com/office/powerpoint/2010/main" val="39147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1600200"/>
            <a:ext cx="7086600" cy="4191000"/>
          </a:xfrm>
        </p:spPr>
        <p:txBody>
          <a:bodyPr>
            <a:normAutofit/>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Process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Rule Overview</a:t>
            </a:r>
          </a:p>
          <a:p>
            <a:pPr algn="l">
              <a:lnSpc>
                <a:spcPct val="110000"/>
              </a:lnSpc>
              <a:spcBef>
                <a:spcPts val="0"/>
              </a:spcBef>
            </a:pPr>
            <a:endParaRPr lang="en-US" sz="2800" dirty="0">
              <a:solidFill>
                <a:schemeClr val="tx1"/>
              </a:solidFill>
            </a:endParaRP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a:solidFill>
                <a:schemeClr val="tx1"/>
              </a:solidFill>
            </a:endParaRPr>
          </a:p>
        </p:txBody>
      </p:sp>
      <p:sp>
        <p:nvSpPr>
          <p:cNvPr id="4" name="Title 1"/>
          <p:cNvSpPr>
            <a:spLocks noGrp="1"/>
          </p:cNvSpPr>
          <p:nvPr>
            <p:ph type="ctrTitle"/>
          </p:nvPr>
        </p:nvSpPr>
        <p:spPr>
          <a:xfrm>
            <a:off x="330200" y="423864"/>
            <a:ext cx="11569700" cy="744535"/>
          </a:xfrm>
          <a:solidFill>
            <a:srgbClr val="439777"/>
          </a:solidFill>
        </p:spPr>
        <p:txBody>
          <a:bodyPr>
            <a:normAutofit fontScale="90000"/>
          </a:bodyPr>
          <a:lstStyle/>
          <a:p>
            <a:r>
              <a:rPr lang="en-US" sz="5400" dirty="0">
                <a:solidFill>
                  <a:schemeClr val="bg1"/>
                </a:solidFill>
              </a:rPr>
              <a:t>Outline</a:t>
            </a:r>
            <a:endParaRPr lang="en-US" sz="3200" dirty="0">
              <a:solidFill>
                <a:schemeClr val="bg1"/>
              </a:solidFill>
            </a:endParaRPr>
          </a:p>
        </p:txBody>
      </p:sp>
      <p:pic>
        <p:nvPicPr>
          <p:cNvPr id="9" name="Picture 8" descr="Logo Color RegularSM.jpg"/>
          <p:cNvPicPr>
            <a:picLocks noChangeAspect="1"/>
          </p:cNvPicPr>
          <p:nvPr/>
        </p:nvPicPr>
        <p:blipFill>
          <a:blip r:embed="rId3" cstate="print"/>
          <a:stretch>
            <a:fillRect/>
          </a:stretch>
        </p:blipFill>
        <p:spPr>
          <a:xfrm>
            <a:off x="11490960" y="5986780"/>
            <a:ext cx="320040" cy="731520"/>
          </a:xfrm>
          <a:prstGeom prst="rect">
            <a:avLst/>
          </a:prstGeom>
        </p:spPr>
      </p:pic>
    </p:spTree>
    <p:extLst>
      <p:ext uri="{BB962C8B-B14F-4D97-AF65-F5344CB8AC3E}">
        <p14:creationId xmlns:p14="http://schemas.microsoft.com/office/powerpoint/2010/main" val="97022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Definitions</a:t>
            </a:r>
          </a:p>
        </p:txBody>
      </p:sp>
      <p:sp>
        <p:nvSpPr>
          <p:cNvPr id="9" name="Content Placeholder 8"/>
          <p:cNvSpPr>
            <a:spLocks noGrp="1"/>
          </p:cNvSpPr>
          <p:nvPr>
            <p:ph sz="half" idx="2"/>
          </p:nvPr>
        </p:nvSpPr>
        <p:spPr>
          <a:xfrm>
            <a:off x="694944" y="1371600"/>
            <a:ext cx="5803392" cy="5163312"/>
          </a:xfrm>
        </p:spPr>
        <p:txBody>
          <a:bodyPr>
            <a:noAutofit/>
          </a:bodyPr>
          <a:lstStyle/>
          <a:p>
            <a:pPr marL="0" indent="0">
              <a:buNone/>
            </a:pPr>
            <a:endParaRPr lang="en-US" sz="800" b="1" dirty="0"/>
          </a:p>
          <a:p>
            <a:pPr marL="0" indent="0">
              <a:buNone/>
            </a:pPr>
            <a:r>
              <a:rPr lang="en-US" sz="2800" b="1" dirty="0"/>
              <a:t>Hazardous Waste</a:t>
            </a:r>
            <a:endParaRPr lang="en-US" sz="800" b="1" dirty="0"/>
          </a:p>
          <a:p>
            <a:r>
              <a:rPr lang="en-US" sz="1800" b="1" dirty="0"/>
              <a:t>Characteristic</a:t>
            </a:r>
            <a:r>
              <a:rPr lang="en-US" sz="1800" dirty="0"/>
              <a:t>  - Ignitable, corrosive, reactive, or toxic.</a:t>
            </a:r>
          </a:p>
          <a:p>
            <a:r>
              <a:rPr lang="en-US" sz="1800" b="1" dirty="0"/>
              <a:t>Listed</a:t>
            </a:r>
            <a:r>
              <a:rPr lang="en-US" sz="1800" dirty="0"/>
              <a:t> - Wastes from specific industrial processes which are assumed to be hazardous.</a:t>
            </a:r>
          </a:p>
          <a:p>
            <a:pPr marL="0" indent="0">
              <a:buNone/>
            </a:pPr>
            <a:endParaRPr lang="en-US" sz="1600" dirty="0"/>
          </a:p>
          <a:p>
            <a:pPr lvl="1"/>
            <a:r>
              <a:rPr lang="en-US" sz="1800" b="1" dirty="0"/>
              <a:t>F006</a:t>
            </a:r>
            <a:r>
              <a:rPr lang="en-US" sz="1800" dirty="0"/>
              <a:t> - Wastewater treatment sludges from electroplating operations like chemical etching and milling.</a:t>
            </a:r>
          </a:p>
          <a:p>
            <a:pPr marL="914400" lvl="2" indent="0">
              <a:buNone/>
            </a:pPr>
            <a:endParaRPr lang="en-US" sz="1200" dirty="0"/>
          </a:p>
          <a:p>
            <a:pPr marL="0" indent="0">
              <a:buNone/>
            </a:pPr>
            <a:r>
              <a:rPr lang="en-US" sz="2800" b="1" dirty="0"/>
              <a:t>Delisting </a:t>
            </a:r>
          </a:p>
          <a:p>
            <a:r>
              <a:rPr lang="en-US" sz="1800" dirty="0"/>
              <a:t>A generator may file a petition demonstrating that a waste is not hazardous</a:t>
            </a:r>
            <a:r>
              <a:rPr lang="en-US" sz="2000" dirty="0" smtClean="0"/>
              <a:t>.</a:t>
            </a:r>
            <a:endParaRPr lang="en-US" sz="2000" dirty="0"/>
          </a:p>
        </p:txBody>
      </p:sp>
      <p:pic>
        <p:nvPicPr>
          <p:cNvPr id="8" name="Content Placeholder 7" descr="Image result for filter press cake photos"/>
          <p:cNvPicPr>
            <a:picLocks noGrp="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6992254" y="1848150"/>
            <a:ext cx="4703002" cy="3289224"/>
          </a:xfrm>
          <a:prstGeom prst="rect">
            <a:avLst/>
          </a:prstGeom>
          <a:noFill/>
          <a:ln>
            <a:noFill/>
          </a:ln>
        </p:spPr>
      </p:pic>
      <p:pic>
        <p:nvPicPr>
          <p:cNvPr id="6" name="Picture 5" descr="Logo Color RegularSM.jpg"/>
          <p:cNvPicPr>
            <a:picLocks noChangeAspect="1"/>
          </p:cNvPicPr>
          <p:nvPr/>
        </p:nvPicPr>
        <p:blipFill>
          <a:blip r:embed="rId4" cstate="print"/>
          <a:stretch>
            <a:fillRect/>
          </a:stretch>
        </p:blipFill>
        <p:spPr>
          <a:xfrm>
            <a:off x="11695254" y="6019800"/>
            <a:ext cx="320040" cy="731520"/>
          </a:xfrm>
          <a:prstGeom prst="rect">
            <a:avLst/>
          </a:prstGeom>
        </p:spPr>
      </p:pic>
      <p:sp>
        <p:nvSpPr>
          <p:cNvPr id="10" name="TextBox 9"/>
          <p:cNvSpPr txBox="1"/>
          <p:nvPr/>
        </p:nvSpPr>
        <p:spPr>
          <a:xfrm>
            <a:off x="7755675" y="5281136"/>
            <a:ext cx="2682239" cy="738664"/>
          </a:xfrm>
          <a:prstGeom prst="rect">
            <a:avLst/>
          </a:prstGeom>
          <a:noFill/>
        </p:spPr>
        <p:txBody>
          <a:bodyPr wrap="square" rtlCol="0">
            <a:spAutoFit/>
          </a:bodyPr>
          <a:lstStyle/>
          <a:p>
            <a:r>
              <a:rPr lang="en-US" sz="1400" dirty="0">
                <a:solidFill>
                  <a:sysClr val="windowText" lastClr="000000"/>
                </a:solidFill>
                <a:latin typeface="Calibri"/>
              </a:rPr>
              <a:t>Chemical etching and milling filter cake from dewatered sludge. </a:t>
            </a:r>
            <a:endParaRPr lang="en-US" sz="1400" dirty="0" smtClean="0">
              <a:solidFill>
                <a:sysClr val="windowText" lastClr="000000"/>
              </a:solidFill>
              <a:latin typeface="Calibri"/>
            </a:endParaRPr>
          </a:p>
          <a:p>
            <a:r>
              <a:rPr lang="en-US" sz="1400" dirty="0" smtClean="0">
                <a:solidFill>
                  <a:sysClr val="windowText" lastClr="000000"/>
                </a:solidFill>
                <a:latin typeface="Calibri"/>
              </a:rPr>
              <a:t>Photo </a:t>
            </a:r>
            <a:r>
              <a:rPr lang="en-US" sz="1400" dirty="0">
                <a:solidFill>
                  <a:sysClr val="windowText" lastClr="000000"/>
                </a:solidFill>
                <a:latin typeface="Calibri"/>
              </a:rPr>
              <a:t>D. </a:t>
            </a:r>
            <a:r>
              <a:rPr lang="en-US" sz="1400" dirty="0" err="1">
                <a:solidFill>
                  <a:sysClr val="windowText" lastClr="000000"/>
                </a:solidFill>
                <a:latin typeface="Calibri"/>
              </a:rPr>
              <a:t>Lobato</a:t>
            </a:r>
            <a:endParaRPr lang="en-ZW" sz="1400" dirty="0">
              <a:solidFill>
                <a:sysClr val="windowText" lastClr="000000"/>
              </a:solidFill>
              <a:latin typeface="Calibri"/>
            </a:endParaRPr>
          </a:p>
        </p:txBody>
      </p:sp>
    </p:spTree>
    <p:extLst>
      <p:ext uri="{BB962C8B-B14F-4D97-AF65-F5344CB8AC3E}">
        <p14:creationId xmlns:p14="http://schemas.microsoft.com/office/powerpoint/2010/main" val="2671176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985" y="1603096"/>
            <a:ext cx="5410200" cy="4525963"/>
          </a:xfrm>
        </p:spPr>
        <p:txBody>
          <a:bodyPr>
            <a:normAutofit fontScale="85000" lnSpcReduction="20000"/>
          </a:bodyPr>
          <a:lstStyle/>
          <a:p>
            <a:r>
              <a:rPr lang="en-US" dirty="0" smtClean="0"/>
              <a:t>50 Federal Register 52629: </a:t>
            </a:r>
            <a:r>
              <a:rPr lang="en-US" sz="2400" dirty="0"/>
              <a:t>Federal to state program delegation</a:t>
            </a:r>
          </a:p>
          <a:p>
            <a:pPr marL="0" indent="0">
              <a:buNone/>
            </a:pPr>
            <a:endParaRPr lang="en-US" sz="2600" dirty="0"/>
          </a:p>
          <a:p>
            <a:r>
              <a:rPr lang="en-US" dirty="0" smtClean="0"/>
              <a:t>40 Code of Federal Regulations sections 260.20 and 260.22: </a:t>
            </a:r>
            <a:r>
              <a:rPr lang="en-US" sz="2400" dirty="0"/>
              <a:t>Federal hazardous waste rules</a:t>
            </a:r>
          </a:p>
          <a:p>
            <a:pPr marL="0" indent="0">
              <a:buNone/>
            </a:pPr>
            <a:endParaRPr lang="en-US" sz="2600" dirty="0"/>
          </a:p>
          <a:p>
            <a:r>
              <a:rPr lang="en-US" dirty="0"/>
              <a:t>Oregon Revised Statute 466.075(3): </a:t>
            </a:r>
            <a:r>
              <a:rPr lang="en-US" sz="2400" dirty="0"/>
              <a:t>Exceptions to </a:t>
            </a:r>
            <a:r>
              <a:rPr lang="en-US" sz="2400" dirty="0" smtClean="0"/>
              <a:t>listing</a:t>
            </a:r>
          </a:p>
          <a:p>
            <a:endParaRPr lang="en-US" sz="2400" dirty="0"/>
          </a:p>
          <a:p>
            <a:r>
              <a:rPr lang="en-US" dirty="0" smtClean="0"/>
              <a:t>Oregon Administrative Rule 340-100-0020, -0022: </a:t>
            </a:r>
            <a:r>
              <a:rPr lang="en-US" sz="2400" dirty="0"/>
              <a:t>State hazardous waste rules including delisting</a:t>
            </a:r>
          </a:p>
          <a:p>
            <a:pPr marL="0" indent="0">
              <a:buNone/>
            </a:pPr>
            <a:endParaRPr lang="en-US" sz="2600" dirty="0"/>
          </a:p>
        </p:txBody>
      </p:sp>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Statutes and Rules</a:t>
            </a:r>
          </a:p>
        </p:txBody>
      </p:sp>
      <p:pic>
        <p:nvPicPr>
          <p:cNvPr id="6" name="Picture 5" descr="Logo Color RegularSM.jpg"/>
          <p:cNvPicPr>
            <a:picLocks noChangeAspect="1"/>
          </p:cNvPicPr>
          <p:nvPr/>
        </p:nvPicPr>
        <p:blipFill>
          <a:blip r:embed="rId3" cstate="print"/>
          <a:stretch>
            <a:fillRect/>
          </a:stretch>
        </p:blipFill>
        <p:spPr>
          <a:xfrm>
            <a:off x="11262360" y="5950352"/>
            <a:ext cx="320040" cy="73152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6170" y="1603096"/>
            <a:ext cx="4876190" cy="4876190"/>
          </a:xfrm>
          <a:prstGeom prst="rect">
            <a:avLst/>
          </a:prstGeom>
        </p:spPr>
      </p:pic>
    </p:spTree>
    <p:extLst>
      <p:ext uri="{BB962C8B-B14F-4D97-AF65-F5344CB8AC3E}">
        <p14:creationId xmlns:p14="http://schemas.microsoft.com/office/powerpoint/2010/main" val="1681234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Pacific Cast Technologies, Inc. </a:t>
            </a:r>
            <a:r>
              <a:rPr lang="en-US" sz="3200" dirty="0">
                <a:solidFill>
                  <a:schemeClr val="bg1"/>
                </a:solidFill>
              </a:rPr>
              <a:t>F006 Delisting Background </a:t>
            </a:r>
          </a:p>
        </p:txBody>
      </p:sp>
      <p:pic>
        <p:nvPicPr>
          <p:cNvPr id="5" name="Picture 4" descr="Logo Color RegularSM.jpg"/>
          <p:cNvPicPr>
            <a:picLocks noChangeAspect="1"/>
          </p:cNvPicPr>
          <p:nvPr/>
        </p:nvPicPr>
        <p:blipFill>
          <a:blip r:embed="rId3" cstate="print"/>
          <a:stretch>
            <a:fillRect/>
          </a:stretch>
        </p:blipFill>
        <p:spPr>
          <a:xfrm>
            <a:off x="11703271" y="5953103"/>
            <a:ext cx="320040" cy="731520"/>
          </a:xfrm>
          <a:prstGeom prst="rect">
            <a:avLst/>
          </a:prstGeom>
        </p:spPr>
      </p:pic>
      <p:sp>
        <p:nvSpPr>
          <p:cNvPr id="7" name="TextBox 6"/>
          <p:cNvSpPr txBox="1"/>
          <p:nvPr/>
        </p:nvSpPr>
        <p:spPr>
          <a:xfrm>
            <a:off x="609600" y="5691493"/>
            <a:ext cx="2514600" cy="261610"/>
          </a:xfrm>
          <a:prstGeom prst="rect">
            <a:avLst/>
          </a:prstGeom>
          <a:noFill/>
        </p:spPr>
        <p:txBody>
          <a:bodyPr wrap="square" rtlCol="0">
            <a:spAutoFit/>
          </a:bodyPr>
          <a:lstStyle/>
          <a:p>
            <a:r>
              <a:rPr lang="en-US" sz="1100" dirty="0">
                <a:solidFill>
                  <a:prstClr val="black"/>
                </a:solidFill>
                <a:latin typeface="Calibri"/>
              </a:rPr>
              <a:t>Photo from </a:t>
            </a:r>
            <a:r>
              <a:rPr lang="en-ZW" sz="1100" dirty="0">
                <a:solidFill>
                  <a:prstClr val="black"/>
                </a:solidFill>
                <a:latin typeface="Calibri"/>
                <a:hlinkClick r:id="rId4"/>
              </a:rPr>
              <a:t>https://www.atimetals.com/</a:t>
            </a:r>
            <a:r>
              <a:rPr lang="en-US" sz="1100" dirty="0">
                <a:solidFill>
                  <a:prstClr val="black"/>
                </a:solidFill>
                <a:latin typeface="Calibri"/>
              </a:rPr>
              <a:t> </a:t>
            </a:r>
          </a:p>
        </p:txBody>
      </p:sp>
      <p:pic>
        <p:nvPicPr>
          <p:cNvPr id="2050" name="Picture 2" descr="https://www.atimetals.com/PublishingImages/404_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60539"/>
            <a:ext cx="10972800" cy="391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752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16689" y="274638"/>
            <a:ext cx="10729731" cy="711217"/>
          </a:xfrm>
          <a:prstGeom prst="rect">
            <a:avLst/>
          </a:prstGeom>
          <a:solidFill>
            <a:srgbClr val="439777"/>
          </a:solidFill>
        </p:spPr>
        <p:txBody>
          <a:bodyP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200" dirty="0">
                <a:solidFill>
                  <a:prstClr val="white"/>
                </a:solidFill>
              </a:rPr>
              <a:t>Example Process</a:t>
            </a:r>
          </a:p>
        </p:txBody>
      </p:sp>
      <p:cxnSp>
        <p:nvCxnSpPr>
          <p:cNvPr id="64" name="Straight Arrow Connector 63"/>
          <p:cNvCxnSpPr/>
          <p:nvPr/>
        </p:nvCxnSpPr>
        <p:spPr>
          <a:xfrm>
            <a:off x="4133193" y="2472819"/>
            <a:ext cx="0" cy="579075"/>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7086347" y="5782888"/>
            <a:ext cx="944387" cy="321965"/>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grpSp>
        <p:nvGrpSpPr>
          <p:cNvPr id="3" name="Group 2"/>
          <p:cNvGrpSpPr/>
          <p:nvPr/>
        </p:nvGrpSpPr>
        <p:grpSpPr>
          <a:xfrm>
            <a:off x="2105287" y="1236698"/>
            <a:ext cx="8296906" cy="5376513"/>
            <a:chOff x="2105287" y="1236698"/>
            <a:chExt cx="8296906" cy="5376513"/>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0000" r="57143" b="-1"/>
            <a:stretch/>
          </p:blipFill>
          <p:spPr>
            <a:xfrm>
              <a:off x="5151083" y="3035908"/>
              <a:ext cx="2421281" cy="1951869"/>
            </a:xfrm>
            <a:prstGeom prst="rect">
              <a:avLst/>
            </a:prstGeom>
          </p:spPr>
        </p:pic>
        <p:sp>
          <p:nvSpPr>
            <p:cNvPr id="12" name="TextBox 11"/>
            <p:cNvSpPr txBox="1"/>
            <p:nvPr/>
          </p:nvSpPr>
          <p:spPr>
            <a:xfrm>
              <a:off x="5257801" y="2063802"/>
              <a:ext cx="1099457" cy="369332"/>
            </a:xfrm>
            <a:prstGeom prst="rect">
              <a:avLst/>
            </a:prstGeom>
            <a:noFill/>
            <a:ln w="3175">
              <a:solidFill>
                <a:schemeClr val="tx1"/>
              </a:solidFill>
            </a:ln>
          </p:spPr>
          <p:txBody>
            <a:bodyPr wrap="square" rtlCol="0">
              <a:spAutoFit/>
            </a:bodyPr>
            <a:lstStyle/>
            <a:p>
              <a:r>
                <a:rPr lang="en-US" dirty="0">
                  <a:solidFill>
                    <a:prstClr val="black"/>
                  </a:solidFill>
                  <a:latin typeface="Calibri"/>
                </a:rPr>
                <a:t> Cleaning</a:t>
              </a:r>
            </a:p>
          </p:txBody>
        </p:sp>
        <p:sp>
          <p:nvSpPr>
            <p:cNvPr id="18" name="TextBox 17"/>
            <p:cNvSpPr txBox="1"/>
            <p:nvPr/>
          </p:nvSpPr>
          <p:spPr>
            <a:xfrm>
              <a:off x="6770850" y="2064743"/>
              <a:ext cx="918210" cy="371829"/>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cxnSp>
          <p:nvCxnSpPr>
            <p:cNvPr id="19" name="Straight Arrow Connector 18"/>
            <p:cNvCxnSpPr/>
            <p:nvPr/>
          </p:nvCxnSpPr>
          <p:spPr>
            <a:xfrm>
              <a:off x="4370532" y="2209801"/>
              <a:ext cx="886089" cy="97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344793" y="1936753"/>
              <a:ext cx="2057400" cy="646331"/>
            </a:xfrm>
            <a:prstGeom prst="rect">
              <a:avLst/>
            </a:prstGeom>
            <a:solidFill>
              <a:srgbClr val="FFFF00"/>
            </a:solidFill>
            <a:ln w="3175">
              <a:solidFill>
                <a:schemeClr val="tx1"/>
              </a:solidFill>
            </a:ln>
          </p:spPr>
          <p:txBody>
            <a:bodyPr wrap="square" rtlCol="0">
              <a:spAutoFit/>
            </a:bodyPr>
            <a:lstStyle/>
            <a:p>
              <a:pPr algn="ctr"/>
              <a:r>
                <a:rPr lang="en-US" dirty="0">
                  <a:solidFill>
                    <a:prstClr val="black"/>
                  </a:solidFill>
                  <a:latin typeface="Calibri"/>
                </a:rPr>
                <a:t>Chemical Etching and Milling</a:t>
              </a:r>
            </a:p>
          </p:txBody>
        </p:sp>
        <p:cxnSp>
          <p:nvCxnSpPr>
            <p:cNvPr id="28" name="Straight Arrow Connector 27"/>
            <p:cNvCxnSpPr/>
            <p:nvPr/>
          </p:nvCxnSpPr>
          <p:spPr>
            <a:xfrm>
              <a:off x="9682095" y="2617682"/>
              <a:ext cx="11347" cy="1112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53095" y="3751205"/>
              <a:ext cx="751114" cy="382715"/>
            </a:xfrm>
            <a:prstGeom prst="rect">
              <a:avLst/>
            </a:prstGeom>
            <a:noFill/>
            <a:ln w="3175">
              <a:solidFill>
                <a:schemeClr val="tx1"/>
              </a:solidFill>
            </a:ln>
          </p:spPr>
          <p:txBody>
            <a:bodyPr wrap="square" rtlCol="0">
              <a:spAutoFit/>
            </a:bodyPr>
            <a:lstStyle/>
            <a:p>
              <a:r>
                <a:rPr lang="en-US" dirty="0">
                  <a:solidFill>
                    <a:prstClr val="black"/>
                  </a:solidFill>
                  <a:latin typeface="Calibri"/>
                </a:rPr>
                <a:t>Rinse</a:t>
              </a:r>
            </a:p>
          </p:txBody>
        </p:sp>
        <p:pic>
          <p:nvPicPr>
            <p:cNvPr id="34" name="Picture 33"/>
            <p:cNvPicPr>
              <a:picLocks noChangeAspect="1"/>
            </p:cNvPicPr>
            <p:nvPr/>
          </p:nvPicPr>
          <p:blipFill rotWithShape="1">
            <a:blip r:embed="rId4" cstate="print">
              <a:extLst>
                <a:ext uri="{28A0092B-C50C-407E-A947-70E740481C1C}">
                  <a14:useLocalDpi xmlns:a14="http://schemas.microsoft.com/office/drawing/2010/main" val="0"/>
                </a:ext>
              </a:extLst>
            </a:blip>
            <a:srcRect r="8874"/>
            <a:stretch/>
          </p:blipFill>
          <p:spPr>
            <a:xfrm>
              <a:off x="2105287" y="1236698"/>
              <a:ext cx="2222185" cy="2438602"/>
            </a:xfrm>
            <a:prstGeom prst="rect">
              <a:avLst/>
            </a:prstGeom>
          </p:spPr>
        </p:pic>
        <p:cxnSp>
          <p:nvCxnSpPr>
            <p:cNvPr id="43" name="Straight Arrow Connector 42"/>
            <p:cNvCxnSpPr/>
            <p:nvPr/>
          </p:nvCxnSpPr>
          <p:spPr>
            <a:xfrm>
              <a:off x="8805392" y="2603302"/>
              <a:ext cx="0" cy="42632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9214486" y="3051893"/>
              <a:ext cx="0" cy="699312"/>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7078210" y="2499168"/>
              <a:ext cx="0" cy="55896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5609957" y="2617682"/>
              <a:ext cx="15508" cy="411949"/>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flipV="1">
              <a:off x="4610100" y="3035908"/>
              <a:ext cx="4604386" cy="22226"/>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4610100" y="3142896"/>
              <a:ext cx="0" cy="1808727"/>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6" idx="3"/>
            </p:cNvCxnSpPr>
            <p:nvPr/>
          </p:nvCxnSpPr>
          <p:spPr>
            <a:xfrm>
              <a:off x="4848475" y="5338663"/>
              <a:ext cx="686231" cy="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349982" y="5015498"/>
              <a:ext cx="1498492" cy="646331"/>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 Acid Neutralization</a:t>
              </a:r>
            </a:p>
          </p:txBody>
        </p:sp>
        <p:cxnSp>
          <p:nvCxnSpPr>
            <p:cNvPr id="88" name="Straight Arrow Connector 87"/>
            <p:cNvCxnSpPr>
              <a:stCxn id="90" idx="3"/>
            </p:cNvCxnSpPr>
            <p:nvPr/>
          </p:nvCxnSpPr>
          <p:spPr>
            <a:xfrm flipV="1">
              <a:off x="7033127" y="5338662"/>
              <a:ext cx="997607" cy="7448"/>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534706" y="5161444"/>
              <a:ext cx="1498421" cy="369332"/>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Precipitation</a:t>
              </a:r>
            </a:p>
          </p:txBody>
        </p:sp>
        <p:sp>
          <p:nvSpPr>
            <p:cNvPr id="91" name="TextBox 90"/>
            <p:cNvSpPr txBox="1"/>
            <p:nvPr/>
          </p:nvSpPr>
          <p:spPr>
            <a:xfrm>
              <a:off x="8030734" y="4813858"/>
              <a:ext cx="1523870" cy="923330"/>
            </a:xfrm>
            <a:prstGeom prst="rect">
              <a:avLst/>
            </a:prstGeom>
            <a:noFill/>
            <a:ln w="3175">
              <a:solidFill>
                <a:schemeClr val="tx1"/>
              </a:solidFill>
            </a:ln>
          </p:spPr>
          <p:txBody>
            <a:bodyPr wrap="square" rtlCol="0">
              <a:spAutoFit/>
            </a:bodyPr>
            <a:lstStyle/>
            <a:p>
              <a:pPr algn="ctr"/>
              <a:r>
                <a:rPr lang="en-US" dirty="0">
                  <a:solidFill>
                    <a:prstClr val="black"/>
                  </a:solidFill>
                  <a:latin typeface="Calibri"/>
                </a:rPr>
                <a:t>Sludge Settling and Dewatering</a:t>
              </a:r>
            </a:p>
          </p:txBody>
        </p:sp>
        <p:sp>
          <p:nvSpPr>
            <p:cNvPr id="95" name="TextBox 94"/>
            <p:cNvSpPr txBox="1"/>
            <p:nvPr/>
          </p:nvSpPr>
          <p:spPr>
            <a:xfrm>
              <a:off x="6190348" y="5976680"/>
              <a:ext cx="887863" cy="369332"/>
            </a:xfrm>
            <a:prstGeom prst="rect">
              <a:avLst/>
            </a:prstGeom>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solidFill>
                    <a:prstClr val="black"/>
                  </a:solidFill>
                  <a:latin typeface="Calibri"/>
                </a:rPr>
                <a:t>Sludge</a:t>
              </a:r>
            </a:p>
          </p:txBody>
        </p:sp>
        <p:sp>
          <p:nvSpPr>
            <p:cNvPr id="96" name="TextBox 95"/>
            <p:cNvSpPr txBox="1"/>
            <p:nvPr/>
          </p:nvSpPr>
          <p:spPr>
            <a:xfrm>
              <a:off x="9214487" y="5966880"/>
              <a:ext cx="1029723" cy="646331"/>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a:solidFill>
                    <a:prstClr val="black"/>
                  </a:solidFill>
                  <a:latin typeface="Calibri"/>
                </a:rPr>
                <a:t>Treated Water</a:t>
              </a:r>
            </a:p>
          </p:txBody>
        </p:sp>
        <p:cxnSp>
          <p:nvCxnSpPr>
            <p:cNvPr id="100" name="Straight Arrow Connector 99"/>
            <p:cNvCxnSpPr/>
            <p:nvPr/>
          </p:nvCxnSpPr>
          <p:spPr>
            <a:xfrm>
              <a:off x="8829319" y="5756906"/>
              <a:ext cx="276346" cy="404440"/>
            </a:xfrm>
            <a:prstGeom prst="straightConnector1">
              <a:avLst/>
            </a:prstGeom>
            <a:ln>
              <a:prstDash val="dash"/>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p:cNvCxnSpPr>
              <a:stCxn id="31" idx="1"/>
            </p:cNvCxnSpPr>
            <p:nvPr/>
          </p:nvCxnSpPr>
          <p:spPr>
            <a:xfrm flipH="1">
              <a:off x="7636493" y="3942562"/>
              <a:ext cx="1416603" cy="83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689061" y="2243912"/>
              <a:ext cx="683347" cy="84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a:stCxn id="12" idx="3"/>
          </p:cNvCxnSpPr>
          <p:nvPr/>
        </p:nvCxnSpPr>
        <p:spPr>
          <a:xfrm flipV="1">
            <a:off x="6357257" y="2243912"/>
            <a:ext cx="475970" cy="45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52984" y="6094261"/>
            <a:ext cx="2617932" cy="646331"/>
          </a:xfrm>
          <a:prstGeom prst="rect">
            <a:avLst/>
          </a:prstGeom>
          <a:noFill/>
        </p:spPr>
        <p:txBody>
          <a:bodyPr wrap="square" rtlCol="0">
            <a:spAutoFit/>
          </a:bodyPr>
          <a:lstStyle/>
          <a:p>
            <a:r>
              <a:rPr lang="en-US" sz="1200" dirty="0">
                <a:solidFill>
                  <a:prstClr val="black"/>
                </a:solidFill>
                <a:latin typeface="Calibri"/>
              </a:rPr>
              <a:t>Pictures from: </a:t>
            </a:r>
            <a:r>
              <a:rPr lang="en-US" sz="1200" dirty="0">
                <a:solidFill>
                  <a:prstClr val="black"/>
                </a:solidFill>
                <a:latin typeface="Calibri"/>
                <a:hlinkClick r:id="rId5"/>
              </a:rPr>
              <a:t>https://www.atimetals.com/businesses/aticastproducts/pages/default.aspx</a:t>
            </a:r>
            <a:r>
              <a:rPr lang="en-US" sz="1200" dirty="0">
                <a:solidFill>
                  <a:prstClr val="black"/>
                </a:solidFill>
                <a:latin typeface="Calibri"/>
              </a:rPr>
              <a:t> </a:t>
            </a:r>
          </a:p>
        </p:txBody>
      </p:sp>
      <p:pic>
        <p:nvPicPr>
          <p:cNvPr id="33" name="Picture 32" descr="Logo Color RegularSM.jpg"/>
          <p:cNvPicPr>
            <a:picLocks noChangeAspect="1"/>
          </p:cNvPicPr>
          <p:nvPr/>
        </p:nvPicPr>
        <p:blipFill>
          <a:blip r:embed="rId6" cstate="print"/>
          <a:stretch>
            <a:fillRect/>
          </a:stretch>
        </p:blipFill>
        <p:spPr>
          <a:xfrm>
            <a:off x="11539946" y="6104853"/>
            <a:ext cx="382220" cy="636531"/>
          </a:xfrm>
          <a:prstGeom prst="rect">
            <a:avLst/>
          </a:prstGeom>
        </p:spPr>
      </p:pic>
    </p:spTree>
    <p:extLst>
      <p:ext uri="{BB962C8B-B14F-4D97-AF65-F5344CB8AC3E}">
        <p14:creationId xmlns:p14="http://schemas.microsoft.com/office/powerpoint/2010/main" val="2346615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a:solidFill>
                  <a:schemeClr val="bg1"/>
                </a:solidFill>
              </a:rPr>
              <a:t>Waste Sampling and Analysis</a:t>
            </a:r>
          </a:p>
        </p:txBody>
      </p:sp>
      <p:pic>
        <p:nvPicPr>
          <p:cNvPr id="6" name="Picture 5" descr="Logo Color RegularSM.jpg"/>
          <p:cNvPicPr>
            <a:picLocks noChangeAspect="1"/>
          </p:cNvPicPr>
          <p:nvPr/>
        </p:nvPicPr>
        <p:blipFill>
          <a:blip r:embed="rId3" cstate="print"/>
          <a:stretch>
            <a:fillRect/>
          </a:stretch>
        </p:blipFill>
        <p:spPr>
          <a:xfrm>
            <a:off x="11582400" y="6031374"/>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431305770"/>
              </p:ext>
            </p:extLst>
          </p:nvPr>
        </p:nvGraphicFramePr>
        <p:xfrm>
          <a:off x="1981200" y="1572420"/>
          <a:ext cx="8229600" cy="436569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020737021"/>
                    </a:ext>
                  </a:extLst>
                </a:gridCol>
                <a:gridCol w="4114800">
                  <a:extLst>
                    <a:ext uri="{9D8B030D-6E8A-4147-A177-3AD203B41FA5}">
                      <a16:colId xmlns:a16="http://schemas.microsoft.com/office/drawing/2014/main" val="100057814"/>
                    </a:ext>
                  </a:extLst>
                </a:gridCol>
              </a:tblGrid>
              <a:tr h="408909">
                <a:tc gridSpan="2">
                  <a:txBody>
                    <a:bodyPr/>
                    <a:lstStyle/>
                    <a:p>
                      <a:pPr algn="ctr"/>
                      <a:r>
                        <a:rPr lang="en-US" dirty="0" smtClean="0"/>
                        <a:t>Chemicals</a:t>
                      </a:r>
                      <a:r>
                        <a:rPr lang="en-US" baseline="0" dirty="0" smtClean="0"/>
                        <a:t> Analyzed</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Cyanide</a:t>
                      </a:r>
                      <a:endParaRPr lang="en-US" dirty="0"/>
                    </a:p>
                  </a:txBody>
                  <a:tcPr/>
                </a:tc>
                <a:extLst>
                  <a:ext uri="{0D108BD9-81ED-4DB2-BD59-A6C34878D82A}">
                    <a16:rowId xmlns:a16="http://schemas.microsoft.com/office/drawing/2014/main" val="1705452958"/>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45903766"/>
                  </a:ext>
                </a:extLst>
              </a:tr>
              <a:tr h="41458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Other</a:t>
                      </a:r>
                      <a:r>
                        <a:rPr lang="en-US" b="1" baseline="0" dirty="0" smtClean="0"/>
                        <a:t> Potential Hazardous </a:t>
                      </a:r>
                      <a:r>
                        <a:rPr lang="en-US" b="1" baseline="0" dirty="0" err="1" smtClean="0"/>
                        <a:t>Constituients</a:t>
                      </a:r>
                      <a:endParaRPr lang="en-US" b="1" dirty="0" smtClean="0"/>
                    </a:p>
                    <a:p>
                      <a:endParaRPr lang="en-US" dirty="0"/>
                    </a:p>
                  </a:txBody>
                  <a:tcPr/>
                </a:tc>
                <a:tc hMerge="1">
                  <a:txBody>
                    <a:bodyPr/>
                    <a:lstStyle/>
                    <a:p>
                      <a:endParaRPr lang="en-US" dirty="0"/>
                    </a:p>
                  </a:txBody>
                  <a:tcPr/>
                </a:tc>
                <a:extLst>
                  <a:ext uri="{0D108BD9-81ED-4DB2-BD59-A6C34878D82A}">
                    <a16:rowId xmlns:a16="http://schemas.microsoft.com/office/drawing/2014/main" val="322773966"/>
                  </a:ext>
                </a:extLst>
              </a:tr>
              <a:tr h="414588">
                <a:tc>
                  <a:txBody>
                    <a:bodyPr/>
                    <a:lstStyle/>
                    <a:p>
                      <a:r>
                        <a:rPr lang="en-US" b="0" dirty="0" smtClean="0"/>
                        <a:t>Chromium</a:t>
                      </a:r>
                      <a:endParaRPr lang="en-US" b="0" dirty="0"/>
                    </a:p>
                  </a:txBody>
                  <a:tcPr/>
                </a:tc>
                <a:tc>
                  <a:txBody>
                    <a:bodyPr/>
                    <a:lstStyle/>
                    <a:p>
                      <a:r>
                        <a:rPr lang="en-US" dirty="0" smtClean="0"/>
                        <a:t>Fluoride</a:t>
                      </a:r>
                      <a:endParaRPr lang="en-US" b="1" dirty="0"/>
                    </a:p>
                  </a:txBody>
                  <a:tcPr/>
                </a:tc>
                <a:extLst>
                  <a:ext uri="{0D108BD9-81ED-4DB2-BD59-A6C34878D82A}">
                    <a16:rowId xmlns:a16="http://schemas.microsoft.com/office/drawing/2014/main" val="3002131872"/>
                  </a:ext>
                </a:extLst>
              </a:tr>
              <a:tr h="414588">
                <a:tc>
                  <a:txBody>
                    <a:bodyPr/>
                    <a:lstStyle/>
                    <a:p>
                      <a:r>
                        <a:rPr lang="en-US" dirty="0" smtClean="0"/>
                        <a:t>Manganese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Molybdenum</a:t>
                      </a:r>
                    </a:p>
                  </a:txBody>
                  <a:tcPr/>
                </a:tc>
                <a:extLst>
                  <a:ext uri="{0D108BD9-81ED-4DB2-BD59-A6C34878D82A}">
                    <a16:rowId xmlns:a16="http://schemas.microsoft.com/office/drawing/2014/main" val="1568295319"/>
                  </a:ext>
                </a:extLst>
              </a:tr>
              <a:tr h="414588">
                <a:tc>
                  <a:txBody>
                    <a:bodyPr/>
                    <a:lstStyle/>
                    <a:p>
                      <a:r>
                        <a:rPr lang="en-US" dirty="0" smtClean="0"/>
                        <a:t>Silver</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06183219"/>
                  </a:ext>
                </a:extLst>
              </a:tr>
              <a:tr h="414588">
                <a:tc>
                  <a:txBody>
                    <a:bodyPr/>
                    <a:lstStyle/>
                    <a:p>
                      <a:r>
                        <a:rPr lang="en-US" dirty="0" smtClean="0"/>
                        <a:t>Zirconium</a:t>
                      </a:r>
                      <a:endParaRPr lang="en-US" dirty="0"/>
                    </a:p>
                  </a:txBody>
                  <a:tcPr/>
                </a:tc>
                <a:tc>
                  <a:txBody>
                    <a:bodyPr/>
                    <a:lstStyle/>
                    <a:p>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144554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F - EQC Preparation</Topic>
    <Subtopic xmlns="$ListId:doc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968AA02169C449A6EC7E0228F7CABE" ma:contentTypeVersion="" ma:contentTypeDescription="Create a new document." ma:contentTypeScope="" ma:versionID="64df05f0b6479a25fa3a707da80e648e">
  <xsd:schema xmlns:xsd="http://www.w3.org/2001/XMLSchema" xmlns:xs="http://www.w3.org/2001/XMLSchema" xmlns:p="http://schemas.microsoft.com/office/2006/metadata/properties" xmlns:ns2="$ListId:docs;" targetNamespace="http://schemas.microsoft.com/office/2006/metadata/properties" ma:root="true" ma:fieldsID="001150d0fd4e043abff2eb1471db209c"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Rules"/>
          <xsd:enumeration value="B - Planning"/>
          <xsd:enumeration value="C - Stakeholder Involvement"/>
          <xsd:enumeration value="D - Fee Approval"/>
          <xsd:enumeration value="E - Public Notice"/>
          <xsd:enumeration value="F - EQC Preparation"/>
          <xsd:enumeration value="G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5C05B2-8086-4526-AF94-010B01864310}">
  <ds:schemaRefs>
    <ds:schemaRef ds:uri="$ListId:doc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0B8A263-CD16-4F29-BA74-8FA8A3C14C78}">
  <ds:schemaRefs>
    <ds:schemaRef ds:uri="http://schemas.microsoft.com/sharepoint/v3/contenttype/forms"/>
  </ds:schemaRefs>
</ds:datastoreItem>
</file>

<file path=customXml/itemProps3.xml><?xml version="1.0" encoding="utf-8"?>
<ds:datastoreItem xmlns:ds="http://schemas.openxmlformats.org/officeDocument/2006/customXml" ds:itemID="{0723505C-C612-4E50-A0A7-606518B21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1616</TotalTime>
  <Words>3747</Words>
  <Application>Microsoft Office PowerPoint</Application>
  <PresentationFormat>Widescreen</PresentationFormat>
  <Paragraphs>318</Paragraphs>
  <Slides>17</Slides>
  <Notes>17</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1_Office Theme</vt:lpstr>
      <vt:lpstr>Land Quality – Hazardous Waste</vt:lpstr>
      <vt:lpstr>Timeline</vt:lpstr>
      <vt:lpstr>PowerPoint Presentation</vt:lpstr>
      <vt:lpstr>Outline</vt:lpstr>
      <vt:lpstr>Definitions</vt:lpstr>
      <vt:lpstr>Statutes and Rules</vt:lpstr>
      <vt:lpstr>Pacific Cast Technologies, Inc. F006 Delisting Background </vt:lpstr>
      <vt:lpstr>PowerPoint Presentation</vt:lpstr>
      <vt:lpstr>Waste Sampling and Analysis</vt:lpstr>
      <vt:lpstr>Waste Sampling and Analysis</vt:lpstr>
      <vt:lpstr>PowerPoint Presentation</vt:lpstr>
      <vt:lpstr>PowerPoint Presentation</vt:lpstr>
      <vt:lpstr>Rule Overview</vt:lpstr>
      <vt:lpstr>Recommendation</vt:lpstr>
      <vt:lpstr>Slides for questions</vt:lpstr>
      <vt:lpstr>PowerPoint Presentation</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Quality – Hazardous Waste</dc:title>
  <dc:creator>Eileen Naples</dc:creator>
  <cp:lastModifiedBy>SADOFSKY Seth</cp:lastModifiedBy>
  <cp:revision>56</cp:revision>
  <cp:lastPrinted>2019-10-22T16:42:51Z</cp:lastPrinted>
  <dcterms:created xsi:type="dcterms:W3CDTF">2019-08-23T15:29:38Z</dcterms:created>
  <dcterms:modified xsi:type="dcterms:W3CDTF">2019-10-22T17:30:41Z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0x0101009D968AA02169C449A6EC7E0228F7CABE</vt:lpwstr>
  </property>
</Properties>
</file>