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4.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8" r:id="rId5"/>
    <p:sldId id="261" r:id="rId6"/>
    <p:sldId id="273" r:id="rId7"/>
    <p:sldId id="260" r:id="rId8"/>
    <p:sldId id="262" r:id="rId9"/>
    <p:sldId id="277" r:id="rId10"/>
    <p:sldId id="263" r:id="rId11"/>
    <p:sldId id="264" r:id="rId12"/>
    <p:sldId id="265" r:id="rId13"/>
    <p:sldId id="266" r:id="rId14"/>
    <p:sldId id="267" r:id="rId15"/>
    <p:sldId id="268" r:id="rId16"/>
    <p:sldId id="269" r:id="rId17"/>
    <p:sldId id="270" r:id="rId18"/>
    <p:sldId id="272" r:id="rId19"/>
    <p:sldId id="274" r:id="rId20"/>
    <p:sldId id="275"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4" clrIdx="0">
    <p:extLst>
      <p:ext uri="{19B8F6BF-5375-455C-9EA6-DF929625EA0E}">
        <p15:presenceInfo xmlns:p15="http://schemas.microsoft.com/office/powerpoint/2012/main" userId="S-1-5-21-2124760015-1411717758-1302595720-35260" providerId="AD"/>
      </p:ext>
    </p:extLst>
  </p:cmAuthor>
  <p:cmAuthor id="2" name="LIVENGOOD David" initials="LD" lastIdx="6" clrIdx="1">
    <p:extLst>
      <p:ext uri="{19B8F6BF-5375-455C-9EA6-DF929625EA0E}">
        <p15:presenceInfo xmlns:p15="http://schemas.microsoft.com/office/powerpoint/2012/main" userId="S-1-5-21-2124760015-1411717758-1302595720-26274" providerId="AD"/>
      </p:ext>
    </p:extLst>
  </p:cmAuthor>
  <p:cmAuthor id="3" name="FULLER Brian" initials="FB" lastIdx="5" clrIdx="2">
    <p:extLst>
      <p:ext uri="{19B8F6BF-5375-455C-9EA6-DF929625EA0E}">
        <p15:presenceInfo xmlns:p15="http://schemas.microsoft.com/office/powerpoint/2012/main" userId="S-1-5-21-2124760015-1411717758-1302595720-3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605" autoAdjust="0"/>
  </p:normalViewPr>
  <p:slideViewPr>
    <p:cSldViewPr snapToGrid="0">
      <p:cViewPr varScale="1">
        <p:scale>
          <a:sx n="60" d="100"/>
          <a:sy n="60" d="100"/>
        </p:scale>
        <p:origin x="72"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6"/>
          <c:order val="6"/>
          <c:tx>
            <c:strRef>
              <c:f>Sheet1!$A$13</c:f>
              <c:strCache>
                <c:ptCount val="1"/>
                <c:pt idx="0">
                  <c:v>Chromium</c:v>
                </c:pt>
              </c:strCache>
            </c:strRef>
          </c:tx>
          <c:spPr>
            <a:solidFill>
              <a:schemeClr val="accent1">
                <a:lumMod val="60000"/>
              </a:schemeClr>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Sheet1!$B$13:$H$13</c:f>
              <c:numCache>
                <c:formatCode>General</c:formatCode>
                <c:ptCount val="5"/>
                <c:pt idx="0">
                  <c:v>31.5</c:v>
                </c:pt>
                <c:pt idx="1">
                  <c:v>34.6</c:v>
                </c:pt>
                <c:pt idx="2">
                  <c:v>30.9</c:v>
                </c:pt>
                <c:pt idx="3">
                  <c:v>27.1</c:v>
                </c:pt>
                <c:pt idx="4">
                  <c:v>37.1</c:v>
                </c:pt>
              </c:numCache>
            </c:numRef>
          </c:val>
          <c:extLst>
            <c:ext xmlns:c16="http://schemas.microsoft.com/office/drawing/2014/chart" uri="{C3380CC4-5D6E-409C-BE32-E72D297353CC}">
              <c16:uniqueId val="{00000000-BDDD-4FEF-8BBA-E89ED1854210}"/>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DDD-4FEF-8BBA-E89ED185421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DDD-4FEF-8BBA-E89ED185421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DDD-4FEF-8BBA-E89ED18542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DDD-4FEF-8BBA-E89ED18542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BDDD-4FEF-8BBA-E89ED185421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6-BDDD-4FEF-8BBA-E89ED1854210}"/>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Sheet1!$A$11</c:f>
              <c:strCache>
                <c:ptCount val="1"/>
                <c:pt idx="0">
                  <c:v>Vanadium</c:v>
                </c:pt>
              </c:strCache>
              <c:extLst xmlns:c15="http://schemas.microsoft.com/office/drawing/2012/chart"/>
            </c:strRef>
          </c:tx>
          <c:spPr>
            <a:solidFill>
              <a:schemeClr val="accent5"/>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Sheet1!$B$11:$H$11</c:f>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0-BA7C-4EEA-BAB4-BC3F294570A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A7C-4EEA-BAB4-BC3F294570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A7C-4EEA-BAB4-BC3F294570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A7C-4EEA-BAB4-BC3F294570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A7C-4EEA-BAB4-BC3F294570A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BA7C-4EEA-BAB4-BC3F294570A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Vanadium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Sheet1!$A$8</c:f>
              <c:strCache>
                <c:ptCount val="1"/>
                <c:pt idx="0">
                  <c:v>Manganese</c:v>
                </c:pt>
              </c:strCache>
              <c:extLst xmlns:c15="http://schemas.microsoft.com/office/drawing/2012/chart"/>
            </c:strRef>
          </c:tx>
          <c:spPr>
            <a:solidFill>
              <a:schemeClr val="accent2"/>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Sheet1!$B$8:$H$8</c:f>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0-1CB5-44AB-9B93-6E6D2BBF98BD}"/>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1CB5-44AB-9B93-6E6D2BBF98B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1CB5-44AB-9B93-6E6D2BBF98B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1CB5-44AB-9B93-6E6D2BBF98B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1CB5-44AB-9B93-6E6D2BBF98B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1CB5-44AB-9B93-6E6D2BBF98BD}"/>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Manganese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Sheet1!$A$10</c:f>
              <c:strCache>
                <c:ptCount val="1"/>
                <c:pt idx="0">
                  <c:v>Silver</c:v>
                </c:pt>
              </c:strCache>
            </c:strRef>
          </c:tx>
          <c:spPr>
            <a:solidFill>
              <a:schemeClr val="accent4"/>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Sheet1!$B$10:$H$10</c:f>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0-D1B9-4FA3-B045-5ABA17FBCA13}"/>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D1B9-4FA3-B045-5ABA17FBCA1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D1B9-4FA3-B045-5ABA17FBCA1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D1B9-4FA3-B045-5ABA17FBCA1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D1B9-4FA3-B045-5ABA17FBCA1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D1B9-4FA3-B045-5ABA17FBCA1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D1B9-4FA3-B045-5ABA17FBCA13}"/>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Silver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2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Sheet1!$A$7</c:f>
              <c:strCache>
                <c:ptCount val="1"/>
                <c:pt idx="0">
                  <c:v>Fluoride</c:v>
                </c:pt>
              </c:strCache>
            </c:strRef>
          </c:tx>
          <c:spPr>
            <a:solidFill>
              <a:schemeClr val="accent1"/>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Sheet1!$B$7:$H$7</c:f>
              <c:numCache>
                <c:formatCode>General</c:formatCode>
                <c:ptCount val="5"/>
                <c:pt idx="0">
                  <c:v>123</c:v>
                </c:pt>
                <c:pt idx="1">
                  <c:v>139</c:v>
                </c:pt>
                <c:pt idx="2">
                  <c:v>124</c:v>
                </c:pt>
                <c:pt idx="3">
                  <c:v>152</c:v>
                </c:pt>
                <c:pt idx="4">
                  <c:v>107</c:v>
                </c:pt>
              </c:numCache>
            </c:numRef>
          </c:val>
          <c:extLst xmlns:c15="http://schemas.microsoft.com/office/drawing/2012/chart">
            <c:ext xmlns:c16="http://schemas.microsoft.com/office/drawing/2014/chart" uri="{C3380CC4-5D6E-409C-BE32-E72D297353CC}">
              <c16:uniqueId val="{00000000-C80A-43F3-B6CB-5A7D26AFE05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1"/>
                <c:order val="1"/>
                <c:tx>
                  <c:strRef>
                    <c:extLst>
                      <c:ex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c:ext xmlns:c16="http://schemas.microsoft.com/office/drawing/2014/chart" uri="{C3380CC4-5D6E-409C-BE32-E72D297353CC}">
                    <c16:uniqueId val="{00000001-C80A-43F3-B6CB-5A7D26AFE05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C80A-43F3-B6CB-5A7D26AFE05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C80A-43F3-B6CB-5A7D26AFE05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C80A-43F3-B6CB-5A7D26AFE05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C80A-43F3-B6CB-5A7D26AFE05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C80A-43F3-B6CB-5A7D26AFE05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Fluoride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Sheet1!$A$9</c:f>
              <c:strCache>
                <c:ptCount val="1"/>
                <c:pt idx="0">
                  <c:v>Molybdenium</c:v>
                </c:pt>
              </c:strCache>
            </c:strRef>
          </c:tx>
          <c:spPr>
            <a:solidFill>
              <a:schemeClr val="accent3"/>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Sheet1!$B$9:$H$9</c:f>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0-980E-4553-96BC-71466535612F}"/>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980E-4553-96BC-71466535612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980E-4553-96BC-71466535612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980E-4553-96BC-71466535612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980E-4553-96BC-71466535612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980E-4553-96BC-71466535612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980E-4553-96BC-71466535612F}"/>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Molybdenium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manualLayout>
              <c:xMode val="edge"/>
              <c:yMode val="edge"/>
              <c:x val="0.1437908496732026"/>
              <c:y val="5.0945554882564175E-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Sheet1!$A$12</c:f>
              <c:strCache>
                <c:ptCount val="1"/>
                <c:pt idx="0">
                  <c:v>Zirconium</c:v>
                </c:pt>
              </c:strCache>
            </c:strRef>
          </c:tx>
          <c:spPr>
            <a:solidFill>
              <a:schemeClr val="accent6"/>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Sheet1!$B$12:$H$12</c:f>
              <c:numCache>
                <c:formatCode>General</c:formatCode>
                <c:ptCount val="5"/>
                <c:pt idx="0">
                  <c:v>805</c:v>
                </c:pt>
                <c:pt idx="1">
                  <c:v>954</c:v>
                </c:pt>
                <c:pt idx="2">
                  <c:v>1680</c:v>
                </c:pt>
                <c:pt idx="3">
                  <c:v>1400</c:v>
                </c:pt>
                <c:pt idx="4">
                  <c:v>648</c:v>
                </c:pt>
              </c:numCache>
            </c:numRef>
          </c:val>
          <c:extLst>
            <c:ext xmlns:c16="http://schemas.microsoft.com/office/drawing/2014/chart" uri="{C3380CC4-5D6E-409C-BE32-E72D297353CC}">
              <c16:uniqueId val="{00000000-07CB-4ED2-B684-E192D260A9C5}"/>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07CB-4ED2-B684-E192D260A9C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07CB-4ED2-B684-E192D260A9C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07CB-4ED2-B684-E192D260A9C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07CB-4ED2-B684-E192D260A9C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07CB-4ED2-B684-E192D260A9C5}"/>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Zirconium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9-10-18T16:48:16.516" idx="1">
    <p:pos x="4985" y="2247"/>
    <p:text>Precision or Pacific</p:text>
    <p:extLst>
      <p:ext uri="{C676402C-5697-4E1C-873F-D02D1690AC5C}">
        <p15:threadingInfo xmlns:p15="http://schemas.microsoft.com/office/powerpoint/2012/main" timeZoneBias="420"/>
      </p:ext>
    </p:extLst>
  </p:cm>
  <p:cm authorId="1" dt="2019-10-21T08:13:12.755" idx="3">
    <p:pos x="4985" y="2343"/>
    <p:text>Fixed</p:text>
    <p:extLst>
      <p:ext uri="{C676402C-5697-4E1C-873F-D02D1690AC5C}">
        <p15:threadingInfo xmlns:p15="http://schemas.microsoft.com/office/powerpoint/2012/main" timeZoneBias="420">
          <p15:parentCm authorId="3"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10-11T11:28:31.186" idx="1">
    <p:pos x="10" y="10"/>
    <p:text>Suggest say hazardous waste or state RCRA hazardous waste. EQC may not know. You do explain RCRA in Slide 6.</p:text>
    <p:extLst>
      <p:ext uri="{C676402C-5697-4E1C-873F-D02D1690AC5C}">
        <p15:threadingInfo xmlns:p15="http://schemas.microsoft.com/office/powerpoint/2012/main" timeZoneBias="420"/>
      </p:ext>
    </p:extLst>
  </p:cm>
  <p:cm authorId="2" dt="2019-10-11T11:30:21.026" idx="2">
    <p:pos x="106" y="106"/>
    <p:text>Add Oregon vs US</p:text>
    <p:extLst>
      <p:ext uri="{C676402C-5697-4E1C-873F-D02D1690AC5C}">
        <p15:threadingInfo xmlns:p15="http://schemas.microsoft.com/office/powerpoint/2012/main" timeZoneBias="420"/>
      </p:ext>
    </p:extLst>
  </p:cm>
  <p:cm authorId="2" dt="2019-10-11T11:37:05.865" idx="3">
    <p:pos x="202" y="202"/>
    <p:text>When do you turn the mic over to Dan or Seth next? There should be an intro from one of them introducing to EQC for the record.</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0-10T16:41:13.470" idx="2">
    <p:pos x="10" y="10"/>
    <p:text>This is a little repetitive, maybe rephrase a bit</p:text>
    <p:extLst>
      <p:ext uri="{C676402C-5697-4E1C-873F-D02D1690AC5C}">
        <p15:threadingInfo xmlns:p15="http://schemas.microsoft.com/office/powerpoint/2012/main" timeZoneBias="420"/>
      </p:ext>
    </p:extLst>
  </p:cm>
  <p:cm authorId="2" dt="2019-10-11T11:38:21.037" idx="4">
    <p:pos x="106" y="106"/>
    <p:text>There needs to be language for Seth to read as his intro to EQC and for the record</p:text>
    <p:extLst>
      <p:ext uri="{C676402C-5697-4E1C-873F-D02D1690AC5C}">
        <p15:threadingInfo xmlns:p15="http://schemas.microsoft.com/office/powerpoint/2012/main" timeZoneBias="420"/>
      </p:ext>
    </p:extLst>
  </p:cm>
  <p:cm authorId="3" dt="2019-10-18T16:53:34.376" idx="5">
    <p:pos x="202" y="202"/>
    <p:text>In the notes we call them ATI and Pacific Cast we should stick with one name. likely Pacific Cast.  Maybe in an earler slide we state this.</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10-11T11:46:12.571" idx="6">
    <p:pos x="10" y="10"/>
    <p:text>Recommend contacting Stephanie Caldera to get proper wording for this slide.</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10.xml><?xml version="1.0" encoding="utf-8"?>
<c:userShapes xmlns:c="http://schemas.openxmlformats.org/drawingml/2006/chart">
  <cdr:relSizeAnchor xmlns:cdr="http://schemas.openxmlformats.org/drawingml/2006/chartDrawing">
    <cdr:from>
      <cdr:x>0.13211</cdr:x>
      <cdr:y>0.79268</cdr:y>
    </cdr:from>
    <cdr:to>
      <cdr:x>1</cdr:x>
      <cdr:y>0.79268</cdr:y>
    </cdr:to>
    <cdr:cxnSp macro="">
      <cdr:nvCxnSpPr>
        <cdr:cNvPr id="4" name="Straight Connector 3"/>
        <cdr:cNvCxnSpPr/>
      </cdr:nvCxnSpPr>
      <cdr:spPr>
        <a:xfrm xmlns:a="http://schemas.openxmlformats.org/drawingml/2006/main">
          <a:off x="792480" y="1584960"/>
          <a:ext cx="520598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0.4248</cdr:x>
      <cdr:y>0.67073</cdr:y>
    </cdr:from>
    <cdr:to>
      <cdr:x>0.74187</cdr:x>
      <cdr:y>0.76829</cdr:y>
    </cdr:to>
    <cdr:sp macro="" textlink="">
      <cdr:nvSpPr>
        <cdr:cNvPr id="5" name="TextBox 4"/>
        <cdr:cNvSpPr txBox="1"/>
      </cdr:nvSpPr>
      <cdr:spPr>
        <a:xfrm xmlns:a="http://schemas.openxmlformats.org/drawingml/2006/main">
          <a:off x="2548128" y="1341120"/>
          <a:ext cx="1901952" cy="195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Requires Leaching Test</a:t>
          </a:r>
        </a:p>
        <a:p xmlns:a="http://schemas.openxmlformats.org/drawingml/2006/main">
          <a:endParaRPr lang="en-ZW"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0.32084</cdr:x>
      <cdr:y>0.17862</cdr:y>
    </cdr:from>
    <cdr:to>
      <cdr:x>0.91875</cdr:x>
      <cdr:y>0.39133</cdr:y>
    </cdr:to>
    <cdr:sp macro="" textlink="">
      <cdr:nvSpPr>
        <cdr:cNvPr id="2" name="TextBox 1"/>
        <cdr:cNvSpPr txBox="1"/>
      </cdr:nvSpPr>
      <cdr:spPr>
        <a:xfrm xmlns:a="http://schemas.openxmlformats.org/drawingml/2006/main">
          <a:off x="1576408" y="317193"/>
          <a:ext cx="2937756" cy="3777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Requires leaching test at 314 mg/kg</a:t>
          </a:r>
        </a:p>
      </cdr:txBody>
    </cdr:sp>
  </cdr:relSizeAnchor>
  <cdr:relSizeAnchor xmlns:cdr="http://schemas.openxmlformats.org/drawingml/2006/chartDrawing">
    <cdr:from>
      <cdr:x>0.18983</cdr:x>
      <cdr:y>0.33641</cdr:y>
    </cdr:from>
    <cdr:to>
      <cdr:x>0.93176</cdr:x>
      <cdr:y>0.33641</cdr:y>
    </cdr:to>
    <cdr:cxnSp macro="">
      <cdr:nvCxnSpPr>
        <cdr:cNvPr id="5" name="Straight Connector 4"/>
        <cdr:cNvCxnSpPr/>
      </cdr:nvCxnSpPr>
      <cdr:spPr>
        <a:xfrm xmlns:a="http://schemas.openxmlformats.org/drawingml/2006/main">
          <a:off x="932688" y="597407"/>
          <a:ext cx="364540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0.15395</cdr:x>
      <cdr:y>0.07558</cdr:y>
    </cdr:from>
    <cdr:to>
      <cdr:x>0.97628</cdr:x>
      <cdr:y>0.07558</cdr:y>
    </cdr:to>
    <cdr:cxnSp macro="">
      <cdr:nvCxnSpPr>
        <cdr:cNvPr id="3" name="Straight Connector 2"/>
        <cdr:cNvCxnSpPr/>
      </cdr:nvCxnSpPr>
      <cdr:spPr>
        <a:xfrm xmlns:a="http://schemas.openxmlformats.org/drawingml/2006/main">
          <a:off x="756666" y="158496"/>
          <a:ext cx="404164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0.20481</cdr:x>
      <cdr:y>0.13092</cdr:y>
    </cdr:from>
    <cdr:to>
      <cdr:x>0.90806</cdr:x>
      <cdr:y>0.28209</cdr:y>
    </cdr:to>
    <cdr:sp macro="" textlink="">
      <cdr:nvSpPr>
        <cdr:cNvPr id="4" name="TextBox 3"/>
        <cdr:cNvSpPr txBox="1"/>
      </cdr:nvSpPr>
      <cdr:spPr>
        <a:xfrm xmlns:a="http://schemas.openxmlformats.org/drawingml/2006/main">
          <a:off x="1006602" y="274551"/>
          <a:ext cx="3456432" cy="31699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smtClean="0"/>
            <a:t>Requires leaching test at 100 mg/kg</a:t>
          </a:r>
          <a:endParaRPr lang="en-ZW"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0.1531</cdr:x>
      <cdr:y>0.25778</cdr:y>
    </cdr:from>
    <cdr:to>
      <cdr:x>0.98643</cdr:x>
      <cdr:y>0.25778</cdr:y>
    </cdr:to>
    <cdr:cxnSp macro="">
      <cdr:nvCxnSpPr>
        <cdr:cNvPr id="4" name="Straight Connector 3"/>
        <cdr:cNvCxnSpPr/>
      </cdr:nvCxnSpPr>
      <cdr:spPr>
        <a:xfrm xmlns:a="http://schemas.openxmlformats.org/drawingml/2006/main">
          <a:off x="752475" y="552450"/>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0.24806</cdr:x>
      <cdr:y>0.27111</cdr:y>
    </cdr:from>
    <cdr:to>
      <cdr:x>0.78876</cdr:x>
      <cdr:y>0.37333</cdr:y>
    </cdr:to>
    <cdr:sp macro="" textlink="">
      <cdr:nvSpPr>
        <cdr:cNvPr id="5" name="TextBox 4"/>
        <cdr:cNvSpPr txBox="1"/>
      </cdr:nvSpPr>
      <cdr:spPr>
        <a:xfrm xmlns:a="http://schemas.openxmlformats.org/drawingml/2006/main">
          <a:off x="1219200" y="581025"/>
          <a:ext cx="26574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784 mg/kg</a:t>
          </a:r>
        </a:p>
      </cdr:txBody>
    </cdr:sp>
  </cdr:relSizeAnchor>
</c:userShapes>
</file>

<file path=ppt/drawings/drawing14.xml><?xml version="1.0" encoding="utf-8"?>
<c:userShapes xmlns:c="http://schemas.openxmlformats.org/drawingml/2006/chart">
  <cdr:relSizeAnchor xmlns:cdr="http://schemas.openxmlformats.org/drawingml/2006/chartDrawing">
    <cdr:from>
      <cdr:x>0.16667</cdr:x>
      <cdr:y>0.68</cdr:y>
    </cdr:from>
    <cdr:to>
      <cdr:x>1</cdr:x>
      <cdr:y>0.68</cdr:y>
    </cdr:to>
    <cdr:cxnSp macro="">
      <cdr:nvCxnSpPr>
        <cdr:cNvPr id="4" name="Straight Connector 3"/>
        <cdr:cNvCxnSpPr/>
      </cdr:nvCxnSpPr>
      <cdr:spPr>
        <a:xfrm xmlns:a="http://schemas.openxmlformats.org/drawingml/2006/main">
          <a:off x="819150" y="1457325"/>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0.18411</cdr:x>
      <cdr:y>0.37333</cdr:y>
    </cdr:from>
    <cdr:to>
      <cdr:x>0.46705</cdr:x>
      <cdr:y>0.59111</cdr:y>
    </cdr:to>
    <cdr:sp macro="" textlink="">
      <cdr:nvSpPr>
        <cdr:cNvPr id="5" name="TextBox 4"/>
        <cdr:cNvSpPr txBox="1"/>
      </cdr:nvSpPr>
      <cdr:spPr>
        <a:xfrm xmlns:a="http://schemas.openxmlformats.org/drawingml/2006/main">
          <a:off x="904876" y="800100"/>
          <a:ext cx="139065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227 mg/kg</a:t>
          </a:r>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0.23229</cdr:x>
      <cdr:y>0.27034</cdr:y>
    </cdr:from>
    <cdr:to>
      <cdr:x>0.7677</cdr:x>
      <cdr:y>0.44654</cdr:y>
    </cdr:to>
    <cdr:sp macro="" textlink="">
      <cdr:nvSpPr>
        <cdr:cNvPr id="2" name="TextBox 1"/>
        <cdr:cNvSpPr txBox="1"/>
      </cdr:nvSpPr>
      <cdr:spPr>
        <a:xfrm xmlns:a="http://schemas.openxmlformats.org/drawingml/2006/main">
          <a:off x="1166841" y="524058"/>
          <a:ext cx="2689420" cy="3415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Total limit </a:t>
          </a:r>
          <a:r>
            <a:rPr lang="en-ZW" sz="1400" dirty="0" smtClean="0"/>
            <a:t>4000</a:t>
          </a:r>
          <a:endParaRPr lang="en-ZW" sz="1400" dirty="0"/>
        </a:p>
      </cdr:txBody>
    </cdr:sp>
  </cdr:relSizeAnchor>
  <cdr:relSizeAnchor xmlns:cdr="http://schemas.openxmlformats.org/drawingml/2006/chartDrawing">
    <cdr:from>
      <cdr:x>0.18222</cdr:x>
      <cdr:y>0.2292</cdr:y>
    </cdr:from>
    <cdr:to>
      <cdr:x>0.97333</cdr:x>
      <cdr:y>0.2292</cdr:y>
    </cdr:to>
    <cdr:cxnSp macro="">
      <cdr:nvCxnSpPr>
        <cdr:cNvPr id="4" name="Straight Connector 3"/>
        <cdr:cNvCxnSpPr/>
      </cdr:nvCxnSpPr>
      <cdr:spPr>
        <a:xfrm xmlns:a="http://schemas.openxmlformats.org/drawingml/2006/main">
          <a:off x="749808" y="478536"/>
          <a:ext cx="325526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EFB720-C874-41CF-8A42-498ED1DE9944}" type="datetimeFigureOut">
              <a:rPr lang="en-US" smtClean="0"/>
              <a:t>10/22/2019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Dan </a:t>
            </a:r>
            <a:r>
              <a:rPr lang="en-US" baseline="0" dirty="0" err="1" smtClean="0"/>
              <a:t>Lobato</a:t>
            </a:r>
            <a:r>
              <a:rPr lang="en-US" baseline="0" dirty="0" smtClean="0"/>
              <a:t>, I am an Inspector with the Western Region Hazardous Waste Program.</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Seth Sadofsky, I am a Hydrogeologist with the Western Region Materials Management program.</a:t>
            </a:r>
          </a:p>
          <a:p>
            <a:pPr marL="174708" indent="-174708">
              <a:buFont typeface="Arial" panose="020B0604020202020204" pitchFamily="34" charset="0"/>
              <a:buChar char="•"/>
            </a:pPr>
            <a:endParaRPr lang="en-US" baseline="0" dirty="0" smtClean="0"/>
          </a:p>
          <a:p>
            <a:r>
              <a:rPr lang="en-US" baseline="0" dirty="0" smtClean="0"/>
              <a:t>Back to Brian</a:t>
            </a:r>
          </a:p>
          <a:p>
            <a:pPr marL="640594" lvl="1" indent="-174708">
              <a:buFont typeface="Arial" panose="020B0604020202020204" pitchFamily="34" charset="0"/>
              <a:buChar char="•"/>
            </a:pPr>
            <a:r>
              <a:rPr lang="en-ZW" baseline="0" dirty="0" smtClean="0"/>
              <a:t>Both Dan and Seth provided technical expertise on the proposed delisting, along with </a:t>
            </a:r>
            <a:r>
              <a:rPr lang="en-US" baseline="0" dirty="0" smtClean="0"/>
              <a:t>Eileen Naples, who is no longer with the agency.</a:t>
            </a:r>
            <a:endParaRPr lang="en-ZW"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defTabSz="931774">
              <a:buFont typeface="Arial" panose="020B0604020202020204" pitchFamily="34" charset="0"/>
              <a:buChar char="•"/>
              <a:defRPr/>
            </a:pPr>
            <a:r>
              <a:rPr lang="en-US" b="0" baseline="0" dirty="0" smtClean="0"/>
              <a:t>Prior to preparation of this petition, DEQ worked with Pacific Cast Technologies, Inc. and their representatives to review the materials that may enter their chemical etching and milling waste </a:t>
            </a:r>
            <a:r>
              <a:rPr lang="en-US" b="0" baseline="0" dirty="0" smtClean="0"/>
              <a:t>stream, including all processes that lead to the wastewater treatment system, </a:t>
            </a:r>
            <a:r>
              <a:rPr lang="en-US" b="0" baseline="0" dirty="0" smtClean="0"/>
              <a:t>and developed a list of chemicals to test, including contaminants for which EPA lists F006 waste (Cadmium, Chromium, Nickel, and Cyanides) and any other potentially </a:t>
            </a:r>
            <a:r>
              <a:rPr lang="en-US" b="0" baseline="0" dirty="0" smtClean="0"/>
              <a:t>hazardous chemicals </a:t>
            </a:r>
            <a:r>
              <a:rPr lang="en-US" b="0" baseline="0" dirty="0" smtClean="0"/>
              <a:t>that may be present in the wastes (</a:t>
            </a:r>
            <a:r>
              <a:rPr lang="en-US" b="1" baseline="0" dirty="0" smtClean="0"/>
              <a:t>POINT</a:t>
            </a:r>
            <a:r>
              <a:rPr lang="en-US" b="0" baseline="0" dirty="0" smtClean="0"/>
              <a:t>).</a:t>
            </a:r>
          </a:p>
          <a:p>
            <a:pPr defTabSz="967518">
              <a:defRPr/>
            </a:pPr>
            <a:endParaRPr lang="en-US" b="0" baseline="0" dirty="0" smtClean="0"/>
          </a:p>
          <a:p>
            <a:pPr marL="181410" indent="-181410" defTabSz="967518">
              <a:buFont typeface="Arial" panose="020B0604020202020204" pitchFamily="34" charset="0"/>
              <a:buChar char="•"/>
              <a:defRPr/>
            </a:pPr>
            <a:r>
              <a:rPr lang="en-US" b="0" baseline="0" dirty="0" smtClean="0"/>
              <a:t>Through its April 2019 delisting petition, Pacific Cast </a:t>
            </a:r>
            <a:r>
              <a:rPr lang="en-US" b="0" baseline="0" dirty="0" smtClean="0"/>
              <a:t>Technologies is attempting </a:t>
            </a:r>
            <a:r>
              <a:rPr lang="en-US" b="0" baseline="0" dirty="0" smtClean="0"/>
              <a:t>to demonstrate their chemical etching and milling waste stream does not contain chemicals </a:t>
            </a:r>
            <a:r>
              <a:rPr lang="en-US" b="0" baseline="0" dirty="0" smtClean="0"/>
              <a:t>for which F006 was written </a:t>
            </a:r>
            <a:r>
              <a:rPr lang="en-US" b="0" strike="noStrike" baseline="0" dirty="0" smtClean="0"/>
              <a:t>above </a:t>
            </a:r>
            <a:r>
              <a:rPr lang="en-US" b="0" baseline="0" dirty="0" smtClean="0"/>
              <a:t>concentrations designed </a:t>
            </a:r>
            <a:r>
              <a:rPr lang="en-US" b="0" baseline="0" dirty="0" smtClean="0"/>
              <a:t>to protect human health and the environment. </a:t>
            </a:r>
          </a:p>
          <a:p>
            <a:pPr defTabSz="967518">
              <a:defRPr/>
            </a:pPr>
            <a:endParaRPr lang="en-US" b="0" baseline="0" dirty="0" smtClean="0"/>
          </a:p>
          <a:p>
            <a:pPr marL="181410" indent="-181410" defTabSz="967518">
              <a:buFont typeface="Arial" panose="020B0604020202020204" pitchFamily="34" charset="0"/>
              <a:buChar char="•"/>
              <a:defRPr/>
            </a:pPr>
            <a:r>
              <a:rPr lang="en-US" b="0" baseline="0" dirty="0" smtClean="0"/>
              <a:t>The facility must also demonstrate that their waste does not exhibit characteristics of a hazardous waste– meaning it is not ignitable, corrosive, reactive or toxic. This includes providing data from accredited laboratories to assure DEQ that no toxic chemicals are present at levels that </a:t>
            </a:r>
            <a:r>
              <a:rPr lang="en-US" b="0" baseline="0" dirty="0" smtClean="0"/>
              <a:t>are likely to </a:t>
            </a:r>
            <a:r>
              <a:rPr lang="en-US" b="0" baseline="0" dirty="0" smtClean="0"/>
              <a:t>impact human health or the environment.</a:t>
            </a:r>
          </a:p>
          <a:p>
            <a:endParaRPr lang="en-US" b="0"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strike="noStrike" baseline="0" dirty="0" smtClean="0"/>
              <a:t>The previous slide was about what chemicals to look for and these next few slides are all about how we evaluate them.</a:t>
            </a:r>
          </a:p>
          <a:p>
            <a:pPr marL="465887" lvl="1"/>
            <a:endParaRPr lang="en-US" baseline="0" dirty="0" smtClean="0"/>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Pacific Cast Technologies, Inc. must meet very specific production requirements for their customers and their production process is consistent from day-to-day, week to week and month-to-month. They </a:t>
            </a:r>
            <a:r>
              <a:rPr lang="en-US" baseline="0" dirty="0" smtClean="0"/>
              <a:t>conducted four sampling events approximately one week apart to show that, as expected, there isn’t much variability in the process and waste.  </a:t>
            </a:r>
          </a:p>
          <a:p>
            <a:pPr marL="465887" lvl="1"/>
            <a:endParaRPr lang="en-US" baseline="0" dirty="0" smtClean="0"/>
          </a:p>
          <a:p>
            <a:pPr marL="640594" lvl="1" indent="-174708">
              <a:buFont typeface="Arial" panose="020B0604020202020204" pitchFamily="34" charset="0"/>
              <a:buChar char="•"/>
            </a:pPr>
            <a:r>
              <a:rPr lang="en-US" baseline="0" dirty="0" smtClean="0"/>
              <a:t>During each  of the four sampling events,  they extracted 5 samples of sludge from a random grid in the filter press cake and then combined the five samples into one composite sample for </a:t>
            </a:r>
            <a:r>
              <a:rPr lang="en-US" baseline="0" dirty="0" smtClean="0"/>
              <a:t>analysis. This procedure provides a good average of a batch of filter press cake. During the first event</a:t>
            </a:r>
            <a:r>
              <a:rPr lang="en-US" baseline="0" dirty="0" smtClean="0"/>
              <a:t>, they duplicated the process and sent a second sample off site for </a:t>
            </a:r>
            <a:r>
              <a:rPr lang="en-US" baseline="0" dirty="0" smtClean="0"/>
              <a:t>analysis.</a:t>
            </a:r>
            <a:endParaRPr lang="en-US" baseline="0" dirty="0" smtClean="0"/>
          </a:p>
          <a:p>
            <a:pPr marL="465887" lvl="1"/>
            <a:endParaRPr lang="en-US" strike="sngStrike" baseline="0" dirty="0" smtClean="0"/>
          </a:p>
          <a:p>
            <a:pPr marL="640594" lvl="1" indent="-174708">
              <a:buFont typeface="Arial" panose="020B0604020202020204" pitchFamily="34" charset="0"/>
              <a:buChar char="•"/>
            </a:pPr>
            <a:r>
              <a:rPr lang="en-US" strike="noStrike" baseline="0" dirty="0" smtClean="0"/>
              <a:t>Independent, accredited laboratories analyzed PCT’s sludge samples  for the chemicals chosen.</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defTabSz="931774">
              <a:defRPr/>
            </a:pPr>
            <a:endParaRPr lang="en-US" b="0" baseline="0" dirty="0" smtClean="0"/>
          </a:p>
          <a:p>
            <a:pPr marL="178027" indent="-178027" defTabSz="931774">
              <a:buFont typeface="Arial" panose="020B0604020202020204" pitchFamily="34" charset="0"/>
              <a:buChar char="•"/>
              <a:defRPr/>
            </a:pPr>
            <a:r>
              <a:rPr lang="en-US" b="0" baseline="0" dirty="0" smtClean="0"/>
              <a:t>To determine if PCT’s wastewater treatment sludge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type of disposal location, risk levels chosen by the state to be similar to other land quality programs, and  then produces screening levels for the </a:t>
            </a:r>
            <a:r>
              <a:rPr lang="en-US" b="0" strike="noStrike" baseline="0" dirty="0" smtClean="0"/>
              <a:t>waste. </a:t>
            </a:r>
            <a:endParaRPr lang="en-US" b="0" strike="noStrike" baseline="0" dirty="0" smtClean="0"/>
          </a:p>
          <a:p>
            <a:pPr marL="178027" indent="-178027" defTabSz="931774">
              <a:buFont typeface="Arial" panose="020B0604020202020204" pitchFamily="34" charset="0"/>
              <a:buChar char="•"/>
              <a:defRPr/>
            </a:pPr>
            <a:endParaRPr lang="en-US" b="0" strike="noStrike" baseline="0" dirty="0" smtClean="0"/>
          </a:p>
          <a:p>
            <a:pPr marL="178027" indent="-178027" defTabSz="931774">
              <a:buFont typeface="Arial" panose="020B0604020202020204" pitchFamily="34" charset="0"/>
              <a:buChar char="•"/>
              <a:defRPr/>
            </a:pPr>
            <a:r>
              <a:rPr lang="en-US" b="0" strike="noStrike" baseline="0" dirty="0" smtClean="0"/>
              <a:t>Here we compare the screening levels for total concentration of the chemicals for which F006 is written with the data from Pacific Cast Technologies.</a:t>
            </a:r>
          </a:p>
          <a:p>
            <a:pPr marL="178027" indent="-178027" defTabSz="931774">
              <a:buFont typeface="Arial" panose="020B0604020202020204" pitchFamily="34" charset="0"/>
              <a:buChar char="•"/>
              <a:defRPr/>
            </a:pPr>
            <a:endParaRPr lang="en-US" i="0" baseline="0" dirty="0" smtClean="0"/>
          </a:p>
          <a:p>
            <a:pPr marL="178027" indent="-178027">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facility’s waste, in mg/kg or ppm, represented as bars, then we have a threshold for the total concentration in the waste (POINT) which in most cases is several orders of magnitude above the sample data (note the </a:t>
            </a:r>
            <a:r>
              <a:rPr lang="en-US" i="0" baseline="0" dirty="0" err="1" smtClean="0"/>
              <a:t>logarhythmic</a:t>
            </a:r>
            <a:r>
              <a:rPr lang="en-US" i="0" baseline="0" dirty="0" smtClean="0"/>
              <a:t> scale). </a:t>
            </a:r>
          </a:p>
          <a:p>
            <a:endParaRPr lang="en-US" i="0" baseline="0" dirty="0" smtClean="0"/>
          </a:p>
          <a:p>
            <a:pPr marL="178027" indent="-178027">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However, Landfills </a:t>
            </a:r>
            <a:r>
              <a:rPr lang="en-US" dirty="0"/>
              <a:t>are dynamic chemical environments where materials can react and dissolve. This is called leaching and the </a:t>
            </a:r>
            <a:r>
              <a:rPr lang="en-US" dirty="0" smtClean="0"/>
              <a:t>liquid </a:t>
            </a:r>
            <a:r>
              <a:rPr lang="en-US" dirty="0"/>
              <a:t>that drains from a landfill as a result is called leachate.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In addition to comparing Pacific Cast Technologies, Inc.’s sludge against a total concentration for hazardous waste, we look at whether we need to test for leaching. This level is derived by the same tool that I described in the last slide.</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b="0" strike="noStrike" baseline="0" dirty="0" smtClean="0"/>
              <a:t>Here you see the same data as the previous slide, but now we’re looking to see if we need to do a leaching test. So the red bar is </a:t>
            </a:r>
            <a:r>
              <a:rPr lang="en-US" b="0" strike="noStrike" baseline="0" dirty="0" smtClean="0"/>
              <a:t>at a different level and </a:t>
            </a:r>
            <a:r>
              <a:rPr lang="en-US" b="0" strike="noStrike" baseline="0" dirty="0" smtClean="0"/>
              <a:t>the scale is different.</a:t>
            </a:r>
          </a:p>
          <a:p>
            <a:endParaRPr lang="en-US" i="0" baseline="0" dirty="0" smtClean="0"/>
          </a:p>
          <a:p>
            <a:pPr marL="178027" indent="-178027">
              <a:buFont typeface="Arial" panose="020B0604020202020204" pitchFamily="34" charset="0"/>
              <a:buChar char="•"/>
            </a:pPr>
            <a:r>
              <a:rPr lang="en-US" i="0" baseline="0" dirty="0" smtClean="0"/>
              <a:t>You can see </a:t>
            </a:r>
            <a:r>
              <a:rPr lang="en-US" b="1" i="0" baseline="0" dirty="0" smtClean="0"/>
              <a:t>(POINT)</a:t>
            </a:r>
            <a:r>
              <a:rPr lang="en-US" i="0" baseline="0" dirty="0" smtClean="0"/>
              <a:t> that Cadmium requires leaching tests for several of the samples, and the other three chemicals do not.. </a:t>
            </a:r>
          </a:p>
          <a:p>
            <a:pPr marL="178027" indent="-178027">
              <a:buFont typeface="Arial" panose="020B0604020202020204" pitchFamily="34" charset="0"/>
              <a:buChar char="•"/>
            </a:pPr>
            <a:endParaRPr lang="en-US" i="0" baseline="0" dirty="0" smtClean="0"/>
          </a:p>
          <a:p>
            <a:pPr marL="178027" indent="-178027">
              <a:buFont typeface="Arial" panose="020B0604020202020204" pitchFamily="34" charset="0"/>
              <a:buChar char="•"/>
            </a:pPr>
            <a:r>
              <a:rPr lang="en-US" i="0" baseline="0" dirty="0" smtClean="0"/>
              <a:t>The leaching test is called the toxicity characteristic leaching procedure (or TCLP), and it is a standard test used </a:t>
            </a:r>
            <a:r>
              <a:rPr lang="en-US" i="0" baseline="0" dirty="0" smtClean="0"/>
              <a:t>for waste characterization.</a:t>
            </a:r>
            <a:endParaRPr lang="en-US" i="0" baseline="0" dirty="0" smtClean="0"/>
          </a:p>
          <a:p>
            <a:endParaRPr lang="en-US" i="0" baseline="0" dirty="0" smtClean="0"/>
          </a:p>
          <a:p>
            <a:pPr marL="178027" indent="-178027">
              <a:buFont typeface="Arial" panose="020B0604020202020204" pitchFamily="34" charset="0"/>
              <a:buChar char="•"/>
            </a:pPr>
            <a:r>
              <a:rPr lang="en-US" i="0" baseline="0" dirty="0" smtClean="0"/>
              <a:t>Samples 2, 3, and 4 were put through TCLP and tested after leaching and Cadmium was not detected in the leachate.</a:t>
            </a:r>
          </a:p>
          <a:p>
            <a:endParaRPr lang="en-US" baseline="0" dirty="0" smtClean="0"/>
          </a:p>
          <a:p>
            <a:pPr marL="174708" indent="-174708">
              <a:buFont typeface="Arial" panose="020B0604020202020204" pitchFamily="34" charset="0"/>
              <a:buChar char="•"/>
            </a:pPr>
            <a:r>
              <a:rPr lang="en-US" baseline="0" dirty="0" smtClean="0"/>
              <a:t>I’m not going to take you through the rest of the chemicals </a:t>
            </a:r>
            <a:r>
              <a:rPr lang="en-US" baseline="0" dirty="0" smtClean="0"/>
              <a:t>unless you ask me to, </a:t>
            </a:r>
            <a:r>
              <a:rPr lang="en-US" baseline="0" dirty="0" smtClean="0"/>
              <a:t>but the results are similar.  </a:t>
            </a:r>
          </a:p>
          <a:p>
            <a:endParaRPr lang="en-US" baseline="0" dirty="0" smtClean="0"/>
          </a:p>
          <a:p>
            <a:pPr marL="178027" indent="-178027" defTabSz="931774">
              <a:buFont typeface="Arial" panose="020B0604020202020204" pitchFamily="34" charset="0"/>
              <a:buChar char="•"/>
              <a:defRPr/>
            </a:pPr>
            <a:r>
              <a:rPr lang="en-US" dirty="0" smtClean="0"/>
              <a:t>As a result of the sampling</a:t>
            </a:r>
            <a:r>
              <a:rPr lang="en-US" baseline="0" dirty="0" smtClean="0"/>
              <a:t> and analysis </a:t>
            </a:r>
            <a:r>
              <a:rPr lang="en-US" baseline="0" dirty="0" smtClean="0"/>
              <a:t>that Pacific </a:t>
            </a:r>
            <a:r>
              <a:rPr lang="en-US" baseline="0" dirty="0" smtClean="0"/>
              <a:t>Cast </a:t>
            </a:r>
            <a:r>
              <a:rPr lang="en-US" baseline="0" dirty="0" smtClean="0"/>
              <a:t>Technologies conducted </a:t>
            </a:r>
            <a:r>
              <a:rPr lang="en-US" baseline="0" dirty="0" smtClean="0"/>
              <a:t>in consultation with DEQ, we are satisfied the facility’s chemical etching and milling sludge meets the criteria for a hazardous waste delisting and is safe to dispose of in a permitted, non-hazardous waste landfill. </a:t>
            </a:r>
            <a:endParaRPr lang="en-US" baseline="0" dirty="0" smtClean="0"/>
          </a:p>
          <a:p>
            <a:pPr marL="178027" indent="-178027" defTabSz="931774">
              <a:buFont typeface="Arial" panose="020B0604020202020204" pitchFamily="34" charset="0"/>
              <a:buChar char="•"/>
              <a:defRPr/>
            </a:pPr>
            <a:endParaRPr lang="en-US" baseline="0" dirty="0" smtClean="0"/>
          </a:p>
          <a:p>
            <a:pPr marL="178027" indent="-178027" defTabSz="931774">
              <a:buFont typeface="Arial" panose="020B0604020202020204" pitchFamily="34" charset="0"/>
              <a:buChar char="•"/>
              <a:defRPr/>
            </a:pPr>
            <a:r>
              <a:rPr lang="en-US" baseline="0" dirty="0" smtClean="0"/>
              <a:t>Now I’d like to move back to Brian for our conclusions</a:t>
            </a:r>
          </a:p>
          <a:p>
            <a:pPr marL="178027" indent="-178027" defTabSz="931774">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smtClean="0"/>
              <a:t>Back to Brian</a:t>
            </a:r>
            <a:endParaRPr lang="en-US" b="1" dirty="0" smtClean="0"/>
          </a:p>
          <a:p>
            <a:pPr marL="174708" indent="-174708" defTabSz="931774">
              <a:buFont typeface="Arial" panose="020B0604020202020204" pitchFamily="34" charset="0"/>
              <a:buChar char="•"/>
              <a:defRPr/>
            </a:pPr>
            <a:endParaRPr lang="en-US" dirty="0" smtClean="0"/>
          </a:p>
          <a:p>
            <a:pPr marL="174708" indent="-174708" defTabSz="931774">
              <a:buFont typeface="Arial" panose="020B0604020202020204" pitchFamily="34" charset="0"/>
              <a:buChar char="•"/>
              <a:defRPr/>
            </a:pPr>
            <a:r>
              <a:rPr lang="en-US" dirty="0" smtClean="0"/>
              <a:t>DEQ proposes amending Oregon’s hazardous waste regulations in Chapter 340, Division 101 of the Oregon Administrative Rules to incorporate the delisting of Pacific</a:t>
            </a:r>
            <a:r>
              <a:rPr lang="en-US" baseline="0" dirty="0" smtClean="0"/>
              <a:t> Cast Technologies, Inc</a:t>
            </a:r>
            <a:r>
              <a:rPr lang="en-US" baseline="0" dirty="0" smtClean="0"/>
              <a:t>.,</a:t>
            </a:r>
            <a:r>
              <a:rPr lang="en-US" dirty="0" smtClean="0"/>
              <a:t> </a:t>
            </a:r>
            <a:r>
              <a:rPr lang="en-US" dirty="0" smtClean="0"/>
              <a:t>F006 hazardous waste, as long as certain conditions are met.</a:t>
            </a:r>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r>
              <a:rPr lang="en-US" baseline="0" dirty="0" smtClean="0"/>
              <a:t>DEQ gave careful consideration to this rulemaking to make sure Pacific Cast Technologies, Inc.’s waste is properly handled now and in the future. This </a:t>
            </a:r>
            <a:r>
              <a:rPr lang="en-US" dirty="0" smtClean="0"/>
              <a:t>delisting is only valid as long as the</a:t>
            </a:r>
            <a:r>
              <a:rPr lang="en-US" baseline="0" dirty="0" smtClean="0"/>
              <a:t> facility</a:t>
            </a:r>
            <a:r>
              <a:rPr lang="en-US" dirty="0" smtClean="0"/>
              <a:t>’s waste meets</a:t>
            </a:r>
            <a:r>
              <a:rPr lang="en-US" baseline="0" dirty="0" smtClean="0"/>
              <a:t> specific conditions in the rule that are meant to ensure the waste does not present a danger to human health and the environment: </a:t>
            </a:r>
          </a:p>
          <a:p>
            <a:pPr defTabSz="931774">
              <a:defRPr/>
            </a:pPr>
            <a:endParaRPr lang="en-US" baseline="0" dirty="0" smtClean="0"/>
          </a:p>
          <a:p>
            <a:pPr marL="640594" lvl="1" indent="-174708" defTabSz="931774">
              <a:buFont typeface="Arial" panose="020B0604020202020204" pitchFamily="34" charset="0"/>
              <a:buChar char="•"/>
              <a:defRPr/>
            </a:pPr>
            <a:r>
              <a:rPr lang="en-US" baseline="0" dirty="0" smtClean="0"/>
              <a:t>Pacific Cast Technologies, Inc. must conduct annual testing to ensure that their waste meets the conditions specified in rules.</a:t>
            </a:r>
          </a:p>
          <a:p>
            <a:pPr defTabSz="931774">
              <a:defRPr/>
            </a:pPr>
            <a:endParaRPr lang="en-US" baseline="0" dirty="0" smtClean="0"/>
          </a:p>
          <a:p>
            <a:pPr marL="640594" lvl="1" indent="-174708" defTabSz="931774">
              <a:buFont typeface="Arial" panose="020B0604020202020204" pitchFamily="34" charset="0"/>
              <a:buChar char="•"/>
              <a:defRPr/>
            </a:pPr>
            <a:r>
              <a:rPr lang="en-US" baseline="0" dirty="0" smtClean="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65887" lvl="1" defTabSz="931774">
              <a:defRPr/>
            </a:pPr>
            <a:endParaRPr lang="en-US" baseline="0" dirty="0" smtClean="0"/>
          </a:p>
          <a:p>
            <a:pPr marL="465887" lvl="1" defTabSz="931774">
              <a:defRPr/>
            </a:pPr>
            <a:r>
              <a:rPr lang="en-US" baseline="0" dirty="0" smtClean="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for us. </a:t>
            </a:r>
            <a:endParaRPr lang="en-ZW"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56728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46BF823E-893F-4781-A19F-8BEBC30004C4}" type="slidenum">
              <a:rPr lang="en-US" smtClean="0"/>
              <a:t>16</a:t>
            </a:fld>
            <a:endParaRPr lang="en-US"/>
          </a:p>
        </p:txBody>
      </p:sp>
    </p:spTree>
    <p:extLst>
      <p:ext uri="{BB962C8B-B14F-4D97-AF65-F5344CB8AC3E}">
        <p14:creationId xmlns:p14="http://schemas.microsoft.com/office/powerpoint/2010/main" val="321800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the total concentrations for Chromium (note the log scale) and Zirconium, you can see that the total concentrations are well below the total DRAS limits.</a:t>
            </a:r>
          </a:p>
          <a:p>
            <a:endParaRPr lang="en-US" baseline="0" dirty="0" smtClean="0"/>
          </a:p>
          <a:p>
            <a:r>
              <a:rPr lang="en-US" baseline="0" dirty="0" smtClean="0"/>
              <a:t>The other chemicals either do not have total limits, or have total limits that are so high as to be meaningless. Milligrams per kilogram are parts per million, and once you get close to a million parts per million it gets meaningless. </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17</a:t>
            </a:fld>
            <a:endParaRPr lang="en-US"/>
          </a:p>
        </p:txBody>
      </p:sp>
    </p:spTree>
    <p:extLst>
      <p:ext uri="{BB962C8B-B14F-4D97-AF65-F5344CB8AC3E}">
        <p14:creationId xmlns:p14="http://schemas.microsoft.com/office/powerpoint/2010/main" val="20547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haven’t plotted</a:t>
            </a:r>
            <a:r>
              <a:rPr lang="en-US" baseline="0" dirty="0" smtClean="0"/>
              <a:t> chromium or zirconium here, chromium is covered with the hexavalent chromium chart see earlier, and zirconium has no leaching limit. Silver, manganese, and fluoride are all consistently well below the limits required for </a:t>
            </a:r>
            <a:r>
              <a:rPr lang="en-US" baseline="0" dirty="0" err="1" smtClean="0"/>
              <a:t>leachibility</a:t>
            </a:r>
            <a:r>
              <a:rPr lang="en-US" baseline="0" dirty="0" smtClean="0"/>
              <a:t> testing.</a:t>
            </a:r>
          </a:p>
          <a:p>
            <a:r>
              <a:rPr lang="en-US" baseline="0" dirty="0" err="1" smtClean="0"/>
              <a:t>Molybdenium</a:t>
            </a:r>
            <a:r>
              <a:rPr lang="en-US" baseline="0" dirty="0" smtClean="0"/>
              <a:t> and vanadium exceed the limits for </a:t>
            </a:r>
            <a:r>
              <a:rPr lang="en-US" baseline="0" dirty="0" err="1" smtClean="0"/>
              <a:t>leachibility</a:t>
            </a:r>
            <a:r>
              <a:rPr lang="en-US" baseline="0" dirty="0" smtClean="0"/>
              <a:t> testing, but the tested leachates did not exceed limits.</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18</a:t>
            </a:fld>
            <a:endParaRPr lang="en-US"/>
          </a:p>
        </p:txBody>
      </p:sp>
    </p:spTree>
    <p:extLst>
      <p:ext uri="{BB962C8B-B14F-4D97-AF65-F5344CB8AC3E}">
        <p14:creationId xmlns:p14="http://schemas.microsoft.com/office/powerpoint/2010/main" val="15726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We’d like to</a:t>
            </a:r>
            <a:r>
              <a:rPr lang="en-US" baseline="0" dirty="0" smtClean="0"/>
              <a:t> cover background on hazardous waste, relevant definitions and regulatory background, and details on our proposed </a:t>
            </a:r>
            <a:r>
              <a:rPr lang="en-US" strike="noStrike" baseline="0" dirty="0" smtClean="0"/>
              <a:t>Pacific Cast Technologies </a:t>
            </a:r>
            <a:r>
              <a:rPr lang="en-US" strike="noStrike" baseline="0" dirty="0" smtClean="0"/>
              <a:t>F006 hazardous waste delisting </a:t>
            </a:r>
            <a:r>
              <a:rPr lang="en-US" baseline="0" dirty="0" smtClean="0"/>
              <a:t>rulemaking. </a:t>
            </a:r>
          </a:p>
          <a:p>
            <a:endParaRPr lang="en-US" baseline="0" dirty="0" smtClean="0"/>
          </a:p>
          <a:p>
            <a:pPr marL="174708" indent="-174708">
              <a:buFont typeface="Arial" panose="020B0604020202020204" pitchFamily="34" charset="0"/>
              <a:buChar char="•"/>
            </a:pPr>
            <a:r>
              <a:rPr lang="en-US" baseline="0" dirty="0" smtClean="0"/>
              <a:t>Our goal is to explain why </a:t>
            </a:r>
            <a:r>
              <a:rPr lang="en-US" baseline="0" dirty="0" smtClean="0"/>
              <a:t>PCT’s </a:t>
            </a:r>
            <a:r>
              <a:rPr lang="en-US" baseline="0" dirty="0" smtClean="0"/>
              <a:t>waste is currently classified as hazardous F006 waste and how DEQ determined it’s appropriate to delist and manage it as a non-hazardous waste in Oregon. </a:t>
            </a:r>
            <a:endParaRPr lang="en-US" baseline="0" dirty="0" smtClean="0"/>
          </a:p>
          <a:p>
            <a:pPr marL="174708" indent="-174708">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DO WE NEED TO SAY MORE HERE?</a:t>
            </a:r>
            <a:endParaRPr lang="en-US" b="1"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1065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p>
          <a:p>
            <a:pPr marL="174708" indent="-174708">
              <a:buFont typeface="Arial" panose="020B0604020202020204" pitchFamily="34" charset="0"/>
              <a:buChar char="•"/>
            </a:pPr>
            <a:r>
              <a:rPr lang="en-ZW" baseline="0" dirty="0" smtClean="0"/>
              <a:t>This proposed rule is Oregon’s second hazardous waste delisting. Last November the EQC adopted the state’s first </a:t>
            </a:r>
            <a:r>
              <a:rPr lang="en-ZW" baseline="0" dirty="0" smtClean="0"/>
              <a:t>hazardous waste delisting for </a:t>
            </a:r>
            <a:r>
              <a:rPr lang="en-ZW" baseline="0" dirty="0" err="1" smtClean="0"/>
              <a:t>Selmet’s</a:t>
            </a:r>
            <a:r>
              <a:rPr lang="en-ZW" baseline="0" dirty="0" smtClean="0"/>
              <a:t> chemical </a:t>
            </a:r>
            <a:r>
              <a:rPr lang="en-ZW" baseline="0" dirty="0" smtClean="0"/>
              <a:t>etching and milling sludge. </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In late 2018, DEQ began working with Pacific Cast Technologies of Albany, OR to determine if their F006 waste could be </a:t>
            </a:r>
            <a:r>
              <a:rPr lang="en-ZW" baseline="0" dirty="0" smtClean="0"/>
              <a:t>delisted. </a:t>
            </a:r>
            <a:r>
              <a:rPr lang="en-ZW" baseline="0" dirty="0" smtClean="0"/>
              <a:t>PCT was owned by </a:t>
            </a:r>
            <a:r>
              <a:rPr lang="en-ZW" baseline="0" dirty="0" smtClean="0"/>
              <a:t>ATI at </a:t>
            </a:r>
            <a:r>
              <a:rPr lang="en-ZW" baseline="0" dirty="0" smtClean="0"/>
              <a:t>this time and is now owned by </a:t>
            </a:r>
            <a:r>
              <a:rPr lang="en-ZW" baseline="0" dirty="0" err="1" smtClean="0"/>
              <a:t>Consolidted</a:t>
            </a:r>
            <a:r>
              <a:rPr lang="en-ZW" baseline="0" dirty="0" smtClean="0"/>
              <a:t> Precision Products.</a:t>
            </a:r>
          </a:p>
          <a:p>
            <a:endParaRPr lang="en-ZW" baseline="0" dirty="0" smtClean="0"/>
          </a:p>
          <a:p>
            <a:pPr marL="174708" indent="-174708">
              <a:buFont typeface="Arial" panose="020B0604020202020204" pitchFamily="34" charset="0"/>
              <a:buChar char="•"/>
            </a:pPr>
            <a:r>
              <a:rPr lang="en-ZW" baseline="0" dirty="0" smtClean="0"/>
              <a:t>DEQ approved a sampling and analysis plan in February 2019 and in April 2019, the facility submitted a petition for a hazardous waste delisting.</a:t>
            </a:r>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r>
              <a:rPr lang="en-US" baseline="0" dirty="0" smtClean="0"/>
              <a:t>DEQ held a public comment period for this proposed rulemaking from July 15</a:t>
            </a:r>
            <a:r>
              <a:rPr lang="en-US" baseline="30000" dirty="0" smtClean="0"/>
              <a:t>th</a:t>
            </a:r>
            <a:r>
              <a:rPr lang="en-US" baseline="0" dirty="0" smtClean="0"/>
              <a:t> to August 20 and a public hearing in Albany, OR on August </a:t>
            </a:r>
            <a:r>
              <a:rPr lang="en-US" baseline="0" dirty="0" smtClean="0"/>
              <a:t>19</a:t>
            </a:r>
            <a:r>
              <a:rPr lang="en-US" baseline="30000" dirty="0" smtClean="0"/>
              <a:t>th</a:t>
            </a:r>
            <a:r>
              <a:rPr lang="en-US" baseline="0" dirty="0" smtClean="0"/>
              <a:t>. We received 4 comments and the responses are included in the staff report.</a:t>
            </a:r>
            <a:endParaRPr lang="en-ZW" baseline="0" dirty="0" smtClean="0"/>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DEQ consulted with EPA Region 10 and DOJ throughout this process.</a:t>
            </a:r>
            <a:endParaRPr lang="en-US" dirty="0"/>
          </a:p>
          <a:p>
            <a:r>
              <a:rPr lang="en-US" dirty="0"/>
              <a:t>-------------------------------------------------------------------------------------------------</a:t>
            </a:r>
          </a:p>
          <a:p>
            <a:r>
              <a:rPr lang="en-US" dirty="0"/>
              <a:t>Icon Author Credits: </a:t>
            </a:r>
          </a:p>
          <a:p>
            <a:endParaRPr lang="en-US" dirty="0"/>
          </a:p>
          <a:p>
            <a:pPr marL="174708" indent="-174708" defTabSz="931774">
              <a:buFont typeface="Arial" panose="020B0604020202020204" pitchFamily="34" charset="0"/>
              <a:buChar char="•"/>
              <a:defRPr/>
            </a:pPr>
            <a:r>
              <a:rPr lang="en-US" dirty="0"/>
              <a:t>Report/rule icon by </a:t>
            </a:r>
            <a:r>
              <a:rPr lang="en-US" dirty="0" err="1"/>
              <a:t>Smalllikeart</a:t>
            </a:r>
            <a:r>
              <a:rPr lang="en-US" dirty="0"/>
              <a:t> for www.flaticon.com</a:t>
            </a:r>
          </a:p>
          <a:p>
            <a:pPr marL="174708" indent="-174708" defTabSz="931774">
              <a:buFont typeface="Arial" panose="020B0604020202020204" pitchFamily="34" charset="0"/>
              <a:buChar char="•"/>
              <a:defRPr/>
            </a:pPr>
            <a:r>
              <a:rPr lang="en-US" dirty="0"/>
              <a:t>Magnifying icon made by </a:t>
            </a:r>
            <a:r>
              <a:rPr lang="en-US" dirty="0" err="1"/>
              <a:t>Freekpik</a:t>
            </a:r>
            <a:r>
              <a:rPr lang="en-US" dirty="0"/>
              <a:t> for www.flaticon.com: &lt;div&gt;Icons made by &lt;a </a:t>
            </a:r>
            <a:r>
              <a:rPr lang="en-US" dirty="0" err="1"/>
              <a:t>href</a:t>
            </a:r>
            <a:r>
              <a:rPr lang="en-US" dirty="0"/>
              <a:t>="https://www.flaticon.com/authors/freepik" title="</a:t>
            </a:r>
            <a:r>
              <a:rPr lang="en-US" dirty="0" err="1"/>
              <a:t>Freepik</a:t>
            </a:r>
            <a:r>
              <a:rPr lang="en-US" dirty="0"/>
              <a:t>"&gt;</a:t>
            </a:r>
            <a:r>
              <a:rPr lang="en-US" dirty="0" err="1"/>
              <a:t>Freepik</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Microphone icon by </a:t>
            </a:r>
            <a:r>
              <a:rPr lang="en-US" dirty="0" err="1"/>
              <a:t>By</a:t>
            </a:r>
            <a:r>
              <a:rPr lang="en-US" dirty="0"/>
              <a:t> Flat Icons for www.flaticon.com: &lt;div&gt;Icons made by &lt;a </a:t>
            </a:r>
            <a:r>
              <a:rPr lang="en-US" dirty="0" err="1"/>
              <a:t>href</a:t>
            </a:r>
            <a:r>
              <a:rPr lang="en-US" dirty="0"/>
              <a:t>="https://www.flaticon.com/authors/flat-icons" title="Flat Icons"&gt;Flat Icons&lt;/a&gt;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Decision icon by Icongeek26 for www.flaticon.com: &lt;div&gt;Icons made by &lt;a </a:t>
            </a:r>
            <a:r>
              <a:rPr lang="en-US" dirty="0" err="1"/>
              <a:t>href</a:t>
            </a:r>
            <a:r>
              <a:rPr lang="en-US" dirty="0"/>
              <a:t>="https://www.flaticon.com/authors/icongeek26" title="Icongeek26"&gt;Icongeek26&lt;/a&gt;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Pen icon by </a:t>
            </a:r>
            <a:r>
              <a:rPr lang="en-US" dirty="0" err="1"/>
              <a:t>KiranShastry</a:t>
            </a:r>
            <a:r>
              <a:rPr lang="en-US" dirty="0"/>
              <a:t> for www.flaticons.com” &lt;div&gt;Icons made by &lt;a </a:t>
            </a:r>
            <a:r>
              <a:rPr lang="en-US" dirty="0" err="1"/>
              <a:t>href</a:t>
            </a:r>
            <a:r>
              <a:rPr lang="en-US" dirty="0"/>
              <a:t>="https://www.flaticon.com/authors/kiranshastry" title="</a:t>
            </a:r>
            <a:r>
              <a:rPr lang="en-US" dirty="0" err="1"/>
              <a:t>Kiranshastry</a:t>
            </a:r>
            <a:r>
              <a:rPr lang="en-US" dirty="0"/>
              <a:t>"&gt;</a:t>
            </a:r>
            <a:r>
              <a:rPr lang="en-US" dirty="0" err="1"/>
              <a:t>Kiranshastry</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Nametag icon by Pixel perfect for www.flaticon.com: &lt;div&gt;Icons made by &lt;a </a:t>
            </a:r>
            <a:r>
              <a:rPr lang="en-US" dirty="0" err="1"/>
              <a:t>href</a:t>
            </a:r>
            <a:r>
              <a:rPr lang="en-US" dirty="0"/>
              <a:t>="https://www.flaticon.com/authors/pixel-perfect" title="Pixel perfect"&gt;Pixel perfect&lt;/a&gt;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ZW" baseline="0" dirty="0" smtClean="0"/>
              <a:t>If you approve of this rulemaking today, </a:t>
            </a:r>
            <a:r>
              <a:rPr lang="en-US" baseline="0" dirty="0" smtClean="0"/>
              <a:t>it </a:t>
            </a:r>
            <a:r>
              <a:rPr lang="en-US" dirty="0" smtClean="0"/>
              <a:t>applies </a:t>
            </a:r>
            <a:r>
              <a:rPr lang="en-US" dirty="0" smtClean="0"/>
              <a:t>only to the </a:t>
            </a:r>
            <a:r>
              <a:rPr lang="en-US" dirty="0" smtClean="0"/>
              <a:t>Pacific Cast </a:t>
            </a:r>
            <a:r>
              <a:rPr lang="en-US" dirty="0" err="1" smtClean="0"/>
              <a:t>Technologyfacility</a:t>
            </a:r>
            <a:r>
              <a:rPr lang="en-US" dirty="0" smtClean="0"/>
              <a:t> </a:t>
            </a:r>
            <a:r>
              <a:rPr lang="en-US" dirty="0" smtClean="0"/>
              <a:t>on Queen Ave</a:t>
            </a:r>
            <a:r>
              <a:rPr lang="en-US" baseline="0" dirty="0" smtClean="0"/>
              <a:t> SW in Albany –  seen here </a:t>
            </a:r>
            <a:r>
              <a:rPr lang="en-US" b="1" baseline="0" dirty="0" smtClean="0"/>
              <a:t>(POINT</a:t>
            </a:r>
            <a:r>
              <a:rPr lang="en-US" b="1" baseline="0" dirty="0" smtClean="0"/>
              <a:t>)</a:t>
            </a:r>
            <a:r>
              <a:rPr lang="en-US" baseline="0" dirty="0" smtClean="0"/>
              <a:t> which manufactures Titanium parts for the aerospace industry</a:t>
            </a:r>
            <a:r>
              <a:rPr lang="en-US" b="1" baseline="0" dirty="0" smtClean="0"/>
              <a:t>.</a:t>
            </a:r>
            <a:r>
              <a:rPr lang="en-US" baseline="0" dirty="0" smtClean="0"/>
              <a:t> </a:t>
            </a:r>
            <a:r>
              <a:rPr lang="en-US" baseline="0" dirty="0" smtClean="0"/>
              <a:t>This rule does not apply to </a:t>
            </a:r>
            <a:r>
              <a:rPr lang="en-US" baseline="0" dirty="0" smtClean="0"/>
              <a:t>any </a:t>
            </a:r>
            <a:r>
              <a:rPr lang="en-US" baseline="0" dirty="0" smtClean="0"/>
              <a:t>other waste stream</a:t>
            </a:r>
            <a:r>
              <a:rPr lang="en-US" strike="noStrike" baseline="0" dirty="0" smtClean="0"/>
              <a:t> or process at this facility. The </a:t>
            </a:r>
            <a:r>
              <a:rPr lang="en-US" baseline="0" dirty="0" smtClean="0"/>
              <a:t>rule will only apply to the wastes produced at this facility as long as the manufacturing process does not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ZW" baseline="0" dirty="0" smtClean="0"/>
              <a:t>Pacific </a:t>
            </a:r>
            <a:r>
              <a:rPr lang="en-ZW" baseline="0" dirty="0" smtClean="0"/>
              <a:t>Cast Technologies, Inc.’s waste would not be considered a hazardous waste in Oregon. The delisting does not apply beyond Oregon, nor does it apply to other facilities generating similar waste.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W"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rPr>
              <a:t>Now, I’d like to hand this over to Dan </a:t>
            </a:r>
            <a:r>
              <a:rPr lang="en-US" b="0" baseline="0" dirty="0" err="1" smtClean="0">
                <a:solidFill>
                  <a:schemeClr val="tx1"/>
                </a:solidFill>
              </a:rPr>
              <a:t>Lobato</a:t>
            </a:r>
            <a:r>
              <a:rPr lang="en-US" b="0" baseline="0" dirty="0" smtClean="0">
                <a:solidFill>
                  <a:schemeClr val="tx1"/>
                </a:solidFill>
              </a:rPr>
              <a:t>, who will share </a:t>
            </a:r>
            <a:r>
              <a:rPr lang="en-US" baseline="0" dirty="0" smtClean="0"/>
              <a:t>relevant definitions, regulatory background, and details on this proposed rulemaking.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W"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ZW" b="1" baseline="0" dirty="0" smtClean="0"/>
              <a:t>Note-need to rewrite a </a:t>
            </a:r>
            <a:r>
              <a:rPr lang="en-ZW" b="1" baseline="0" dirty="0" smtClean="0"/>
              <a:t>bit-At least look at what I did-S</a:t>
            </a:r>
            <a:endParaRPr lang="en-ZW" b="1" baseline="0" dirty="0" smtClean="0"/>
          </a:p>
          <a:p>
            <a:endParaRPr lang="en-US"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smtClean="0"/>
              <a:t>When we talk</a:t>
            </a:r>
            <a:r>
              <a:rPr lang="en-US" baseline="0" dirty="0" smtClean="0"/>
              <a:t> about hazardous waste and delisting, there are some important terms and definitions to keep in mind</a:t>
            </a:r>
            <a:r>
              <a:rPr lang="en-US" baseline="0" dirty="0" smtClean="0"/>
              <a:t>.</a:t>
            </a:r>
            <a:endParaRPr lang="en-US" baseline="0" dirty="0" smtClean="0"/>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In 1976, the United State Congress passed </a:t>
            </a:r>
            <a:r>
              <a:rPr lang="en-US" baseline="0" dirty="0" smtClean="0"/>
              <a:t>the </a:t>
            </a:r>
            <a:r>
              <a:rPr lang="en-US" baseline="0" dirty="0" smtClean="0"/>
              <a:t>Resource Conservation and Recovery </a:t>
            </a:r>
            <a:r>
              <a:rPr lang="en-US" baseline="0" dirty="0" smtClean="0"/>
              <a:t>Act, RCRA for short. </a:t>
            </a:r>
            <a:endParaRPr lang="en-US" baseline="0" dirty="0" smtClean="0"/>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RCRA defines hazardous waste as a solid waste (including liquid or gas) that may significantly contribute to an increase in mortality or in serious illness </a:t>
            </a:r>
            <a:r>
              <a:rPr lang="en-US" u="sng" baseline="0" dirty="0" smtClean="0"/>
              <a:t>OR</a:t>
            </a:r>
            <a:r>
              <a:rPr lang="en-US" baseline="0" dirty="0" smtClean="0"/>
              <a:t> pose a substantial hazard to human health or the environment when it’s </a:t>
            </a:r>
            <a:r>
              <a:rPr lang="en-US" baseline="0" dirty="0" smtClean="0"/>
              <a:t>mismanaged</a:t>
            </a:r>
            <a:r>
              <a:rPr lang="en-US" baseline="0" dirty="0" smtClean="0"/>
              <a:t>.</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Hazardous waste can be:</a:t>
            </a:r>
          </a:p>
          <a:p>
            <a:pPr marL="665168" lvl="1" indent="-181410">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are ignitability, corrosivity, reactivity, and toxicity; or</a:t>
            </a:r>
          </a:p>
          <a:p>
            <a:pPr marL="665168" lvl="1" indent="-181410" defTabSz="967518">
              <a:buFont typeface="Arial" panose="020B0604020202020204" pitchFamily="34" charset="0"/>
              <a:buChar char="•"/>
              <a:defRPr/>
            </a:pPr>
            <a:r>
              <a:rPr lang="en-US" u="sng" baseline="0" dirty="0" smtClean="0"/>
              <a:t>“listed,” </a:t>
            </a:r>
            <a:r>
              <a:rPr lang="en-US" baseline="0" dirty="0" smtClean="0"/>
              <a:t>meaning the waste is derived from a process specifically named in the regulations. </a:t>
            </a:r>
          </a:p>
          <a:p>
            <a:endParaRPr lang="en-US" b="0" baseline="0" dirty="0" smtClean="0"/>
          </a:p>
          <a:p>
            <a:pPr marL="181410" indent="-181410">
              <a:buFont typeface="Arial" panose="020B0604020202020204" pitchFamily="34" charset="0"/>
              <a:buChar char="•"/>
            </a:pPr>
            <a:r>
              <a:rPr lang="en-US" b="0" baseline="0" dirty="0" smtClean="0"/>
              <a:t>Not all facilities use the same manufacturing process and facilities in Oregon that produce listed hazardous waste have the opportunity to petition DEQ to exclude or “delist” their waste from the list of hazardous wastes if they can demonstrate </a:t>
            </a:r>
            <a:r>
              <a:rPr lang="en-US" baseline="0" dirty="0" smtClean="0"/>
              <a:t>the waste in question </a:t>
            </a:r>
            <a:r>
              <a:rPr lang="en-US" u="sng" baseline="0" dirty="0" smtClean="0"/>
              <a:t>does not contain </a:t>
            </a:r>
            <a:r>
              <a:rPr lang="en-US" baseline="0" dirty="0" smtClean="0"/>
              <a:t>chemicals that pose a hazard</a:t>
            </a:r>
            <a:r>
              <a:rPr lang="en-US" b="0" baseline="0" dirty="0" smtClean="0"/>
              <a:t>. </a:t>
            </a:r>
          </a:p>
          <a:p>
            <a:endParaRPr lang="en-US" baseline="0" dirty="0" smtClean="0"/>
          </a:p>
          <a:p>
            <a:pPr marL="181410" indent="-181410">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431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baseline="0" dirty="0" smtClean="0"/>
              <a:t>F-listed wastes come from common industrial and manufacturing processes from circuit board manufacturing to automobile production.  </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dirty="0" smtClean="0">
              <a:solidFill>
                <a:schemeClr val="tx1"/>
              </a:solidFill>
            </a:endParaRPr>
          </a:p>
          <a:p>
            <a:pPr marL="181410" indent="-181410">
              <a:buFont typeface="Arial" panose="020B0604020202020204" pitchFamily="34" charset="0"/>
              <a:buChar char="•"/>
            </a:pPr>
            <a:r>
              <a:rPr lang="en-US" b="0" dirty="0" smtClean="0">
                <a:solidFill>
                  <a:schemeClr val="tx1"/>
                </a:solidFill>
              </a:rPr>
              <a:t>Between </a:t>
            </a:r>
            <a:r>
              <a:rPr lang="en-US" b="0" dirty="0" smtClean="0">
                <a:solidFill>
                  <a:schemeClr val="tx1"/>
                </a:solidFill>
              </a:rPr>
              <a:t>1995 and 2017, it was DEQ’s practice to consider </a:t>
            </a:r>
            <a:r>
              <a:rPr lang="en-US" b="0" baseline="0" dirty="0" smtClean="0">
                <a:solidFill>
                  <a:schemeClr val="tx1"/>
                </a:solidFill>
              </a:rPr>
              <a:t>chemical etching and milling </a:t>
            </a:r>
            <a:r>
              <a:rPr lang="en-US" b="0" baseline="0" dirty="0" smtClean="0">
                <a:solidFill>
                  <a:schemeClr val="tx1"/>
                </a:solidFill>
              </a:rPr>
              <a:t>sludge from titanium </a:t>
            </a:r>
            <a:r>
              <a:rPr lang="en-US" b="0" baseline="0" dirty="0" smtClean="0">
                <a:solidFill>
                  <a:schemeClr val="tx1"/>
                </a:solidFill>
              </a:rPr>
              <a:t>in facilities across the state to be non-hazardous because it did not contain the chemicals the US EPA listed F006 waste for </a:t>
            </a:r>
            <a:r>
              <a:rPr lang="en-US" b="0" baseline="0" dirty="0" smtClean="0">
                <a:solidFill>
                  <a:schemeClr val="tx1"/>
                </a:solidFill>
              </a:rPr>
              <a:t>above </a:t>
            </a:r>
            <a:r>
              <a:rPr lang="en-US" b="0" baseline="0" dirty="0" smtClean="0">
                <a:solidFill>
                  <a:schemeClr val="tx1"/>
                </a:solidFill>
              </a:rPr>
              <a:t>risk-based concentrations. </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In 2017</a:t>
            </a:r>
            <a:r>
              <a:rPr lang="en-US" b="0" baseline="0" dirty="0" smtClean="0">
                <a:solidFill>
                  <a:schemeClr val="tx1"/>
                </a:solidFill>
              </a:rPr>
              <a:t>,  DEQ examined this practice and made a decision to make the state position match EPA’s position </a:t>
            </a:r>
            <a:r>
              <a:rPr lang="en-US" b="0" baseline="0" dirty="0" smtClean="0">
                <a:solidFill>
                  <a:schemeClr val="tx1"/>
                </a:solidFill>
              </a:rPr>
              <a:t>that chemical </a:t>
            </a:r>
            <a:r>
              <a:rPr lang="en-US" b="0" baseline="0" dirty="0" err="1" smtClean="0">
                <a:solidFill>
                  <a:schemeClr val="tx1"/>
                </a:solidFill>
              </a:rPr>
              <a:t>ethching</a:t>
            </a:r>
            <a:r>
              <a:rPr lang="en-US" b="0" baseline="0" dirty="0" smtClean="0">
                <a:solidFill>
                  <a:schemeClr val="tx1"/>
                </a:solidFill>
              </a:rPr>
              <a:t> and milling, as practiced by local metals manufacturers meets the definition of electroplating.</a:t>
            </a:r>
            <a:endParaRPr lang="en-US" b="0" baseline="0" dirty="0" smtClean="0">
              <a:solidFill>
                <a:schemeClr val="tx1"/>
              </a:solidFill>
            </a:endParaRP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aseline="0" dirty="0" smtClean="0"/>
          </a:p>
          <a:p>
            <a:pPr marL="181410" indent="-181410" defTabSz="931774">
              <a:buFont typeface="Arial" panose="020B0604020202020204" pitchFamily="34" charset="0"/>
              <a:buChar char="•"/>
              <a:defRPr/>
            </a:pPr>
            <a:r>
              <a:rPr lang="en-US" b="0" baseline="0" dirty="0" smtClean="0"/>
              <a:t>F006 is one of the more commonly delisted </a:t>
            </a:r>
            <a:r>
              <a:rPr lang="en-US" b="0" baseline="0" dirty="0" smtClean="0"/>
              <a:t>types of hazardous waste </a:t>
            </a:r>
            <a:r>
              <a:rPr lang="en-US" b="0" baseline="0" dirty="0" smtClean="0"/>
              <a:t>in the country.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93894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47296" lvl="1" indent="-181410">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81410" indent="-181410">
              <a:buFont typeface="Arial" panose="020B0604020202020204" pitchFamily="34" charset="0"/>
              <a:buChar char="•"/>
            </a:pPr>
            <a:r>
              <a:rPr lang="en-US" dirty="0"/>
              <a:t>EPA and authorized states like Oregon may grant delisting petitions on a facility-by-facility basis. </a:t>
            </a:r>
          </a:p>
          <a:p>
            <a:pPr marL="465887" lvl="1" defTabSz="931774">
              <a:defRPr/>
            </a:pPr>
            <a:endParaRPr lang="en-US" baseline="0" dirty="0" smtClean="0"/>
          </a:p>
          <a:p>
            <a:pPr marL="465887" lvl="1" defTabSz="931774">
              <a:defRPr/>
            </a:pPr>
            <a:endParaRPr lang="en-US" baseline="0" dirty="0" smtClean="0"/>
          </a:p>
          <a:p>
            <a:pPr marL="465887" lvl="1" defTabSz="931774">
              <a:defRPr/>
            </a:pPr>
            <a:r>
              <a:rPr lang="en-US" baseline="0" dirty="0" smtClean="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smtClean="0"/>
              <a:t>Pacific</a:t>
            </a:r>
            <a:r>
              <a:rPr lang="en-US" baseline="0" dirty="0" smtClean="0"/>
              <a:t> </a:t>
            </a:r>
            <a:r>
              <a:rPr lang="en-US" baseline="0" dirty="0" smtClean="0"/>
              <a:t>Cast Technologies, Inc.</a:t>
            </a:r>
            <a:r>
              <a:rPr lang="en-US" dirty="0" smtClean="0"/>
              <a:t> manufacturers</a:t>
            </a:r>
            <a:r>
              <a:rPr lang="en-US" baseline="0" dirty="0" smtClean="0"/>
              <a:t> titanium alloy castings and machined parts for the aerospace industry in their Queen Ave. </a:t>
            </a:r>
            <a:r>
              <a:rPr lang="en-US" baseline="0" dirty="0" smtClean="0"/>
              <a:t>facility </a:t>
            </a:r>
            <a:r>
              <a:rPr lang="en-US" baseline="0" dirty="0" smtClean="0"/>
              <a:t>in Albany, OR.</a:t>
            </a:r>
          </a:p>
          <a:p>
            <a:r>
              <a:rPr lang="en-US" baseline="0" dirty="0" smtClean="0"/>
              <a:t>  </a:t>
            </a:r>
          </a:p>
          <a:p>
            <a:pPr marL="181410" indent="-181410">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as we discussed in the previous </a:t>
            </a:r>
            <a:r>
              <a:rPr lang="en-US" baseline="0" dirty="0" smtClean="0">
                <a:solidFill>
                  <a:schemeClr val="tx1"/>
                </a:solidFill>
              </a:rPr>
              <a:t>slide</a:t>
            </a:r>
            <a:r>
              <a:rPr lang="en-US" baseline="0" dirty="0" smtClean="0">
                <a:solidFill>
                  <a:schemeClr val="tx1"/>
                </a:solidFill>
              </a:rPr>
              <a:t>. </a:t>
            </a:r>
          </a:p>
          <a:p>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Now, I’d like to hand this over to my colleague, Seth Sadofsky, who’ll give you more information about sampling and analysis and risk screening. </a:t>
            </a:r>
          </a:p>
          <a:p>
            <a:pPr marL="181410" indent="-181410">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defTabSz="931774">
              <a:buFont typeface="Arial" panose="020B0604020202020204" pitchFamily="34" charset="0"/>
              <a:buChar char="•"/>
              <a:defRPr/>
            </a:pPr>
            <a:r>
              <a:rPr lang="en-US" dirty="0" smtClean="0"/>
              <a:t>Facilities that manufacture precision metal parts </a:t>
            </a:r>
            <a:r>
              <a:rPr lang="en-US" baseline="0" dirty="0" smtClean="0"/>
              <a:t>follow a number of steps to create the finished product and also create wastes associated wastes. </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In this diagram, solid lines represent metal parts travelling through the production process. After a part is cast and milled it goes through a series of cleaning steps, inspection, and chemical baths to remove the outermost oxidized </a:t>
            </a:r>
            <a:r>
              <a:rPr lang="en-US" baseline="0" dirty="0" smtClean="0"/>
              <a:t>layer or specifically etch selective areas.</a:t>
            </a:r>
            <a:endParaRPr lang="en-US" baseline="0" dirty="0" smtClean="0"/>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All of the various steps in the process create </a:t>
            </a:r>
            <a:r>
              <a:rPr lang="en-US" baseline="0" dirty="0" smtClean="0"/>
              <a:t>waste waters </a:t>
            </a:r>
            <a:r>
              <a:rPr lang="en-US" baseline="0" dirty="0" smtClean="0"/>
              <a:t>which follow the dotted lines, and go to the wastewater treatment system.</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This wastewater treatment </a:t>
            </a:r>
            <a:r>
              <a:rPr lang="en-US" baseline="0" dirty="0" smtClean="0"/>
              <a:t>system </a:t>
            </a:r>
            <a:r>
              <a:rPr lang="en-US" baseline="0" dirty="0" smtClean="0"/>
              <a:t>produces </a:t>
            </a:r>
            <a:r>
              <a:rPr lang="en-US" baseline="0" dirty="0" smtClean="0"/>
              <a:t>two residues</a:t>
            </a:r>
            <a:r>
              <a:rPr lang="en-US" baseline="0" dirty="0" smtClean="0"/>
              <a:t>:</a:t>
            </a:r>
            <a:endParaRPr lang="en-US" baseline="0" dirty="0" smtClean="0"/>
          </a:p>
          <a:p>
            <a:pPr marL="640594" lvl="1" indent="-174708" defTabSz="931774">
              <a:buFont typeface="Arial" panose="020B0604020202020204" pitchFamily="34" charset="0"/>
              <a:buChar char="•"/>
              <a:defRPr/>
            </a:pPr>
            <a:r>
              <a:rPr lang="en-US" baseline="0" dirty="0" smtClean="0"/>
              <a:t>One residue is water that is treated to meet </a:t>
            </a:r>
            <a:r>
              <a:rPr lang="en-US" baseline="0" dirty="0" smtClean="0"/>
              <a:t>appropriate standards </a:t>
            </a:r>
            <a:r>
              <a:rPr lang="en-US" baseline="0" dirty="0" smtClean="0"/>
              <a:t>and sent to the city sewer. </a:t>
            </a:r>
          </a:p>
          <a:p>
            <a:pPr marL="640594" lvl="1" indent="-174708" defTabSz="931774">
              <a:buFont typeface="Arial" panose="020B0604020202020204" pitchFamily="34" charset="0"/>
              <a:buChar char="•"/>
              <a:defRPr/>
            </a:pPr>
            <a:r>
              <a:rPr lang="en-US" baseline="0" dirty="0" smtClean="0"/>
              <a:t>The other residue is waste sludge. Some facilities</a:t>
            </a:r>
            <a:r>
              <a:rPr lang="en-US" baseline="0" dirty="0" smtClean="0"/>
              <a:t>, like </a:t>
            </a:r>
            <a:r>
              <a:rPr lang="en-US" baseline="0" dirty="0" smtClean="0"/>
              <a:t>this one send the sludge to a filter press that dries the sludge into a “filter press cake” that’s easy to transport. </a:t>
            </a:r>
            <a:r>
              <a:rPr lang="en-US" baseline="0" dirty="0" smtClean="0"/>
              <a:t>Currently, the facility sends </a:t>
            </a:r>
            <a:r>
              <a:rPr lang="en-US" baseline="0" dirty="0" smtClean="0"/>
              <a:t>their sludge to a hazardous waste landfill. However, if you approve this petition to delist the sludge, the facility would have DEQ approval to send the sludge to a state-permitted, non-hazardous waste landfill.</a:t>
            </a:r>
          </a:p>
          <a:p>
            <a:pPr marL="465887" lvl="1" defTabSz="931774">
              <a:defRPr/>
            </a:pPr>
            <a:endParaRPr lang="en-US" baseline="0" dirty="0" smtClean="0"/>
          </a:p>
          <a:p>
            <a:pPr marL="174708" indent="-174708">
              <a:buFont typeface="Arial" panose="020B0604020202020204" pitchFamily="34" charset="0"/>
              <a:buChar char="•"/>
            </a:pPr>
            <a:endParaRPr lang="en-US" baseline="0" dirty="0" smtClean="0"/>
          </a:p>
          <a:p>
            <a:r>
              <a:rPr lang="en-US" baseline="0" dirty="0" smtClean="0"/>
              <a:t>-------------------------------------------------------------------------------------------------------------------------------------------------------------------------</a:t>
            </a:r>
          </a:p>
          <a:p>
            <a:r>
              <a:rPr lang="en-US" baseline="0" dirty="0" smtClean="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comments" Target="../comments/comment2.xml"/><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12.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smtClean="0"/>
              <a:t>Pacific Cast </a:t>
            </a:r>
            <a:r>
              <a:rPr lang="en-US" sz="2400" dirty="0"/>
              <a:t>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31305770"/>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70554561"/>
              </p:ext>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85000" lnSpcReduction="1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p>
          <a:p>
            <a:endParaRPr lang="en-US" dirty="0"/>
          </a:p>
          <a:p>
            <a:r>
              <a:rPr lang="en-US" dirty="0" smtClean="0"/>
              <a:t>Minor associated housekeeping on OAR 340-101-0004</a:t>
            </a:r>
            <a:r>
              <a:rPr lang="en-ZW" dirty="0" smtClean="0"/>
              <a:t> </a:t>
            </a:r>
            <a:r>
              <a:rPr lang="en-US" dirty="0" smtClean="0"/>
              <a:t>Exclusions </a:t>
            </a:r>
            <a:endParaRPr lang="en-ZW" dirty="0"/>
          </a:p>
          <a:p>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8885" y="1541430"/>
            <a:ext cx="4726329" cy="4639146"/>
          </a:xfrm>
        </p:spPr>
        <p:txBody>
          <a:bodyPr>
            <a:normAutofit/>
          </a:bodyPr>
          <a:lstStyle/>
          <a:p>
            <a:pPr marL="0" indent="0">
              <a:buNone/>
            </a:pPr>
            <a:endParaRPr lang="en-US" dirty="0"/>
          </a:p>
          <a:p>
            <a:pPr marL="0" indent="0">
              <a:buNone/>
            </a:pPr>
            <a:r>
              <a:rPr lang="en-US" sz="3600" dirty="0" smtClean="0"/>
              <a:t>DEQ recommends the Environmental Quality Commission approve the rule delisting Pacific Cast Technologies, Inc.’s F006 waste.</a:t>
            </a:r>
            <a:endParaRPr lang="en-US" sz="3600"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08508" y="1805651"/>
            <a:ext cx="4374925" cy="4374925"/>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for questions</a:t>
            </a:r>
            <a:endParaRPr lang="en-ZW" dirty="0"/>
          </a:p>
        </p:txBody>
      </p:sp>
      <p:sp>
        <p:nvSpPr>
          <p:cNvPr id="3" name="Content Placeholder 2"/>
          <p:cNvSpPr>
            <a:spLocks noGrp="1"/>
          </p:cNvSpPr>
          <p:nvPr>
            <p:ph idx="1"/>
          </p:nvPr>
        </p:nvSpPr>
        <p:spPr/>
        <p:txBody>
          <a:bodyPr/>
          <a:lstStyle/>
          <a:p>
            <a:endParaRPr lang="en-ZW"/>
          </a:p>
        </p:txBody>
      </p:sp>
    </p:spTree>
    <p:extLst>
      <p:ext uri="{BB962C8B-B14F-4D97-AF65-F5344CB8AC3E}">
        <p14:creationId xmlns:p14="http://schemas.microsoft.com/office/powerpoint/2010/main" val="341090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94037212"/>
              </p:ext>
            </p:extLst>
          </p:nvPr>
        </p:nvGraphicFramePr>
        <p:xfrm>
          <a:off x="1011936" y="3616260"/>
          <a:ext cx="5800344" cy="260166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7524750" y="74580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7677150" y="76104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640192145"/>
              </p:ext>
            </p:extLst>
          </p:nvPr>
        </p:nvGraphicFramePr>
        <p:xfrm>
          <a:off x="914400" y="931356"/>
          <a:ext cx="5632704" cy="23361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flipV="1">
            <a:off x="1767840" y="1280160"/>
            <a:ext cx="4632960" cy="151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1616" y="1383653"/>
            <a:ext cx="1676400" cy="338554"/>
          </a:xfrm>
          <a:prstGeom prst="rect">
            <a:avLst/>
          </a:prstGeom>
          <a:solidFill>
            <a:schemeClr val="bg1"/>
          </a:solidFill>
        </p:spPr>
        <p:txBody>
          <a:bodyPr wrap="square" rtlCol="0">
            <a:spAutoFit/>
          </a:bodyPr>
          <a:lstStyle/>
          <a:p>
            <a:r>
              <a:rPr lang="en-US" sz="1600" dirty="0" smtClean="0"/>
              <a:t>Total Limit 2600</a:t>
            </a:r>
            <a:endParaRPr lang="en-ZW" sz="1600" dirty="0"/>
          </a:p>
        </p:txBody>
      </p:sp>
      <p:sp>
        <p:nvSpPr>
          <p:cNvPr id="16" name="TextBox 15"/>
          <p:cNvSpPr txBox="1"/>
          <p:nvPr/>
        </p:nvSpPr>
        <p:spPr>
          <a:xfrm>
            <a:off x="7278624" y="2099406"/>
            <a:ext cx="3584067" cy="3785652"/>
          </a:xfrm>
          <a:prstGeom prst="rect">
            <a:avLst/>
          </a:prstGeom>
          <a:noFill/>
        </p:spPr>
        <p:txBody>
          <a:bodyPr wrap="square" rtlCol="0">
            <a:spAutoFit/>
          </a:bodyPr>
          <a:lstStyle/>
          <a:p>
            <a:r>
              <a:rPr lang="en-US" sz="2400" dirty="0" smtClean="0"/>
              <a:t>Fluoride </a:t>
            </a:r>
          </a:p>
          <a:p>
            <a:r>
              <a:rPr lang="en-US" sz="2400" dirty="0" smtClean="0"/>
              <a:t>Silver </a:t>
            </a:r>
          </a:p>
          <a:p>
            <a:r>
              <a:rPr lang="en-US" sz="2400" dirty="0" smtClean="0"/>
              <a:t>Manganese</a:t>
            </a:r>
          </a:p>
          <a:p>
            <a:r>
              <a:rPr lang="en-US" sz="2400" dirty="0" err="1" smtClean="0"/>
              <a:t>Molybdenium</a:t>
            </a:r>
            <a:endParaRPr lang="en-US" sz="2400" dirty="0" smtClean="0"/>
          </a:p>
          <a:p>
            <a:r>
              <a:rPr lang="en-US" sz="2400" dirty="0" smtClean="0"/>
              <a:t>Vanadium </a:t>
            </a:r>
          </a:p>
          <a:p>
            <a:r>
              <a:rPr lang="en-US" sz="2400" dirty="0" smtClean="0"/>
              <a:t>Total concentration limits above or close to 1,000,000 parts per million in the waste based on the DRAS calculations </a:t>
            </a:r>
            <a:endParaRPr lang="en-ZW" sz="2400" dirty="0"/>
          </a:p>
        </p:txBody>
      </p:sp>
    </p:spTree>
    <p:extLst>
      <p:ext uri="{BB962C8B-B14F-4D97-AF65-F5344CB8AC3E}">
        <p14:creationId xmlns:p14="http://schemas.microsoft.com/office/powerpoint/2010/main" val="30077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26913262"/>
              </p:ext>
            </p:extLst>
          </p:nvPr>
        </p:nvGraphicFramePr>
        <p:xfrm>
          <a:off x="5644896" y="4754880"/>
          <a:ext cx="5998464" cy="1999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85182565"/>
              </p:ext>
            </p:extLst>
          </p:nvPr>
        </p:nvGraphicFramePr>
        <p:xfrm>
          <a:off x="18288" y="3505124"/>
          <a:ext cx="4913376" cy="17758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85216" y="410336"/>
            <a:ext cx="4011168" cy="646331"/>
          </a:xfrm>
          <a:prstGeom prst="rect">
            <a:avLst/>
          </a:prstGeom>
          <a:noFill/>
        </p:spPr>
        <p:txBody>
          <a:bodyPr wrap="square" rtlCol="0">
            <a:spAutoFit/>
          </a:bodyPr>
          <a:lstStyle/>
          <a:p>
            <a:r>
              <a:rPr lang="en-US" dirty="0" smtClean="0"/>
              <a:t>Chromium – Leaching limit for hexavalent chromium</a:t>
            </a:r>
            <a:endParaRPr lang="en-ZW" dirty="0"/>
          </a:p>
        </p:txBody>
      </p:sp>
      <p:sp>
        <p:nvSpPr>
          <p:cNvPr id="10" name="TextBox 9"/>
          <p:cNvSpPr txBox="1"/>
          <p:nvPr/>
        </p:nvSpPr>
        <p:spPr>
          <a:xfrm>
            <a:off x="749808" y="5754624"/>
            <a:ext cx="4011168" cy="369332"/>
          </a:xfrm>
          <a:prstGeom prst="rect">
            <a:avLst/>
          </a:prstGeom>
          <a:noFill/>
        </p:spPr>
        <p:txBody>
          <a:bodyPr wrap="square" rtlCol="0">
            <a:spAutoFit/>
          </a:bodyPr>
          <a:lstStyle/>
          <a:p>
            <a:r>
              <a:rPr lang="en-US" dirty="0" smtClean="0"/>
              <a:t>Zirconium – No leaching limit</a:t>
            </a:r>
            <a:endParaRPr lang="en-ZW" dirty="0"/>
          </a:p>
        </p:txBody>
      </p:sp>
      <p:graphicFrame>
        <p:nvGraphicFramePr>
          <p:cNvPr id="11" name="Chart 10"/>
          <p:cNvGraphicFramePr>
            <a:graphicFrameLocks/>
          </p:cNvGraphicFramePr>
          <p:nvPr>
            <p:extLst>
              <p:ext uri="{D42A27DB-BD31-4B8C-83A1-F6EECF244321}">
                <p14:modId xmlns:p14="http://schemas.microsoft.com/office/powerpoint/2010/main" val="3421169788"/>
              </p:ext>
            </p:extLst>
          </p:nvPr>
        </p:nvGraphicFramePr>
        <p:xfrm>
          <a:off x="133350" y="1255776"/>
          <a:ext cx="4914900" cy="20970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1565556552"/>
              </p:ext>
            </p:extLst>
          </p:nvPr>
        </p:nvGraphicFramePr>
        <p:xfrm>
          <a:off x="5881878" y="287769"/>
          <a:ext cx="5890260" cy="21431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770323774"/>
              </p:ext>
            </p:extLst>
          </p:nvPr>
        </p:nvGraphicFramePr>
        <p:xfrm>
          <a:off x="5881878" y="2378278"/>
          <a:ext cx="5585460" cy="214312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544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endParaRPr lang="en-US" dirty="0" smtClean="0">
              <a:solidFill>
                <a:schemeClr val="tx1"/>
              </a:solidFill>
            </a:endParaRP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2036064" y="394337"/>
            <a:ext cx="8186116" cy="6354775"/>
          </a:xfrm>
        </p:spPr>
      </p:pic>
      <p:sp>
        <p:nvSpPr>
          <p:cNvPr id="2" name="Oval 1"/>
          <p:cNvSpPr/>
          <p:nvPr/>
        </p:nvSpPr>
        <p:spPr>
          <a:xfrm>
            <a:off x="5703240" y="1979443"/>
            <a:ext cx="1571384" cy="25416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017952" y="3200964"/>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 name="Picture 4"/>
          <p:cNvPicPr>
            <a:picLocks noChangeAspect="1"/>
          </p:cNvPicPr>
          <p:nvPr/>
        </p:nvPicPr>
        <p:blipFill>
          <a:blip r:embed="rId4"/>
          <a:stretch>
            <a:fillRect/>
          </a:stretch>
        </p:blipFill>
        <p:spPr>
          <a:xfrm>
            <a:off x="2262428" y="5399357"/>
            <a:ext cx="2010056" cy="1257475"/>
          </a:xfrm>
          <a:prstGeom prst="rect">
            <a:avLst/>
          </a:prstGeom>
        </p:spPr>
      </p:pic>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694944" y="1371600"/>
            <a:ext cx="11192256" cy="5163312"/>
          </a:xfrm>
        </p:spPr>
        <p:txBody>
          <a:bodyPr>
            <a:noAutofit/>
          </a:bodyPr>
          <a:lstStyle/>
          <a:p>
            <a:pPr marL="0" indent="0">
              <a:buNone/>
            </a:pPr>
            <a:endParaRPr lang="en-US" sz="800" b="1" dirty="0"/>
          </a:p>
          <a:p>
            <a:pPr marL="0" indent="0">
              <a:buNone/>
            </a:pPr>
            <a:r>
              <a:rPr lang="en-US" sz="3600" b="1" dirty="0"/>
              <a:t>Hazardous Waste</a:t>
            </a:r>
            <a:endParaRPr lang="en-US" sz="1000" b="1" dirty="0"/>
          </a:p>
          <a:p>
            <a:r>
              <a:rPr lang="en-US" sz="2800" b="1" dirty="0"/>
              <a:t>Characteristic</a:t>
            </a:r>
            <a:r>
              <a:rPr lang="en-US" sz="2800" dirty="0"/>
              <a:t>  - </a:t>
            </a:r>
            <a:endParaRPr lang="en-US" sz="2800" dirty="0" smtClean="0"/>
          </a:p>
          <a:p>
            <a:pPr lvl="2"/>
            <a:r>
              <a:rPr lang="en-US" sz="2200" dirty="0" smtClean="0"/>
              <a:t>Ignitable </a:t>
            </a:r>
          </a:p>
          <a:p>
            <a:pPr lvl="2"/>
            <a:r>
              <a:rPr lang="en-US" sz="2200" dirty="0" smtClean="0"/>
              <a:t>Corrosive</a:t>
            </a:r>
            <a:endParaRPr lang="en-US" sz="2200" dirty="0" smtClean="0"/>
          </a:p>
          <a:p>
            <a:pPr lvl="2"/>
            <a:r>
              <a:rPr lang="en-US" sz="2200" dirty="0" smtClean="0"/>
              <a:t>Reactive</a:t>
            </a:r>
          </a:p>
          <a:p>
            <a:pPr lvl="2"/>
            <a:r>
              <a:rPr lang="en-US" sz="2200" dirty="0" smtClean="0"/>
              <a:t>Toxic</a:t>
            </a:r>
          </a:p>
          <a:p>
            <a:pPr marL="914400" lvl="2" indent="0">
              <a:buNone/>
            </a:pPr>
            <a:endParaRPr lang="en-US" sz="2200" dirty="0"/>
          </a:p>
          <a:p>
            <a:r>
              <a:rPr lang="en-US" sz="2800" b="1" dirty="0"/>
              <a:t>Listed</a:t>
            </a:r>
            <a:r>
              <a:rPr lang="en-US" sz="2800" dirty="0"/>
              <a:t> - Wastes from specific industrial processes which are assumed to be </a:t>
            </a:r>
            <a:r>
              <a:rPr lang="en-US" sz="2800" dirty="0" smtClean="0"/>
              <a:t>hazardous.</a:t>
            </a:r>
          </a:p>
          <a:p>
            <a:pPr lvl="1"/>
            <a:r>
              <a:rPr lang="en-US" b="1" dirty="0" smtClean="0"/>
              <a:t>Delisting</a:t>
            </a:r>
            <a:r>
              <a:rPr lang="en-US" dirty="0" smtClean="0"/>
              <a:t> - A </a:t>
            </a:r>
            <a:r>
              <a:rPr lang="en-US" dirty="0"/>
              <a:t>generator may file a petition demonstrating that a waste is not hazardous</a:t>
            </a:r>
            <a:r>
              <a:rPr lang="en-US" sz="2400" dirty="0" smtClean="0"/>
              <a:t>.</a:t>
            </a:r>
            <a:endParaRPr lang="en-US" sz="2400" dirty="0"/>
          </a:p>
        </p:txBody>
      </p:sp>
      <p:pic>
        <p:nvPicPr>
          <p:cNvPr id="6" name="Picture 5" descr="Logo Color RegularSM.jpg"/>
          <p:cNvPicPr>
            <a:picLocks noChangeAspect="1"/>
          </p:cNvPicPr>
          <p:nvPr/>
        </p:nvPicPr>
        <p:blipFill>
          <a:blip r:embed="rId3" cstate="print"/>
          <a:stretch>
            <a:fillRect/>
          </a:stretch>
        </p:blipFill>
        <p:spPr>
          <a:xfrm>
            <a:off x="11695254" y="6019800"/>
            <a:ext cx="320040" cy="731520"/>
          </a:xfrm>
          <a:prstGeom prst="rect">
            <a:avLst/>
          </a:prstGeom>
        </p:spPr>
      </p:pic>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962526" y="1371600"/>
            <a:ext cx="5535810" cy="5163312"/>
          </a:xfrm>
        </p:spPr>
        <p:txBody>
          <a:bodyPr>
            <a:noAutofit/>
          </a:bodyPr>
          <a:lstStyle/>
          <a:p>
            <a:pPr marL="0" indent="0">
              <a:buNone/>
            </a:pPr>
            <a:endParaRPr lang="en-US" sz="800" b="1" dirty="0"/>
          </a:p>
          <a:p>
            <a:pPr marL="0" indent="0">
              <a:buNone/>
            </a:pPr>
            <a:endParaRPr lang="en-US" sz="1600" dirty="0" smtClean="0"/>
          </a:p>
          <a:p>
            <a:pPr marL="0" indent="0">
              <a:buNone/>
            </a:pPr>
            <a:endParaRPr lang="en-US" sz="1600" dirty="0"/>
          </a:p>
          <a:p>
            <a:pPr marL="0" indent="0">
              <a:buNone/>
            </a:pPr>
            <a:endParaRPr lang="en-US" sz="1600" dirty="0"/>
          </a:p>
          <a:p>
            <a:r>
              <a:rPr lang="en-US" sz="2200" b="1" dirty="0"/>
              <a:t>F006</a:t>
            </a:r>
            <a:r>
              <a:rPr lang="en-US" sz="2200" dirty="0"/>
              <a:t> - Wastewater treatment sludges from electroplating </a:t>
            </a:r>
            <a:r>
              <a:rPr lang="en-US" sz="2200" dirty="0" smtClean="0"/>
              <a:t>operations.</a:t>
            </a:r>
            <a:endParaRPr lang="en-US" sz="2200" dirty="0" smtClean="0"/>
          </a:p>
          <a:p>
            <a:pPr lvl="1"/>
            <a:r>
              <a:rPr lang="en-US" sz="1800" dirty="0"/>
              <a:t>F006 is one of the more commonly delisted wastes in the country. </a:t>
            </a:r>
          </a:p>
          <a:p>
            <a:pPr lvl="1"/>
            <a:endParaRPr lang="en-US" sz="1800" dirty="0"/>
          </a:p>
          <a:p>
            <a:pPr marL="914400" lvl="2" indent="0">
              <a:buNone/>
            </a:pPr>
            <a:endParaRPr lang="en-US" sz="12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992254" y="1848150"/>
            <a:ext cx="4703002" cy="3289224"/>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7755675" y="5281136"/>
            <a:ext cx="2682239" cy="738664"/>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a:t>
            </a:r>
            <a:endParaRPr lang="en-US" sz="1400" dirty="0" smtClean="0">
              <a:solidFill>
                <a:sysClr val="windowText" lastClr="000000"/>
              </a:solidFill>
              <a:latin typeface="Calibri"/>
            </a:endParaRPr>
          </a:p>
          <a:p>
            <a:r>
              <a:rPr lang="en-US" sz="1400" dirty="0" smtClean="0">
                <a:solidFill>
                  <a:sysClr val="windowText" lastClr="000000"/>
                </a:solidFill>
                <a:latin typeface="Calibri"/>
              </a:rPr>
              <a:t>Photo </a:t>
            </a:r>
            <a:r>
              <a:rPr lang="en-US" sz="1400" dirty="0">
                <a:solidFill>
                  <a:sysClr val="windowText" lastClr="000000"/>
                </a:solidFill>
                <a:latin typeface="Calibri"/>
              </a:rPr>
              <a:t>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783439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a:t>Oregon Revised Statute 466.075(3): </a:t>
            </a:r>
            <a:r>
              <a:rPr lang="en-US" sz="2400" dirty="0"/>
              <a:t>Exceptions to </a:t>
            </a:r>
            <a:r>
              <a:rPr lang="en-US" sz="2400" dirty="0" smtClean="0"/>
              <a:t>listing</a:t>
            </a:r>
          </a:p>
          <a:p>
            <a:endParaRPr lang="en-US" sz="2400" dirty="0"/>
          </a:p>
          <a:p>
            <a:r>
              <a:rPr lang="en-US" dirty="0" smtClean="0"/>
              <a:t>Oregon Administrative Rule 340-100-0020, -0022: </a:t>
            </a:r>
            <a:r>
              <a:rPr lang="en-US" sz="2400" dirty="0"/>
              <a:t>State hazardous waste rules including delisting</a:t>
            </a:r>
          </a:p>
          <a:p>
            <a:pPr marL="0" indent="0">
              <a:buNone/>
            </a:pPr>
            <a:endParaRPr lang="en-US" sz="2600" dirty="0"/>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2984" y="6094261"/>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5C05B2-8086-4526-AF94-010B01864310}">
  <ds:schemaRefs>
    <ds:schemaRef ds:uri="http://purl.org/dc/dcmitype/"/>
    <ds:schemaRef ds:uri="http://schemas.microsoft.com/office/infopath/2007/PartnerControls"/>
    <ds:schemaRef ds:uri="http://purl.org/dc/elements/1.1/"/>
    <ds:schemaRef ds:uri="http://schemas.microsoft.com/office/2006/metadata/properties"/>
    <ds:schemaRef ds:uri="$ListId:doc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B8A263-CD16-4F29-BA74-8FA8A3C14C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1740</TotalTime>
  <Words>3563</Words>
  <Application>Microsoft Office PowerPoint</Application>
  <PresentationFormat>Widescreen</PresentationFormat>
  <Paragraphs>315</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Land Quality – Hazardous Waste</vt:lpstr>
      <vt:lpstr>Outline</vt:lpstr>
      <vt:lpstr>Timeline</vt:lpstr>
      <vt:lpstr>PowerPoint Presentation</vt:lpstr>
      <vt:lpstr>Definitions</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lpstr>Slides for questions</vt:lpstr>
      <vt:lpstr>PowerPoint Presentation</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SADOFSKY Seth</cp:lastModifiedBy>
  <cp:revision>66</cp:revision>
  <cp:lastPrinted>2019-10-22T16:42:51Z</cp:lastPrinted>
  <dcterms:created xsi:type="dcterms:W3CDTF">2019-08-23T15:29:38Z</dcterms:created>
  <dcterms:modified xsi:type="dcterms:W3CDTF">2019-10-23T00:01:25Z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