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81" d="100"/>
          <a:sy n="81" d="100"/>
        </p:scale>
        <p:origin x="114"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General</c:formatCode>
                <c:ptCount val="5"/>
                <c:pt idx="0">
                  <c:v>31.5</c:v>
                </c:pt>
                <c:pt idx="1">
                  <c:v>34.6</c:v>
                </c:pt>
                <c:pt idx="2">
                  <c:v>30.9</c:v>
                </c:pt>
                <c:pt idx="3">
                  <c:v>27.1</c:v>
                </c:pt>
                <c:pt idx="4">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0.1437908496732026"/>
              <c:y val="5.0945554882564175E-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10-18T16:48:16.516" idx="1">
    <p:pos x="4985" y="2247"/>
    <p:text>Precision or Pacific</p:text>
    <p:extLst>
      <p:ext uri="{C676402C-5697-4E1C-873F-D02D1690AC5C}">
        <p15:threadingInfo xmlns:p15="http://schemas.microsoft.com/office/powerpoint/2012/main" timeZoneBias="420"/>
      </p:ext>
    </p:extLst>
  </p:cm>
  <p:cm authorId="1" dt="2019-10-21T08:13:12.755" idx="3">
    <p:pos x="4985" y="2343"/>
    <p:text>Fixed</p:text>
    <p:extLst>
      <p:ext uri="{C676402C-5697-4E1C-873F-D02D1690AC5C}">
        <p15:threadingInfo xmlns:p15="http://schemas.microsoft.com/office/powerpoint/2012/main" timeZoneBias="420">
          <p15:parentCm authorId="3"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0-11T11:28:31.186" idx="1">
    <p:pos x="10" y="10"/>
    <p:text>Suggest say hazardous waste or state RCRA hazardous waste. EQC may not know. You do explain RCRA in Slide 6.</p:text>
    <p:extLst>
      <p:ext uri="{C676402C-5697-4E1C-873F-D02D1690AC5C}">
        <p15:threadingInfo xmlns:p15="http://schemas.microsoft.com/office/powerpoint/2012/main" timeZoneBias="420"/>
      </p:ext>
    </p:extLst>
  </p:cm>
  <p:cm authorId="2" dt="2019-10-11T11:30:21.026" idx="2">
    <p:pos x="106" y="106"/>
    <p:text>Add Oregon vs US</p:text>
    <p:extLst>
      <p:ext uri="{C676402C-5697-4E1C-873F-D02D1690AC5C}">
        <p15:threadingInfo xmlns:p15="http://schemas.microsoft.com/office/powerpoint/2012/main" timeZoneBias="420"/>
      </p:ext>
    </p:extLst>
  </p:cm>
  <p:cm authorId="2" dt="2019-10-11T11:37:05.865" idx="3">
    <p:pos x="202" y="202"/>
    <p:text>When do you turn the mic over to Dan or Seth next? There should be an intro from one of them introducing to EQC for the record.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0-10T16:41:13.470" idx="2">
    <p:pos x="10" y="10"/>
    <p:text>This is a little repetitive, maybe rephrase a bit</p:text>
    <p:extLst>
      <p:ext uri="{C676402C-5697-4E1C-873F-D02D1690AC5C}">
        <p15:threadingInfo xmlns:p15="http://schemas.microsoft.com/office/powerpoint/2012/main" timeZoneBias="420"/>
      </p:ext>
    </p:extLst>
  </p:cm>
  <p:cm authorId="2" dt="2019-10-11T11:38:21.037" idx="4">
    <p:pos x="106" y="106"/>
    <p:text>There needs to be language for Seth to read as his intro to EQC and for the record</p:text>
    <p:extLst>
      <p:ext uri="{C676402C-5697-4E1C-873F-D02D1690AC5C}">
        <p15:threadingInfo xmlns:p15="http://schemas.microsoft.com/office/powerpoint/2012/main" timeZoneBias="420"/>
      </p:ext>
    </p:extLst>
  </p:cm>
  <p:cm authorId="3" dt="2019-10-18T16:53:34.376" idx="5">
    <p:pos x="202" y="202"/>
    <p:text>In the notes we call them ATI and Pacific Cast we should stick with one name. likely Pacific Cast.  Maybe in an earler slide we state this.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10-11T11:46:12.571" idx="6">
    <p:pos x="10" y="10"/>
    <p:text>Recommend contacting Stephanie Caldera to get proper wording for this slide.</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10/23/2019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a:t>Prior to preparation of this petition, DEQ worked with Pacific Cast Technologies, Inc. and their representatives to review the materials that may enter their chemical etching and milling </a:t>
            </a:r>
            <a:r>
              <a:rPr lang="en-US" b="0" baseline="0"/>
              <a:t>waste stream</a:t>
            </a:r>
            <a:r>
              <a:rPr lang="en-US" dirty="0"/>
              <a:t>,</a:t>
            </a:r>
            <a:r>
              <a:rPr lang="en-US"/>
              <a:t> </a:t>
            </a:r>
            <a:r>
              <a:rPr lang="en-US" dirty="0"/>
              <a:t>including all processes that lead to the wastewater treatment system</a:t>
            </a:r>
            <a:r>
              <a:rPr lang="en-US"/>
              <a:t>,</a:t>
            </a:r>
            <a:r>
              <a:rPr lang="en-US" b="0" baseline="0"/>
              <a:t> </a:t>
            </a:r>
            <a:r>
              <a:rPr lang="en-US" b="0" baseline="0" dirty="0"/>
              <a:t>and developed a list of chemicals to test, including contaminants for which EPA lists F006 waste (Cadmium, Chromium, Nickel, and Cyanides) and any other </a:t>
            </a:r>
            <a:r>
              <a:rPr lang="en-US" b="0" baseline="0"/>
              <a:t>potentially hazardous </a:t>
            </a:r>
            <a:r>
              <a:rPr lang="en-US"/>
              <a:t>chemicals</a:t>
            </a:r>
            <a:r>
              <a:rPr lang="en-US"/>
              <a:t> </a:t>
            </a:r>
            <a:r>
              <a:rPr lang="en-US" b="0" baseline="0"/>
              <a:t>that </a:t>
            </a:r>
            <a:r>
              <a:rPr lang="en-US" b="0" baseline="0" dirty="0"/>
              <a:t>may be present in the wastes (</a:t>
            </a:r>
            <a:r>
              <a:rPr lang="en-US" b="1" baseline="0" dirty="0"/>
              <a:t>POINT</a:t>
            </a:r>
            <a:r>
              <a:rPr lang="en-US" b="0" baseline="0" dirty="0"/>
              <a:t>).</a:t>
            </a:r>
          </a:p>
          <a:p>
            <a:pPr defTabSz="967518">
              <a:defRPr/>
            </a:pPr>
            <a:endParaRPr lang="en-US" b="0" baseline="0" dirty="0"/>
          </a:p>
          <a:p>
            <a:pPr marL="181410" indent="-181410" defTabSz="967518">
              <a:buFont typeface="Arial" panose="020B0604020202020204" pitchFamily="34" charset="0"/>
              <a:buChar char="•"/>
              <a:defRPr/>
            </a:pPr>
            <a:r>
              <a:rPr lang="en-US" b="0" baseline="0" dirty="0"/>
              <a:t>Through its April 2019 delisting petition, Pacific </a:t>
            </a:r>
            <a:r>
              <a:rPr lang="en-US" b="0" baseline="0"/>
              <a:t>Cast Technologies</a:t>
            </a:r>
            <a:r>
              <a:rPr lang="en-US" dirty="0"/>
              <a:t> </a:t>
            </a:r>
            <a:r>
              <a:rPr lang="en-US"/>
              <a:t>is </a:t>
            </a:r>
            <a:r>
              <a:rPr lang="en-US"/>
              <a:t>attempting</a:t>
            </a:r>
            <a:r>
              <a:rPr lang="en-US"/>
              <a:t> </a:t>
            </a:r>
            <a:r>
              <a:rPr lang="en-US" b="0" baseline="0"/>
              <a:t>to </a:t>
            </a:r>
            <a:r>
              <a:rPr lang="en-US" b="0" baseline="0" dirty="0"/>
              <a:t>demonstrate their chemical etching and milling waste stream does not contain </a:t>
            </a:r>
            <a:r>
              <a:rPr lang="en-US" b="0" baseline="0"/>
              <a:t>chemicals </a:t>
            </a:r>
            <a:r>
              <a:rPr lang="en-US" dirty="0"/>
              <a:t>for</a:t>
            </a:r>
            <a:r>
              <a:rPr lang="en-US"/>
              <a:t> </a:t>
            </a:r>
            <a:r>
              <a:rPr lang="en-US" dirty="0"/>
              <a:t>which F006 was written</a:t>
            </a:r>
            <a:r>
              <a:rPr lang="en-US"/>
              <a:t> </a:t>
            </a:r>
            <a:r>
              <a:rPr lang="en-US" b="0" strike="noStrike" baseline="0"/>
              <a:t>above </a:t>
            </a:r>
            <a:r>
              <a:rPr lang="en-US" b="0" baseline="0"/>
              <a:t>concentrations designed </a:t>
            </a:r>
            <a:r>
              <a:rPr lang="en-US" b="0" baseline="0" dirty="0"/>
              <a:t>to protect human health and the environment. </a:t>
            </a:r>
          </a:p>
          <a:p>
            <a:pPr defTabSz="967518">
              <a:defRPr/>
            </a:pPr>
            <a:endParaRPr lang="en-US" b="0" baseline="0" dirty="0"/>
          </a:p>
          <a:p>
            <a:pPr marL="181410" indent="-181410" defTabSz="967518">
              <a:buFont typeface="Arial" panose="020B0604020202020204" pitchFamily="34" charset="0"/>
              <a:buChar char="•"/>
              <a:defRPr/>
            </a:pPr>
            <a:r>
              <a:rPr lang="en-US" b="0" baseline="0" dirty="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a:t>
            </a:r>
            <a:r>
              <a:rPr lang="en-US" b="0" baseline="0"/>
              <a:t>that </a:t>
            </a:r>
            <a:r>
              <a:rPr lang="en-US" dirty="0"/>
              <a:t>are</a:t>
            </a:r>
            <a:r>
              <a:rPr lang="en-US"/>
              <a:t> </a:t>
            </a:r>
            <a:r>
              <a:rPr lang="en-US"/>
              <a:t>likely </a:t>
            </a:r>
            <a:r>
              <a:rPr lang="en-US"/>
              <a:t>to</a:t>
            </a:r>
            <a:r>
              <a:rPr lang="en-US" b="0" baseline="0"/>
              <a:t> </a:t>
            </a:r>
            <a:r>
              <a:rPr lang="en-US" b="0" baseline="0" dirty="0"/>
              <a:t>impact human health or the environment.</a:t>
            </a:r>
          </a:p>
          <a:p>
            <a:endParaRPr lang="en-US" b="0"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a:t>The previous slide was about what chemicals to look for and these next few slides are all about how we evaluate them.</a:t>
            </a:r>
          </a:p>
          <a:p>
            <a:pPr marL="465887" lvl="1"/>
            <a:endParaRPr lang="en-US" baseline="0" dirty="0"/>
          </a:p>
          <a:p>
            <a:pPr marL="640594" lvl="1" indent="-174708">
              <a:buFont typeface="Arial" panose="020B0604020202020204" pitchFamily="34" charset="0"/>
              <a:buChar char="•"/>
            </a:pPr>
            <a:r>
              <a:rPr lang="en-US" baseline="0" dirty="0"/>
              <a:t>Pacific Cast Technologies, Inc</a:t>
            </a:r>
            <a:r>
              <a:rPr lang="en-US" baseline="0"/>
              <a:t>. </a:t>
            </a:r>
            <a:r>
              <a:rPr lang="en-US" dirty="0"/>
              <a:t>must</a:t>
            </a:r>
            <a:r>
              <a:rPr lang="en-US"/>
              <a:t> </a:t>
            </a:r>
            <a:r>
              <a:rPr lang="en-US" dirty="0"/>
              <a:t>meet very specific production requirements for their customers and their production process is consistent from day-to-day, week to week and month-to-month. They</a:t>
            </a:r>
            <a:r>
              <a:rPr lang="en-US"/>
              <a:t> </a:t>
            </a:r>
            <a:r>
              <a:rPr lang="en-US" baseline="0"/>
              <a:t>conducted </a:t>
            </a:r>
            <a:r>
              <a:rPr lang="en-US" baseline="0" dirty="0"/>
              <a:t>four sampling events approximately one week apart to show that, as expected, there isn’t much variability in the process and waste.  </a:t>
            </a:r>
          </a:p>
          <a:p>
            <a:pPr marL="465887" lvl="1"/>
            <a:endParaRPr lang="en-US" baseline="0" dirty="0"/>
          </a:p>
          <a:p>
            <a:pPr marL="640594" lvl="1" indent="-174708">
              <a:buFont typeface="Arial" panose="020B0604020202020204" pitchFamily="34" charset="0"/>
              <a:buChar char="•"/>
            </a:pPr>
            <a:r>
              <a:rPr lang="en-US" baseline="0" dirty="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process and sent a second sample off site </a:t>
            </a:r>
            <a:r>
              <a:rPr lang="en-US" baseline="0"/>
              <a:t>for </a:t>
            </a:r>
            <a:r>
              <a:rPr lang="en-US"/>
              <a:t>analysis</a:t>
            </a:r>
            <a:r>
              <a:rPr lang="en-US" baseline="0"/>
              <a:t>.</a:t>
            </a:r>
            <a:endParaRPr lang="en-US" baseline="0" dirty="0"/>
          </a:p>
          <a:p>
            <a:pPr marL="465887" lvl="1"/>
            <a:endParaRPr lang="en-US" strike="sngStrike" baseline="0" dirty="0"/>
          </a:p>
          <a:p>
            <a:pPr marL="640594" lvl="1" indent="-174708">
              <a:buFont typeface="Arial" panose="020B0604020202020204" pitchFamily="34" charset="0"/>
              <a:buChar char="•"/>
            </a:pPr>
            <a:r>
              <a:rPr lang="en-US" strike="noStrike" baseline="0" dirty="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logarhythmic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However</a:t>
            </a:r>
            <a:r>
              <a:rPr lang="en-US"/>
              <a:t>, Landfills </a:t>
            </a:r>
            <a:r>
              <a:rPr lang="en-US" dirty="0"/>
              <a:t>are dynamic chemical environments where materials can react and dissolve. This is called leaching and </a:t>
            </a:r>
            <a:r>
              <a:rPr lang="en-US"/>
              <a:t>the </a:t>
            </a:r>
            <a:r>
              <a:rPr lang="en-US"/>
              <a:t>liquid</a:t>
            </a:r>
            <a:r>
              <a:rPr lang="en-US"/>
              <a:t> that </a:t>
            </a:r>
            <a:r>
              <a:rPr lang="en-US" dirty="0"/>
              <a:t>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same tool that 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a:t>Here you see the same data as the previous slide, but now we’re looking to see if we need to do a leaching test. So the red bar </a:t>
            </a:r>
            <a:r>
              <a:rPr lang="en-US" b="0" strike="noStrike" baseline="0"/>
              <a:t>is </a:t>
            </a:r>
            <a:r>
              <a:rPr lang="en-US" dirty="0"/>
              <a:t>at</a:t>
            </a:r>
            <a:r>
              <a:rPr lang="en-US"/>
              <a:t> </a:t>
            </a:r>
            <a:r>
              <a:rPr lang="en-US" dirty="0"/>
              <a:t>a</a:t>
            </a:r>
            <a:r>
              <a:rPr lang="en-US"/>
              <a:t> </a:t>
            </a:r>
            <a:r>
              <a:rPr lang="en-US" b="0" strike="noStrike" baseline="0"/>
              <a:t>different </a:t>
            </a:r>
            <a:r>
              <a:rPr lang="en-US" dirty="0"/>
              <a:t>level</a:t>
            </a:r>
            <a:r>
              <a:rPr lang="en-US"/>
              <a:t> </a:t>
            </a:r>
            <a:r>
              <a:rPr lang="en-US" b="0" strike="noStrike" baseline="0"/>
              <a:t>and </a:t>
            </a:r>
            <a:r>
              <a:rPr lang="en-US" b="0" strike="noStrike" baseline="0" dirty="0"/>
              <a:t>the scale is different.</a:t>
            </a:r>
          </a:p>
          <a:p>
            <a:endParaRPr lang="en-US" i="0" baseline="0" dirty="0"/>
          </a:p>
          <a:p>
            <a:pPr marL="178027" indent="-178027">
              <a:buFont typeface="Arial" panose="020B0604020202020204" pitchFamily="34" charset="0"/>
              <a:buChar char="•"/>
            </a:pPr>
            <a:r>
              <a:rPr lang="en-US" i="0" baseline="0" dirty="0"/>
              <a:t>You can see </a:t>
            </a:r>
            <a:r>
              <a:rPr lang="en-US" b="1" i="0" baseline="0" dirty="0"/>
              <a:t>(POINT)</a:t>
            </a:r>
            <a:r>
              <a:rPr lang="en-US" i="0" baseline="0" dirty="0"/>
              <a:t> that Cadmium requires leaching tests for several of the samples, and the other three chemicals do not.. </a:t>
            </a:r>
          </a:p>
          <a:p>
            <a:pPr marL="178027" indent="-178027">
              <a:buFont typeface="Arial" panose="020B0604020202020204" pitchFamily="34" charset="0"/>
              <a:buChar char="•"/>
            </a:pPr>
            <a:endParaRPr lang="en-US" i="0" baseline="0" dirty="0"/>
          </a:p>
          <a:p>
            <a:pPr marL="178027" indent="-178027">
              <a:buFont typeface="Arial" panose="020B0604020202020204" pitchFamily="34" charset="0"/>
              <a:buChar char="•"/>
            </a:pPr>
            <a:r>
              <a:rPr lang="en-US" i="0" baseline="0" dirty="0"/>
              <a:t>The leaching test is called the toxicity characteristic leaching procedure (or TCLP), and it is a standard test </a:t>
            </a:r>
            <a:r>
              <a:rPr lang="en-US" i="0" baseline="0"/>
              <a:t>used </a:t>
            </a:r>
            <a:r>
              <a:rPr lang="en-US"/>
              <a:t>for</a:t>
            </a:r>
            <a:r>
              <a:rPr lang="en-US"/>
              <a:t> </a:t>
            </a:r>
            <a:r>
              <a:rPr lang="en-US" i="0" baseline="0"/>
              <a:t>waste</a:t>
            </a:r>
            <a:r>
              <a:rPr lang="en-US"/>
              <a:t> characterization</a:t>
            </a:r>
            <a:r>
              <a:rPr lang="en-US" i="0" baseline="0"/>
              <a:t>.</a:t>
            </a:r>
            <a:endParaRPr lang="en-US" i="0" baseline="0" dirty="0"/>
          </a:p>
          <a:p>
            <a:endParaRPr lang="en-US" i="0" baseline="0" dirty="0"/>
          </a:p>
          <a:p>
            <a:pPr marL="178027" indent="-178027">
              <a:buFont typeface="Arial" panose="020B0604020202020204" pitchFamily="34" charset="0"/>
              <a:buChar char="•"/>
            </a:pPr>
            <a:r>
              <a:rPr lang="en-US" i="0" baseline="0" dirty="0"/>
              <a:t>Samples 2, 3, and 4 were put through TCLP and tested after leaching and Cadmium was not detected in the leachate.</a:t>
            </a:r>
          </a:p>
          <a:p>
            <a:endParaRPr lang="en-US" baseline="0" dirty="0"/>
          </a:p>
          <a:p>
            <a:pPr marL="174708" indent="-174708">
              <a:buFont typeface="Arial" panose="020B0604020202020204" pitchFamily="34" charset="0"/>
              <a:buChar char="•"/>
            </a:pPr>
            <a:r>
              <a:rPr lang="en-US" baseline="0" dirty="0"/>
              <a:t>I’m not going to take you through the rest of the </a:t>
            </a:r>
            <a:r>
              <a:rPr lang="en-US" baseline="0"/>
              <a:t>chemicals </a:t>
            </a:r>
            <a:r>
              <a:rPr lang="en-US" dirty="0"/>
              <a:t>unless</a:t>
            </a:r>
            <a:r>
              <a:rPr lang="en-US"/>
              <a:t> </a:t>
            </a:r>
            <a:r>
              <a:rPr lang="en-US" dirty="0"/>
              <a:t>you ask </a:t>
            </a:r>
            <a:r>
              <a:rPr lang="en-US"/>
              <a:t>me </a:t>
            </a:r>
            <a:r>
              <a:rPr lang="en-US"/>
              <a:t>to</a:t>
            </a:r>
            <a:r>
              <a:rPr lang="en-US" baseline="0"/>
              <a:t>, </a:t>
            </a:r>
            <a:r>
              <a:rPr lang="en-US" baseline="0" dirty="0"/>
              <a:t>but the results are similar</a:t>
            </a:r>
            <a:r>
              <a:rPr lang="en-US" baseline="0"/>
              <a:t>.  </a:t>
            </a:r>
            <a:endParaRPr lang="en-US" baseline="0" dirty="0"/>
          </a:p>
          <a:p>
            <a:endParaRPr lang="en-US" baseline="0" dirty="0"/>
          </a:p>
          <a:p>
            <a:pPr marL="178027" indent="-178027" defTabSz="931774">
              <a:buFont typeface="Arial" panose="020B0604020202020204" pitchFamily="34" charset="0"/>
              <a:buChar char="•"/>
              <a:defRPr/>
            </a:pPr>
            <a:r>
              <a:rPr lang="en-US" dirty="0"/>
              <a:t>As a result of the sampling</a:t>
            </a:r>
            <a:r>
              <a:rPr lang="en-US" baseline="0" dirty="0"/>
              <a:t> and </a:t>
            </a:r>
            <a:r>
              <a:rPr lang="en-US" baseline="0"/>
              <a:t>analysis </a:t>
            </a:r>
            <a:r>
              <a:rPr lang="en-US" dirty="0"/>
              <a:t>that</a:t>
            </a:r>
            <a:r>
              <a:rPr lang="en-US"/>
              <a:t> </a:t>
            </a:r>
            <a:r>
              <a:rPr lang="en-US" baseline="0"/>
              <a:t>Pacific Cast Technologies </a:t>
            </a:r>
            <a:r>
              <a:rPr lang="en-US" baseline="0" dirty="0"/>
              <a:t>conducted in consultation with DEQ, we are satisfied the facility’s chemical etching and milling sludge meets the criteria for a hazardous waste delisting and is safe to dispose of in a permitted, non-hazardous waste landfill. </a:t>
            </a:r>
            <a:endParaRPr lang="en-US" dirty="0"/>
          </a:p>
          <a:p>
            <a:pPr marL="178027" indent="-178027" defTabSz="931774">
              <a:buFont typeface="Arial" panose="020B0604020202020204" pitchFamily="34" charset="0"/>
              <a:buChar char="•"/>
              <a:defRPr/>
            </a:pPr>
            <a:endParaRPr lang="en-US" dirty="0"/>
          </a:p>
          <a:p>
            <a:pPr marL="178027" indent="-178027" defTabSz="931774">
              <a:buFont typeface="Arial" panose="020B0604020202020204" pitchFamily="34" charset="0"/>
              <a:buChar char="•"/>
              <a:defRPr/>
            </a:pPr>
            <a:r>
              <a:rPr lang="en-US" dirty="0"/>
              <a:t>Now</a:t>
            </a:r>
            <a:r>
              <a:rPr lang="en-US"/>
              <a:t> </a:t>
            </a:r>
            <a:r>
              <a:rPr lang="en-US" dirty="0"/>
              <a:t>I’d like to move back to </a:t>
            </a:r>
            <a:r>
              <a:rPr lang="en-US"/>
              <a:t>Brian</a:t>
            </a:r>
            <a:r>
              <a:rPr lang="en-US"/>
              <a:t> </a:t>
            </a:r>
            <a:r>
              <a:rPr lang="en-US" i="0" baseline="0"/>
              <a:t>for </a:t>
            </a:r>
            <a:r>
              <a:rPr lang="en-US"/>
              <a:t>our</a:t>
            </a:r>
            <a:r>
              <a:rPr lang="en-US"/>
              <a:t> conclusions</a:t>
            </a:r>
            <a:endParaRPr lang="en-US" dirty="0"/>
          </a:p>
          <a:p>
            <a:pPr marL="178027" indent="-178027" defTabSz="93177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a:t>Back</a:t>
            </a:r>
            <a:r>
              <a:rPr lang="en-US" b="1"/>
              <a:t> </a:t>
            </a:r>
            <a:r>
              <a:rPr lang="en-US" b="1" baseline="0"/>
              <a:t>to Brian</a:t>
            </a:r>
            <a:endParaRPr lang="en-US" b="1"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DEQ proposes amending Oregon’s hazardous waste regulations in Chapter 340, Division 101 of the Oregon Administrative Rules to incorporate the delisting of Pacific</a:t>
            </a:r>
            <a:r>
              <a:rPr lang="en-US" baseline="0" dirty="0"/>
              <a:t> Cast Technologies, Inc</a:t>
            </a:r>
            <a:r>
              <a:rPr lang="en-US" baseline="0"/>
              <a:t>.</a:t>
            </a:r>
            <a:r>
              <a:rPr lang="en-US"/>
              <a:t>,</a:t>
            </a:r>
            <a:r>
              <a:rPr lang="en-US" baseline="0"/>
              <a:t> </a:t>
            </a:r>
            <a:r>
              <a:rPr lang="en-US"/>
              <a:t>F006 </a:t>
            </a:r>
            <a:r>
              <a:rPr lang="en-US" dirty="0"/>
              <a:t>hazardous waste, as long as certain conditions are met.</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gave careful consideration to this rulemaking to make sure Pacific Cast Technologies, Inc.’s waste is properly handled now and in the future. This </a:t>
            </a:r>
            <a:r>
              <a:rPr lang="en-US" dirty="0"/>
              <a:t>delisting is only valid as long as the</a:t>
            </a:r>
            <a:r>
              <a:rPr lang="en-US" baseline="0" dirty="0"/>
              <a:t> facility</a:t>
            </a:r>
            <a:r>
              <a:rPr lang="en-US" dirty="0"/>
              <a:t>’s waste meets</a:t>
            </a:r>
            <a:r>
              <a:rPr lang="en-US" baseline="0" dirty="0"/>
              <a:t> specific conditions in the rule that are meant to ensure the waste does not present a danger to human health and the environment: </a:t>
            </a:r>
          </a:p>
          <a:p>
            <a:pPr defTabSz="931774">
              <a:defRPr/>
            </a:pPr>
            <a:endParaRPr lang="en-US" baseline="0" dirty="0"/>
          </a:p>
          <a:p>
            <a:pPr marL="640594" lvl="1" indent="-174708" defTabSz="931774">
              <a:buFont typeface="Arial" panose="020B0604020202020204" pitchFamily="34" charset="0"/>
              <a:buChar char="•"/>
              <a:defRPr/>
            </a:pPr>
            <a:r>
              <a:rPr lang="en-US" baseline="0"/>
              <a:t>Pacific </a:t>
            </a:r>
            <a:r>
              <a:rPr lang="en-US"/>
              <a:t>Cast</a:t>
            </a:r>
            <a:r>
              <a:rPr lang="en-US" baseline="0"/>
              <a:t> </a:t>
            </a:r>
            <a:r>
              <a:rPr lang="en-US" baseline="0" dirty="0"/>
              <a:t>Technologies, Inc. must conduct annual testing to ensure that their waste meets the conditions specified in rules.</a:t>
            </a:r>
          </a:p>
          <a:p>
            <a:pPr defTabSz="931774">
              <a:defRPr/>
            </a:pPr>
            <a:endParaRPr lang="en-US" baseline="0" dirty="0"/>
          </a:p>
          <a:p>
            <a:pPr marL="640594" lvl="1" indent="-174708" defTabSz="931774">
              <a:buFont typeface="Arial" panose="020B0604020202020204" pitchFamily="34" charset="0"/>
              <a:buChar char="•"/>
              <a:defRPr/>
            </a:pPr>
            <a:r>
              <a:rPr lang="en-US" baseline="0" dirty="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a:p>
          <a:p>
            <a:pPr marL="465887" lvl="1" defTabSz="931774">
              <a:defRPr/>
            </a:pPr>
            <a:r>
              <a:rPr lang="en-US" baseline="0" dirty="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We’d</a:t>
            </a:r>
            <a:r>
              <a:rPr lang="en-US"/>
              <a:t> </a:t>
            </a:r>
            <a:r>
              <a:rPr lang="en-US"/>
              <a:t>like</a:t>
            </a:r>
            <a:r>
              <a:rPr lang="en-US"/>
              <a:t> </a:t>
            </a:r>
            <a:r>
              <a:rPr lang="en-US" baseline="0"/>
              <a:t>to cover </a:t>
            </a:r>
            <a:r>
              <a:rPr lang="en-US" baseline="0" dirty="0"/>
              <a:t>background </a:t>
            </a:r>
            <a:r>
              <a:rPr lang="en-US" baseline="0"/>
              <a:t>on hazardous waste, </a:t>
            </a:r>
            <a:r>
              <a:rPr lang="en-US" baseline="0" dirty="0"/>
              <a:t>relevant definitions and regulatory background, and details on our </a:t>
            </a:r>
            <a:r>
              <a:rPr lang="en-US" baseline="0"/>
              <a:t>proposed </a:t>
            </a:r>
            <a:r>
              <a:rPr lang="en-US" dirty="0"/>
              <a:t>Pacific</a:t>
            </a:r>
            <a:r>
              <a:rPr lang="en-US"/>
              <a:t> </a:t>
            </a:r>
            <a:r>
              <a:rPr lang="en-US" dirty="0"/>
              <a:t>Cast </a:t>
            </a:r>
            <a:r>
              <a:rPr lang="en-US"/>
              <a:t>Technologies</a:t>
            </a:r>
            <a:r>
              <a:rPr lang="en-US"/>
              <a:t> </a:t>
            </a:r>
            <a:r>
              <a:rPr lang="en-US" strike="noStrike" baseline="0"/>
              <a:t>F006 </a:t>
            </a:r>
            <a:r>
              <a:rPr lang="en-US" strike="noStrike" baseline="0" dirty="0"/>
              <a:t>hazardous waste delisting </a:t>
            </a:r>
            <a:r>
              <a:rPr lang="en-US" baseline="0" dirty="0"/>
              <a:t>rulemaking. </a:t>
            </a:r>
          </a:p>
          <a:p>
            <a:endParaRPr lang="en-US" baseline="0" dirty="0"/>
          </a:p>
          <a:p>
            <a:pPr marL="174708" indent="-174708">
              <a:buFont typeface="Arial" panose="020B0604020202020204" pitchFamily="34" charset="0"/>
              <a:buChar char="•"/>
            </a:pPr>
            <a:r>
              <a:rPr lang="en-US" baseline="0" dirty="0"/>
              <a:t>Our goal is to explain </a:t>
            </a:r>
            <a:r>
              <a:rPr lang="en-US" baseline="0"/>
              <a:t>why </a:t>
            </a:r>
            <a:r>
              <a:rPr lang="en-US"/>
              <a:t>PCT’s</a:t>
            </a:r>
            <a:r>
              <a:rPr lang="en-US"/>
              <a:t> </a:t>
            </a:r>
            <a:r>
              <a:rPr lang="en-US" baseline="0"/>
              <a:t>waste </a:t>
            </a:r>
            <a:r>
              <a:rPr lang="en-US" baseline="0" dirty="0"/>
              <a:t>is currently classified as hazardous F006 waste and how DEQ determined it’s appropriate to delist and manage it as a non-hazardous waste in Oregon</a:t>
            </a:r>
            <a:r>
              <a:rPr lang="en-US" baseline="0"/>
              <a:t>. </a:t>
            </a:r>
            <a:endParaRPr lang="en-US" dirty="0"/>
          </a:p>
          <a:p>
            <a:pPr marL="174708" indent="-174708">
              <a:buFont typeface="Arial" panose="020B0604020202020204" pitchFamily="34" charset="0"/>
              <a:buChar char="•"/>
            </a:pPr>
            <a:endParaRPr lang="en-US" dirty="0"/>
          </a:p>
          <a:p>
            <a:r>
              <a:rPr lang="en-US" b="1"/>
              <a:t>DO </a:t>
            </a:r>
            <a:r>
              <a:rPr lang="en-US" b="1" dirty="0"/>
              <a:t>WE NEED TO SAY MORE HERE</a:t>
            </a:r>
            <a:r>
              <a:rPr lang="en-US" b="1"/>
              <a:t>?</a:t>
            </a:r>
            <a:endParaRPr lang="en-US" b="1"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a:p>
            <a:pPr marL="174708" indent="-174708">
              <a:buFont typeface="Arial" panose="020B0604020202020204" pitchFamily="34" charset="0"/>
              <a:buChar char="•"/>
            </a:pPr>
            <a:r>
              <a:rPr lang="en-ZW" baseline="0" dirty="0"/>
              <a:t>This proposed rule is Oregon’s second hazardous waste delisting. Last November the EQC adopted the state’s </a:t>
            </a:r>
            <a:r>
              <a:rPr lang="en-ZW" baseline="0"/>
              <a:t>first </a:t>
            </a:r>
            <a:r>
              <a:rPr lang="en-ZW" dirty="0"/>
              <a:t>hazardous</a:t>
            </a:r>
            <a:r>
              <a:rPr lang="en-ZW"/>
              <a:t> </a:t>
            </a:r>
            <a:r>
              <a:rPr lang="en-ZW" dirty="0"/>
              <a:t>waste delisting for </a:t>
            </a:r>
            <a:r>
              <a:rPr lang="en-ZW" err="1"/>
              <a:t>Selmet’s</a:t>
            </a:r>
            <a:r>
              <a:rPr lang="en-ZW"/>
              <a:t> </a:t>
            </a:r>
            <a:r>
              <a:rPr lang="en-ZW" baseline="0"/>
              <a:t>chemical </a:t>
            </a:r>
            <a:r>
              <a:rPr lang="en-ZW" baseline="0" dirty="0"/>
              <a:t>etching and milling sludge. </a:t>
            </a:r>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In late 2018, DEQ began working with Pacific Cast Technologies of Albany, OR to determine if their F006 waste could be delisted. PCT was owned by ATI </a:t>
            </a:r>
            <a:r>
              <a:rPr lang="en-ZW" baseline="0" dirty="0" err="1"/>
              <a:t>Ladish</a:t>
            </a:r>
            <a:r>
              <a:rPr lang="en-ZW" baseline="0" dirty="0"/>
              <a:t> LLC at this time and is now owned by </a:t>
            </a:r>
            <a:r>
              <a:rPr lang="en-ZW" baseline="0" dirty="0" err="1"/>
              <a:t>Consolidted</a:t>
            </a:r>
            <a:r>
              <a:rPr lang="en-ZW" baseline="0" dirty="0"/>
              <a:t> Precision Products.</a:t>
            </a:r>
          </a:p>
          <a:p>
            <a:endParaRPr lang="en-ZW" baseline="0" dirty="0"/>
          </a:p>
          <a:p>
            <a:pPr marL="174708" indent="-174708">
              <a:buFont typeface="Arial" panose="020B0604020202020204" pitchFamily="34" charset="0"/>
              <a:buChar char="•"/>
            </a:pPr>
            <a:r>
              <a:rPr lang="en-ZW" baseline="0" dirty="0"/>
              <a:t>DEQ approved a sampling and analysis plan in February 2019 and in April 2019, the facility submitted a petition for a hazardous waste delisting.</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held a public comment period for this proposed rulemaking from July 15</a:t>
            </a:r>
            <a:r>
              <a:rPr lang="en-US" baseline="30000" dirty="0"/>
              <a:t>th</a:t>
            </a:r>
            <a:r>
              <a:rPr lang="en-US" baseline="0" dirty="0"/>
              <a:t> to August 20 and a public hearing in Albany, OR on </a:t>
            </a:r>
            <a:r>
              <a:rPr lang="en-US" baseline="0"/>
              <a:t>August 19</a:t>
            </a:r>
            <a:r>
              <a:rPr lang="en-US" baseline="30000"/>
              <a:t>th</a:t>
            </a:r>
            <a:r>
              <a:rPr lang="en-US" dirty="0"/>
              <a:t>.</a:t>
            </a:r>
            <a:r>
              <a:rPr lang="en-US"/>
              <a:t> </a:t>
            </a:r>
            <a:r>
              <a:rPr lang="en-US" dirty="0"/>
              <a:t>We received 4 comments and the responses are included in the staff </a:t>
            </a:r>
            <a:r>
              <a:rPr lang="en-US"/>
              <a:t>report</a:t>
            </a:r>
            <a:r>
              <a:rPr lang="en-US"/>
              <a:t>.</a:t>
            </a:r>
            <a:endParaRPr lang="en-ZW" baseline="0" dirty="0"/>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DEQ consulted with EPA Region 10 and DOJ throughout this </a:t>
            </a:r>
            <a:r>
              <a:rPr lang="en-ZW" baseline="0"/>
              <a:t>process.</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ZW" dirty="0"/>
              <a:t>If</a:t>
            </a:r>
            <a:r>
              <a:rPr lang="en-ZW"/>
              <a:t> </a:t>
            </a:r>
            <a:r>
              <a:rPr lang="en-ZW" dirty="0"/>
              <a:t>you approve of </a:t>
            </a:r>
            <a:r>
              <a:rPr lang="en-ZW"/>
              <a:t>this</a:t>
            </a:r>
            <a:r>
              <a:rPr lang="en-ZW"/>
              <a:t> rulemaking </a:t>
            </a:r>
            <a:r>
              <a:rPr lang="en-ZW" dirty="0"/>
              <a:t>today</a:t>
            </a:r>
            <a:r>
              <a:rPr lang="en-ZW"/>
              <a:t>, </a:t>
            </a:r>
            <a:r>
              <a:rPr lang="en-US" dirty="0"/>
              <a:t>it applies only to the Pacific Cast </a:t>
            </a:r>
            <a:r>
              <a:rPr lang="en-US" dirty="0" err="1"/>
              <a:t>Technologyfacility</a:t>
            </a:r>
            <a:r>
              <a:rPr lang="en-US" dirty="0"/>
              <a:t> on Queen Ave</a:t>
            </a:r>
            <a:r>
              <a:rPr lang="en-US" baseline="0" dirty="0"/>
              <a:t> SW in Albany –  seen here </a:t>
            </a:r>
            <a:r>
              <a:rPr lang="en-US" b="1" baseline="0" dirty="0"/>
              <a:t>(POINT</a:t>
            </a:r>
            <a:r>
              <a:rPr lang="en-US" b="1" dirty="0"/>
              <a:t>)</a:t>
            </a:r>
            <a:r>
              <a:rPr lang="en-US" dirty="0"/>
              <a:t> which manufactures Titanium parts for the aerospace industry</a:t>
            </a:r>
            <a:r>
              <a:rPr lang="en-US" b="1" dirty="0"/>
              <a:t>.</a:t>
            </a:r>
            <a:r>
              <a:rPr lang="en-US" dirty="0"/>
              <a:t> </a:t>
            </a:r>
            <a:r>
              <a:rPr lang="en-US" baseline="0" dirty="0"/>
              <a:t>This rule does not apply to any other waste stream</a:t>
            </a:r>
            <a:r>
              <a:rPr lang="en-US" strike="noStrike" baseline="0" dirty="0"/>
              <a:t> or process at this facility. The </a:t>
            </a:r>
            <a:r>
              <a:rPr lang="en-US" baseline="0" dirty="0"/>
              <a:t>rule will only apply to the wastes produced at this facility as long as the manufacturing process does not change. </a:t>
            </a:r>
            <a:endParaRPr lang="en-US" dirty="0"/>
          </a:p>
          <a:p>
            <a:pPr>
              <a:defRPr/>
            </a:pPr>
            <a:r>
              <a:rPr lang="en-ZW" dirty="0"/>
              <a:t>Pacific Cast Technologies, Inc.’s waste would not be considered a hazardous waste in Oregon. </a:t>
            </a:r>
            <a:r>
              <a:rPr lang="en-ZW" dirty="0"/>
              <a:t>The delisting does not apply beyond Oregon, nor does it apply to other facilities generating similar waste. </a:t>
            </a:r>
          </a:p>
          <a:p>
            <a:pPr>
              <a:defRPr/>
            </a:pPr>
            <a:endParaRPr lang="en-ZW" dirty="0"/>
          </a:p>
          <a:p>
            <a:pPr>
              <a:defRPr/>
            </a:pPr>
            <a:r>
              <a:rPr lang="en-US" dirty="0"/>
              <a:t>Now, I’d like to hand this over to Dan </a:t>
            </a:r>
            <a:r>
              <a:rPr lang="en-US" dirty="0" err="1"/>
              <a:t>Lobato</a:t>
            </a:r>
            <a:r>
              <a:rPr lang="en-US" dirty="0"/>
              <a:t>, who will share relevant definitions, regulatory background, and details on this proposed rulemaking</a:t>
            </a:r>
            <a:r>
              <a:rPr lang="en-US" baseline="0" dirty="0"/>
              <a:t>.</a:t>
            </a:r>
            <a:r>
              <a:rPr lang="en-US" dirty="0"/>
              <a:t> </a:t>
            </a:r>
          </a:p>
          <a:p>
            <a:pPr>
              <a:defRPr/>
            </a:pPr>
            <a:endParaRPr lang="en-ZW" dirty="0"/>
          </a:p>
          <a:p>
            <a:pPr>
              <a:defRPr/>
            </a:pPr>
            <a:r>
              <a:rPr lang="en-ZW" b="1" dirty="0"/>
              <a:t>Note-need to rewrite a bit-At least look at what I did-S</a:t>
            </a:r>
          </a:p>
          <a:p>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When we talk</a:t>
            </a:r>
            <a:r>
              <a:rPr lang="en-US" baseline="0" dirty="0"/>
              <a:t> about hazardous waste and delisting, there are some important terms and definitions to keep in mind.</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In 1976, the United State Congress passed the Resource Conservation and Recovery Act</a:t>
            </a:r>
            <a:r>
              <a:rPr lang="en-US" dirty="0"/>
              <a:t>, RCRA for short </a:t>
            </a:r>
            <a:r>
              <a:rPr lang="en-US" baseline="0" dirty="0"/>
              <a:t>. </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RCRA defines hazardous waste as a solid waste (including liquid or gas) that may significantly contribute to an increase in mortality or in serious illness </a:t>
            </a:r>
            <a:r>
              <a:rPr lang="en-US" u="sng" baseline="0" dirty="0"/>
              <a:t>OR</a:t>
            </a:r>
            <a:r>
              <a:rPr lang="en-US" baseline="0" dirty="0"/>
              <a:t> pose a substantial hazard to human health or the environment when it’s </a:t>
            </a:r>
            <a:r>
              <a:rPr lang="en-US" dirty="0"/>
              <a:t>mismanaged</a:t>
            </a:r>
            <a:r>
              <a:rPr lang="en-US" baseline="0" dirty="0"/>
              <a:t>.</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Hazardous waste can be:</a:t>
            </a:r>
          </a:p>
          <a:p>
            <a:pPr marL="665168" lvl="1" indent="-181410">
              <a:buFont typeface="Arial" panose="020B0604020202020204" pitchFamily="34" charset="0"/>
              <a:buChar char="•"/>
            </a:pPr>
            <a:r>
              <a:rPr lang="en-US" baseline="0" dirty="0"/>
              <a:t>“</a:t>
            </a:r>
            <a:r>
              <a:rPr lang="en-US" u="sng" baseline="0" dirty="0"/>
              <a:t>characteristic,</a:t>
            </a:r>
            <a:r>
              <a:rPr lang="en-US" baseline="0" dirty="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a:t>“listed,” </a:t>
            </a:r>
            <a:r>
              <a:rPr lang="en-US" baseline="0" dirty="0"/>
              <a:t>meaning the waste is derived from a process specifically named in the regulations. </a:t>
            </a:r>
          </a:p>
          <a:p>
            <a:endParaRPr lang="en-US" baseline="0" dirty="0"/>
          </a:p>
          <a:p>
            <a:pPr marL="181410" indent="-181410">
              <a:buFont typeface="Arial" panose="020B0604020202020204" pitchFamily="34" charset="0"/>
              <a:buChar char="•"/>
            </a:pPr>
            <a:r>
              <a:rPr lang="en-US" baseline="0" dirty="0"/>
              <a:t> the hazardous which is defined </a:t>
            </a:r>
            <a:r>
              <a:rPr lang="en-US" baseline="0" dirty="0" err="1"/>
              <a:t>as</a:t>
            </a:r>
            <a:r>
              <a:rPr lang="en-US" b="0" baseline="0" dirty="0" err="1"/>
              <a:t>Not</a:t>
            </a:r>
            <a:r>
              <a:rPr lang="en-US" b="0" baseline="0" dirty="0"/>
              <a: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a:t>the waste in question </a:t>
            </a:r>
            <a:r>
              <a:rPr lang="en-US" u="sng" baseline="0" dirty="0"/>
              <a:t>does not contain </a:t>
            </a:r>
            <a:r>
              <a:rPr lang="en-US" baseline="0" dirty="0"/>
              <a:t>chemicals that pose a hazard</a:t>
            </a:r>
            <a:r>
              <a:rPr lang="en-US" b="0" baseline="0" dirty="0"/>
              <a:t>. </a:t>
            </a:r>
          </a:p>
          <a:p>
            <a:endParaRPr lang="en-US" baseline="0" dirty="0"/>
          </a:p>
          <a:p>
            <a:pPr marL="181410" indent="-181410">
              <a:buFont typeface="Arial" panose="020B0604020202020204" pitchFamily="34" charset="0"/>
              <a:buChar char="•"/>
            </a:pPr>
            <a:r>
              <a:rPr lang="en-US" baseline="0" dirty="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a:t>
            </a:r>
            <a:r>
              <a:rPr lang="en-US" b="0" baseline="0" dirty="0"/>
              <a:t>. </a:t>
            </a:r>
            <a:endParaRPr lang="en-US"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aseline="0" dirty="0" smtClean="0"/>
              <a:t>F-listed wastes come from common industrial and manufacturing processes from circuit board manufacturing to automobile production.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from titanium in facilities across the state to be non-hazardous because it did not contain the chemicals the US EPA listed F006 waste for above risk-based concentrations.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In 2017,  DEQ examined this practice and made a decision to make the state position match EPA’s position that chemical </a:t>
            </a:r>
            <a:r>
              <a:rPr lang="en-US" b="0" baseline="0" dirty="0" err="1" smtClean="0">
                <a:solidFill>
                  <a:schemeClr val="tx1"/>
                </a:solidFill>
              </a:rPr>
              <a:t>ethching</a:t>
            </a:r>
            <a:r>
              <a:rPr lang="en-US" b="0" baseline="0" dirty="0" smtClean="0">
                <a:solidFill>
                  <a:schemeClr val="tx1"/>
                </a:solidFill>
              </a:rPr>
              <a:t> and milling, as practiced by local metals manufacturers meets the definition of electroplating.</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types of hazardous waste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smtClean="0"/>
              <a:t>Pacific</a:t>
            </a:r>
            <a:r>
              <a:rPr lang="en-US" baseline="0" smtClean="0"/>
              <a:t> </a:t>
            </a:r>
            <a:r>
              <a:rPr lang="en-US" baseline="0" dirty="0" smtClean="0"/>
              <a:t>Cast Technologies, Inc.</a:t>
            </a:r>
            <a:r>
              <a:rPr lang="en-US" dirty="0" smtClean="0"/>
              <a:t> manufacturers</a:t>
            </a:r>
            <a:r>
              <a:rPr lang="en-US" baseline="0" dirty="0" smtClean="0"/>
              <a:t> titanium alloy castings and machined parts for the aerospace industry in their Queen Ave</a:t>
            </a:r>
            <a:r>
              <a:rPr lang="en-US" baseline="0" smtClean="0"/>
              <a:t>. </a:t>
            </a:r>
            <a:r>
              <a:rPr lang="en-US" baseline="0" smtClean="0"/>
              <a:t>facility </a:t>
            </a:r>
            <a:r>
              <a:rPr lang="en-US" baseline="0" dirty="0" smtClean="0"/>
              <a:t>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a:t>
            </a:r>
            <a:r>
              <a:rPr lang="en-US" baseline="0" smtClean="0">
                <a:solidFill>
                  <a:schemeClr val="tx1"/>
                </a:solidFill>
              </a:rPr>
              <a:t>previous </a:t>
            </a:r>
            <a:r>
              <a:rPr lang="en-US" baseline="0" smtClean="0">
                <a:solidFill>
                  <a:schemeClr val="tx1"/>
                </a:solidFill>
              </a:rPr>
              <a:t>slide</a:t>
            </a:r>
            <a:r>
              <a:rPr lang="en-US" b="0" baseline="0" smtClean="0">
                <a:solidFill>
                  <a:schemeClr val="tx1"/>
                </a:solidFill>
              </a:rPr>
              <a:t>. </a:t>
            </a:r>
            <a:endParaRPr lang="en-US" b="0" baseline="0" dirty="0" smtClean="0">
              <a:solidFill>
                <a:schemeClr val="tx1"/>
              </a:solidFill>
            </a:endParaRP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defTabSz="931774">
              <a:buFont typeface="Arial" panose="020B0604020202020204" pitchFamily="34" charset="0"/>
              <a:buChar char="•"/>
              <a:defRPr/>
            </a:pPr>
            <a:r>
              <a:rPr lang="en-US" dirty="0"/>
              <a:t>Facilities that manufacture precision metal parts </a:t>
            </a:r>
            <a:r>
              <a:rPr lang="en-US" baseline="0" dirty="0"/>
              <a:t>follow a number of steps to create the finished product and also create wastes associated wastes. </a:t>
            </a:r>
          </a:p>
          <a:p>
            <a:pPr defTabSz="931774">
              <a:defRPr/>
            </a:pPr>
            <a:endParaRPr lang="en-US" baseline="0" dirty="0"/>
          </a:p>
          <a:p>
            <a:pPr marL="174708" indent="-174708" defTabSz="931774">
              <a:buFont typeface="Arial" panose="020B0604020202020204" pitchFamily="34" charset="0"/>
              <a:buChar char="•"/>
              <a:defRPr/>
            </a:pPr>
            <a:r>
              <a:rPr lang="en-US" baseline="0" dirty="0"/>
              <a:t>In this diagram, solid lines represent metal parts travelling through the production process. After a part is cast and milled it goes through a series of cleaning steps, inspection, and chemical baths to remove the outermost </a:t>
            </a:r>
            <a:r>
              <a:rPr lang="en-US" baseline="0"/>
              <a:t>oxidized layer</a:t>
            </a:r>
            <a:r>
              <a:rPr lang="en-US" dirty="0"/>
              <a:t> </a:t>
            </a:r>
            <a:r>
              <a:rPr lang="en-US"/>
              <a:t>or </a:t>
            </a:r>
            <a:r>
              <a:rPr lang="en-US" dirty="0"/>
              <a:t>specifically etch selective </a:t>
            </a:r>
            <a:r>
              <a:rPr lang="en-US"/>
              <a:t>areas</a:t>
            </a:r>
            <a:r>
              <a:rPr lang="en-US" baseline="0"/>
              <a:t>.</a:t>
            </a:r>
            <a:endParaRPr lang="en-US" baseline="0" dirty="0"/>
          </a:p>
          <a:p>
            <a:pPr defTabSz="931774">
              <a:defRPr/>
            </a:pPr>
            <a:endParaRPr lang="en-US" baseline="0" dirty="0"/>
          </a:p>
          <a:p>
            <a:pPr marL="174708" indent="-174708" defTabSz="931774">
              <a:buFont typeface="Arial" panose="020B0604020202020204" pitchFamily="34" charset="0"/>
              <a:buChar char="•"/>
              <a:defRPr/>
            </a:pPr>
            <a:r>
              <a:rPr lang="en-US" baseline="0" dirty="0"/>
              <a:t>All of the various steps in the process </a:t>
            </a:r>
            <a:r>
              <a:rPr lang="en-US" baseline="0"/>
              <a:t>create </a:t>
            </a:r>
            <a:r>
              <a:rPr lang="en-US" dirty="0"/>
              <a:t>waste</a:t>
            </a:r>
            <a:r>
              <a:rPr lang="en-US"/>
              <a:t> </a:t>
            </a:r>
            <a:r>
              <a:rPr lang="en-US"/>
              <a:t>waters</a:t>
            </a:r>
            <a:r>
              <a:rPr lang="en-US"/>
              <a:t> </a:t>
            </a:r>
            <a:r>
              <a:rPr lang="en-US" baseline="0"/>
              <a:t>which </a:t>
            </a:r>
            <a:r>
              <a:rPr lang="en-US" baseline="0" dirty="0"/>
              <a:t>follow the dotted lines, and go to the wastewater treatment system.</a:t>
            </a:r>
          </a:p>
          <a:p>
            <a:pPr defTabSz="931774">
              <a:defRPr/>
            </a:pPr>
            <a:endParaRPr lang="en-US" baseline="0" dirty="0"/>
          </a:p>
          <a:p>
            <a:pPr marL="174708" indent="-174708" defTabSz="931774">
              <a:buFont typeface="Arial" panose="020B0604020202020204" pitchFamily="34" charset="0"/>
              <a:buChar char="•"/>
              <a:defRPr/>
            </a:pPr>
            <a:r>
              <a:rPr lang="en-US" dirty="0"/>
              <a:t>This</a:t>
            </a:r>
            <a:r>
              <a:rPr lang="en-US"/>
              <a:t> </a:t>
            </a:r>
            <a:r>
              <a:rPr lang="en-US"/>
              <a:t>wastewater</a:t>
            </a:r>
            <a:r>
              <a:rPr lang="en-US"/>
              <a:t> </a:t>
            </a:r>
            <a:r>
              <a:rPr lang="en-US" baseline="0"/>
              <a:t>treatment system produces </a:t>
            </a:r>
            <a:r>
              <a:rPr lang="en-US" baseline="0" dirty="0"/>
              <a:t>two residues:</a:t>
            </a:r>
          </a:p>
          <a:p>
            <a:pPr marL="640594" lvl="1" indent="-174708" defTabSz="931774">
              <a:buFont typeface="Arial" panose="020B0604020202020204" pitchFamily="34" charset="0"/>
              <a:buChar char="•"/>
              <a:defRPr/>
            </a:pPr>
            <a:r>
              <a:rPr lang="en-US" baseline="0"/>
              <a:t>One </a:t>
            </a:r>
            <a:r>
              <a:rPr lang="en-US" baseline="0" dirty="0"/>
              <a:t>residue is water that is treated to </a:t>
            </a:r>
            <a:r>
              <a:rPr lang="en-US" baseline="0"/>
              <a:t>meet </a:t>
            </a:r>
            <a:r>
              <a:rPr lang="en-US"/>
              <a:t>appropriate</a:t>
            </a:r>
            <a:r>
              <a:rPr lang="en-US"/>
              <a:t> </a:t>
            </a:r>
            <a:r>
              <a:rPr lang="en-US" baseline="0"/>
              <a:t>standards </a:t>
            </a:r>
            <a:r>
              <a:rPr lang="en-US" baseline="0" dirty="0"/>
              <a:t>and sent to the city sewer. </a:t>
            </a:r>
          </a:p>
          <a:p>
            <a:pPr marL="640594" lvl="1" indent="-174708" defTabSz="931774">
              <a:buFont typeface="Arial" panose="020B0604020202020204" pitchFamily="34" charset="0"/>
              <a:buChar char="•"/>
              <a:defRPr/>
            </a:pPr>
            <a:r>
              <a:rPr lang="en-US" baseline="0"/>
              <a:t>The </a:t>
            </a:r>
            <a:r>
              <a:rPr lang="en-US" baseline="0" dirty="0"/>
              <a:t>other residue is waste sludge. Some facilities</a:t>
            </a:r>
            <a:r>
              <a:rPr lang="en-US" baseline="0"/>
              <a:t>, </a:t>
            </a:r>
            <a:r>
              <a:rPr lang="en-US" dirty="0"/>
              <a:t>like</a:t>
            </a:r>
            <a:r>
              <a:rPr lang="en-US"/>
              <a:t> </a:t>
            </a:r>
            <a:r>
              <a:rPr lang="en-US" baseline="0"/>
              <a:t>this </a:t>
            </a:r>
            <a:r>
              <a:rPr lang="en-US" baseline="0" dirty="0"/>
              <a:t>one send the sludge to a filter press that dries the sludge into a “filter press cake” that’s easy to transport</a:t>
            </a:r>
            <a:r>
              <a:rPr lang="en-US" baseline="0"/>
              <a:t>. </a:t>
            </a:r>
            <a:r>
              <a:rPr lang="en-US"/>
              <a:t>Currently</a:t>
            </a:r>
            <a:r>
              <a:rPr lang="en-US" baseline="0"/>
              <a:t>, </a:t>
            </a:r>
            <a:r>
              <a:rPr lang="en-US"/>
              <a:t>the</a:t>
            </a:r>
            <a:r>
              <a:rPr lang="en-US"/>
              <a:t> </a:t>
            </a:r>
            <a:r>
              <a:rPr lang="en-US" baseline="0"/>
              <a:t>facility </a:t>
            </a:r>
            <a:r>
              <a:rPr lang="en-US"/>
              <a:t>sends</a:t>
            </a:r>
            <a:r>
              <a:rPr lang="en-US"/>
              <a:t> </a:t>
            </a:r>
            <a:r>
              <a:rPr lang="en-US" baseline="0"/>
              <a:t>their </a:t>
            </a:r>
            <a:r>
              <a:rPr lang="en-US" baseline="0" dirty="0"/>
              <a:t>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dirty="0"/>
          </a:p>
          <a:p>
            <a:pPr marL="174708" indent="-174708">
              <a:buFont typeface="Arial" panose="020B0604020202020204" pitchFamily="34" charset="0"/>
              <a:buChar char="•"/>
            </a:pPr>
            <a:endParaRPr lang="en-US" baseline="0" dirty="0"/>
          </a:p>
          <a:p>
            <a:r>
              <a:rPr lang="en-US" baseline="0" dirty="0"/>
              <a:t>-------------------------------------------------------------------------------------------------------------------------------------------------------------------------</a:t>
            </a:r>
          </a:p>
          <a:p>
            <a:r>
              <a:rPr lang="en-US" baseline="0" dirty="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10/23/2019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2.xml"/><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70554561"/>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a:bodyPr>
          <a:lstStyle/>
          <a:p>
            <a:pPr marL="0" indent="0">
              <a:buNone/>
            </a:pPr>
            <a:endParaRPr lang="en-US" dirty="0"/>
          </a:p>
          <a:p>
            <a:pPr marL="0" indent="0">
              <a:buNone/>
            </a:pPr>
            <a:r>
              <a:rPr lang="en-US" sz="3600" dirty="0" smtClean="0"/>
              <a:t>DEQ recommends the Environmental Quality Commission approve the rule delisting Pacific Cast Technologies, Inc.’s F006 waste.</a:t>
            </a:r>
            <a:endParaRPr lang="en-US" sz="36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smtClean="0">
                <a:solidFill>
                  <a:schemeClr val="tx1"/>
                </a:solidFill>
              </a:rPr>
              <a:t>Process</a:t>
            </a:r>
            <a:endParaRPr lang="en-US" dirty="0" smtClean="0">
              <a:solidFill>
                <a:schemeClr val="tx1"/>
              </a:solidFill>
            </a:endParaRP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1119225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a:t>
            </a:r>
            <a:r>
              <a:rPr lang="en-US" sz="2800"/>
              <a:t>- </a:t>
            </a:r>
            <a:endParaRPr lang="en-US" sz="2800" dirty="0"/>
          </a:p>
          <a:p>
            <a:pPr lvl="2"/>
            <a:r>
              <a:rPr lang="en-US" sz="2200"/>
              <a:t>Ignitable</a:t>
            </a:r>
            <a:r>
              <a:rPr lang="en-US" sz="2200" dirty="0"/>
              <a:t> </a:t>
            </a:r>
          </a:p>
          <a:p>
            <a:pPr lvl="2"/>
            <a:r>
              <a:rPr lang="en-US" sz="2200"/>
              <a:t>Corrosive</a:t>
            </a:r>
            <a:endParaRPr lang="en-US" sz="2200" dirty="0"/>
          </a:p>
          <a:p>
            <a:pPr lvl="2"/>
            <a:r>
              <a:rPr lang="en-US" sz="2200"/>
              <a:t>Reactive</a:t>
            </a:r>
            <a:endParaRPr lang="en-US" sz="2200" dirty="0"/>
          </a:p>
          <a:p>
            <a:pPr lvl="2"/>
            <a:r>
              <a:rPr lang="en-US" sz="2200"/>
              <a:t>Toxic</a:t>
            </a:r>
            <a:endParaRPr lang="en-US" sz="2200" dirty="0"/>
          </a:p>
          <a:p>
            <a:pPr marL="914400" lvl="2" indent="0">
              <a:buNone/>
            </a:pPr>
            <a:endParaRPr lang="en-US" sz="2200" dirty="0"/>
          </a:p>
          <a:p>
            <a:r>
              <a:rPr lang="en-US" sz="2800" b="1" dirty="0"/>
              <a:t>Listed</a:t>
            </a:r>
            <a:r>
              <a:rPr lang="en-US" sz="2800" dirty="0"/>
              <a:t> - Wastes from specific industrial processes which are assumed to be hazardous.</a:t>
            </a:r>
          </a:p>
          <a:p>
            <a:pPr lvl="1"/>
            <a:r>
              <a:rPr lang="en-US" b="1"/>
              <a:t>Delisting</a:t>
            </a:r>
            <a:r>
              <a:rPr lang="en-US"/>
              <a:t> </a:t>
            </a:r>
            <a:r>
              <a:rPr lang="en-US"/>
              <a:t>-</a:t>
            </a:r>
            <a:r>
              <a:rPr lang="en-US"/>
              <a:t> A </a:t>
            </a:r>
            <a:r>
              <a:rPr lang="en-US" dirty="0"/>
              <a:t>generator may file a petition demonstrating that a waste is not hazardous.</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962526" y="1371600"/>
            <a:ext cx="5535810"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r>
              <a:rPr lang="en-US" sz="2200" b="1" dirty="0"/>
              <a:t>F006</a:t>
            </a:r>
            <a:r>
              <a:rPr lang="en-US" sz="2200" dirty="0"/>
              <a:t> - Wastewater treatment sludges from electroplating </a:t>
            </a:r>
            <a:r>
              <a:rPr lang="en-US" sz="2200" dirty="0" smtClean="0"/>
              <a:t>operations.</a:t>
            </a:r>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5C05B2-8086-4526-AF94-010B01864310}">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ListId:docs;"/>
    <ds:schemaRef ds:uri="http://www.w3.org/XML/1998/namespace"/>
    <ds:schemaRef ds:uri="http://purl.org/dc/terms/"/>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1825</TotalTime>
  <Words>3571</Words>
  <Application>Microsoft Office PowerPoint</Application>
  <PresentationFormat>Widescreen</PresentationFormat>
  <Paragraphs>315</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LOBATO Dan</cp:lastModifiedBy>
  <cp:revision>61</cp:revision>
  <cp:lastPrinted>2019-10-22T19:43:21Z</cp:lastPrinted>
  <dcterms:created xsi:type="dcterms:W3CDTF">2019-08-23T15:29:38Z</dcterms:created>
  <dcterms:modified xsi:type="dcterms:W3CDTF">2019-10-23T16:36:04Z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