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261" r:id="rId6"/>
    <p:sldId id="273" r:id="rId7"/>
    <p:sldId id="260" r:id="rId8"/>
    <p:sldId id="262" r:id="rId9"/>
    <p:sldId id="277" r:id="rId10"/>
    <p:sldId id="263" r:id="rId11"/>
    <p:sldId id="264" r:id="rId12"/>
    <p:sldId id="265" r:id="rId13"/>
    <p:sldId id="266" r:id="rId14"/>
    <p:sldId id="267" r:id="rId15"/>
    <p:sldId id="268" r:id="rId16"/>
    <p:sldId id="269" r:id="rId17"/>
    <p:sldId id="270" r:id="rId18"/>
    <p:sldId id="272" r:id="rId19"/>
    <p:sldId id="274"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05" autoAdjust="0"/>
  </p:normalViewPr>
  <p:slideViewPr>
    <p:cSldViewPr snapToGrid="0">
      <p:cViewPr varScale="1">
        <p:scale>
          <a:sx n="79" d="100"/>
          <a:sy n="79" d="100"/>
        </p:scale>
        <p:origin x="108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Sheet1!$A$13</c:f>
              <c:strCache>
                <c:ptCount val="1"/>
                <c:pt idx="0">
                  <c:v>Chromium</c:v>
                </c:pt>
              </c:strCache>
            </c:strRef>
          </c:tx>
          <c:spPr>
            <a:solidFill>
              <a:schemeClr val="accent1">
                <a:lumMod val="60000"/>
              </a:schemeClr>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Sheet1!$B$13:$H$13</c:f>
              <c:numCache>
                <c:formatCode>General</c:formatCode>
                <c:ptCount val="5"/>
                <c:pt idx="0">
                  <c:v>31.5</c:v>
                </c:pt>
                <c:pt idx="1">
                  <c:v>34.6</c:v>
                </c:pt>
                <c:pt idx="2">
                  <c:v>30.9</c:v>
                </c:pt>
                <c:pt idx="3">
                  <c:v>27.1</c:v>
                </c:pt>
                <c:pt idx="4">
                  <c:v>37.1</c:v>
                </c:pt>
              </c:numCache>
            </c:numRef>
          </c:val>
          <c:extLst>
            <c:ext xmlns:c16="http://schemas.microsoft.com/office/drawing/2014/chart" uri="{C3380CC4-5D6E-409C-BE32-E72D297353CC}">
              <c16:uniqueId val="{00000000-BDDD-4FEF-8BBA-E89ED1854210}"/>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DDD-4FEF-8BBA-E89ED18542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DDD-4FEF-8BBA-E89ED18542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DDD-4FEF-8BBA-E89ED18542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DDD-4FEF-8BBA-E89ED18542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BDDD-4FEF-8BBA-E89ED18542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6-BDDD-4FEF-8BBA-E89ED1854210}"/>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Sheet1!$A$11</c:f>
              <c:strCache>
                <c:ptCount val="1"/>
                <c:pt idx="0">
                  <c:v>Vanadium</c:v>
                </c:pt>
              </c:strCache>
              <c:extLst xmlns:c15="http://schemas.microsoft.com/office/drawing/2012/chart"/>
            </c:strRef>
          </c:tx>
          <c:spPr>
            <a:solidFill>
              <a:schemeClr val="accent5"/>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Sheet1!$B$11:$H$11</c:f>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0-BA7C-4EEA-BAB4-BC3F294570A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A7C-4EEA-BAB4-BC3F294570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A7C-4EEA-BAB4-BC3F294570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A7C-4EEA-BAB4-BC3F294570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A7C-4EEA-BAB4-BC3F294570A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BA7C-4EEA-BAB4-BC3F294570A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Vanadium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Sheet1!$A$8</c:f>
              <c:strCache>
                <c:ptCount val="1"/>
                <c:pt idx="0">
                  <c:v>Manganese</c:v>
                </c:pt>
              </c:strCache>
              <c:extLst xmlns:c15="http://schemas.microsoft.com/office/drawing/2012/chart"/>
            </c:strRef>
          </c:tx>
          <c:spPr>
            <a:solidFill>
              <a:schemeClr val="accent2"/>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Sheet1!$B$8:$H$8</c:f>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0-1CB5-44AB-9B93-6E6D2BBF98BD}"/>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1CB5-44AB-9B93-6E6D2BBF98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1CB5-44AB-9B93-6E6D2BBF98B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1CB5-44AB-9B93-6E6D2BBF98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1CB5-44AB-9B93-6E6D2BBF98B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1CB5-44AB-9B93-6E6D2BBF98BD}"/>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Manganese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Sheet1!$A$10</c:f>
              <c:strCache>
                <c:ptCount val="1"/>
                <c:pt idx="0">
                  <c:v>Silver</c:v>
                </c:pt>
              </c:strCache>
            </c:strRef>
          </c:tx>
          <c:spPr>
            <a:solidFill>
              <a:schemeClr val="accent4"/>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Sheet1!$B$10:$H$10</c:f>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0-D1B9-4FA3-B045-5ABA17FBCA13}"/>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D1B9-4FA3-B045-5ABA17FBCA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D1B9-4FA3-B045-5ABA17FBCA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D1B9-4FA3-B045-5ABA17FBCA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D1B9-4FA3-B045-5ABA17FBCA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D1B9-4FA3-B045-5ABA17FBCA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D1B9-4FA3-B045-5ABA17FBCA13}"/>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Silver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Fluoride</c:v>
                </c:pt>
              </c:strCache>
            </c:strRef>
          </c:tx>
          <c:spPr>
            <a:solidFill>
              <a:schemeClr val="accent1"/>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Sheet1!$B$7:$H$7</c:f>
              <c:numCache>
                <c:formatCode>General</c:formatCode>
                <c:ptCount val="5"/>
                <c:pt idx="0">
                  <c:v>123</c:v>
                </c:pt>
                <c:pt idx="1">
                  <c:v>139</c:v>
                </c:pt>
                <c:pt idx="2">
                  <c:v>124</c:v>
                </c:pt>
                <c:pt idx="3">
                  <c:v>152</c:v>
                </c:pt>
                <c:pt idx="4">
                  <c:v>107</c:v>
                </c:pt>
              </c:numCache>
            </c:numRef>
          </c:val>
          <c:extLst xmlns:c15="http://schemas.microsoft.com/office/drawing/2012/chart">
            <c:ext xmlns:c16="http://schemas.microsoft.com/office/drawing/2014/chart" uri="{C3380CC4-5D6E-409C-BE32-E72D297353CC}">
              <c16:uniqueId val="{00000000-C80A-43F3-B6CB-5A7D26AFE05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1"/>
                <c:order val="1"/>
                <c:tx>
                  <c:strRef>
                    <c:extLst>
                      <c:ex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c:ext xmlns:c16="http://schemas.microsoft.com/office/drawing/2014/chart" uri="{C3380CC4-5D6E-409C-BE32-E72D297353CC}">
                    <c16:uniqueId val="{00000001-C80A-43F3-B6CB-5A7D26AFE0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C80A-43F3-B6CB-5A7D26AFE0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C80A-43F3-B6CB-5A7D26AFE0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C80A-43F3-B6CB-5A7D26AFE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C80A-43F3-B6CB-5A7D26AFE0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C80A-43F3-B6CB-5A7D26AFE05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Fluoride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Sheet1!$A$9</c:f>
              <c:strCache>
                <c:ptCount val="1"/>
                <c:pt idx="0">
                  <c:v>Molybdenium</c:v>
                </c:pt>
              </c:strCache>
            </c:strRef>
          </c:tx>
          <c:spPr>
            <a:solidFill>
              <a:schemeClr val="accent3"/>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Sheet1!$B$9:$H$9</c:f>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0-980E-4553-96BC-71466535612F}"/>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980E-4553-96BC-7146653561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980E-4553-96BC-7146653561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980E-4553-96BC-7146653561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980E-4553-96BC-7146653561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980E-4553-96BC-7146653561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980E-4553-96BC-71466535612F}"/>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Molybdenium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manualLayout>
              <c:xMode val="edge"/>
              <c:yMode val="edge"/>
              <c:x val="0.1437908496732026"/>
              <c:y val="5.0945554882564175E-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Sheet1!$A$12</c:f>
              <c:strCache>
                <c:ptCount val="1"/>
                <c:pt idx="0">
                  <c:v>Zirconium</c:v>
                </c:pt>
              </c:strCache>
            </c:strRef>
          </c:tx>
          <c:spPr>
            <a:solidFill>
              <a:schemeClr val="accent6"/>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Sheet1!$B$12:$H$12</c:f>
              <c:numCache>
                <c:formatCode>General</c:formatCode>
                <c:ptCount val="5"/>
                <c:pt idx="0">
                  <c:v>805</c:v>
                </c:pt>
                <c:pt idx="1">
                  <c:v>954</c:v>
                </c:pt>
                <c:pt idx="2">
                  <c:v>1680</c:v>
                </c:pt>
                <c:pt idx="3">
                  <c:v>1400</c:v>
                </c:pt>
                <c:pt idx="4">
                  <c:v>648</c:v>
                </c:pt>
              </c:numCache>
            </c:numRef>
          </c:val>
          <c:extLst>
            <c:ext xmlns:c16="http://schemas.microsoft.com/office/drawing/2014/chart" uri="{C3380CC4-5D6E-409C-BE32-E72D297353CC}">
              <c16:uniqueId val="{00000000-07CB-4ED2-B684-E192D260A9C5}"/>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07CB-4ED2-B684-E192D260A9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07CB-4ED2-B684-E192D260A9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07CB-4ED2-B684-E192D260A9C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07CB-4ED2-B684-E192D260A9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07CB-4ED2-B684-E192D260A9C5}"/>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Zirconium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10.xml><?xml version="1.0" encoding="utf-8"?>
<c:userShapes xmlns:c="http://schemas.openxmlformats.org/drawingml/2006/chart">
  <cdr:relSizeAnchor xmlns:cdr="http://schemas.openxmlformats.org/drawingml/2006/chartDrawing">
    <cdr:from>
      <cdr:x>0.13211</cdr:x>
      <cdr:y>0.79268</cdr:y>
    </cdr:from>
    <cdr:to>
      <cdr:x>1</cdr:x>
      <cdr:y>0.79268</cdr:y>
    </cdr:to>
    <cdr:cxnSp macro="">
      <cdr:nvCxnSpPr>
        <cdr:cNvPr id="4" name="Straight Connector 3"/>
        <cdr:cNvCxnSpPr/>
      </cdr:nvCxnSpPr>
      <cdr:spPr>
        <a:xfrm xmlns:a="http://schemas.openxmlformats.org/drawingml/2006/main">
          <a:off x="792480" y="1584960"/>
          <a:ext cx="520598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0.4248</cdr:x>
      <cdr:y>0.67073</cdr:y>
    </cdr:from>
    <cdr:to>
      <cdr:x>0.74187</cdr:x>
      <cdr:y>0.76829</cdr:y>
    </cdr:to>
    <cdr:sp macro="" textlink="">
      <cdr:nvSpPr>
        <cdr:cNvPr id="5" name="TextBox 4"/>
        <cdr:cNvSpPr txBox="1"/>
      </cdr:nvSpPr>
      <cdr:spPr>
        <a:xfrm xmlns:a="http://schemas.openxmlformats.org/drawingml/2006/main">
          <a:off x="2548128" y="1341120"/>
          <a:ext cx="1901952" cy="19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Requires Leaching Test</a:t>
          </a:r>
        </a:p>
        <a:p xmlns:a="http://schemas.openxmlformats.org/drawingml/2006/main">
          <a:endParaRPr lang="en-ZW"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0.32084</cdr:x>
      <cdr:y>0.17862</cdr:y>
    </cdr:from>
    <cdr:to>
      <cdr:x>0.91875</cdr:x>
      <cdr:y>0.39133</cdr:y>
    </cdr:to>
    <cdr:sp macro="" textlink="">
      <cdr:nvSpPr>
        <cdr:cNvPr id="2" name="TextBox 1"/>
        <cdr:cNvSpPr txBox="1"/>
      </cdr:nvSpPr>
      <cdr:spPr>
        <a:xfrm xmlns:a="http://schemas.openxmlformats.org/drawingml/2006/main">
          <a:off x="1576408" y="317193"/>
          <a:ext cx="2937756" cy="3777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Requires leaching test at 314 mg/kg</a:t>
          </a:r>
        </a:p>
      </cdr:txBody>
    </cdr:sp>
  </cdr:relSizeAnchor>
  <cdr:relSizeAnchor xmlns:cdr="http://schemas.openxmlformats.org/drawingml/2006/chartDrawing">
    <cdr:from>
      <cdr:x>0.18983</cdr:x>
      <cdr:y>0.33641</cdr:y>
    </cdr:from>
    <cdr:to>
      <cdr:x>0.93176</cdr:x>
      <cdr:y>0.33641</cdr:y>
    </cdr:to>
    <cdr:cxnSp macro="">
      <cdr:nvCxnSpPr>
        <cdr:cNvPr id="5" name="Straight Connector 4"/>
        <cdr:cNvCxnSpPr/>
      </cdr:nvCxnSpPr>
      <cdr:spPr>
        <a:xfrm xmlns:a="http://schemas.openxmlformats.org/drawingml/2006/main">
          <a:off x="932688" y="597407"/>
          <a:ext cx="364540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0.15395</cdr:x>
      <cdr:y>0.07558</cdr:y>
    </cdr:from>
    <cdr:to>
      <cdr:x>0.97628</cdr:x>
      <cdr:y>0.07558</cdr:y>
    </cdr:to>
    <cdr:cxnSp macro="">
      <cdr:nvCxnSpPr>
        <cdr:cNvPr id="3" name="Straight Connector 2"/>
        <cdr:cNvCxnSpPr/>
      </cdr:nvCxnSpPr>
      <cdr:spPr>
        <a:xfrm xmlns:a="http://schemas.openxmlformats.org/drawingml/2006/main">
          <a:off x="756666" y="158496"/>
          <a:ext cx="404164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0.20481</cdr:x>
      <cdr:y>0.13092</cdr:y>
    </cdr:from>
    <cdr:to>
      <cdr:x>0.90806</cdr:x>
      <cdr:y>0.28209</cdr:y>
    </cdr:to>
    <cdr:sp macro="" textlink="">
      <cdr:nvSpPr>
        <cdr:cNvPr id="4" name="TextBox 3"/>
        <cdr:cNvSpPr txBox="1"/>
      </cdr:nvSpPr>
      <cdr:spPr>
        <a:xfrm xmlns:a="http://schemas.openxmlformats.org/drawingml/2006/main">
          <a:off x="1006602" y="274551"/>
          <a:ext cx="3456432" cy="316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Requires leaching test at 100 mg/kg</a:t>
          </a:r>
          <a:endParaRPr lang="en-ZW"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0.1531</cdr:x>
      <cdr:y>0.25778</cdr:y>
    </cdr:from>
    <cdr:to>
      <cdr:x>0.98643</cdr:x>
      <cdr:y>0.25778</cdr:y>
    </cdr:to>
    <cdr:cxnSp macro="">
      <cdr:nvCxnSpPr>
        <cdr:cNvPr id="4" name="Straight Connector 3"/>
        <cdr:cNvCxnSpPr/>
      </cdr:nvCxnSpPr>
      <cdr:spPr>
        <a:xfrm xmlns:a="http://schemas.openxmlformats.org/drawingml/2006/main">
          <a:off x="752475" y="552450"/>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0.24806</cdr:x>
      <cdr:y>0.27111</cdr:y>
    </cdr:from>
    <cdr:to>
      <cdr:x>0.78876</cdr:x>
      <cdr:y>0.37333</cdr:y>
    </cdr:to>
    <cdr:sp macro="" textlink="">
      <cdr:nvSpPr>
        <cdr:cNvPr id="5" name="TextBox 4"/>
        <cdr:cNvSpPr txBox="1"/>
      </cdr:nvSpPr>
      <cdr:spPr>
        <a:xfrm xmlns:a="http://schemas.openxmlformats.org/drawingml/2006/main">
          <a:off x="1219200" y="581025"/>
          <a:ext cx="2657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784 mg/kg</a:t>
          </a:r>
        </a:p>
      </cdr:txBody>
    </cdr:sp>
  </cdr:relSizeAnchor>
</c:userShapes>
</file>

<file path=ppt/drawings/drawing14.xml><?xml version="1.0" encoding="utf-8"?>
<c:userShapes xmlns:c="http://schemas.openxmlformats.org/drawingml/2006/chart">
  <cdr:relSizeAnchor xmlns:cdr="http://schemas.openxmlformats.org/drawingml/2006/chartDrawing">
    <cdr:from>
      <cdr:x>0.16667</cdr:x>
      <cdr:y>0.68</cdr:y>
    </cdr:from>
    <cdr:to>
      <cdr:x>1</cdr:x>
      <cdr:y>0.68</cdr:y>
    </cdr:to>
    <cdr:cxnSp macro="">
      <cdr:nvCxnSpPr>
        <cdr:cNvPr id="4" name="Straight Connector 3"/>
        <cdr:cNvCxnSpPr/>
      </cdr:nvCxnSpPr>
      <cdr:spPr>
        <a:xfrm xmlns:a="http://schemas.openxmlformats.org/drawingml/2006/main">
          <a:off x="819150" y="1457325"/>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0.18411</cdr:x>
      <cdr:y>0.37333</cdr:y>
    </cdr:from>
    <cdr:to>
      <cdr:x>0.46705</cdr:x>
      <cdr:y>0.59111</cdr:y>
    </cdr:to>
    <cdr:sp macro="" textlink="">
      <cdr:nvSpPr>
        <cdr:cNvPr id="5" name="TextBox 4"/>
        <cdr:cNvSpPr txBox="1"/>
      </cdr:nvSpPr>
      <cdr:spPr>
        <a:xfrm xmlns:a="http://schemas.openxmlformats.org/drawingml/2006/main">
          <a:off x="904876" y="800100"/>
          <a:ext cx="13906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227 mg/kg</a:t>
          </a:r>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0.23229</cdr:x>
      <cdr:y>0.27034</cdr:y>
    </cdr:from>
    <cdr:to>
      <cdr:x>0.7677</cdr:x>
      <cdr:y>0.44654</cdr:y>
    </cdr:to>
    <cdr:sp macro="" textlink="">
      <cdr:nvSpPr>
        <cdr:cNvPr id="2" name="TextBox 1"/>
        <cdr:cNvSpPr txBox="1"/>
      </cdr:nvSpPr>
      <cdr:spPr>
        <a:xfrm xmlns:a="http://schemas.openxmlformats.org/drawingml/2006/main">
          <a:off x="1166841" y="524058"/>
          <a:ext cx="2689420" cy="341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Total limit </a:t>
          </a:r>
          <a:r>
            <a:rPr lang="en-ZW" sz="1400" dirty="0" smtClean="0"/>
            <a:t>4000</a:t>
          </a:r>
          <a:endParaRPr lang="en-ZW" sz="1400" dirty="0"/>
        </a:p>
      </cdr:txBody>
    </cdr:sp>
  </cdr:relSizeAnchor>
  <cdr:relSizeAnchor xmlns:cdr="http://schemas.openxmlformats.org/drawingml/2006/chartDrawing">
    <cdr:from>
      <cdr:x>0.18222</cdr:x>
      <cdr:y>0.2292</cdr:y>
    </cdr:from>
    <cdr:to>
      <cdr:x>0.97333</cdr:x>
      <cdr:y>0.2292</cdr:y>
    </cdr:to>
    <cdr:cxnSp macro="">
      <cdr:nvCxnSpPr>
        <cdr:cNvPr id="4" name="Straight Connector 3"/>
        <cdr:cNvCxnSpPr/>
      </cdr:nvCxnSpPr>
      <cdr:spPr>
        <a:xfrm xmlns:a="http://schemas.openxmlformats.org/drawingml/2006/main">
          <a:off x="749808" y="478536"/>
          <a:ext cx="325526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EFB720-C874-41CF-8A42-498ED1DE9944}" type="datetimeFigureOut">
              <a:rPr lang="en-US" smtClean="0"/>
              <a:t>10/30/2019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Seth Sadofsky, I am a Hydrogeologist with the Western Region Materials Management program.</a:t>
            </a:r>
          </a:p>
          <a:p>
            <a:pPr marL="174708" indent="-174708">
              <a:buFont typeface="Arial" panose="020B0604020202020204" pitchFamily="34" charset="0"/>
              <a:buChar char="•"/>
            </a:pPr>
            <a:endParaRPr lang="en-US" baseline="0" dirty="0" smtClean="0"/>
          </a:p>
          <a:p>
            <a:r>
              <a:rPr lang="en-US" baseline="0" dirty="0" smtClean="0"/>
              <a:t>Back to Brian</a:t>
            </a:r>
          </a:p>
          <a:p>
            <a:pPr marL="640594" lvl="1" indent="-174708">
              <a:buFont typeface="Arial" panose="020B0604020202020204" pitchFamily="34" charset="0"/>
              <a:buChar char="•"/>
            </a:pPr>
            <a:r>
              <a:rPr lang="en-ZW" baseline="0" dirty="0" smtClean="0"/>
              <a:t>Both Dan and Seth provided technical expertise on the proposed delisting, along with </a:t>
            </a:r>
            <a:r>
              <a:rPr lang="en-US" baseline="0" dirty="0" smtClean="0"/>
              <a:t>Eileen Naples, who is no longer with the agency.</a:t>
            </a:r>
            <a:endParaRPr lang="en-ZW"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defTabSz="931774">
              <a:buFont typeface="Arial" panose="020B0604020202020204" pitchFamily="34" charset="0"/>
              <a:buChar char="•"/>
              <a:defRPr/>
            </a:pPr>
            <a:r>
              <a:rPr lang="en-US" b="0" baseline="0" dirty="0"/>
              <a:t>Prior to preparation of this petition, DEQ worked with Pacific Cast Technologies, Inc. and their representatives to review the materials that may enter their chemical etching and milling </a:t>
            </a:r>
            <a:r>
              <a:rPr lang="en-US" b="0" baseline="0"/>
              <a:t>waste stream</a:t>
            </a:r>
            <a:r>
              <a:rPr lang="en-US" dirty="0"/>
              <a:t>,</a:t>
            </a:r>
            <a:r>
              <a:rPr lang="en-US"/>
              <a:t> </a:t>
            </a:r>
            <a:r>
              <a:rPr lang="en-US" dirty="0"/>
              <a:t>including all processes that lead to the wastewater treatment system</a:t>
            </a:r>
            <a:r>
              <a:rPr lang="en-US"/>
              <a:t>,</a:t>
            </a:r>
            <a:r>
              <a:rPr lang="en-US" b="0" baseline="0"/>
              <a:t> </a:t>
            </a:r>
            <a:r>
              <a:rPr lang="en-US" b="0" baseline="0" dirty="0"/>
              <a:t>and developed a list of chemicals to test, including contaminants for which EPA lists F006 waste (Cadmium, Chromium, Nickel, and Cyanides) and any other </a:t>
            </a:r>
            <a:r>
              <a:rPr lang="en-US" b="0" baseline="0"/>
              <a:t>potentially hazardous </a:t>
            </a:r>
            <a:r>
              <a:rPr lang="en-US"/>
              <a:t>chemicals </a:t>
            </a:r>
            <a:r>
              <a:rPr lang="en-US" b="0" baseline="0"/>
              <a:t>that </a:t>
            </a:r>
            <a:r>
              <a:rPr lang="en-US" b="0" baseline="0" dirty="0"/>
              <a:t>may be present in the wastes (</a:t>
            </a:r>
            <a:r>
              <a:rPr lang="en-US" b="1" baseline="0" dirty="0"/>
              <a:t>POINT</a:t>
            </a:r>
            <a:r>
              <a:rPr lang="en-US" b="0" baseline="0" dirty="0"/>
              <a:t>).</a:t>
            </a:r>
          </a:p>
          <a:p>
            <a:pPr defTabSz="967518">
              <a:defRPr/>
            </a:pPr>
            <a:endParaRPr lang="en-US" b="0" baseline="0" dirty="0"/>
          </a:p>
          <a:p>
            <a:pPr marL="181410" indent="-181410" defTabSz="967518">
              <a:buFont typeface="Arial" panose="020B0604020202020204" pitchFamily="34" charset="0"/>
              <a:buChar char="•"/>
              <a:defRPr/>
            </a:pPr>
            <a:r>
              <a:rPr lang="en-US" b="0" baseline="0" dirty="0"/>
              <a:t>Through its April 2019 delisting petition, Pacific </a:t>
            </a:r>
            <a:r>
              <a:rPr lang="en-US" b="0" baseline="0"/>
              <a:t>Cast Technologies</a:t>
            </a:r>
            <a:r>
              <a:rPr lang="en-US" dirty="0"/>
              <a:t> </a:t>
            </a:r>
            <a:r>
              <a:rPr lang="en-US"/>
              <a:t>is attempting </a:t>
            </a:r>
            <a:r>
              <a:rPr lang="en-US" b="0" baseline="0"/>
              <a:t>to </a:t>
            </a:r>
            <a:r>
              <a:rPr lang="en-US" b="0" baseline="0" dirty="0"/>
              <a:t>demonstrate their chemical etching and milling waste stream does not contain </a:t>
            </a:r>
            <a:r>
              <a:rPr lang="en-US" b="0" baseline="0"/>
              <a:t>chemicals </a:t>
            </a:r>
            <a:r>
              <a:rPr lang="en-US" dirty="0"/>
              <a:t>for</a:t>
            </a:r>
            <a:r>
              <a:rPr lang="en-US"/>
              <a:t> </a:t>
            </a:r>
            <a:r>
              <a:rPr lang="en-US" dirty="0"/>
              <a:t>which F006 was written</a:t>
            </a:r>
            <a:r>
              <a:rPr lang="en-US"/>
              <a:t> </a:t>
            </a:r>
            <a:r>
              <a:rPr lang="en-US" b="0" strike="noStrike" baseline="0"/>
              <a:t>above </a:t>
            </a:r>
            <a:r>
              <a:rPr lang="en-US" b="0" baseline="0"/>
              <a:t>concentrations designed </a:t>
            </a:r>
            <a:r>
              <a:rPr lang="en-US" b="0" baseline="0" dirty="0"/>
              <a:t>to protect human health and the environment. </a:t>
            </a:r>
          </a:p>
          <a:p>
            <a:pPr defTabSz="967518">
              <a:defRPr/>
            </a:pPr>
            <a:endParaRPr lang="en-US" b="0" baseline="0" dirty="0"/>
          </a:p>
          <a:p>
            <a:pPr marL="181410" indent="-181410" defTabSz="967518">
              <a:buFont typeface="Arial" panose="020B0604020202020204" pitchFamily="34" charset="0"/>
              <a:buChar char="•"/>
              <a:defRPr/>
            </a:pPr>
            <a:r>
              <a:rPr lang="en-US" b="0" baseline="0" dirty="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a:t>
            </a:r>
            <a:r>
              <a:rPr lang="en-US" b="0" baseline="0"/>
              <a:t>that </a:t>
            </a:r>
            <a:r>
              <a:rPr lang="en-US" dirty="0"/>
              <a:t>are</a:t>
            </a:r>
            <a:r>
              <a:rPr lang="en-US"/>
              <a:t> likely to</a:t>
            </a:r>
            <a:r>
              <a:rPr lang="en-US" b="0" baseline="0"/>
              <a:t> </a:t>
            </a:r>
            <a:r>
              <a:rPr lang="en-US" b="0" baseline="0" dirty="0"/>
              <a:t>impact human health or the environment.</a:t>
            </a:r>
          </a:p>
          <a:p>
            <a:endParaRPr lang="en-US" b="0"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strike="noStrike" baseline="0" dirty="0"/>
              <a:t>The previous slide was about what chemicals to look for and these next few slides are all about how we evaluate them.</a:t>
            </a:r>
          </a:p>
          <a:p>
            <a:pPr marL="465887" lvl="1"/>
            <a:endParaRPr lang="en-US" baseline="0" dirty="0"/>
          </a:p>
          <a:p>
            <a:pPr marL="640594" lvl="1" indent="-174708">
              <a:buFont typeface="Arial" panose="020B0604020202020204" pitchFamily="34" charset="0"/>
              <a:buChar char="•"/>
            </a:pPr>
            <a:r>
              <a:rPr lang="en-US" baseline="0" dirty="0"/>
              <a:t>Pacific Cast Technologies, Inc</a:t>
            </a:r>
            <a:r>
              <a:rPr lang="en-US" baseline="0"/>
              <a:t>. </a:t>
            </a:r>
            <a:r>
              <a:rPr lang="en-US" dirty="0"/>
              <a:t>must</a:t>
            </a:r>
            <a:r>
              <a:rPr lang="en-US"/>
              <a:t> </a:t>
            </a:r>
            <a:r>
              <a:rPr lang="en-US" dirty="0"/>
              <a:t>meet very specific production requirements for their customers and their production process is consistent from day-to-day, week to week and month-to-month. They</a:t>
            </a:r>
            <a:r>
              <a:rPr lang="en-US"/>
              <a:t> </a:t>
            </a:r>
            <a:r>
              <a:rPr lang="en-US" baseline="0"/>
              <a:t>conducted </a:t>
            </a:r>
            <a:r>
              <a:rPr lang="en-US" baseline="0" dirty="0"/>
              <a:t>four sampling events approximately one week apart to show that, as expected, there isn’t much variability in the process and waste.  </a:t>
            </a:r>
          </a:p>
          <a:p>
            <a:pPr marL="465887" lvl="1"/>
            <a:endParaRPr lang="en-US" baseline="0" dirty="0"/>
          </a:p>
          <a:p>
            <a:pPr marL="640594" lvl="1" indent="-174708">
              <a:buFont typeface="Arial" panose="020B0604020202020204" pitchFamily="34" charset="0"/>
              <a:buChar char="•"/>
            </a:pPr>
            <a:r>
              <a:rPr lang="en-US" baseline="0" dirty="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process and sent a second sample off site </a:t>
            </a:r>
            <a:r>
              <a:rPr lang="en-US" baseline="0"/>
              <a:t>for </a:t>
            </a:r>
            <a:r>
              <a:rPr lang="en-US"/>
              <a:t>analysis</a:t>
            </a:r>
            <a:r>
              <a:rPr lang="en-US" baseline="0"/>
              <a:t>.</a:t>
            </a:r>
            <a:endParaRPr lang="en-US" baseline="0" dirty="0"/>
          </a:p>
          <a:p>
            <a:pPr marL="465887" lvl="1"/>
            <a:endParaRPr lang="en-US" strike="sngStrike" baseline="0" dirty="0"/>
          </a:p>
          <a:p>
            <a:pPr marL="640594" lvl="1" indent="-174708">
              <a:buFont typeface="Arial" panose="020B0604020202020204" pitchFamily="34" charset="0"/>
              <a:buChar char="•"/>
            </a:pPr>
            <a:r>
              <a:rPr lang="en-US" strike="noStrike" baseline="0" dirty="0"/>
              <a:t>Independent, accredited laboratories analyzed PCT’s sludge samples  for the chemicals chosen.</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defTabSz="931774">
              <a:defRPr/>
            </a:pPr>
            <a:endParaRPr lang="en-US" b="0" baseline="0" dirty="0" smtClean="0"/>
          </a:p>
          <a:p>
            <a:pPr marL="178027" indent="-178027" defTabSz="931774">
              <a:buFont typeface="Arial" panose="020B0604020202020204" pitchFamily="34" charset="0"/>
              <a:buChar char="•"/>
              <a:defRPr/>
            </a:pPr>
            <a:r>
              <a:rPr lang="en-US" b="0" baseline="0" dirty="0" smtClean="0"/>
              <a:t>To determine if PCT’s wastewater treatment sludge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type of disposal location, risk levels chosen by the state to be similar to other land quality programs, and  then produces screening levels for the waste. </a:t>
            </a:r>
          </a:p>
          <a:p>
            <a:pPr marL="178027" indent="-178027" defTabSz="931774">
              <a:buFont typeface="Arial" panose="020B0604020202020204" pitchFamily="34" charset="0"/>
              <a:buChar char="•"/>
              <a:defRPr/>
            </a:pPr>
            <a:endParaRPr lang="en-US" b="0" strike="noStrike" baseline="0" dirty="0" smtClean="0"/>
          </a:p>
          <a:p>
            <a:pPr marL="178027" indent="-178027" defTabSz="931774">
              <a:buFont typeface="Arial" panose="020B0604020202020204" pitchFamily="34" charset="0"/>
              <a:buChar char="•"/>
              <a:defRPr/>
            </a:pPr>
            <a:r>
              <a:rPr lang="en-US" b="0" strike="noStrike" baseline="0" dirty="0" smtClean="0"/>
              <a:t>Here we compare the screening levels for total concentration of the chemicals for which F006 is written with the data from Pacific Cast Technologies.</a:t>
            </a:r>
          </a:p>
          <a:p>
            <a:pPr marL="178027" indent="-178027" defTabSz="931774">
              <a:buFont typeface="Arial" panose="020B0604020202020204" pitchFamily="34" charset="0"/>
              <a:buChar char="•"/>
              <a:defRPr/>
            </a:pPr>
            <a:endParaRPr lang="en-US" i="0" baseline="0" dirty="0" smtClean="0"/>
          </a:p>
          <a:p>
            <a:pPr marL="178027" indent="-178027">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most cases is several orders of magnitude above the sample data (note the </a:t>
            </a:r>
            <a:r>
              <a:rPr lang="en-US" i="0" baseline="0" dirty="0" err="1" smtClean="0"/>
              <a:t>logarythmic</a:t>
            </a:r>
            <a:r>
              <a:rPr lang="en-US" i="0" baseline="0" dirty="0" smtClean="0"/>
              <a:t> scale). </a:t>
            </a:r>
          </a:p>
          <a:p>
            <a:endParaRPr lang="en-US" i="0" baseline="0" dirty="0" smtClean="0"/>
          </a:p>
          <a:p>
            <a:pPr marL="178027" indent="-178027">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However, Landfills are dynamic chemical environments where materials can react and dissolve. This is called leaching and the liquid that drains from a landfill as a result is called leachate.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In addition to comparing Pacific Cast Technologies, Inc.’s sludge against a total concentration for hazardous waste, we look at whether we need to test for leaching. This level is derived by the same tool that I described in the last slide.</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0" strike="noStrike" baseline="0" dirty="0"/>
              <a:t>Here you see the same data as the previous slide, but now we’re looking to see if we need to do a leaching test. So the red bar is </a:t>
            </a:r>
            <a:r>
              <a:rPr lang="en-US" dirty="0"/>
              <a:t>at a </a:t>
            </a:r>
            <a:r>
              <a:rPr lang="en-US" b="0" strike="noStrike" baseline="0" dirty="0"/>
              <a:t>different </a:t>
            </a:r>
            <a:r>
              <a:rPr lang="en-US" dirty="0"/>
              <a:t>level </a:t>
            </a:r>
            <a:r>
              <a:rPr lang="en-US" b="0" strike="noStrike" baseline="0" dirty="0"/>
              <a:t>and the scale is different.</a:t>
            </a:r>
          </a:p>
          <a:p>
            <a:endParaRPr lang="en-US" i="0" baseline="0" dirty="0"/>
          </a:p>
          <a:p>
            <a:pPr marL="178027" indent="-178027">
              <a:buFont typeface="Arial" panose="020B0604020202020204" pitchFamily="34" charset="0"/>
              <a:buChar char="•"/>
            </a:pPr>
            <a:r>
              <a:rPr lang="en-US" i="0" baseline="0" dirty="0"/>
              <a:t>You can see </a:t>
            </a:r>
            <a:r>
              <a:rPr lang="en-US" b="1" i="0" baseline="0" dirty="0"/>
              <a:t>(POINT)</a:t>
            </a:r>
            <a:r>
              <a:rPr lang="en-US" i="0" baseline="0" dirty="0"/>
              <a:t> that Cadmium requires leaching tests for several of the samples, and the other three chemicals do not.. </a:t>
            </a:r>
          </a:p>
          <a:p>
            <a:pPr marL="178027" indent="-178027">
              <a:buFont typeface="Arial" panose="020B0604020202020204" pitchFamily="34" charset="0"/>
              <a:buChar char="•"/>
            </a:pPr>
            <a:endParaRPr lang="en-US" i="0" baseline="0" dirty="0"/>
          </a:p>
          <a:p>
            <a:pPr marL="178027" indent="-178027">
              <a:buFont typeface="Arial" panose="020B0604020202020204" pitchFamily="34" charset="0"/>
              <a:buChar char="•"/>
            </a:pPr>
            <a:r>
              <a:rPr lang="en-US" i="0" baseline="0" dirty="0"/>
              <a:t>The leaching test is called the toxicity characteristic leaching procedure (or TCLP), and it is a standard test used </a:t>
            </a:r>
            <a:r>
              <a:rPr lang="en-US" dirty="0"/>
              <a:t>for </a:t>
            </a:r>
            <a:r>
              <a:rPr lang="en-US" i="0" baseline="0" dirty="0"/>
              <a:t>waste</a:t>
            </a:r>
            <a:r>
              <a:rPr lang="en-US" dirty="0"/>
              <a:t> characterization</a:t>
            </a:r>
            <a:r>
              <a:rPr lang="en-US" i="0" baseline="0" dirty="0"/>
              <a:t>.</a:t>
            </a:r>
          </a:p>
          <a:p>
            <a:endParaRPr lang="en-US" i="0" baseline="0" dirty="0"/>
          </a:p>
          <a:p>
            <a:pPr marL="178027" indent="-178027">
              <a:buFont typeface="Arial" panose="020B0604020202020204" pitchFamily="34" charset="0"/>
              <a:buChar char="•"/>
            </a:pPr>
            <a:r>
              <a:rPr lang="en-US" i="0" baseline="0" dirty="0"/>
              <a:t>Samples 2, 3, and 4 were put through TCLP and tested after leaching and Cadmium was not detected in the leachate.</a:t>
            </a:r>
          </a:p>
          <a:p>
            <a:endParaRPr lang="en-US" baseline="0" dirty="0"/>
          </a:p>
          <a:p>
            <a:pPr marL="174708" indent="-174708">
              <a:buFont typeface="Arial" panose="020B0604020202020204" pitchFamily="34" charset="0"/>
              <a:buChar char="•"/>
            </a:pPr>
            <a:r>
              <a:rPr lang="en-US" baseline="0" dirty="0"/>
              <a:t>I’m not going to take you through the rest of the chemicals </a:t>
            </a:r>
            <a:r>
              <a:rPr lang="en-US" dirty="0"/>
              <a:t>unless you ask me to</a:t>
            </a:r>
            <a:r>
              <a:rPr lang="en-US" baseline="0" dirty="0"/>
              <a:t>, but the results are similar.  </a:t>
            </a:r>
          </a:p>
          <a:p>
            <a:endParaRPr lang="en-US" baseline="0" dirty="0"/>
          </a:p>
          <a:p>
            <a:pPr marL="178027" indent="-178027" defTabSz="931774">
              <a:buFont typeface="Arial" panose="020B0604020202020204" pitchFamily="34" charset="0"/>
              <a:buChar char="•"/>
              <a:defRPr/>
            </a:pPr>
            <a:r>
              <a:rPr lang="en-US" dirty="0"/>
              <a:t>As a result of the sampling</a:t>
            </a:r>
            <a:r>
              <a:rPr lang="en-US" baseline="0" dirty="0"/>
              <a:t> and analysis </a:t>
            </a:r>
            <a:r>
              <a:rPr lang="en-US" dirty="0"/>
              <a:t>that </a:t>
            </a:r>
            <a:r>
              <a:rPr lang="en-US" baseline="0" dirty="0"/>
              <a:t>Pacific Cast Technologies conducted in consultation with DEQ, we are satisfied the facility’s chemical etching and milling sludge meets the criteria for a hazardous waste delisting and is safe to dispose of in a permitted, non-hazardous waste landfill. </a:t>
            </a:r>
            <a:endParaRPr lang="en-US" dirty="0"/>
          </a:p>
          <a:p>
            <a:pPr marL="178027" indent="-178027" defTabSz="931774">
              <a:buFont typeface="Arial" panose="020B0604020202020204" pitchFamily="34" charset="0"/>
              <a:buChar char="•"/>
              <a:defRPr/>
            </a:pPr>
            <a:endParaRPr lang="en-US" dirty="0"/>
          </a:p>
          <a:p>
            <a:pPr marL="178027" indent="-178027" defTabSz="931774">
              <a:buFont typeface="Arial" panose="020B0604020202020204" pitchFamily="34" charset="0"/>
              <a:buChar char="•"/>
              <a:defRPr/>
            </a:pPr>
            <a:r>
              <a:rPr lang="en-US" dirty="0"/>
              <a:t>Now I’d like to move back to Brian </a:t>
            </a:r>
            <a:r>
              <a:rPr lang="en-US" i="0" baseline="0" dirty="0"/>
              <a:t>for </a:t>
            </a:r>
            <a:r>
              <a:rPr lang="en-US" dirty="0"/>
              <a:t>our conclusions</a:t>
            </a:r>
          </a:p>
          <a:p>
            <a:pPr marL="178027" indent="-178027"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a:t>Back </a:t>
            </a:r>
            <a:r>
              <a:rPr lang="en-US" b="1" baseline="0"/>
              <a:t>to Brian</a:t>
            </a:r>
            <a:endParaRPr lang="en-US" b="1" dirty="0"/>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DEQ proposes amending Oregon’s hazardous waste regulations in Chapter 340, Division 101 of the Oregon Administrative Rules to incorporate the delisting of Pacific</a:t>
            </a:r>
            <a:r>
              <a:rPr lang="en-US" baseline="0" dirty="0"/>
              <a:t> Cast Technologies, Inc</a:t>
            </a:r>
            <a:r>
              <a:rPr lang="en-US" baseline="0"/>
              <a:t>.</a:t>
            </a:r>
            <a:r>
              <a:rPr lang="en-US"/>
              <a:t>,</a:t>
            </a:r>
            <a:r>
              <a:rPr lang="en-US" baseline="0"/>
              <a:t> </a:t>
            </a:r>
            <a:r>
              <a:rPr lang="en-US"/>
              <a:t>F006 </a:t>
            </a:r>
            <a:r>
              <a:rPr lang="en-US" dirty="0"/>
              <a:t>hazardous waste, as long as certain conditions are met.</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gave careful consideration to this rulemaking to make sure Pacific Cast Technologies, Inc.’s waste is properly handled now and in the future. This </a:t>
            </a:r>
            <a:r>
              <a:rPr lang="en-US" dirty="0"/>
              <a:t>delisting is only valid as long as the</a:t>
            </a:r>
            <a:r>
              <a:rPr lang="en-US" baseline="0" dirty="0"/>
              <a:t> facility</a:t>
            </a:r>
            <a:r>
              <a:rPr lang="en-US" dirty="0"/>
              <a:t>’s waste meets</a:t>
            </a:r>
            <a:r>
              <a:rPr lang="en-US" baseline="0" dirty="0"/>
              <a:t> specific conditions in the rule that are meant to ensure the waste does not present a danger to human health and the environment: </a:t>
            </a:r>
          </a:p>
          <a:p>
            <a:pPr defTabSz="931774">
              <a:defRPr/>
            </a:pPr>
            <a:endParaRPr lang="en-US" baseline="0" dirty="0"/>
          </a:p>
          <a:p>
            <a:pPr marL="640594" lvl="1" indent="-174708" defTabSz="931774">
              <a:buFont typeface="Arial" panose="020B0604020202020204" pitchFamily="34" charset="0"/>
              <a:buChar char="•"/>
              <a:defRPr/>
            </a:pPr>
            <a:r>
              <a:rPr lang="en-US" baseline="0"/>
              <a:t>Pacific </a:t>
            </a:r>
            <a:r>
              <a:rPr lang="en-US"/>
              <a:t>Cast</a:t>
            </a:r>
            <a:r>
              <a:rPr lang="en-US" baseline="0"/>
              <a:t> </a:t>
            </a:r>
            <a:r>
              <a:rPr lang="en-US" baseline="0" dirty="0"/>
              <a:t>Technologies, Inc. must conduct annual testing to ensure that their waste meets the conditions specified in rules.</a:t>
            </a:r>
          </a:p>
          <a:p>
            <a:pPr defTabSz="931774">
              <a:defRPr/>
            </a:pPr>
            <a:endParaRPr lang="en-US" baseline="0" dirty="0"/>
          </a:p>
          <a:p>
            <a:pPr marL="640594" lvl="1" indent="-174708" defTabSz="931774">
              <a:buFont typeface="Arial" panose="020B0604020202020204" pitchFamily="34" charset="0"/>
              <a:buChar char="•"/>
              <a:defRPr/>
            </a:pPr>
            <a:r>
              <a:rPr lang="en-US" baseline="0" dirty="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65887" lvl="1" defTabSz="931774">
              <a:defRPr/>
            </a:pPr>
            <a:endParaRPr lang="en-US" baseline="0" dirty="0"/>
          </a:p>
          <a:p>
            <a:pPr marL="465887" lvl="1" defTabSz="931774">
              <a:defRPr/>
            </a:pPr>
            <a:r>
              <a:rPr lang="en-US" baseline="0" dirty="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2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46BF823E-893F-4781-A19F-8BEBC30004C4}" type="slidenum">
              <a:rPr lang="en-US" smtClean="0"/>
              <a:t>16</a:t>
            </a:fld>
            <a:endParaRPr lang="en-US"/>
          </a:p>
        </p:txBody>
      </p:sp>
    </p:spTree>
    <p:extLst>
      <p:ext uri="{BB962C8B-B14F-4D97-AF65-F5344CB8AC3E}">
        <p14:creationId xmlns:p14="http://schemas.microsoft.com/office/powerpoint/2010/main" val="321800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concentrations for Chromium (note the log scale) and Zirconium, you can see that the total concentrations are well below the total DRAS limits.</a:t>
            </a:r>
          </a:p>
          <a:p>
            <a:endParaRPr lang="en-US" baseline="0" dirty="0" smtClean="0"/>
          </a:p>
          <a:p>
            <a:r>
              <a:rPr lang="en-US" baseline="0" dirty="0" smtClean="0"/>
              <a:t>The other chemicals either do not have total limits, or have total limits that are so high as to be meaningless. Milligrams per kilogram are parts per million, and once you get close to a million parts per million it gets meaningless. </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17</a:t>
            </a:fld>
            <a:endParaRPr lang="en-US"/>
          </a:p>
        </p:txBody>
      </p:sp>
    </p:spTree>
    <p:extLst>
      <p:ext uri="{BB962C8B-B14F-4D97-AF65-F5344CB8AC3E}">
        <p14:creationId xmlns:p14="http://schemas.microsoft.com/office/powerpoint/2010/main" val="20547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haven’t plotted</a:t>
            </a:r>
            <a:r>
              <a:rPr lang="en-US" baseline="0" dirty="0" smtClean="0"/>
              <a:t> chromium or zirconium here, chromium is covered with the hexavalent chromium chart see earlier, and zirconium has no leaching limit. Silver, manganese, and fluoride are all consistently well below the limits required for </a:t>
            </a:r>
            <a:r>
              <a:rPr lang="en-US" baseline="0" dirty="0" err="1" smtClean="0"/>
              <a:t>leachibility</a:t>
            </a:r>
            <a:r>
              <a:rPr lang="en-US" baseline="0" dirty="0" smtClean="0"/>
              <a:t> testing.</a:t>
            </a:r>
          </a:p>
          <a:p>
            <a:r>
              <a:rPr lang="en-US" baseline="0" dirty="0" err="1" smtClean="0"/>
              <a:t>Molybdenium</a:t>
            </a:r>
            <a:r>
              <a:rPr lang="en-US" baseline="0" dirty="0" smtClean="0"/>
              <a:t> and vanadium exceed the limits for </a:t>
            </a:r>
            <a:r>
              <a:rPr lang="en-US" baseline="0" dirty="0" err="1" smtClean="0"/>
              <a:t>leachibility</a:t>
            </a:r>
            <a:r>
              <a:rPr lang="en-US" baseline="0" dirty="0" smtClean="0"/>
              <a:t> testing, but the tested leachates did not exceed limits.</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18</a:t>
            </a:fld>
            <a:endParaRPr lang="en-US"/>
          </a:p>
        </p:txBody>
      </p:sp>
    </p:spTree>
    <p:extLst>
      <p:ext uri="{BB962C8B-B14F-4D97-AF65-F5344CB8AC3E}">
        <p14:creationId xmlns:p14="http://schemas.microsoft.com/office/powerpoint/2010/main" val="1572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We’d like </a:t>
            </a:r>
            <a:r>
              <a:rPr lang="en-US" baseline="0" dirty="0"/>
              <a:t>to cover background on hazardous waste, relevant definitions and regulatory background, and details on our proposed </a:t>
            </a:r>
            <a:r>
              <a:rPr lang="en-US" dirty="0"/>
              <a:t>Pacific Cast Technologies </a:t>
            </a:r>
            <a:r>
              <a:rPr lang="en-US" strike="noStrike" baseline="0" dirty="0"/>
              <a:t>F006 hazardous waste delisting </a:t>
            </a:r>
            <a:r>
              <a:rPr lang="en-US" baseline="0" dirty="0"/>
              <a:t>rulemaking. </a:t>
            </a:r>
          </a:p>
          <a:p>
            <a:endParaRPr lang="en-US" baseline="0" dirty="0"/>
          </a:p>
          <a:p>
            <a:pPr marL="174708" indent="-174708">
              <a:buFont typeface="Arial" panose="020B0604020202020204" pitchFamily="34" charset="0"/>
              <a:buChar char="•"/>
            </a:pPr>
            <a:r>
              <a:rPr lang="en-US" baseline="0" dirty="0"/>
              <a:t>Our goal is to explain why </a:t>
            </a:r>
            <a:r>
              <a:rPr lang="en-US" dirty="0"/>
              <a:t>PCT’s </a:t>
            </a:r>
            <a:r>
              <a:rPr lang="en-US" baseline="0" dirty="0"/>
              <a:t>waste is currently classified as hazardous F006 waste and how DEQ determined it’s appropriate to delist and manage it as a non-hazardous waste in Oregon. </a:t>
            </a:r>
            <a:endParaRPr lang="en-US" dirty="0"/>
          </a:p>
          <a:p>
            <a:pPr marL="174708" indent="-174708">
              <a:buFont typeface="Arial" panose="020B0604020202020204" pitchFamily="34" charset="0"/>
              <a:buChar char="•"/>
            </a:pPr>
            <a:endParaRPr lang="en-US" dirty="0"/>
          </a:p>
          <a:p>
            <a:r>
              <a:rPr lang="en-US" b="1" dirty="0"/>
              <a:t>DO WE NEED TO SAY MORE HERE?</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6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 </a:t>
            </a:r>
            <a:endParaRPr lang="en-US" baseline="0" dirty="0"/>
          </a:p>
          <a:p>
            <a:pPr marL="174708" indent="-174708">
              <a:buFont typeface="Arial" panose="020B0604020202020204" pitchFamily="34" charset="0"/>
              <a:buChar char="•"/>
            </a:pPr>
            <a:r>
              <a:rPr lang="en-ZW" baseline="0" dirty="0"/>
              <a:t>This proposed rule is Oregon’s second hazardous waste delisting. Last November the EQC adopted the state’s first </a:t>
            </a:r>
            <a:r>
              <a:rPr lang="en-ZW" dirty="0"/>
              <a:t>hazardous waste delisting for </a:t>
            </a:r>
            <a:r>
              <a:rPr lang="en-ZW" dirty="0" err="1"/>
              <a:t>Selmet’s</a:t>
            </a:r>
            <a:r>
              <a:rPr lang="en-ZW" dirty="0"/>
              <a:t> </a:t>
            </a:r>
            <a:r>
              <a:rPr lang="en-ZW" baseline="0" dirty="0"/>
              <a:t>chemical etching and milling sludge. </a:t>
            </a:r>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In late 2018, DEQ began working with Pacific Cast Technologies of Albany, OR to determine if their F006 waste could be delisted. PCT was owned by ATI </a:t>
            </a:r>
            <a:r>
              <a:rPr lang="en-ZW" baseline="0" dirty="0" err="1"/>
              <a:t>Ladish</a:t>
            </a:r>
            <a:r>
              <a:rPr lang="en-ZW" baseline="0" dirty="0"/>
              <a:t> LLC at this time and is now owned by </a:t>
            </a:r>
            <a:r>
              <a:rPr lang="en-ZW" baseline="0" dirty="0" smtClean="0"/>
              <a:t>Consolidated </a:t>
            </a:r>
            <a:r>
              <a:rPr lang="en-ZW" baseline="0" dirty="0"/>
              <a:t>Precision Products.</a:t>
            </a:r>
          </a:p>
          <a:p>
            <a:endParaRPr lang="en-ZW" baseline="0" dirty="0"/>
          </a:p>
          <a:p>
            <a:pPr marL="174708" indent="-174708">
              <a:buFont typeface="Arial" panose="020B0604020202020204" pitchFamily="34" charset="0"/>
              <a:buChar char="•"/>
            </a:pPr>
            <a:r>
              <a:rPr lang="en-ZW" baseline="0" dirty="0"/>
              <a:t>DEQ approved a sampling and analysis plan in February 2019 and in April 2019, the facility submitted a petition for a hazardous waste delisting.</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held a public comment period for this proposed rulemaking from July 15</a:t>
            </a:r>
            <a:r>
              <a:rPr lang="en-US" baseline="30000" dirty="0"/>
              <a:t>th</a:t>
            </a:r>
            <a:r>
              <a:rPr lang="en-US" baseline="0" dirty="0"/>
              <a:t> to August 20 and a public hearing in Albany, OR on August 19</a:t>
            </a:r>
            <a:r>
              <a:rPr lang="en-US" baseline="30000" dirty="0"/>
              <a:t>th</a:t>
            </a:r>
            <a:r>
              <a:rPr lang="en-US" dirty="0"/>
              <a:t>. We received 4 comments and the responses are included in the staff report.</a:t>
            </a:r>
            <a:endParaRPr lang="en-ZW" baseline="0" dirty="0"/>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DEQ consulted with EPA Region 10 and DOJ throughout this process.</a:t>
            </a:r>
            <a:endParaRPr lang="en-US" dirty="0"/>
          </a:p>
          <a:p>
            <a:r>
              <a:rPr lang="en-US" dirty="0"/>
              <a:t>-------------------------------------------------------------------------------------------------</a:t>
            </a:r>
          </a:p>
          <a:p>
            <a:r>
              <a:rPr lang="en-US" dirty="0"/>
              <a:t>Icon Author Credits: </a:t>
            </a:r>
          </a:p>
          <a:p>
            <a:endParaRPr lang="en-US" dirty="0"/>
          </a:p>
          <a:p>
            <a:pPr marL="174708" indent="-174708" defTabSz="931774">
              <a:buFont typeface="Arial" panose="020B0604020202020204" pitchFamily="34" charset="0"/>
              <a:buChar char="•"/>
              <a:defRPr/>
            </a:pPr>
            <a:r>
              <a:rPr lang="en-US" dirty="0"/>
              <a:t>Report/rule icon by </a:t>
            </a:r>
            <a:r>
              <a:rPr lang="en-US" dirty="0" err="1"/>
              <a:t>Smalllikeart</a:t>
            </a:r>
            <a:r>
              <a:rPr lang="en-US" dirty="0"/>
              <a:t> for www.flaticon.com</a:t>
            </a:r>
          </a:p>
          <a:p>
            <a:pPr marL="174708" indent="-174708" defTabSz="931774">
              <a:buFont typeface="Arial" panose="020B0604020202020204" pitchFamily="34" charset="0"/>
              <a:buChar char="•"/>
              <a:defRPr/>
            </a:pPr>
            <a:r>
              <a:rPr lang="en-US" dirty="0"/>
              <a:t>Magnifying icon made by </a:t>
            </a:r>
            <a:r>
              <a:rPr lang="en-US" dirty="0" err="1"/>
              <a:t>Freekpik</a:t>
            </a:r>
            <a:r>
              <a:rPr lang="en-US" dirty="0"/>
              <a:t> for www.flaticon.com: &lt;div&gt;Icons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Microphone icon by </a:t>
            </a:r>
            <a:r>
              <a:rPr lang="en-US" dirty="0" err="1"/>
              <a:t>By</a:t>
            </a:r>
            <a:r>
              <a:rPr lang="en-US" dirty="0"/>
              <a:t> Flat Icons for www.flaticon.com: &lt;div&gt;Icons made by &lt;a </a:t>
            </a:r>
            <a:r>
              <a:rPr lang="en-US" dirty="0" err="1"/>
              <a:t>href</a:t>
            </a:r>
            <a:r>
              <a:rPr lang="en-US" dirty="0"/>
              <a:t>="https://www.flaticon.com/authors/flat-icons" title="Flat Icons"&gt;Flat Icons&lt;/a&gt;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Decision icon by Icongeek26 for www.flaticon.com: &lt;div&gt;Icons made by &lt;a </a:t>
            </a:r>
            <a:r>
              <a:rPr lang="en-US" dirty="0" err="1"/>
              <a:t>href</a:t>
            </a:r>
            <a:r>
              <a:rPr lang="en-US" dirty="0"/>
              <a:t>="https://www.flaticon.com/authors/icongeek26" title="Icongeek26"&gt;Icongeek26&lt;/a&gt;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Pen icon by </a:t>
            </a:r>
            <a:r>
              <a:rPr lang="en-US" dirty="0" err="1"/>
              <a:t>KiranShastry</a:t>
            </a:r>
            <a:r>
              <a:rPr lang="en-US" dirty="0"/>
              <a:t> for www.flaticons.com” &lt;div&gt;Icons made by &lt;a </a:t>
            </a:r>
            <a:r>
              <a:rPr lang="en-US" dirty="0" err="1"/>
              <a:t>href</a:t>
            </a:r>
            <a:r>
              <a:rPr lang="en-US" dirty="0"/>
              <a:t>="https://www.flaticon.com/authors/kiranshastry" title="</a:t>
            </a:r>
            <a:r>
              <a:rPr lang="en-US" dirty="0" err="1"/>
              <a:t>Kiranshastry</a:t>
            </a:r>
            <a:r>
              <a:rPr lang="en-US" dirty="0"/>
              <a:t>"&gt;</a:t>
            </a:r>
            <a:r>
              <a:rPr lang="en-US" dirty="0" err="1"/>
              <a:t>Kiranshastry</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Nametag icon by Pixel perfect for www.flaticon.com: &lt;div&gt;Icons made by &lt;a </a:t>
            </a:r>
            <a:r>
              <a:rPr lang="en-US" dirty="0" err="1"/>
              <a:t>href</a:t>
            </a:r>
            <a:r>
              <a:rPr lang="en-US" dirty="0"/>
              <a:t>="https://www.flaticon.com/authors/pixel-perfect" title="Pixel perfect"&gt;Pixel perfect&lt;/a&gt;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ZW" dirty="0"/>
              <a:t>If you approve of this rulemaking today, </a:t>
            </a:r>
            <a:r>
              <a:rPr lang="en-US" dirty="0"/>
              <a:t>it applies only to the Pacific Cast </a:t>
            </a:r>
            <a:r>
              <a:rPr lang="en-US" dirty="0" smtClean="0"/>
              <a:t>Technology facility </a:t>
            </a:r>
            <a:r>
              <a:rPr lang="en-US" dirty="0"/>
              <a:t>on Queen Ave</a:t>
            </a:r>
            <a:r>
              <a:rPr lang="en-US" baseline="0" dirty="0"/>
              <a:t> SW in Albany –  seen here </a:t>
            </a:r>
            <a:r>
              <a:rPr lang="en-US" b="1" baseline="0" dirty="0"/>
              <a:t>(POINT</a:t>
            </a:r>
            <a:r>
              <a:rPr lang="en-US" b="1" dirty="0"/>
              <a:t>)</a:t>
            </a:r>
            <a:r>
              <a:rPr lang="en-US" dirty="0"/>
              <a:t> which manufactures Titanium parts for the aerospace industry</a:t>
            </a:r>
            <a:r>
              <a:rPr lang="en-US" b="1" dirty="0"/>
              <a:t>.</a:t>
            </a:r>
            <a:r>
              <a:rPr lang="en-US" dirty="0"/>
              <a:t> </a:t>
            </a:r>
            <a:r>
              <a:rPr lang="en-US" baseline="0" dirty="0"/>
              <a:t>This rule does not apply to any other waste stream</a:t>
            </a:r>
            <a:r>
              <a:rPr lang="en-US" strike="noStrike" baseline="0" dirty="0"/>
              <a:t> or process at this facility. The </a:t>
            </a:r>
            <a:r>
              <a:rPr lang="en-US" baseline="0" dirty="0"/>
              <a:t>rule will only apply to the wastes produced at this facility as long as the manufacturing process does not change. </a:t>
            </a:r>
            <a:endParaRPr lang="en-US" dirty="0"/>
          </a:p>
          <a:p>
            <a:pPr>
              <a:defRPr/>
            </a:pPr>
            <a:r>
              <a:rPr lang="en-ZW" dirty="0"/>
              <a:t>Pacific Cast Technologies, Inc.’s waste would not be considered a hazardous waste in Oregon. The delisting does not apply beyond Oregon, nor does it apply to other facilities generating similar waste. </a:t>
            </a:r>
          </a:p>
          <a:p>
            <a:pPr>
              <a:defRPr/>
            </a:pPr>
            <a:endParaRPr lang="en-ZW" dirty="0"/>
          </a:p>
          <a:p>
            <a:pPr>
              <a:defRPr/>
            </a:pPr>
            <a:r>
              <a:rPr lang="en-US" dirty="0"/>
              <a:t>Now, I’d like to hand this over to Dan </a:t>
            </a:r>
            <a:r>
              <a:rPr lang="en-US" dirty="0" err="1"/>
              <a:t>Lobato</a:t>
            </a:r>
            <a:r>
              <a:rPr lang="en-US" dirty="0"/>
              <a:t>, who will share relevant definitions, regulatory background, and details on this proposed rulemaking</a:t>
            </a:r>
            <a:r>
              <a:rPr lang="en-US" baseline="0" dirty="0"/>
              <a:t>.</a:t>
            </a:r>
            <a:r>
              <a:rPr lang="en-US" dirty="0"/>
              <a:t> </a:t>
            </a:r>
          </a:p>
          <a:p>
            <a:pPr>
              <a:defRPr/>
            </a:pPr>
            <a:endParaRPr lang="en-ZW" dirty="0"/>
          </a:p>
          <a:p>
            <a:pPr>
              <a:defRPr/>
            </a:pPr>
            <a:r>
              <a:rPr lang="en-ZW" b="1" dirty="0"/>
              <a:t>Note-need to rewrite a bit-At least look at what I did-S</a:t>
            </a:r>
          </a:p>
          <a:p>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When we talk</a:t>
            </a:r>
            <a:r>
              <a:rPr lang="en-US" baseline="0" dirty="0"/>
              <a:t> about hazardous waste and delisting, there are some important terms and definitions to keep in mind.</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In 1976, the United State Congress passed the Resource Conservation and Recovery Act</a:t>
            </a:r>
            <a:r>
              <a:rPr lang="en-US" dirty="0"/>
              <a:t>, RCRA for short </a:t>
            </a:r>
            <a:r>
              <a:rPr lang="en-US" baseline="0" dirty="0"/>
              <a:t>. </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RCRA defines hazardous waste as a solid waste (including liquid or gas) that may significantly contribute to an increase in mortality or in serious illness </a:t>
            </a:r>
            <a:r>
              <a:rPr lang="en-US" u="sng" baseline="0" dirty="0"/>
              <a:t>OR</a:t>
            </a:r>
            <a:r>
              <a:rPr lang="en-US" baseline="0" dirty="0"/>
              <a:t> pose a substantial hazard to human health or the environment when it’s </a:t>
            </a:r>
            <a:r>
              <a:rPr lang="en-US" dirty="0"/>
              <a:t>mismanaged</a:t>
            </a:r>
            <a:r>
              <a:rPr lang="en-US" baseline="0" dirty="0"/>
              <a:t>.</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Hazardous waste can be:</a:t>
            </a:r>
          </a:p>
          <a:p>
            <a:pPr marL="665168" lvl="1" indent="-181410">
              <a:buFont typeface="Arial" panose="020B0604020202020204" pitchFamily="34" charset="0"/>
              <a:buChar char="•"/>
            </a:pPr>
            <a:r>
              <a:rPr lang="en-US" baseline="0" dirty="0"/>
              <a:t>“</a:t>
            </a:r>
            <a:r>
              <a:rPr lang="en-US" u="sng" baseline="0" dirty="0"/>
              <a:t>characteristic,</a:t>
            </a:r>
            <a:r>
              <a:rPr lang="en-US" baseline="0" dirty="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a:t>“listed,” </a:t>
            </a:r>
            <a:r>
              <a:rPr lang="en-US" baseline="0" dirty="0"/>
              <a:t>meaning the waste is derived from a process specifically named in the regulations. </a:t>
            </a:r>
          </a:p>
          <a:p>
            <a:endParaRPr lang="en-US" baseline="0" dirty="0"/>
          </a:p>
          <a:p>
            <a:pPr marL="181410" indent="-181410">
              <a:buFont typeface="Arial" panose="020B0604020202020204" pitchFamily="34" charset="0"/>
              <a:buChar char="•"/>
            </a:pPr>
            <a:r>
              <a:rPr lang="en-US" b="0" baseline="0" dirty="0" smtClean="0"/>
              <a:t>Not </a:t>
            </a:r>
            <a:r>
              <a:rPr lang="en-US" b="0" baseline="0" dirty="0"/>
              <a:t>all facilities use the same manufacturing process and facilities in Oregon that produce listed hazardous waste have the opportunity to petition DEQ to exclude or “delist” their waste from the list of hazardous wastes if they can demonstrate </a:t>
            </a:r>
            <a:r>
              <a:rPr lang="en-US" baseline="0" dirty="0"/>
              <a:t>the waste in question </a:t>
            </a:r>
            <a:r>
              <a:rPr lang="en-US" u="sng" baseline="0" dirty="0"/>
              <a:t>does not contain </a:t>
            </a:r>
            <a:r>
              <a:rPr lang="en-US" baseline="0" dirty="0"/>
              <a:t>chemicals that pose a hazard</a:t>
            </a:r>
            <a:r>
              <a:rPr lang="en-US" b="0" baseline="0" dirty="0"/>
              <a:t>. </a:t>
            </a:r>
          </a:p>
          <a:p>
            <a:endParaRPr lang="en-US" baseline="0" dirty="0"/>
          </a:p>
          <a:p>
            <a:pPr marL="181410" indent="-181410">
              <a:buFont typeface="Arial" panose="020B0604020202020204" pitchFamily="34" charset="0"/>
              <a:buChar char="•"/>
            </a:pPr>
            <a:r>
              <a:rPr lang="en-US" baseline="0" dirty="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a:t>
            </a:r>
            <a:r>
              <a:rPr lang="en-US" b="0" baseline="0" dirty="0"/>
              <a:t>. </a:t>
            </a:r>
            <a:endParaRPr lang="en-US"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baseline="0" dirty="0" smtClean="0"/>
              <a:t>F-listed wastes come from common industrial and manufacturing processes from circuit board manufacturing to automobile production.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dirty="0" smtClean="0">
              <a:solidFill>
                <a:schemeClr val="tx1"/>
              </a:solidFill>
            </a:endParaRPr>
          </a:p>
          <a:p>
            <a:pPr marL="181410" indent="-181410">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from titanium production facilities across the state to be non-hazardous because the waste did not contain the chemicals which EPA initially listed F006 waste for at concentrations above risk-based levels .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In 2017,  DEQ re-examined this practice and made a decision to make the state position match EPA’s position that chemical etching and milling meets the definition of electroplating.</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types of hazardous waste 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47296" lvl="1" indent="-181410">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81410" indent="-181410">
              <a:buFont typeface="Arial" panose="020B0604020202020204" pitchFamily="34" charset="0"/>
              <a:buChar char="•"/>
            </a:pPr>
            <a:r>
              <a:rPr lang="en-US" dirty="0"/>
              <a:t>EPA and authorized states like Oregon may grant delisting petitions on a facility-by-facility basis. </a:t>
            </a:r>
          </a:p>
          <a:p>
            <a:pPr marL="465887" lvl="1" defTabSz="931774">
              <a:defRPr/>
            </a:pPr>
            <a:endParaRPr lang="en-US" baseline="0" dirty="0" smtClean="0"/>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facility in Albany, OR.</a:t>
            </a:r>
          </a:p>
          <a:p>
            <a:r>
              <a:rPr lang="en-US" baseline="0" dirty="0" smtClean="0"/>
              <a:t>  </a:t>
            </a:r>
          </a:p>
          <a:p>
            <a:pPr marL="181410" indent="-181410">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as we discussed in the previous slide</a:t>
            </a:r>
            <a:r>
              <a:rPr lang="en-US" b="0" baseline="0" dirty="0" smtClean="0">
                <a:solidFill>
                  <a:schemeClr val="tx1"/>
                </a:solidFill>
              </a:rPr>
              <a:t>. </a:t>
            </a:r>
          </a:p>
          <a:p>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Now, I’d like to hand this over to my colleague, Seth Sadofsky, who’ll give you more information about sampling and analysis and risk screening. </a:t>
            </a:r>
          </a:p>
          <a:p>
            <a:pPr marL="181410" indent="-181410">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4708" indent="-174708" defTabSz="931774">
              <a:buFont typeface="Arial" panose="020B0604020202020204" pitchFamily="34" charset="0"/>
              <a:buChar char="•"/>
              <a:defRPr/>
            </a:pPr>
            <a:r>
              <a:rPr lang="en-US" dirty="0"/>
              <a:t>Facilities that manufacture precision metal parts </a:t>
            </a:r>
            <a:r>
              <a:rPr lang="en-US" baseline="0" dirty="0"/>
              <a:t>follow a number of steps to create the finished product and also create wastes associated wastes. </a:t>
            </a:r>
          </a:p>
          <a:p>
            <a:pPr defTabSz="931774">
              <a:defRPr/>
            </a:pPr>
            <a:endParaRPr lang="en-US" baseline="0" dirty="0"/>
          </a:p>
          <a:p>
            <a:pPr marL="174708" indent="-174708" defTabSz="931774">
              <a:buFont typeface="Arial" panose="020B0604020202020204" pitchFamily="34" charset="0"/>
              <a:buChar char="•"/>
              <a:defRPr/>
            </a:pPr>
            <a:r>
              <a:rPr lang="en-US" baseline="0" dirty="0"/>
              <a:t>In this diagram, solid lines represent metal parts travelling through the production process. After a part is cast and milled it goes through a series of cleaning steps, inspection, and chemical baths to remove the outermost oxidized layer</a:t>
            </a:r>
            <a:r>
              <a:rPr lang="en-US" dirty="0"/>
              <a:t> or specifically etch selective areas</a:t>
            </a:r>
            <a:r>
              <a:rPr lang="en-US" baseline="0" dirty="0"/>
              <a:t>.</a:t>
            </a:r>
          </a:p>
          <a:p>
            <a:pPr defTabSz="931774">
              <a:defRPr/>
            </a:pPr>
            <a:endParaRPr lang="en-US" baseline="0" dirty="0"/>
          </a:p>
          <a:p>
            <a:pPr marL="174708" indent="-174708" defTabSz="931774">
              <a:buFont typeface="Arial" panose="020B0604020202020204" pitchFamily="34" charset="0"/>
              <a:buChar char="•"/>
              <a:defRPr/>
            </a:pPr>
            <a:r>
              <a:rPr lang="en-US" baseline="0" dirty="0"/>
              <a:t>All of the various steps in the process create </a:t>
            </a:r>
            <a:r>
              <a:rPr lang="en-US" dirty="0"/>
              <a:t>waste waters </a:t>
            </a:r>
            <a:r>
              <a:rPr lang="en-US" baseline="0" dirty="0"/>
              <a:t>which follow the dotted lines, and go to the wastewater treatment system.</a:t>
            </a:r>
          </a:p>
          <a:p>
            <a:pPr defTabSz="931774">
              <a:defRPr/>
            </a:pPr>
            <a:endParaRPr lang="en-US" baseline="0" dirty="0"/>
          </a:p>
          <a:p>
            <a:pPr marL="174708" indent="-174708" defTabSz="931774">
              <a:buFont typeface="Arial" panose="020B0604020202020204" pitchFamily="34" charset="0"/>
              <a:buChar char="•"/>
              <a:defRPr/>
            </a:pPr>
            <a:r>
              <a:rPr lang="en-US" dirty="0"/>
              <a:t>This wastewater </a:t>
            </a:r>
            <a:r>
              <a:rPr lang="en-US" baseline="0" dirty="0"/>
              <a:t>treatment system produces two residues:</a:t>
            </a:r>
          </a:p>
          <a:p>
            <a:pPr marL="640594" lvl="1" indent="-174708" defTabSz="931774">
              <a:buFont typeface="Arial" panose="020B0604020202020204" pitchFamily="34" charset="0"/>
              <a:buChar char="•"/>
              <a:defRPr/>
            </a:pPr>
            <a:r>
              <a:rPr lang="en-US" baseline="0" dirty="0"/>
              <a:t>One residue is water that is treated to meet </a:t>
            </a:r>
            <a:r>
              <a:rPr lang="en-US" dirty="0"/>
              <a:t>appropriate </a:t>
            </a:r>
            <a:r>
              <a:rPr lang="en-US" baseline="0" dirty="0"/>
              <a:t>standards and sent to the city sewer. </a:t>
            </a:r>
          </a:p>
          <a:p>
            <a:pPr marL="640594" lvl="1" indent="-174708" defTabSz="931774">
              <a:buFont typeface="Arial" panose="020B0604020202020204" pitchFamily="34" charset="0"/>
              <a:buChar char="•"/>
              <a:defRPr/>
            </a:pPr>
            <a:r>
              <a:rPr lang="en-US" baseline="0" dirty="0"/>
              <a:t>The other residue is waste sludge. Some facilities, </a:t>
            </a:r>
            <a:r>
              <a:rPr lang="en-US" dirty="0"/>
              <a:t>like </a:t>
            </a:r>
            <a:r>
              <a:rPr lang="en-US" baseline="0" dirty="0"/>
              <a:t>this one send the sludge to a filter press that dries the sludge into a “filter press cake” that’s easy to transport. </a:t>
            </a:r>
            <a:r>
              <a:rPr lang="en-US" dirty="0"/>
              <a:t>Currently</a:t>
            </a:r>
            <a:r>
              <a:rPr lang="en-US" baseline="0" dirty="0"/>
              <a:t>, </a:t>
            </a:r>
            <a:r>
              <a:rPr lang="en-US" dirty="0"/>
              <a:t>the </a:t>
            </a:r>
            <a:r>
              <a:rPr lang="en-US" baseline="0" dirty="0"/>
              <a:t>facility </a:t>
            </a:r>
            <a:r>
              <a:rPr lang="en-US" dirty="0"/>
              <a:t>sends </a:t>
            </a:r>
            <a:r>
              <a:rPr lang="en-US" baseline="0" dirty="0"/>
              <a:t>their sludge to a hazardous waste landfill. However, if you approve this petition to delist the sludge, the facility would have DEQ approval to send the sludge to a state-permitted, non-hazardous waste landfill.</a:t>
            </a:r>
          </a:p>
          <a:p>
            <a:pPr marL="465887" lvl="1" defTabSz="931774">
              <a:defRPr/>
            </a:pPr>
            <a:endParaRPr lang="en-US" dirty="0"/>
          </a:p>
          <a:p>
            <a:pPr marL="174708" indent="-174708">
              <a:buFont typeface="Arial" panose="020B0604020202020204" pitchFamily="34" charset="0"/>
              <a:buChar char="•"/>
            </a:pPr>
            <a:endParaRPr lang="en-US" baseline="0" dirty="0"/>
          </a:p>
          <a:p>
            <a:r>
              <a:rPr lang="en-US" baseline="0" dirty="0"/>
              <a:t>-------------------------------------------------------------------------------------------------------------------------------------------------------------------------</a:t>
            </a:r>
          </a:p>
          <a:p>
            <a:r>
              <a:rPr lang="en-US" baseline="0" dirty="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31305770"/>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70554561"/>
              </p:ext>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associated housekeeping on OAR 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a:bodyPr>
          <a:lstStyle/>
          <a:p>
            <a:pPr marL="0" indent="0">
              <a:buNone/>
            </a:pPr>
            <a:endParaRPr lang="en-US" dirty="0"/>
          </a:p>
          <a:p>
            <a:pPr marL="0" indent="0">
              <a:buNone/>
            </a:pPr>
            <a:r>
              <a:rPr lang="en-US" sz="3600" dirty="0" smtClean="0"/>
              <a:t>DEQ recommends the Environmental Quality Commission approve the rule delisting Pacific Cast Technologies, Inc.’s F006 waste.</a:t>
            </a:r>
            <a:endParaRPr lang="en-US" sz="3600"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questions</a:t>
            </a:r>
            <a:endParaRPr lang="en-ZW" dirty="0"/>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val="341090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94037212"/>
              </p:ext>
            </p:extLst>
          </p:nvPr>
        </p:nvGraphicFramePr>
        <p:xfrm>
          <a:off x="1011936" y="3616260"/>
          <a:ext cx="5800344" cy="26016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7524750" y="74580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7677150" y="76104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640192145"/>
              </p:ext>
            </p:extLst>
          </p:nvPr>
        </p:nvGraphicFramePr>
        <p:xfrm>
          <a:off x="914400" y="931356"/>
          <a:ext cx="5632704" cy="233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1767840" y="1280160"/>
            <a:ext cx="4632960" cy="151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1616" y="1383653"/>
            <a:ext cx="1676400" cy="338554"/>
          </a:xfrm>
          <a:prstGeom prst="rect">
            <a:avLst/>
          </a:prstGeom>
          <a:solidFill>
            <a:schemeClr val="bg1"/>
          </a:solidFill>
        </p:spPr>
        <p:txBody>
          <a:bodyPr wrap="square" rtlCol="0">
            <a:spAutoFit/>
          </a:bodyPr>
          <a:lstStyle/>
          <a:p>
            <a:r>
              <a:rPr lang="en-US" sz="1600" dirty="0" smtClean="0"/>
              <a:t>Total Limit 2600</a:t>
            </a:r>
            <a:endParaRPr lang="en-ZW" sz="1600" dirty="0"/>
          </a:p>
        </p:txBody>
      </p:sp>
      <p:sp>
        <p:nvSpPr>
          <p:cNvPr id="16" name="TextBox 15"/>
          <p:cNvSpPr txBox="1"/>
          <p:nvPr/>
        </p:nvSpPr>
        <p:spPr>
          <a:xfrm>
            <a:off x="7278624" y="2099406"/>
            <a:ext cx="3584067" cy="3785652"/>
          </a:xfrm>
          <a:prstGeom prst="rect">
            <a:avLst/>
          </a:prstGeom>
          <a:noFill/>
        </p:spPr>
        <p:txBody>
          <a:bodyPr wrap="square" rtlCol="0">
            <a:spAutoFit/>
          </a:bodyPr>
          <a:lstStyle/>
          <a:p>
            <a:r>
              <a:rPr lang="en-US" sz="2400" dirty="0" smtClean="0"/>
              <a:t>Fluoride </a:t>
            </a:r>
          </a:p>
          <a:p>
            <a:r>
              <a:rPr lang="en-US" sz="2400" dirty="0" smtClean="0"/>
              <a:t>Silver </a:t>
            </a:r>
          </a:p>
          <a:p>
            <a:r>
              <a:rPr lang="en-US" sz="2400" dirty="0" smtClean="0"/>
              <a:t>Manganese</a:t>
            </a:r>
          </a:p>
          <a:p>
            <a:r>
              <a:rPr lang="en-US" sz="2400" dirty="0" err="1" smtClean="0"/>
              <a:t>Molybdenium</a:t>
            </a:r>
            <a:endParaRPr lang="en-US" sz="2400" dirty="0" smtClean="0"/>
          </a:p>
          <a:p>
            <a:r>
              <a:rPr lang="en-US" sz="2400" dirty="0" smtClean="0"/>
              <a:t>Vanadium </a:t>
            </a:r>
          </a:p>
          <a:p>
            <a:r>
              <a:rPr lang="en-US" sz="2400" dirty="0" smtClean="0"/>
              <a:t>Total concentration limits above or close to 1,000,000 parts per million in the waste based on the DRAS calculations </a:t>
            </a:r>
            <a:endParaRPr lang="en-ZW" sz="2400" dirty="0"/>
          </a:p>
        </p:txBody>
      </p:sp>
    </p:spTree>
    <p:extLst>
      <p:ext uri="{BB962C8B-B14F-4D97-AF65-F5344CB8AC3E}">
        <p14:creationId xmlns:p14="http://schemas.microsoft.com/office/powerpoint/2010/main" val="30077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913262"/>
              </p:ext>
            </p:extLst>
          </p:nvPr>
        </p:nvGraphicFramePr>
        <p:xfrm>
          <a:off x="5644896" y="4754880"/>
          <a:ext cx="5998464" cy="1999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85182565"/>
              </p:ext>
            </p:extLst>
          </p:nvPr>
        </p:nvGraphicFramePr>
        <p:xfrm>
          <a:off x="18288" y="3505124"/>
          <a:ext cx="4913376" cy="17758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85216" y="410336"/>
            <a:ext cx="4011168" cy="646331"/>
          </a:xfrm>
          <a:prstGeom prst="rect">
            <a:avLst/>
          </a:prstGeom>
          <a:noFill/>
        </p:spPr>
        <p:txBody>
          <a:bodyPr wrap="square" rtlCol="0">
            <a:spAutoFit/>
          </a:bodyPr>
          <a:lstStyle/>
          <a:p>
            <a:r>
              <a:rPr lang="en-US" dirty="0" smtClean="0"/>
              <a:t>Chromium – Leaching limit for hexavalent chromium</a:t>
            </a:r>
            <a:endParaRPr lang="en-ZW" dirty="0"/>
          </a:p>
        </p:txBody>
      </p:sp>
      <p:sp>
        <p:nvSpPr>
          <p:cNvPr id="10" name="TextBox 9"/>
          <p:cNvSpPr txBox="1"/>
          <p:nvPr/>
        </p:nvSpPr>
        <p:spPr>
          <a:xfrm>
            <a:off x="749808" y="5754624"/>
            <a:ext cx="4011168" cy="369332"/>
          </a:xfrm>
          <a:prstGeom prst="rect">
            <a:avLst/>
          </a:prstGeom>
          <a:noFill/>
        </p:spPr>
        <p:txBody>
          <a:bodyPr wrap="square" rtlCol="0">
            <a:spAutoFit/>
          </a:bodyPr>
          <a:lstStyle/>
          <a:p>
            <a:r>
              <a:rPr lang="en-US" dirty="0" smtClean="0"/>
              <a:t>Zirconium – No leaching limit</a:t>
            </a:r>
            <a:endParaRPr lang="en-ZW" dirty="0"/>
          </a:p>
        </p:txBody>
      </p:sp>
      <p:graphicFrame>
        <p:nvGraphicFramePr>
          <p:cNvPr id="11" name="Chart 10"/>
          <p:cNvGraphicFramePr>
            <a:graphicFrameLocks/>
          </p:cNvGraphicFramePr>
          <p:nvPr>
            <p:extLst>
              <p:ext uri="{D42A27DB-BD31-4B8C-83A1-F6EECF244321}">
                <p14:modId xmlns:p14="http://schemas.microsoft.com/office/powerpoint/2010/main" val="3421169788"/>
              </p:ext>
            </p:extLst>
          </p:nvPr>
        </p:nvGraphicFramePr>
        <p:xfrm>
          <a:off x="133350" y="1255776"/>
          <a:ext cx="4914900" cy="2097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565556552"/>
              </p:ext>
            </p:extLst>
          </p:nvPr>
        </p:nvGraphicFramePr>
        <p:xfrm>
          <a:off x="5881878" y="287769"/>
          <a:ext cx="5890260" cy="2143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770323774"/>
              </p:ext>
            </p:extLst>
          </p:nvPr>
        </p:nvGraphicFramePr>
        <p:xfrm>
          <a:off x="5881878" y="2378278"/>
          <a:ext cx="5585460" cy="2143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544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smtClean="0">
                <a:solidFill>
                  <a:schemeClr val="tx1"/>
                </a:solidFill>
              </a:rPr>
              <a:t>Process</a:t>
            </a:r>
            <a:endParaRPr lang="en-US" dirty="0" smtClean="0">
              <a:solidFill>
                <a:schemeClr val="tx1"/>
              </a:solidFill>
            </a:endParaRP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11192256" cy="5163312"/>
          </a:xfrm>
        </p:spPr>
        <p:txBody>
          <a:bodyPr>
            <a:noAutofit/>
          </a:bodyPr>
          <a:lstStyle/>
          <a:p>
            <a:pPr marL="0" indent="0">
              <a:buNone/>
            </a:pPr>
            <a:endParaRPr lang="en-US" sz="800" b="1" dirty="0"/>
          </a:p>
          <a:p>
            <a:pPr marL="0" indent="0">
              <a:buNone/>
            </a:pPr>
            <a:r>
              <a:rPr lang="en-US" sz="3600" b="1" dirty="0"/>
              <a:t>Hazardous Waste</a:t>
            </a:r>
            <a:endParaRPr lang="en-US" sz="1000" b="1" dirty="0"/>
          </a:p>
          <a:p>
            <a:r>
              <a:rPr lang="en-US" sz="2800" b="1" dirty="0"/>
              <a:t>Characteristic</a:t>
            </a:r>
            <a:r>
              <a:rPr lang="en-US" sz="2800" dirty="0"/>
              <a:t>  </a:t>
            </a:r>
            <a:r>
              <a:rPr lang="en-US" sz="2800"/>
              <a:t>- </a:t>
            </a:r>
            <a:endParaRPr lang="en-US" sz="2800" dirty="0"/>
          </a:p>
          <a:p>
            <a:pPr lvl="2"/>
            <a:r>
              <a:rPr lang="en-US" sz="2200"/>
              <a:t>Ignitable</a:t>
            </a:r>
            <a:r>
              <a:rPr lang="en-US" sz="2200" dirty="0"/>
              <a:t> </a:t>
            </a:r>
          </a:p>
          <a:p>
            <a:pPr lvl="2"/>
            <a:r>
              <a:rPr lang="en-US" sz="2200"/>
              <a:t>Corrosive</a:t>
            </a:r>
            <a:endParaRPr lang="en-US" sz="2200" dirty="0"/>
          </a:p>
          <a:p>
            <a:pPr lvl="2"/>
            <a:r>
              <a:rPr lang="en-US" sz="2200"/>
              <a:t>Reactive</a:t>
            </a:r>
            <a:endParaRPr lang="en-US" sz="2200" dirty="0"/>
          </a:p>
          <a:p>
            <a:pPr lvl="2"/>
            <a:r>
              <a:rPr lang="en-US" sz="2200"/>
              <a:t>Toxic</a:t>
            </a:r>
            <a:endParaRPr lang="en-US" sz="2200" dirty="0"/>
          </a:p>
          <a:p>
            <a:pPr marL="914400" lvl="2" indent="0">
              <a:buNone/>
            </a:pPr>
            <a:endParaRPr lang="en-US" sz="2200" dirty="0"/>
          </a:p>
          <a:p>
            <a:r>
              <a:rPr lang="en-US" sz="2800" b="1" dirty="0"/>
              <a:t>Listed</a:t>
            </a:r>
            <a:r>
              <a:rPr lang="en-US" sz="2800" dirty="0"/>
              <a:t> - Wastes from specific industrial processes which are assumed to be hazardous.</a:t>
            </a:r>
          </a:p>
          <a:p>
            <a:pPr lvl="1"/>
            <a:r>
              <a:rPr lang="en-US" b="1"/>
              <a:t>Delisting</a:t>
            </a:r>
            <a:r>
              <a:rPr lang="en-US"/>
              <a:t> - A </a:t>
            </a:r>
            <a:r>
              <a:rPr lang="en-US" dirty="0"/>
              <a:t>generator may file a petition demonstrating that a waste is not hazardous.</a:t>
            </a:r>
            <a:endParaRPr lang="en-US" sz="2400" dirty="0"/>
          </a:p>
        </p:txBody>
      </p:sp>
      <p:pic>
        <p:nvPicPr>
          <p:cNvPr id="6" name="Picture 5" descr="Logo Color RegularSM.jpg"/>
          <p:cNvPicPr>
            <a:picLocks noChangeAspect="1"/>
          </p:cNvPicPr>
          <p:nvPr/>
        </p:nvPicPr>
        <p:blipFill>
          <a:blip r:embed="rId3" cstate="print"/>
          <a:stretch>
            <a:fillRect/>
          </a:stretch>
        </p:blipFill>
        <p:spPr>
          <a:xfrm>
            <a:off x="11695254" y="6019800"/>
            <a:ext cx="320040" cy="731520"/>
          </a:xfrm>
          <a:prstGeom prst="rect">
            <a:avLst/>
          </a:prstGeom>
        </p:spPr>
      </p:pic>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962526" y="1371600"/>
            <a:ext cx="5535810" cy="5163312"/>
          </a:xfrm>
        </p:spPr>
        <p:txBody>
          <a:bodyPr>
            <a:noAutofit/>
          </a:bodyPr>
          <a:lstStyle/>
          <a:p>
            <a:pPr marL="0" indent="0">
              <a:buNone/>
            </a:pPr>
            <a:endParaRPr lang="en-US" sz="800" b="1" dirty="0"/>
          </a:p>
          <a:p>
            <a:pPr marL="0" indent="0">
              <a:buNone/>
            </a:pPr>
            <a:endParaRPr lang="en-US" sz="1600" dirty="0" smtClean="0"/>
          </a:p>
          <a:p>
            <a:pPr marL="0" indent="0">
              <a:buNone/>
            </a:pPr>
            <a:endParaRPr lang="en-US" sz="1600" dirty="0"/>
          </a:p>
          <a:p>
            <a:pPr marL="0" indent="0">
              <a:buNone/>
            </a:pPr>
            <a:endParaRPr lang="en-US" sz="1600" dirty="0"/>
          </a:p>
          <a:p>
            <a:r>
              <a:rPr lang="en-US" sz="2200" b="1" dirty="0"/>
              <a:t>F006</a:t>
            </a:r>
            <a:r>
              <a:rPr lang="en-US" sz="2200" dirty="0"/>
              <a:t> - Wastewater treatment sludges from electroplating </a:t>
            </a:r>
            <a:r>
              <a:rPr lang="en-US" sz="2200" dirty="0" smtClean="0"/>
              <a:t>operations.</a:t>
            </a:r>
          </a:p>
          <a:p>
            <a:pPr lvl="1"/>
            <a:r>
              <a:rPr lang="en-US" sz="1800" dirty="0"/>
              <a:t>F006 is one of the more commonly delisted wastes in the country. </a:t>
            </a:r>
          </a:p>
          <a:p>
            <a:pPr lvl="1"/>
            <a:endParaRPr lang="en-US" sz="1800" dirty="0"/>
          </a:p>
          <a:p>
            <a:pPr marL="914400" lvl="2" indent="0">
              <a:buNone/>
            </a:pPr>
            <a:endParaRPr lang="en-US" sz="12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78343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5C05B2-8086-4526-AF94-010B0186431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ListId:docs;"/>
    <ds:schemaRef ds:uri="http://www.w3.org/XML/1998/namespace"/>
    <ds:schemaRef ds:uri="http://purl.org/dc/terms/"/>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2050</TotalTime>
  <Words>3563</Words>
  <Application>Microsoft Office PowerPoint</Application>
  <PresentationFormat>Widescreen</PresentationFormat>
  <Paragraphs>315</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Land Quality – Hazardous Waste</vt:lpstr>
      <vt:lpstr>Outline</vt:lpstr>
      <vt:lpstr>Timeline</vt:lpstr>
      <vt:lpstr>PowerPoint Presentation</vt:lpstr>
      <vt:lpstr>Definitions</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lpstr>Slides for questions</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SADOFSKY Seth</cp:lastModifiedBy>
  <cp:revision>65</cp:revision>
  <cp:lastPrinted>2019-10-22T19:43:21Z</cp:lastPrinted>
  <dcterms:created xsi:type="dcterms:W3CDTF">2019-08-23T15:29:38Z</dcterms:created>
  <dcterms:modified xsi:type="dcterms:W3CDTF">2019-10-30T22:46:37Z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