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85" d="100"/>
          <a:sy n="85" d="100"/>
        </p:scale>
        <p:origin x="153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921105450054"/>
          <c:y val="7.1942257217847763E-2"/>
          <c:w val="0.80129612474911227"/>
          <c:h val="0.77069823002893867"/>
        </c:manualLayout>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3.2679738562091505E-2"/>
              <c:y val="0.209911164950535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waste stream</a:t>
            </a:r>
            <a:r>
              <a:rPr lang="en-US" dirty="0"/>
              <a:t>, including all processes that lead to the wastewater treatment system,</a:t>
            </a:r>
            <a:r>
              <a:rPr lang="en-US" b="0" baseline="0" dirty="0"/>
              <a:t> and developed a list of chemicals to test, including contaminants for which EPA lists F006 waste (Cadmium</a:t>
            </a:r>
            <a:r>
              <a:rPr lang="en-US" b="0" baseline="0" dirty="0" smtClean="0"/>
              <a:t>,, </a:t>
            </a:r>
            <a:r>
              <a:rPr lang="en-US" b="0" baseline="0" dirty="0"/>
              <a:t>Nickel, </a:t>
            </a:r>
            <a:r>
              <a:rPr lang="en-US" b="0" baseline="0" dirty="0" smtClean="0"/>
              <a:t> hexavalent Chromium, and </a:t>
            </a:r>
            <a:r>
              <a:rPr lang="en-US" b="0" baseline="0" dirty="0"/>
              <a:t>Cyanides) and any other potentially hazardous </a:t>
            </a:r>
            <a:r>
              <a:rPr lang="en-US" dirty="0"/>
              <a:t>chemicals </a:t>
            </a:r>
            <a:r>
              <a:rPr lang="en-US" b="0" baseline="0" dirty="0"/>
              <a:t>that 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a:t>
            </a:r>
            <a:r>
              <a:rPr lang="en-US" b="0" baseline="0" dirty="0" smtClean="0"/>
              <a:t>the delisting </a:t>
            </a:r>
            <a:r>
              <a:rPr lang="en-US" b="0" baseline="0" dirty="0"/>
              <a:t>petition, Pacific Cast Technologies</a:t>
            </a:r>
            <a:r>
              <a:rPr lang="en-US" dirty="0"/>
              <a:t> is attempting </a:t>
            </a:r>
            <a:r>
              <a:rPr lang="en-US" b="0" baseline="0" dirty="0"/>
              <a:t>to demonstrate their chemical etching and milling waste stream does not contain chemicals </a:t>
            </a:r>
            <a:r>
              <a:rPr lang="en-US" dirty="0"/>
              <a:t>for which F006 was written </a:t>
            </a:r>
            <a:r>
              <a:rPr lang="en-US" b="0" strike="noStrike" baseline="0" dirty="0"/>
              <a:t>above </a:t>
            </a:r>
            <a:r>
              <a:rPr lang="en-US" b="0" baseline="0" dirty="0"/>
              <a:t>concentrations designed 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a:t>
            </a:r>
            <a:r>
              <a:rPr lang="en-US" b="0" baseline="0" dirty="0" smtClean="0"/>
              <a:t>no other </a:t>
            </a:r>
            <a:r>
              <a:rPr lang="en-US" b="0" baseline="0" dirty="0"/>
              <a:t>toxic chemicals are present at levels that </a:t>
            </a:r>
            <a:r>
              <a:rPr lang="en-US" dirty="0"/>
              <a:t>are likely to</a:t>
            </a:r>
            <a:r>
              <a:rPr lang="en-US" b="0" baseline="0" dirty="0"/>
              <a:t> 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 </a:t>
            </a:r>
            <a:r>
              <a:rPr lang="en-US" dirty="0"/>
              <a:t>must meet very specific production requirements for their customers and their production process is consistent from day-to-day, week to week and month-to-month. They </a:t>
            </a:r>
            <a:r>
              <a:rPr lang="en-US" baseline="0" dirty="0"/>
              <a:t>conducted 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a:t>
            </a:r>
            <a:r>
              <a:rPr lang="en-US" baseline="0" dirty="0" smtClean="0"/>
              <a:t>process. And prepared </a:t>
            </a:r>
            <a:r>
              <a:rPr lang="en-US" baseline="0" dirty="0"/>
              <a:t>a second sample </a:t>
            </a:r>
            <a:r>
              <a:rPr lang="en-US" baseline="0" dirty="0" smtClean="0"/>
              <a:t>for quality control.</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a:t>
            </a:r>
            <a:r>
              <a:rPr lang="en-US" dirty="0" smtClean="0"/>
              <a:t>modelling software that </a:t>
            </a:r>
            <a:r>
              <a:rPr lang="en-US" dirty="0"/>
              <a:t>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smtClean="0"/>
              <a:t>These three samples that exceed the potential the leaching threshold for cadmium were </a:t>
            </a:r>
            <a:r>
              <a:rPr lang="en-US" i="0" baseline="0" dirty="0"/>
              <a:t>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endParaRPr lang="en-US" baseline="0" dirty="0" smtClean="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Now I would like to go back to Brian to finish our discussion.</a:t>
            </a:r>
          </a:p>
          <a:p>
            <a:pPr marL="178027" indent="-178027" defTabSz="931774">
              <a:buFont typeface="Arial" panose="020B0604020202020204" pitchFamily="34" charset="0"/>
              <a:buChar char="•"/>
              <a:defRPr/>
            </a:pPr>
            <a:endParaRPr lang="en-US" dirty="0"/>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Back </a:t>
            </a:r>
            <a:r>
              <a:rPr lang="en-US" b="1" baseline="0" dirty="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dirty="0"/>
              <a:t>,</a:t>
            </a:r>
            <a:r>
              <a:rPr lang="en-US" baseline="0" dirty="0"/>
              <a:t> </a:t>
            </a:r>
            <a:r>
              <a:rPr lang="en-US" dirty="0"/>
              <a:t>F006 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dirty="0"/>
              <a:t>Pacific </a:t>
            </a:r>
            <a:r>
              <a:rPr lang="en-US" dirty="0"/>
              <a:t>Cast</a:t>
            </a:r>
            <a:r>
              <a:rPr lang="en-US" baseline="0" dirty="0"/>
              <a:t> 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a:t>
            </a:r>
            <a:r>
              <a:rPr lang="en-ZW" baseline="0" dirty="0" smtClean="0"/>
              <a:t>recommends that </a:t>
            </a:r>
            <a:r>
              <a:rPr lang="en-ZW" baseline="0" dirty="0" smtClean="0"/>
              <a:t>the EQC </a:t>
            </a:r>
            <a:r>
              <a:rPr lang="en-ZW" baseline="0" dirty="0" smtClean="0"/>
              <a:t>adopt the proposed rules in Attachment A excluding Pacific </a:t>
            </a:r>
            <a:r>
              <a:rPr lang="en-ZW" baseline="0" dirty="0" smtClean="0"/>
              <a:t>Cast Technologies, Inc.’s </a:t>
            </a:r>
            <a:r>
              <a:rPr lang="en-ZW" baseline="0" dirty="0" smtClean="0"/>
              <a:t>sludge from classification as a F006 hazardous waste</a:t>
            </a:r>
            <a:r>
              <a:rPr lang="en-ZW" baseline="0" dirty="0" smtClean="0"/>
              <a:t>.</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cover background on hazardous waste, relevant definitions and regulatory background, and details on our 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a:p>
            <a:r>
              <a:rPr lang="en-US" b="1" dirty="0"/>
              <a:t>DO WE NEED TO SAY MORE HERE?</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a:t>
            </a:r>
            <a:r>
              <a:rPr lang="en-US" baseline="0" dirty="0" smtClean="0"/>
              <a:t>associated </a:t>
            </a:r>
            <a:r>
              <a:rPr lang="en-US" baseline="0" dirty="0"/>
              <a:t>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a:t>
            </a:r>
            <a:r>
              <a:rPr lang="en-US" dirty="0" smtClean="0"/>
              <a:t>selectively </a:t>
            </a:r>
            <a:r>
              <a:rPr lang="en-US" dirty="0"/>
              <a:t>etch </a:t>
            </a:r>
            <a:r>
              <a:rPr lang="en-US" dirty="0" smtClean="0"/>
              <a:t>specific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a:t>
            </a:r>
            <a:r>
              <a:rPr lang="en-US" baseline="0" dirty="0" smtClean="0"/>
              <a:t>a </a:t>
            </a:r>
            <a:r>
              <a:rPr lang="en-US" baseline="0" dirty="0"/>
              <a:t>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613592407"/>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1429"/>
            <a:ext cx="6728997" cy="5225131"/>
          </a:xfrm>
        </p:spPr>
        <p:txBody>
          <a:bodyPr>
            <a:noAutofit/>
          </a:bodyPr>
          <a:lstStyle/>
          <a:p>
            <a:pPr marL="0" indent="0">
              <a:buNone/>
            </a:pPr>
            <a:r>
              <a:rPr lang="en-US" sz="2400" dirty="0"/>
              <a:t>DEQ recommends that the Environmental Quality Commission adopt the proposed rules </a:t>
            </a:r>
            <a:r>
              <a:rPr lang="en-US" sz="2400" dirty="0" smtClean="0"/>
              <a:t>in Attachment </a:t>
            </a:r>
            <a:r>
              <a:rPr lang="en-US" sz="2400" dirty="0"/>
              <a:t>A as part of Chapter 340 of the Oregon Administrative Rules, excluding </a:t>
            </a:r>
            <a:r>
              <a:rPr lang="en-US" sz="2400" dirty="0" smtClean="0"/>
              <a:t>Pacific Cast </a:t>
            </a:r>
            <a:r>
              <a:rPr lang="en-US" sz="2400" dirty="0"/>
              <a:t>Technologies, Inc.’s sludge from classification as a F006 hazardous </a:t>
            </a:r>
            <a:r>
              <a:rPr lang="en-US" sz="2400" dirty="0" smtClean="0"/>
              <a:t>waste</a:t>
            </a:r>
          </a:p>
          <a:p>
            <a:endParaRPr lang="en-US" sz="2400" smtClean="0"/>
          </a:p>
          <a:p>
            <a:endParaRPr lang="en-US" sz="2400" dirty="0"/>
          </a:p>
          <a:p>
            <a:pPr marL="0" indent="0">
              <a:buNone/>
            </a:pPr>
            <a:r>
              <a:rPr lang="en-US" sz="2400" b="1" i="1" dirty="0" smtClean="0"/>
              <a:t>Proposed Motion Language</a:t>
            </a:r>
            <a:r>
              <a:rPr lang="en-US" sz="2400" dirty="0"/>
              <a:t> </a:t>
            </a:r>
            <a:endParaRPr lang="en-ZW" sz="2400" dirty="0"/>
          </a:p>
          <a:p>
            <a:pPr marL="0" indent="0">
              <a:buNone/>
            </a:pPr>
            <a:r>
              <a:rPr lang="en-US" sz="2400" dirty="0"/>
              <a:t>“I move that the commission adopt the proposed rule amendments in Attachment A as part of chapter 340 of the Oregon Administrative Rules.”</a:t>
            </a:r>
            <a:endParaRPr lang="en-ZW" sz="24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38597" y="1805651"/>
            <a:ext cx="4137316" cy="4137316"/>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http://purl.org/dc/elements/1.1/"/>
    <ds:schemaRef ds:uri="http://schemas.microsoft.com/office/2006/metadata/properties"/>
    <ds:schemaRef ds:uri="$ListId:doc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2812</TotalTime>
  <Words>3605</Words>
  <Application>Microsoft Office PowerPoint</Application>
  <PresentationFormat>Widescreen</PresentationFormat>
  <Paragraphs>318</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FULLER Brian</cp:lastModifiedBy>
  <cp:revision>72</cp:revision>
  <cp:lastPrinted>2019-10-22T19:43:21Z</cp:lastPrinted>
  <dcterms:created xsi:type="dcterms:W3CDTF">2019-08-23T15:29:38Z</dcterms:created>
  <dcterms:modified xsi:type="dcterms:W3CDTF">2019-11-09T00:33:00Z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