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8" r:id="rId5"/>
    <p:sldId id="261" r:id="rId6"/>
    <p:sldId id="273" r:id="rId7"/>
    <p:sldId id="260" r:id="rId8"/>
    <p:sldId id="262" r:id="rId9"/>
    <p:sldId id="277" r:id="rId10"/>
    <p:sldId id="263" r:id="rId11"/>
    <p:sldId id="264" r:id="rId12"/>
    <p:sldId id="265" r:id="rId13"/>
    <p:sldId id="266" r:id="rId14"/>
    <p:sldId id="267" r:id="rId15"/>
    <p:sldId id="268" r:id="rId16"/>
    <p:sldId id="269" r:id="rId17"/>
    <p:sldId id="270" r:id="rId18"/>
    <p:sldId id="272" r:id="rId19"/>
    <p:sldId id="274" r:id="rId20"/>
    <p:sldId id="275" r:id="rId21"/>
    <p:sldId id="27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605" autoAdjust="0"/>
  </p:normalViewPr>
  <p:slideViewPr>
    <p:cSldViewPr snapToGrid="0">
      <p:cViewPr varScale="1">
        <p:scale>
          <a:sx n="85" d="100"/>
          <a:sy n="85" d="100"/>
        </p:scale>
        <p:origin x="153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Sheet1!$B$13:$H$13</c:f>
              <c:numCache>
                <c:formatCode>General</c:formatCode>
                <c:ptCount val="5"/>
                <c:pt idx="0">
                  <c:v>31.5</c:v>
                </c:pt>
                <c:pt idx="1">
                  <c:v>34.6</c:v>
                </c:pt>
                <c:pt idx="2">
                  <c:v>30.9</c:v>
                </c:pt>
                <c:pt idx="3">
                  <c:v>27.1</c:v>
                </c:pt>
                <c:pt idx="4">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Sheet1!$B$13:$H$13</c15:sqref>
                        </c15:formulaRef>
                      </c:ext>
                    </c:extLst>
                    <c:numCache>
                      <c:formatCode>General</c:formatCode>
                      <c:ptCount val="5"/>
                      <c:pt idx="0">
                        <c:v>31.5</c:v>
                      </c:pt>
                      <c:pt idx="1">
                        <c:v>34.6</c:v>
                      </c:pt>
                      <c:pt idx="2">
                        <c:v>30.9</c:v>
                      </c:pt>
                      <c:pt idx="3">
                        <c:v>27.1</c:v>
                      </c:pt>
                      <c:pt idx="4">
                        <c:v>37.1</c:v>
                      </c:pt>
                    </c:numCache>
                  </c:numRef>
                </c:val>
                <c:extLst xmlns:c15="http://schemas.microsoft.com/office/drawing/2012/char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921105450054"/>
          <c:y val="7.1942257217847763E-2"/>
          <c:w val="0.80129612474911227"/>
          <c:h val="0.77069823002893867"/>
        </c:manualLayout>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layout>
            <c:manualLayout>
              <c:xMode val="edge"/>
              <c:yMode val="edge"/>
              <c:x val="3.2679738562091505E-2"/>
              <c:y val="0.2099111649505350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f>Sheet1!$B$6:$H$6</c:f>
              <c:strCache>
                <c:ptCount val="5"/>
                <c:pt idx="0">
                  <c:v>Sample 1a</c:v>
                </c:pt>
                <c:pt idx="1">
                  <c:v>Sample 1b</c:v>
                </c:pt>
                <c:pt idx="2">
                  <c:v>Sample 2</c:v>
                </c:pt>
                <c:pt idx="3">
                  <c:v>Sample 3</c:v>
                </c:pt>
                <c:pt idx="4">
                  <c:v>Sample 4</c:v>
                </c:pt>
              </c:strCache>
            </c:strRef>
          </c:cat>
          <c:val>
            <c:numRef>
              <c:f>Sheet1!$B$12:$H$12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Sheet1!$B$6:$H$6</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11/14/2019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a:t>
            </a:r>
            <a:r>
              <a:rPr lang="en-ZW" baseline="0" dirty="0" smtClean="0"/>
              <a:t>Region Eugene office—we </a:t>
            </a:r>
            <a:r>
              <a:rPr lang="en-ZW" baseline="0" dirty="0" smtClean="0"/>
              <a:t>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t>
            </a:r>
            <a:r>
              <a:rPr lang="en-ZW" baseline="0" dirty="0" smtClean="0"/>
              <a:t>(along </a:t>
            </a:r>
            <a:r>
              <a:rPr lang="en-ZW" baseline="0" dirty="0" smtClean="0"/>
              <a:t>with </a:t>
            </a:r>
            <a:r>
              <a:rPr lang="en-US" baseline="0" dirty="0" smtClean="0"/>
              <a:t>Eileen Naples, who is no longer with the agency</a:t>
            </a:r>
            <a:r>
              <a:rPr lang="en-US" baseline="0" dirty="0" smtClean="0"/>
              <a:t>.)</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a:t>Prior to preparation of this petition, DEQ worked with Pacific Cast Technologies, Inc. and their representatives to review the materials that may enter their chemical etching and milling waste stream</a:t>
            </a:r>
            <a:r>
              <a:rPr lang="en-US" dirty="0"/>
              <a:t>, including all processes that lead to the wastewater treatment system,</a:t>
            </a:r>
            <a:r>
              <a:rPr lang="en-US" b="0" baseline="0" dirty="0"/>
              <a:t> and developed a list of chemicals to test, including contaminants for which EPA lists F006 waste (Cadmium</a:t>
            </a:r>
            <a:r>
              <a:rPr lang="en-US" b="0" baseline="0" dirty="0" smtClean="0"/>
              <a:t>,, </a:t>
            </a:r>
            <a:r>
              <a:rPr lang="en-US" b="0" baseline="0" dirty="0"/>
              <a:t>Nickel, </a:t>
            </a:r>
            <a:r>
              <a:rPr lang="en-US" b="0" baseline="0" dirty="0" smtClean="0"/>
              <a:t> hexavalent Chromium, and </a:t>
            </a:r>
            <a:r>
              <a:rPr lang="en-US" b="0" baseline="0" dirty="0"/>
              <a:t>Cyanides) and any other potentially hazardous </a:t>
            </a:r>
            <a:r>
              <a:rPr lang="en-US" dirty="0"/>
              <a:t>chemicals </a:t>
            </a:r>
            <a:r>
              <a:rPr lang="en-US" b="0" baseline="0" dirty="0"/>
              <a:t>that may be present in the wastes (</a:t>
            </a:r>
            <a:r>
              <a:rPr lang="en-US" b="1" baseline="0" dirty="0"/>
              <a:t>POINT</a:t>
            </a:r>
            <a:r>
              <a:rPr lang="en-US" b="0" baseline="0" dirty="0"/>
              <a:t>).</a:t>
            </a:r>
          </a:p>
          <a:p>
            <a:pPr defTabSz="967518">
              <a:defRPr/>
            </a:pPr>
            <a:endParaRPr lang="en-US" b="0" baseline="0" dirty="0"/>
          </a:p>
          <a:p>
            <a:pPr marL="181410" indent="-181410" defTabSz="967518">
              <a:buFont typeface="Arial" panose="020B0604020202020204" pitchFamily="34" charset="0"/>
              <a:buChar char="•"/>
              <a:defRPr/>
            </a:pPr>
            <a:r>
              <a:rPr lang="en-US" b="0" baseline="0" dirty="0"/>
              <a:t>Through </a:t>
            </a:r>
            <a:r>
              <a:rPr lang="en-US" b="0" baseline="0" dirty="0" smtClean="0"/>
              <a:t>the delisting </a:t>
            </a:r>
            <a:r>
              <a:rPr lang="en-US" b="0" baseline="0" dirty="0"/>
              <a:t>petition, Pacific Cast Technologies</a:t>
            </a:r>
            <a:r>
              <a:rPr lang="en-US" dirty="0"/>
              <a:t> is attempting </a:t>
            </a:r>
            <a:r>
              <a:rPr lang="en-US" b="0" baseline="0" dirty="0"/>
              <a:t>to demonstrate their chemical etching and milling waste stream does not contain chemicals </a:t>
            </a:r>
            <a:r>
              <a:rPr lang="en-US" dirty="0"/>
              <a:t>for which F006 was written </a:t>
            </a:r>
            <a:r>
              <a:rPr lang="en-US" b="0" strike="noStrike" baseline="0" dirty="0"/>
              <a:t>above </a:t>
            </a:r>
            <a:r>
              <a:rPr lang="en-US" b="0" baseline="0" dirty="0"/>
              <a:t>concentrations designed to protect human health and the environment. </a:t>
            </a:r>
          </a:p>
          <a:p>
            <a:pPr defTabSz="967518">
              <a:defRPr/>
            </a:pPr>
            <a:endParaRPr lang="en-US" b="0" baseline="0" dirty="0"/>
          </a:p>
          <a:p>
            <a:pPr marL="181410" indent="-181410" defTabSz="967518">
              <a:buFont typeface="Arial" panose="020B0604020202020204" pitchFamily="34" charset="0"/>
              <a:buChar char="•"/>
              <a:defRPr/>
            </a:pPr>
            <a:r>
              <a:rPr lang="en-US" b="0" baseline="0" dirty="0"/>
              <a:t>The facility must also demonstrate that their waste does not exhibit characteristics of a hazardous waste– meaning it is not ignitable, corrosive, reactive or toxic. This includes providing data from accredited laboratories to assure DEQ that </a:t>
            </a:r>
            <a:r>
              <a:rPr lang="en-US" b="0" baseline="0" dirty="0" smtClean="0"/>
              <a:t>no other </a:t>
            </a:r>
            <a:r>
              <a:rPr lang="en-US" b="0" baseline="0" dirty="0"/>
              <a:t>toxic chemicals are present at levels that </a:t>
            </a:r>
            <a:r>
              <a:rPr lang="en-US" dirty="0"/>
              <a:t>are likely to</a:t>
            </a:r>
            <a:r>
              <a:rPr lang="en-US" b="0" baseline="0" dirty="0"/>
              <a:t> impact human health or the environment.</a:t>
            </a:r>
          </a:p>
          <a:p>
            <a:endParaRPr lang="en-US" b="0"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a:t>The previous slide was about what chemicals to look for and these next few slides are all about how we evaluate them.</a:t>
            </a:r>
          </a:p>
          <a:p>
            <a:pPr marL="465887" lvl="1"/>
            <a:endParaRPr lang="en-US" baseline="0" dirty="0"/>
          </a:p>
          <a:p>
            <a:pPr marL="640594" lvl="1" indent="-174708">
              <a:buFont typeface="Arial" panose="020B0604020202020204" pitchFamily="34" charset="0"/>
              <a:buChar char="•"/>
            </a:pPr>
            <a:r>
              <a:rPr lang="en-US" baseline="0" dirty="0"/>
              <a:t>Pacific Cast Technologies, Inc. </a:t>
            </a:r>
            <a:r>
              <a:rPr lang="en-US" dirty="0"/>
              <a:t>must meet very specific production requirements for their customers and their production process is consistent from day-to-day, week to week and month-to-month. They </a:t>
            </a:r>
            <a:r>
              <a:rPr lang="en-US" baseline="0" dirty="0"/>
              <a:t>conducted four sampling events approximately one week apart to show that, as expected, there isn’t much variability in the process and waste.  </a:t>
            </a:r>
          </a:p>
          <a:p>
            <a:pPr marL="465887" lvl="1"/>
            <a:endParaRPr lang="en-US" baseline="0" dirty="0"/>
          </a:p>
          <a:p>
            <a:pPr marL="640594" lvl="1" indent="-174708">
              <a:buFont typeface="Arial" panose="020B0604020202020204" pitchFamily="34" charset="0"/>
              <a:buChar char="•"/>
            </a:pPr>
            <a:r>
              <a:rPr lang="en-US" baseline="0" dirty="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a:t>
            </a:r>
            <a:r>
              <a:rPr lang="en-US" baseline="0" dirty="0" smtClean="0"/>
              <a:t>process. And prepared </a:t>
            </a:r>
            <a:r>
              <a:rPr lang="en-US" baseline="0" dirty="0"/>
              <a:t>a second sample </a:t>
            </a:r>
            <a:r>
              <a:rPr lang="en-US" baseline="0" dirty="0" smtClean="0"/>
              <a:t>for quality control.</a:t>
            </a:r>
            <a:endParaRPr lang="en-US" baseline="0" dirty="0"/>
          </a:p>
          <a:p>
            <a:pPr marL="465887" lvl="1"/>
            <a:endParaRPr lang="en-US" strike="sngStrike" baseline="0" dirty="0"/>
          </a:p>
          <a:p>
            <a:pPr marL="640594" lvl="1" indent="-174708">
              <a:buFont typeface="Arial" panose="020B0604020202020204" pitchFamily="34" charset="0"/>
              <a:buChar char="•"/>
            </a:pPr>
            <a:r>
              <a:rPr lang="en-US" strike="noStrike" baseline="0" dirty="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However, Landfills are dynamic chemical environments where materials can react and dissolve. This is called leaching and the liquid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a:t>
            </a:r>
            <a:r>
              <a:rPr lang="en-US" dirty="0" smtClean="0"/>
              <a:t>modelling software that </a:t>
            </a:r>
            <a:r>
              <a:rPr lang="en-US" dirty="0"/>
              <a:t>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a:t>Here you see the same data as the previous slide, but now we’re looking to see if we need to do a leaching test. So the red bar is </a:t>
            </a:r>
            <a:r>
              <a:rPr lang="en-US" dirty="0"/>
              <a:t>at a </a:t>
            </a:r>
            <a:r>
              <a:rPr lang="en-US" b="0" strike="noStrike" baseline="0" dirty="0"/>
              <a:t>different </a:t>
            </a:r>
            <a:r>
              <a:rPr lang="en-US" dirty="0"/>
              <a:t>level </a:t>
            </a:r>
            <a:r>
              <a:rPr lang="en-US" b="0" strike="noStrike" baseline="0" dirty="0"/>
              <a:t>and the scale is different.</a:t>
            </a:r>
          </a:p>
          <a:p>
            <a:endParaRPr lang="en-US" i="0" baseline="0" dirty="0"/>
          </a:p>
          <a:p>
            <a:pPr marL="178027" indent="-178027">
              <a:buFont typeface="Arial" panose="020B0604020202020204" pitchFamily="34" charset="0"/>
              <a:buChar char="•"/>
            </a:pPr>
            <a:r>
              <a:rPr lang="en-US" i="0" baseline="0" dirty="0"/>
              <a:t>You can see </a:t>
            </a:r>
            <a:r>
              <a:rPr lang="en-US" b="1" i="0" baseline="0" dirty="0"/>
              <a:t>(POINT)</a:t>
            </a:r>
            <a:r>
              <a:rPr lang="en-US" i="0" baseline="0" dirty="0"/>
              <a:t> that Cadmium requires leaching tests for several of the samples, and the other three chemicals do not.. </a:t>
            </a:r>
          </a:p>
          <a:p>
            <a:pPr marL="178027" indent="-178027">
              <a:buFont typeface="Arial" panose="020B0604020202020204" pitchFamily="34" charset="0"/>
              <a:buChar char="•"/>
            </a:pPr>
            <a:endParaRPr lang="en-US" i="0" baseline="0" dirty="0"/>
          </a:p>
          <a:p>
            <a:pPr marL="178027" indent="-178027">
              <a:buFont typeface="Arial" panose="020B0604020202020204" pitchFamily="34" charset="0"/>
              <a:buChar char="•"/>
            </a:pPr>
            <a:r>
              <a:rPr lang="en-US" i="0" baseline="0" dirty="0"/>
              <a:t>The leaching test is called the toxicity characteristic leaching procedure (or TCLP), and it is a standard test used </a:t>
            </a:r>
            <a:r>
              <a:rPr lang="en-US" dirty="0"/>
              <a:t>for </a:t>
            </a:r>
            <a:r>
              <a:rPr lang="en-US" i="0" baseline="0" dirty="0"/>
              <a:t>waste</a:t>
            </a:r>
            <a:r>
              <a:rPr lang="en-US" dirty="0"/>
              <a:t> characterization</a:t>
            </a:r>
            <a:r>
              <a:rPr lang="en-US" i="0" baseline="0" dirty="0"/>
              <a:t>.</a:t>
            </a:r>
          </a:p>
          <a:p>
            <a:endParaRPr lang="en-US" i="0" baseline="0" dirty="0"/>
          </a:p>
          <a:p>
            <a:pPr marL="178027" indent="-178027">
              <a:buFont typeface="Arial" panose="020B0604020202020204" pitchFamily="34" charset="0"/>
              <a:buChar char="•"/>
            </a:pPr>
            <a:r>
              <a:rPr lang="en-US" i="0" baseline="0" dirty="0" smtClean="0"/>
              <a:t>These three samples that exceed the potential the leaching threshold for cadmium were </a:t>
            </a:r>
            <a:r>
              <a:rPr lang="en-US" i="0" baseline="0" dirty="0"/>
              <a:t>put through TCLP and tested after leaching and Cadmium was not detected in the leachate.</a:t>
            </a:r>
          </a:p>
          <a:p>
            <a:endParaRPr lang="en-US" baseline="0" dirty="0"/>
          </a:p>
          <a:p>
            <a:pPr marL="174708" indent="-174708">
              <a:buFont typeface="Arial" panose="020B0604020202020204" pitchFamily="34" charset="0"/>
              <a:buChar char="•"/>
            </a:pPr>
            <a:r>
              <a:rPr lang="en-US" baseline="0" dirty="0"/>
              <a:t>I’m not going to take you through the rest of the chemicals </a:t>
            </a:r>
            <a:r>
              <a:rPr lang="en-US" dirty="0"/>
              <a:t>unless you ask me to</a:t>
            </a:r>
            <a:r>
              <a:rPr lang="en-US" baseline="0" dirty="0"/>
              <a:t>, but the results are similar.  </a:t>
            </a:r>
            <a:endParaRPr lang="en-US" baseline="0" dirty="0" smtClean="0"/>
          </a:p>
          <a:p>
            <a:endParaRPr lang="en-US" baseline="0" dirty="0"/>
          </a:p>
          <a:p>
            <a:pPr marL="178027" indent="-178027" defTabSz="931774">
              <a:buFont typeface="Arial" panose="020B0604020202020204" pitchFamily="34" charset="0"/>
              <a:buChar char="•"/>
              <a:defRPr/>
            </a:pPr>
            <a:r>
              <a:rPr lang="en-US" dirty="0"/>
              <a:t>As a result of the sampling</a:t>
            </a:r>
            <a:r>
              <a:rPr lang="en-US" baseline="0" dirty="0"/>
              <a:t> and analysis </a:t>
            </a:r>
            <a:r>
              <a:rPr lang="en-US" dirty="0"/>
              <a:t>that </a:t>
            </a:r>
            <a:r>
              <a:rPr lang="en-US" baseline="0" dirty="0"/>
              <a:t>Pacific Cast Technologies conducted in consultation with DEQ, we are satisfied the facility’s chemical etching and milling sludge meets the criteria for a hazardous waste delisting and is safe to dispose of in a permitted, non-hazardous waste landfill. </a:t>
            </a:r>
            <a:endParaRPr lang="en-US" dirty="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8027" marR="0" lvl="0" indent="-178027"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Now I would like to go back to Brian to finish our discussion.</a:t>
            </a:r>
          </a:p>
          <a:p>
            <a:pPr marL="178027" indent="-178027" defTabSz="931774">
              <a:buFont typeface="Arial" panose="020B0604020202020204" pitchFamily="34" charset="0"/>
              <a:buChar char="•"/>
              <a:defRPr/>
            </a:pPr>
            <a:endParaRPr lang="en-US" dirty="0"/>
          </a:p>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a:t>Back </a:t>
            </a:r>
            <a:r>
              <a:rPr lang="en-US" b="1" baseline="0" dirty="0"/>
              <a:t>to Brian</a:t>
            </a:r>
            <a:endParaRPr lang="en-US" b="1" dirty="0"/>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DEQ proposes amending Oregon’s hazardous waste regulations in Chapter 340, Division 101 of the Oregon Administrative Rules to incorporate the delisting of Pacific</a:t>
            </a:r>
            <a:r>
              <a:rPr lang="en-US" baseline="0" dirty="0"/>
              <a:t> Cast Technologies, Inc.</a:t>
            </a:r>
            <a:r>
              <a:rPr lang="en-US" dirty="0"/>
              <a:t>,</a:t>
            </a:r>
            <a:r>
              <a:rPr lang="en-US" baseline="0" dirty="0"/>
              <a:t> </a:t>
            </a:r>
            <a:r>
              <a:rPr lang="en-US" dirty="0" smtClean="0"/>
              <a:t>F006 </a:t>
            </a:r>
            <a:r>
              <a:rPr lang="en-US" dirty="0"/>
              <a:t>hazardous </a:t>
            </a:r>
            <a:r>
              <a:rPr lang="en-US" dirty="0" smtClean="0"/>
              <a:t>waste sludge, </a:t>
            </a:r>
            <a:r>
              <a:rPr lang="en-US" dirty="0"/>
              <a:t>as long as certain conditions are met.</a:t>
            </a:r>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gave careful consideration to this rulemaking to make sure Pacific Cast Technologies, Inc.’s waste is properly handled now and in the future. This </a:t>
            </a:r>
            <a:r>
              <a:rPr lang="en-US" dirty="0"/>
              <a:t>delisting is only valid as long as the</a:t>
            </a:r>
            <a:r>
              <a:rPr lang="en-US" baseline="0" dirty="0"/>
              <a:t> facility</a:t>
            </a:r>
            <a:r>
              <a:rPr lang="en-US" dirty="0"/>
              <a:t>’s waste meets</a:t>
            </a:r>
            <a:r>
              <a:rPr lang="en-US" baseline="0" dirty="0"/>
              <a:t> specific conditions in the rule that are meant to ensure the waste does not present a danger to human health and the environment: </a:t>
            </a:r>
          </a:p>
          <a:p>
            <a:pPr defTabSz="931774">
              <a:defRPr/>
            </a:pPr>
            <a:endParaRPr lang="en-US" baseline="0" dirty="0"/>
          </a:p>
          <a:p>
            <a:pPr marL="640594" lvl="1" indent="-174708" defTabSz="931774">
              <a:buFont typeface="Arial" panose="020B0604020202020204" pitchFamily="34" charset="0"/>
              <a:buChar char="•"/>
              <a:defRPr/>
            </a:pPr>
            <a:r>
              <a:rPr lang="en-US" baseline="0" dirty="0"/>
              <a:t>Pacific </a:t>
            </a:r>
            <a:r>
              <a:rPr lang="en-US" dirty="0"/>
              <a:t>Cast</a:t>
            </a:r>
            <a:r>
              <a:rPr lang="en-US" baseline="0" dirty="0"/>
              <a:t> Technologies, Inc. must conduct annual testing to ensure that their waste meets the conditions specified in rules.</a:t>
            </a:r>
          </a:p>
          <a:p>
            <a:pPr defTabSz="931774">
              <a:defRPr/>
            </a:pPr>
            <a:endParaRPr lang="en-US" baseline="0" dirty="0"/>
          </a:p>
          <a:p>
            <a:pPr marL="640594" lvl="1" indent="-174708" defTabSz="931774">
              <a:buFont typeface="Arial" panose="020B0604020202020204" pitchFamily="34" charset="0"/>
              <a:buChar char="•"/>
              <a:defRPr/>
            </a:pPr>
            <a:r>
              <a:rPr lang="en-US" baseline="0" dirty="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a:p>
          <a:p>
            <a:pPr marL="465887" lvl="1" defTabSz="931774">
              <a:defRPr/>
            </a:pPr>
            <a:r>
              <a:rPr lang="en-US" baseline="0" dirty="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that the EQC adopt the proposed rules in Attachment A excluding Pacific Cast Technologies, Inc.’s </a:t>
            </a:r>
            <a:r>
              <a:rPr lang="en-ZW" baseline="0" dirty="0" smtClean="0"/>
              <a:t>waste water treatment sludge </a:t>
            </a:r>
            <a:r>
              <a:rPr lang="en-ZW" baseline="0" dirty="0" smtClean="0"/>
              <a:t>from classification as a F006 hazardous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18</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We’d like </a:t>
            </a:r>
            <a:r>
              <a:rPr lang="en-US" baseline="0" dirty="0"/>
              <a:t>to </a:t>
            </a:r>
            <a:r>
              <a:rPr lang="en-US" baseline="0" dirty="0" smtClean="0"/>
              <a:t>cover some </a:t>
            </a:r>
            <a:r>
              <a:rPr lang="en-US" baseline="0" dirty="0"/>
              <a:t>background on hazardous waste, relevant definitions and regulatory background, and </a:t>
            </a:r>
            <a:r>
              <a:rPr lang="en-US" baseline="0" dirty="0" smtClean="0"/>
              <a:t>then details </a:t>
            </a:r>
            <a:r>
              <a:rPr lang="en-US" baseline="0" dirty="0"/>
              <a:t>on </a:t>
            </a:r>
            <a:r>
              <a:rPr lang="en-US" baseline="0" dirty="0" smtClean="0"/>
              <a:t>the </a:t>
            </a:r>
            <a:r>
              <a:rPr lang="en-US" baseline="0" dirty="0"/>
              <a:t>proposed </a:t>
            </a:r>
            <a:r>
              <a:rPr lang="en-US" dirty="0"/>
              <a:t>Pacific Cast Technologies </a:t>
            </a:r>
            <a:r>
              <a:rPr lang="en-US" strike="noStrike" baseline="0" dirty="0"/>
              <a:t>F006 hazardous waste delisting </a:t>
            </a:r>
            <a:r>
              <a:rPr lang="en-US" baseline="0" dirty="0"/>
              <a:t>rulemaking. </a:t>
            </a:r>
          </a:p>
          <a:p>
            <a:endParaRPr lang="en-US" baseline="0" dirty="0"/>
          </a:p>
          <a:p>
            <a:pPr marL="174708" indent="-174708">
              <a:buFont typeface="Arial" panose="020B0604020202020204" pitchFamily="34" charset="0"/>
              <a:buChar char="•"/>
            </a:pPr>
            <a:r>
              <a:rPr lang="en-US" baseline="0" dirty="0"/>
              <a:t>Our goal is to explain why </a:t>
            </a:r>
            <a:r>
              <a:rPr lang="en-US" dirty="0"/>
              <a:t>PCT’s </a:t>
            </a:r>
            <a:r>
              <a:rPr lang="en-US" baseline="0" dirty="0"/>
              <a:t>waste is currently classified as hazardous F006 waste and how DEQ determined it’s appropriate to delist and manage it as a non-hazardous waste in Oregon. </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 </a:t>
            </a:r>
            <a:endParaRPr lang="en-US" baseline="0" dirty="0"/>
          </a:p>
          <a:p>
            <a:pPr marL="174708" indent="-174708">
              <a:buFont typeface="Arial" panose="020B0604020202020204" pitchFamily="34" charset="0"/>
              <a:buChar char="•"/>
            </a:pPr>
            <a:r>
              <a:rPr lang="en-ZW" baseline="0" dirty="0"/>
              <a:t>This proposed rule is Oregon’s second hazardous waste delisting. Last November the EQC adopted the state’s first </a:t>
            </a:r>
            <a:r>
              <a:rPr lang="en-ZW" dirty="0"/>
              <a:t>hazardous waste delisting for </a:t>
            </a:r>
            <a:r>
              <a:rPr lang="en-ZW" dirty="0" err="1"/>
              <a:t>Selmet’s</a:t>
            </a:r>
            <a:r>
              <a:rPr lang="en-ZW" dirty="0"/>
              <a:t> </a:t>
            </a:r>
            <a:r>
              <a:rPr lang="en-ZW" baseline="0" dirty="0"/>
              <a:t>chemical etching and milling sludge. </a:t>
            </a:r>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In late 2018, DEQ began working with Pacific Cast Technologies of Albany, OR to determine if their F006 waste </a:t>
            </a:r>
            <a:r>
              <a:rPr lang="en-ZW" baseline="0" dirty="0" smtClean="0"/>
              <a:t>sludge could </a:t>
            </a:r>
            <a:r>
              <a:rPr lang="en-ZW" baseline="0" dirty="0"/>
              <a:t>be delisted. PCT was owned by ATI </a:t>
            </a:r>
            <a:r>
              <a:rPr lang="en-ZW" baseline="0" dirty="0" err="1"/>
              <a:t>Ladish</a:t>
            </a:r>
            <a:r>
              <a:rPr lang="en-ZW" baseline="0" dirty="0"/>
              <a:t> LLC at this time and is now owned by </a:t>
            </a:r>
            <a:r>
              <a:rPr lang="en-ZW" baseline="0" dirty="0" smtClean="0"/>
              <a:t>Consolidated </a:t>
            </a:r>
            <a:r>
              <a:rPr lang="en-ZW" baseline="0" dirty="0"/>
              <a:t>Precision Products.</a:t>
            </a:r>
          </a:p>
          <a:p>
            <a:endParaRPr lang="en-ZW" baseline="0" dirty="0"/>
          </a:p>
          <a:p>
            <a:pPr marL="174708" indent="-174708">
              <a:buFont typeface="Arial" panose="020B0604020202020204" pitchFamily="34" charset="0"/>
              <a:buChar char="•"/>
            </a:pPr>
            <a:r>
              <a:rPr lang="en-ZW" baseline="0" dirty="0"/>
              <a:t>DEQ approved a sampling and analysis plan in February </a:t>
            </a:r>
            <a:r>
              <a:rPr lang="en-ZW" baseline="0" dirty="0" smtClean="0"/>
              <a:t>2019.  In </a:t>
            </a:r>
            <a:r>
              <a:rPr lang="en-ZW" baseline="0" dirty="0"/>
              <a:t>April </a:t>
            </a:r>
            <a:r>
              <a:rPr lang="en-ZW" baseline="0" dirty="0" smtClean="0"/>
              <a:t>of 2019</a:t>
            </a:r>
            <a:r>
              <a:rPr lang="en-ZW" baseline="0" dirty="0"/>
              <a:t>, the facility submitted a </a:t>
            </a:r>
            <a:r>
              <a:rPr lang="en-ZW" baseline="0" dirty="0" smtClean="0"/>
              <a:t>formal petition </a:t>
            </a:r>
            <a:r>
              <a:rPr lang="en-ZW" baseline="0" dirty="0"/>
              <a:t>for a hazardous waste delisting</a:t>
            </a:r>
            <a:r>
              <a:rPr lang="en-ZW" baseline="0" dirty="0" smtClean="0"/>
              <a:t>.</a:t>
            </a:r>
          </a:p>
          <a:p>
            <a:pPr marL="174708" indent="-174708">
              <a:buFont typeface="Arial" panose="020B0604020202020204" pitchFamily="34" charset="0"/>
              <a:buChar char="•"/>
            </a:pPr>
            <a:r>
              <a:rPr lang="en-ZW" baseline="0" dirty="0" smtClean="0"/>
              <a:t>In July of 2019 PCT was purchased by Consolidate Precision Parts.  This change in ownership has no impact on the waste generated nor the delisting process.</a:t>
            </a:r>
            <a:endParaRPr lang="en-ZW" baseline="0" dirty="0"/>
          </a:p>
          <a:p>
            <a:pPr marL="174708" indent="-174708" defTabSz="931774">
              <a:buFont typeface="Arial" panose="020B0604020202020204" pitchFamily="34" charset="0"/>
              <a:buChar char="•"/>
              <a:defRPr/>
            </a:pPr>
            <a:endParaRPr lang="en-US" baseline="0" dirty="0"/>
          </a:p>
          <a:p>
            <a:pPr marL="174708" indent="-174708" defTabSz="931774">
              <a:buFont typeface="Arial" panose="020B0604020202020204" pitchFamily="34" charset="0"/>
              <a:buChar char="•"/>
              <a:defRPr/>
            </a:pPr>
            <a:r>
              <a:rPr lang="en-US" baseline="0" dirty="0"/>
              <a:t>DEQ held a public comment period for this proposed rulemaking from July 15</a:t>
            </a:r>
            <a:r>
              <a:rPr lang="en-US" baseline="30000" dirty="0"/>
              <a:t>th</a:t>
            </a:r>
            <a:r>
              <a:rPr lang="en-US" baseline="0" dirty="0"/>
              <a:t> to August 20 and a public hearing in </a:t>
            </a:r>
            <a:r>
              <a:rPr lang="en-US" baseline="0" dirty="0" smtClean="0"/>
              <a:t>Albany </a:t>
            </a:r>
            <a:r>
              <a:rPr lang="en-US" baseline="0" dirty="0"/>
              <a:t>on August 19</a:t>
            </a:r>
            <a:r>
              <a:rPr lang="en-US" baseline="30000" dirty="0"/>
              <a:t>th</a:t>
            </a:r>
            <a:r>
              <a:rPr lang="en-US" dirty="0"/>
              <a:t>. We received 4 comments and the responses are included in the staff report.</a:t>
            </a:r>
            <a:endParaRPr lang="en-ZW" baseline="0" dirty="0"/>
          </a:p>
          <a:p>
            <a:pPr marL="174708" indent="-174708">
              <a:buFont typeface="Arial" panose="020B0604020202020204" pitchFamily="34" charset="0"/>
              <a:buChar char="•"/>
            </a:pPr>
            <a:endParaRPr lang="en-ZW" baseline="0" dirty="0"/>
          </a:p>
          <a:p>
            <a:pPr marL="174708" indent="-174708">
              <a:buFont typeface="Arial" panose="020B0604020202020204" pitchFamily="34" charset="0"/>
              <a:buChar char="•"/>
            </a:pPr>
            <a:r>
              <a:rPr lang="en-ZW" baseline="0" dirty="0"/>
              <a:t>DEQ consulted with EPA Region 10 and DOJ throughout this process.</a:t>
            </a:r>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ZW" dirty="0"/>
              <a:t>If you approve of this rulemaking today, </a:t>
            </a:r>
            <a:r>
              <a:rPr lang="en-US" dirty="0"/>
              <a:t>it applies only to the Pacific Cast </a:t>
            </a:r>
            <a:r>
              <a:rPr lang="en-US" dirty="0" smtClean="0"/>
              <a:t>Technology facility </a:t>
            </a:r>
            <a:r>
              <a:rPr lang="en-US" dirty="0"/>
              <a:t>on Queen Ave</a:t>
            </a:r>
            <a:r>
              <a:rPr lang="en-US" baseline="0" dirty="0"/>
              <a:t> SW in Albany –  seen here </a:t>
            </a:r>
            <a:r>
              <a:rPr lang="en-US" b="1" baseline="0" dirty="0"/>
              <a:t>(POINT</a:t>
            </a:r>
            <a:r>
              <a:rPr lang="en-US" b="1" dirty="0"/>
              <a:t>)</a:t>
            </a:r>
            <a:r>
              <a:rPr lang="en-US" dirty="0"/>
              <a:t> which manufactures Titanium parts for the aerospace industry</a:t>
            </a:r>
            <a:r>
              <a:rPr lang="en-US" b="1" dirty="0"/>
              <a:t>.</a:t>
            </a:r>
            <a:r>
              <a:rPr lang="en-US" dirty="0"/>
              <a:t> </a:t>
            </a:r>
            <a:r>
              <a:rPr lang="en-US" dirty="0" smtClean="0"/>
              <a:t> Under this proposed rule, PCTs </a:t>
            </a:r>
            <a:r>
              <a:rPr lang="en-ZW" dirty="0" smtClean="0"/>
              <a:t>wastewater treatment sludge waste would not be considered a hazardous waste in Oregon. </a:t>
            </a:r>
            <a:r>
              <a:rPr lang="en-US" baseline="0" dirty="0" smtClean="0"/>
              <a:t>This rule does not apply to any other waste stream</a:t>
            </a:r>
            <a:r>
              <a:rPr lang="en-US" strike="noStrike" baseline="0" dirty="0" smtClean="0"/>
              <a:t> or process at this facility. </a:t>
            </a:r>
          </a:p>
          <a:p>
            <a:pPr defTabSz="931774">
              <a:defRPr/>
            </a:pPr>
            <a:endParaRPr lang="en-US" strike="noStrike" baseline="0" dirty="0" smtClean="0"/>
          </a:p>
          <a:p>
            <a:pPr>
              <a:defRPr/>
            </a:pPr>
            <a:r>
              <a:rPr lang="en-ZW" dirty="0" smtClean="0"/>
              <a:t>The </a:t>
            </a:r>
            <a:r>
              <a:rPr lang="en-ZW" dirty="0"/>
              <a:t>delisting does not apply beyond Oregon, nor does it apply to other facilities generating similar waste. </a:t>
            </a:r>
            <a:endParaRPr lang="en-ZW" dirty="0" smtClean="0"/>
          </a:p>
          <a:p>
            <a:pPr>
              <a:defRPr/>
            </a:pPr>
            <a:endParaRPr lang="en-ZW" dirty="0"/>
          </a:p>
          <a:p>
            <a:pPr>
              <a:defRPr/>
            </a:pPr>
            <a:r>
              <a:rPr lang="en-US" dirty="0"/>
              <a:t>Now, I’d like to hand this over to Dan </a:t>
            </a:r>
            <a:r>
              <a:rPr lang="en-US" dirty="0" err="1"/>
              <a:t>Lobato</a:t>
            </a:r>
            <a:r>
              <a:rPr lang="en-US" dirty="0"/>
              <a:t>, who will share </a:t>
            </a:r>
            <a:r>
              <a:rPr lang="en-US" dirty="0" smtClean="0"/>
              <a:t>some relevant </a:t>
            </a:r>
            <a:r>
              <a:rPr lang="en-US" dirty="0"/>
              <a:t>definitions, regulatory background, and details on this proposed rulemaking</a:t>
            </a:r>
            <a:r>
              <a:rPr lang="en-US" baseline="0" dirty="0"/>
              <a:t>.</a:t>
            </a:r>
            <a:r>
              <a:rPr lang="en-US" dirty="0"/>
              <a:t> </a:t>
            </a:r>
          </a:p>
          <a:p>
            <a:pPr>
              <a:defRPr/>
            </a:pPr>
            <a:endParaRPr lang="en-ZW" dirty="0"/>
          </a:p>
          <a:p>
            <a:endParaRPr lang="en-US" baseline="0"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When we talk</a:t>
            </a:r>
            <a:r>
              <a:rPr lang="en-US" baseline="0" dirty="0"/>
              <a:t> about hazardous waste and delisting, there are some important terms and definitions to keep in mind.</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In 1976, the United State Congress passed the Resource Conservation and Recovery Act</a:t>
            </a:r>
            <a:r>
              <a:rPr lang="en-US" dirty="0"/>
              <a:t>, RCRA for short </a:t>
            </a:r>
            <a:r>
              <a:rPr lang="en-US" baseline="0" dirty="0"/>
              <a:t>. </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RCRA defines hazardous waste as a solid waste (including liquid or gas) that may significantly contribute to an increase in mortality or in serious illness </a:t>
            </a:r>
            <a:r>
              <a:rPr lang="en-US" u="sng" baseline="0" dirty="0"/>
              <a:t>OR</a:t>
            </a:r>
            <a:r>
              <a:rPr lang="en-US" baseline="0" dirty="0"/>
              <a:t> pose a substantial hazard to human health or the environment when it’s </a:t>
            </a:r>
            <a:r>
              <a:rPr lang="en-US" dirty="0"/>
              <a:t>mismanaged</a:t>
            </a:r>
            <a:r>
              <a:rPr lang="en-US" baseline="0" dirty="0"/>
              <a:t>.</a:t>
            </a:r>
          </a:p>
          <a:p>
            <a:pPr marL="181410" indent="-181410">
              <a:buFont typeface="Arial" panose="020B0604020202020204" pitchFamily="34" charset="0"/>
              <a:buChar char="•"/>
            </a:pPr>
            <a:endParaRPr lang="en-US" baseline="0" dirty="0"/>
          </a:p>
          <a:p>
            <a:pPr marL="181410" indent="-181410">
              <a:buFont typeface="Arial" panose="020B0604020202020204" pitchFamily="34" charset="0"/>
              <a:buChar char="•"/>
            </a:pPr>
            <a:r>
              <a:rPr lang="en-US" baseline="0" dirty="0"/>
              <a:t>Hazardous waste can be:</a:t>
            </a:r>
          </a:p>
          <a:p>
            <a:pPr marL="665168" lvl="1" indent="-181410">
              <a:buFont typeface="Arial" panose="020B0604020202020204" pitchFamily="34" charset="0"/>
              <a:buChar char="•"/>
            </a:pPr>
            <a:r>
              <a:rPr lang="en-US" baseline="0" dirty="0"/>
              <a:t>“</a:t>
            </a:r>
            <a:r>
              <a:rPr lang="en-US" u="sng" baseline="0" dirty="0"/>
              <a:t>characteristic,</a:t>
            </a:r>
            <a:r>
              <a:rPr lang="en-US" baseline="0" dirty="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a:t>“listed,” </a:t>
            </a:r>
            <a:r>
              <a:rPr lang="en-US" baseline="0" dirty="0"/>
              <a:t>meaning the waste is derived from a process specifically named in the regulations. </a:t>
            </a:r>
          </a:p>
          <a:p>
            <a:endParaRPr lang="en-US" baseline="0" dirty="0"/>
          </a:p>
          <a:p>
            <a:pPr marL="181410" indent="-181410">
              <a:buFont typeface="Arial" panose="020B0604020202020204" pitchFamily="34" charset="0"/>
              <a:buChar char="•"/>
            </a:pPr>
            <a:r>
              <a:rPr lang="en-US" b="0" baseline="0" dirty="0" smtClean="0"/>
              <a:t>Not </a:t>
            </a:r>
            <a:r>
              <a:rPr lang="en-US" b="0" baseline="0" dirty="0"/>
              <a:t>all facilities use the same manufacturing process and facilities in Oregon that produce listed hazardous waste have the opportunity to petition DEQ to exclude or “delist” their waste from the list of hazardous wastes if they can demonstrate </a:t>
            </a:r>
            <a:r>
              <a:rPr lang="en-US" baseline="0" dirty="0"/>
              <a:t>the waste in question </a:t>
            </a:r>
            <a:r>
              <a:rPr lang="en-US" u="sng" baseline="0" dirty="0"/>
              <a:t>does not contain </a:t>
            </a:r>
            <a:r>
              <a:rPr lang="en-US" baseline="0" dirty="0"/>
              <a:t>chemicals that pose a hazard</a:t>
            </a:r>
            <a:r>
              <a:rPr lang="en-US" b="0" baseline="0" dirty="0"/>
              <a:t>. </a:t>
            </a:r>
          </a:p>
          <a:p>
            <a:endParaRPr lang="en-US" baseline="0" dirty="0"/>
          </a:p>
          <a:p>
            <a:pPr marL="181410" indent="-181410">
              <a:buFont typeface="Arial" panose="020B0604020202020204" pitchFamily="34" charset="0"/>
              <a:buChar char="•"/>
            </a:pPr>
            <a:r>
              <a:rPr lang="en-US" baseline="0" dirty="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a:t>
            </a:r>
            <a:r>
              <a:rPr lang="en-US" b="0" baseline="0" dirty="0"/>
              <a:t>. </a:t>
            </a:r>
            <a:endParaRPr lang="en-US"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baseline="0" dirty="0" smtClean="0"/>
              <a:t>F-listed wastes come from common industrial and manufacturing processes from circuit board manufacturing to automobile production.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pPr marL="0" indent="0">
              <a:buFont typeface="Arial" panose="020B0604020202020204" pitchFamily="34" charset="0"/>
              <a:buNone/>
            </a:pPr>
            <a:endParaRPr lang="en-US" b="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from titanium production facilities across the state to be non-hazardous because the waste did not contain the chemicals which EPA initially listed F006 waste for at concentrations above risk-based levels .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In 2017,  DEQ re-examined this practice and made a decision to make the state position match EPA’s position that chemical etching and milling meets the definition of electroplating.</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pPr marL="0" indent="0">
              <a:buFont typeface="Arial" panose="020B0604020202020204" pitchFamily="34" charset="0"/>
              <a:buNone/>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types of hazardous waste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89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slide</a:t>
            </a:r>
            <a:r>
              <a:rPr lang="en-US" b="0" baseline="0" dirty="0" smtClean="0">
                <a:solidFill>
                  <a:schemeClr val="tx1"/>
                </a:solidFill>
              </a:rPr>
              <a:t>.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4708" indent="-174708" defTabSz="931774">
              <a:buFont typeface="Arial" panose="020B0604020202020204" pitchFamily="34" charset="0"/>
              <a:buChar char="•"/>
              <a:defRPr/>
            </a:pPr>
            <a:r>
              <a:rPr lang="en-US" dirty="0"/>
              <a:t>Facilities that manufacture precision metal parts </a:t>
            </a:r>
            <a:r>
              <a:rPr lang="en-US" baseline="0" dirty="0"/>
              <a:t>follow a number of steps to create the finished product and also create </a:t>
            </a:r>
            <a:r>
              <a:rPr lang="en-US" baseline="0" dirty="0" smtClean="0"/>
              <a:t>associated </a:t>
            </a:r>
            <a:r>
              <a:rPr lang="en-US" baseline="0" dirty="0"/>
              <a:t>wastes. </a:t>
            </a:r>
          </a:p>
          <a:p>
            <a:pPr defTabSz="931774">
              <a:defRPr/>
            </a:pPr>
            <a:endParaRPr lang="en-US" baseline="0" dirty="0"/>
          </a:p>
          <a:p>
            <a:pPr marL="174708" indent="-174708" defTabSz="931774">
              <a:buFont typeface="Arial" panose="020B0604020202020204" pitchFamily="34" charset="0"/>
              <a:buChar char="•"/>
              <a:defRPr/>
            </a:pPr>
            <a:r>
              <a:rPr lang="en-US" baseline="0" dirty="0"/>
              <a:t>In this diagram, solid lines represent metal parts travelling through the production process. After a part is cast and milled it goes through a series of cleaning steps, inspection, and chemical baths to remove the outermost oxidized layer</a:t>
            </a:r>
            <a:r>
              <a:rPr lang="en-US" dirty="0"/>
              <a:t> or </a:t>
            </a:r>
            <a:r>
              <a:rPr lang="en-US" dirty="0" smtClean="0"/>
              <a:t>selectively </a:t>
            </a:r>
            <a:r>
              <a:rPr lang="en-US" dirty="0"/>
              <a:t>etch </a:t>
            </a:r>
            <a:r>
              <a:rPr lang="en-US" dirty="0" smtClean="0"/>
              <a:t>specific areas</a:t>
            </a:r>
            <a:r>
              <a:rPr lang="en-US" baseline="0" dirty="0"/>
              <a:t>.</a:t>
            </a:r>
          </a:p>
          <a:p>
            <a:pPr defTabSz="931774">
              <a:defRPr/>
            </a:pPr>
            <a:endParaRPr lang="en-US" baseline="0" dirty="0"/>
          </a:p>
          <a:p>
            <a:pPr marL="174708" indent="-174708" defTabSz="931774">
              <a:buFont typeface="Arial" panose="020B0604020202020204" pitchFamily="34" charset="0"/>
              <a:buChar char="•"/>
              <a:defRPr/>
            </a:pPr>
            <a:r>
              <a:rPr lang="en-US" baseline="0" dirty="0"/>
              <a:t>All of the various steps in the process create </a:t>
            </a:r>
            <a:r>
              <a:rPr lang="en-US" dirty="0"/>
              <a:t>waste waters </a:t>
            </a:r>
            <a:r>
              <a:rPr lang="en-US" baseline="0" dirty="0"/>
              <a:t>which follow the dotted lines, and go to </a:t>
            </a:r>
            <a:r>
              <a:rPr lang="en-US" baseline="0" dirty="0" smtClean="0"/>
              <a:t>a </a:t>
            </a:r>
            <a:r>
              <a:rPr lang="en-US" baseline="0" dirty="0"/>
              <a:t>wastewater treatment system.</a:t>
            </a:r>
          </a:p>
          <a:p>
            <a:pPr defTabSz="931774">
              <a:defRPr/>
            </a:pPr>
            <a:endParaRPr lang="en-US" baseline="0" dirty="0"/>
          </a:p>
          <a:p>
            <a:pPr marL="174708" indent="-174708" defTabSz="931774">
              <a:buFont typeface="Arial" panose="020B0604020202020204" pitchFamily="34" charset="0"/>
              <a:buChar char="•"/>
              <a:defRPr/>
            </a:pPr>
            <a:r>
              <a:rPr lang="en-US" dirty="0"/>
              <a:t>This wastewater </a:t>
            </a:r>
            <a:r>
              <a:rPr lang="en-US" baseline="0" dirty="0"/>
              <a:t>treatment system produces two residues:</a:t>
            </a:r>
          </a:p>
          <a:p>
            <a:pPr marL="640594" lvl="1" indent="-174708" defTabSz="931774">
              <a:buFont typeface="Arial" panose="020B0604020202020204" pitchFamily="34" charset="0"/>
              <a:buChar char="•"/>
              <a:defRPr/>
            </a:pPr>
            <a:r>
              <a:rPr lang="en-US" baseline="0" dirty="0"/>
              <a:t>One residue is water that is treated to meet </a:t>
            </a:r>
            <a:r>
              <a:rPr lang="en-US" dirty="0"/>
              <a:t>appropriate </a:t>
            </a:r>
            <a:r>
              <a:rPr lang="en-US" baseline="0" dirty="0"/>
              <a:t>standards and sent to the city sewer. </a:t>
            </a:r>
          </a:p>
          <a:p>
            <a:pPr marL="640594" lvl="1" indent="-174708" defTabSz="931774">
              <a:buFont typeface="Arial" panose="020B0604020202020204" pitchFamily="34" charset="0"/>
              <a:buChar char="•"/>
              <a:defRPr/>
            </a:pPr>
            <a:r>
              <a:rPr lang="en-US" baseline="0" dirty="0"/>
              <a:t>The other residue is waste sludge. Some facilities, </a:t>
            </a:r>
            <a:r>
              <a:rPr lang="en-US" dirty="0"/>
              <a:t>like </a:t>
            </a:r>
            <a:r>
              <a:rPr lang="en-US" baseline="0" dirty="0"/>
              <a:t>this one send the sludge to a filter press that dries the sludge into a “filter press cake” that’s easy to transport. </a:t>
            </a:r>
            <a:r>
              <a:rPr lang="en-US" dirty="0"/>
              <a:t>Currently</a:t>
            </a:r>
            <a:r>
              <a:rPr lang="en-US" baseline="0" dirty="0"/>
              <a:t>, </a:t>
            </a:r>
            <a:r>
              <a:rPr lang="en-US" dirty="0"/>
              <a:t>the </a:t>
            </a:r>
            <a:r>
              <a:rPr lang="en-US" baseline="0" dirty="0"/>
              <a:t>facility </a:t>
            </a:r>
            <a:r>
              <a:rPr lang="en-US" dirty="0"/>
              <a:t>sends </a:t>
            </a:r>
            <a:r>
              <a:rPr lang="en-US" baseline="0" dirty="0"/>
              <a:t>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dirty="0"/>
          </a:p>
          <a:p>
            <a:pPr marL="174708" indent="-174708">
              <a:buFont typeface="Arial" panose="020B0604020202020204" pitchFamily="34" charset="0"/>
              <a:buChar char="•"/>
            </a:pPr>
            <a:endParaRPr lang="en-US" baseline="0" dirty="0"/>
          </a:p>
          <a:p>
            <a:r>
              <a:rPr lang="en-US" baseline="0" dirty="0"/>
              <a:t>-------------------------------------------------------------------------------------------------------------------------------------------------------------------------</a:t>
            </a:r>
          </a:p>
          <a:p>
            <a:r>
              <a:rPr lang="en-US" baseline="0" dirty="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11/14/2019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613592407"/>
              </p:ext>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41429"/>
            <a:ext cx="6728997" cy="5225131"/>
          </a:xfrm>
        </p:spPr>
        <p:txBody>
          <a:bodyPr>
            <a:noAutofit/>
          </a:bodyPr>
          <a:lstStyle/>
          <a:p>
            <a:pPr marL="0" indent="0">
              <a:buNone/>
            </a:pPr>
            <a:r>
              <a:rPr lang="en-US" sz="2400" dirty="0"/>
              <a:t>DEQ recommends that the Environmental Quality Commission adopt the proposed rules </a:t>
            </a:r>
            <a:r>
              <a:rPr lang="en-US" sz="2400" dirty="0" smtClean="0"/>
              <a:t>in Attachment </a:t>
            </a:r>
            <a:r>
              <a:rPr lang="en-US" sz="2400" dirty="0"/>
              <a:t>A as part of Chapter 340 of the Oregon Administrative Rules, excluding </a:t>
            </a:r>
            <a:r>
              <a:rPr lang="en-US" sz="2400" dirty="0" smtClean="0"/>
              <a:t>Pacific Cast </a:t>
            </a:r>
            <a:r>
              <a:rPr lang="en-US" sz="2400" dirty="0"/>
              <a:t>Technologies, Inc.’s sludge from classification as a F006 hazardous </a:t>
            </a:r>
            <a:r>
              <a:rPr lang="en-US" sz="2400" dirty="0" smtClean="0"/>
              <a:t>waste</a:t>
            </a:r>
          </a:p>
          <a:p>
            <a:endParaRPr lang="en-US" sz="2400" smtClean="0"/>
          </a:p>
          <a:p>
            <a:endParaRPr lang="en-US" sz="2400" dirty="0"/>
          </a:p>
          <a:p>
            <a:pPr marL="0" indent="0">
              <a:buNone/>
            </a:pPr>
            <a:r>
              <a:rPr lang="en-US" sz="2400" b="1" i="1" dirty="0" smtClean="0"/>
              <a:t>Proposed Motion Language</a:t>
            </a:r>
            <a:r>
              <a:rPr lang="en-US" sz="2400" dirty="0"/>
              <a:t> </a:t>
            </a:r>
            <a:endParaRPr lang="en-ZW" sz="2400" dirty="0"/>
          </a:p>
          <a:p>
            <a:pPr marL="0" indent="0">
              <a:buNone/>
            </a:pPr>
            <a:r>
              <a:rPr lang="en-US" sz="2400" dirty="0"/>
              <a:t>“I move that the commission adopt the proposed rule amendments in Attachment A as part of chapter 340 of the Oregon Administrative Rules.”</a:t>
            </a:r>
            <a:endParaRPr lang="en-ZW" sz="24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38597" y="1805651"/>
            <a:ext cx="4137316" cy="4137316"/>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11192256" cy="5163312"/>
          </a:xfrm>
        </p:spPr>
        <p:txBody>
          <a:bodyPr>
            <a:noAutofit/>
          </a:bodyPr>
          <a:lstStyle/>
          <a:p>
            <a:pPr marL="0" indent="0">
              <a:buNone/>
            </a:pPr>
            <a:endParaRPr lang="en-US" sz="800" b="1" dirty="0"/>
          </a:p>
          <a:p>
            <a:pPr marL="0" indent="0">
              <a:buNone/>
            </a:pPr>
            <a:r>
              <a:rPr lang="en-US" sz="3600" b="1" dirty="0"/>
              <a:t>Hazardous Waste</a:t>
            </a:r>
            <a:endParaRPr lang="en-US" sz="1000" b="1" dirty="0"/>
          </a:p>
          <a:p>
            <a:r>
              <a:rPr lang="en-US" sz="2800" b="1" dirty="0"/>
              <a:t>Characteristic</a:t>
            </a:r>
            <a:r>
              <a:rPr lang="en-US" sz="2800" dirty="0"/>
              <a:t>  </a:t>
            </a:r>
            <a:r>
              <a:rPr lang="en-US" sz="2800"/>
              <a:t>- </a:t>
            </a:r>
            <a:endParaRPr lang="en-US" sz="2800" dirty="0"/>
          </a:p>
          <a:p>
            <a:pPr lvl="2"/>
            <a:r>
              <a:rPr lang="en-US" sz="2200"/>
              <a:t>Ignitable</a:t>
            </a:r>
            <a:r>
              <a:rPr lang="en-US" sz="2200" dirty="0"/>
              <a:t> </a:t>
            </a:r>
          </a:p>
          <a:p>
            <a:pPr lvl="2"/>
            <a:r>
              <a:rPr lang="en-US" sz="2200"/>
              <a:t>Corrosive</a:t>
            </a:r>
            <a:endParaRPr lang="en-US" sz="2200" dirty="0"/>
          </a:p>
          <a:p>
            <a:pPr lvl="2"/>
            <a:r>
              <a:rPr lang="en-US" sz="2200"/>
              <a:t>Reactive</a:t>
            </a:r>
            <a:endParaRPr lang="en-US" sz="2200" dirty="0"/>
          </a:p>
          <a:p>
            <a:pPr lvl="2"/>
            <a:r>
              <a:rPr lang="en-US" sz="2200"/>
              <a:t>Toxic</a:t>
            </a:r>
            <a:endParaRPr lang="en-US" sz="2200" dirty="0"/>
          </a:p>
          <a:p>
            <a:pPr marL="914400" lvl="2" indent="0">
              <a:buNone/>
            </a:pPr>
            <a:endParaRPr lang="en-US" sz="2200" dirty="0"/>
          </a:p>
          <a:p>
            <a:r>
              <a:rPr lang="en-US" sz="2800" b="1" dirty="0"/>
              <a:t>Listed</a:t>
            </a:r>
            <a:r>
              <a:rPr lang="en-US" sz="2800" dirty="0"/>
              <a:t> - Wastes from specific industrial processes which are assumed to be hazardous.</a:t>
            </a:r>
          </a:p>
          <a:p>
            <a:pPr lvl="1"/>
            <a:r>
              <a:rPr lang="en-US" b="1"/>
              <a:t>Delisting</a:t>
            </a:r>
            <a:r>
              <a:rPr lang="en-US"/>
              <a:t> - A </a:t>
            </a:r>
            <a:r>
              <a:rPr lang="en-US" dirty="0"/>
              <a:t>generator may file a petition demonstrating that a waste is not hazardous.</a:t>
            </a:r>
            <a:endParaRPr lang="en-US" sz="2400" dirty="0"/>
          </a:p>
        </p:txBody>
      </p:sp>
      <p:pic>
        <p:nvPicPr>
          <p:cNvPr id="6" name="Picture 5" descr="Logo Color RegularSM.jpg"/>
          <p:cNvPicPr>
            <a:picLocks noChangeAspect="1"/>
          </p:cNvPicPr>
          <p:nvPr/>
        </p:nvPicPr>
        <p:blipFill>
          <a:blip r:embed="rId3" cstate="print"/>
          <a:stretch>
            <a:fillRect/>
          </a:stretch>
        </p:blipFill>
        <p:spPr>
          <a:xfrm>
            <a:off x="11695254" y="6019800"/>
            <a:ext cx="320040" cy="731520"/>
          </a:xfrm>
          <a:prstGeom prst="rect">
            <a:avLst/>
          </a:prstGeom>
        </p:spPr>
      </p:pic>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962526" y="1371600"/>
            <a:ext cx="5535810" cy="5163312"/>
          </a:xfrm>
        </p:spPr>
        <p:txBody>
          <a:bodyPr>
            <a:noAutofit/>
          </a:bodyPr>
          <a:lstStyle/>
          <a:p>
            <a:pPr marL="0" indent="0">
              <a:buNone/>
            </a:pPr>
            <a:endParaRPr lang="en-US" sz="800" b="1" dirty="0"/>
          </a:p>
          <a:p>
            <a:pPr marL="0" indent="0">
              <a:buNone/>
            </a:pPr>
            <a:endParaRPr lang="en-US" sz="1600" dirty="0" smtClean="0"/>
          </a:p>
          <a:p>
            <a:pPr marL="0" indent="0">
              <a:buNone/>
            </a:pPr>
            <a:endParaRPr lang="en-US" sz="1600" dirty="0"/>
          </a:p>
          <a:p>
            <a:pPr marL="0" indent="0">
              <a:buNone/>
            </a:pPr>
            <a:endParaRPr lang="en-US" sz="1600" dirty="0"/>
          </a:p>
          <a:p>
            <a:r>
              <a:rPr lang="en-US" sz="2200" b="1" dirty="0"/>
              <a:t>F006</a:t>
            </a:r>
            <a:r>
              <a:rPr lang="en-US" sz="2200" dirty="0"/>
              <a:t> - Wastewater treatment sludges from electroplating </a:t>
            </a:r>
            <a:r>
              <a:rPr lang="en-US" sz="2200" dirty="0" smtClean="0"/>
              <a:t>operations.</a:t>
            </a:r>
          </a:p>
          <a:p>
            <a:pPr lvl="1"/>
            <a:r>
              <a:rPr lang="en-US" sz="1800" dirty="0"/>
              <a:t>F006 is one of the more commonly delisted wastes in the country. </a:t>
            </a:r>
          </a:p>
          <a:p>
            <a:pPr lvl="1"/>
            <a:endParaRPr lang="en-US" sz="1800" dirty="0"/>
          </a:p>
          <a:p>
            <a:pPr marL="914400" lvl="2" indent="0">
              <a:buNone/>
            </a:pPr>
            <a:endParaRPr lang="en-US" sz="12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783439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F45C05B2-8086-4526-AF94-010B0186431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ListId:doc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2989</TotalTime>
  <Words>3605</Words>
  <Application>Microsoft Office PowerPoint</Application>
  <PresentationFormat>Widescreen</PresentationFormat>
  <Paragraphs>316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1_Office Theme</vt:lpstr>
      <vt:lpstr>Land Quality – Hazardous Waste</vt:lpstr>
      <vt:lpstr>Outline</vt:lpstr>
      <vt:lpstr>Timeline</vt:lpstr>
      <vt:lpstr>PowerPoint Presentation</vt:lpstr>
      <vt:lpstr>Definitions</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FULLER Brian</cp:lastModifiedBy>
  <cp:revision>78</cp:revision>
  <cp:lastPrinted>2019-10-22T19:43:21Z</cp:lastPrinted>
  <dcterms:created xsi:type="dcterms:W3CDTF">2019-08-23T15:29:38Z</dcterms:created>
  <dcterms:modified xsi:type="dcterms:W3CDTF">2019-11-15T00:58:34Z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