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72" d="100"/>
          <a:sy n="72" d="100"/>
        </p:scale>
        <p:origin x="63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921105450054"/>
          <c:y val="7.1942257217847763E-2"/>
          <c:w val="0.80129612474911227"/>
          <c:h val="0.77069823002893867"/>
        </c:manualLayout>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3.2679738562091505E-2"/>
              <c:y val="0.209911164950535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11/15/2019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 Eugene office—we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waste stream</a:t>
            </a:r>
            <a:r>
              <a:rPr lang="en-US" dirty="0"/>
              <a:t>, including all processes that lead to the wastewater treatment system,</a:t>
            </a:r>
            <a:r>
              <a:rPr lang="en-US" b="0" baseline="0" dirty="0"/>
              <a:t> and developed a list of chemicals to test, including contaminants for which EPA lists F006 waste (Cadmium</a:t>
            </a:r>
            <a:r>
              <a:rPr lang="en-US" b="0" baseline="0" dirty="0" smtClean="0"/>
              <a:t>,, </a:t>
            </a:r>
            <a:r>
              <a:rPr lang="en-US" b="0" baseline="0" dirty="0"/>
              <a:t>Nickel, </a:t>
            </a:r>
            <a:r>
              <a:rPr lang="en-US" b="0" baseline="0" dirty="0" smtClean="0"/>
              <a:t> hexavalent Chromium, and </a:t>
            </a:r>
            <a:r>
              <a:rPr lang="en-US" b="0" baseline="0" dirty="0"/>
              <a:t>Cyanides) and any other potentially hazardous </a:t>
            </a:r>
            <a:r>
              <a:rPr lang="en-US" dirty="0"/>
              <a:t>chemicals </a:t>
            </a:r>
            <a:r>
              <a:rPr lang="en-US" b="0" baseline="0" dirty="0"/>
              <a:t>that 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a:t>
            </a:r>
            <a:r>
              <a:rPr lang="en-US" b="0" baseline="0" dirty="0" smtClean="0"/>
              <a:t>the delisting </a:t>
            </a:r>
            <a:r>
              <a:rPr lang="en-US" b="0" baseline="0" dirty="0"/>
              <a:t>petition, Pacific Cast Technologies</a:t>
            </a:r>
            <a:r>
              <a:rPr lang="en-US" dirty="0"/>
              <a:t> is attempting </a:t>
            </a:r>
            <a:r>
              <a:rPr lang="en-US" b="0" baseline="0" dirty="0"/>
              <a:t>to demonstrate their chemical etching and milling waste stream does not contain chemicals </a:t>
            </a:r>
            <a:r>
              <a:rPr lang="en-US" dirty="0"/>
              <a:t>for which F006 was written </a:t>
            </a:r>
            <a:r>
              <a:rPr lang="en-US" b="0" strike="noStrike" baseline="0" dirty="0"/>
              <a:t>above </a:t>
            </a:r>
            <a:r>
              <a:rPr lang="en-US" b="0" baseline="0" dirty="0"/>
              <a:t>concentrations designed 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a:t>
            </a:r>
            <a:r>
              <a:rPr lang="en-US" b="0" baseline="0" dirty="0" smtClean="0"/>
              <a:t>no other </a:t>
            </a:r>
            <a:r>
              <a:rPr lang="en-US" b="0" baseline="0" dirty="0"/>
              <a:t>toxic chemicals are present at levels that </a:t>
            </a:r>
            <a:r>
              <a:rPr lang="en-US" dirty="0"/>
              <a:t>are likely to</a:t>
            </a:r>
            <a:r>
              <a:rPr lang="en-US" b="0" baseline="0" dirty="0"/>
              <a:t> 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 </a:t>
            </a:r>
            <a:r>
              <a:rPr lang="en-US" dirty="0"/>
              <a:t>must meet very specific production requirements for their customers and their production process is consistent from day-to-day, week to week and month-to-month. They </a:t>
            </a:r>
            <a:r>
              <a:rPr lang="en-US" baseline="0" dirty="0"/>
              <a:t>conducted 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a:t>
            </a:r>
            <a:r>
              <a:rPr lang="en-US" baseline="0" dirty="0" smtClean="0"/>
              <a:t>process. And prepared </a:t>
            </a:r>
            <a:r>
              <a:rPr lang="en-US" baseline="0" dirty="0"/>
              <a:t>a second sample </a:t>
            </a:r>
            <a:r>
              <a:rPr lang="en-US" baseline="0" dirty="0" smtClean="0"/>
              <a:t>for quality control.</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 Landfills are dynamic chemical environments where materials can react and dissolve. This is called leaching and the liquid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a:t>
            </a:r>
            <a:r>
              <a:rPr lang="en-US" dirty="0" smtClean="0"/>
              <a:t>modelling software that </a:t>
            </a:r>
            <a:r>
              <a:rPr lang="en-US" dirty="0"/>
              <a:t>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is </a:t>
            </a:r>
            <a:r>
              <a:rPr lang="en-US" dirty="0"/>
              <a:t>at a </a:t>
            </a:r>
            <a:r>
              <a:rPr lang="en-US" b="0" strike="noStrike" baseline="0" dirty="0"/>
              <a:t>different </a:t>
            </a:r>
            <a:r>
              <a:rPr lang="en-US" dirty="0"/>
              <a:t>level </a:t>
            </a:r>
            <a:r>
              <a:rPr lang="en-US" b="0" strike="noStrike" baseline="0" dirty="0"/>
              <a:t>and 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used </a:t>
            </a:r>
            <a:r>
              <a:rPr lang="en-US" dirty="0"/>
              <a:t>for </a:t>
            </a:r>
            <a:r>
              <a:rPr lang="en-US" i="0" baseline="0" dirty="0"/>
              <a:t>waste</a:t>
            </a:r>
            <a:r>
              <a:rPr lang="en-US" dirty="0"/>
              <a:t> characterization</a:t>
            </a:r>
            <a:r>
              <a:rPr lang="en-US" i="0" baseline="0" dirty="0"/>
              <a:t>.</a:t>
            </a:r>
          </a:p>
          <a:p>
            <a:endParaRPr lang="en-US" i="0" baseline="0" dirty="0"/>
          </a:p>
          <a:p>
            <a:pPr marL="178027" indent="-178027">
              <a:buFont typeface="Arial" panose="020B0604020202020204" pitchFamily="34" charset="0"/>
              <a:buChar char="•"/>
            </a:pPr>
            <a:r>
              <a:rPr lang="en-US" i="0" baseline="0" dirty="0" smtClean="0"/>
              <a:t>These three samples that exceed the potential the leaching threshold for cadmium were </a:t>
            </a:r>
            <a:r>
              <a:rPr lang="en-US" i="0" baseline="0" dirty="0"/>
              <a:t>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chemicals </a:t>
            </a:r>
            <a:r>
              <a:rPr lang="en-US" dirty="0"/>
              <a:t>unless you ask me to</a:t>
            </a:r>
            <a:r>
              <a:rPr lang="en-US" baseline="0" dirty="0"/>
              <a:t>, but the results are similar.  </a:t>
            </a:r>
            <a:endParaRPr lang="en-US" baseline="0" dirty="0" smtClean="0"/>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analysis </a:t>
            </a:r>
            <a:r>
              <a:rPr lang="en-US" dirty="0"/>
              <a:t>that </a:t>
            </a:r>
            <a:r>
              <a:rPr lang="en-US" baseline="0" dirty="0"/>
              <a:t>Pacific Cast Technologies conducted in consultation with DEQ, we are satisfied the facility’s chemical etching and milling sludge meets the criteria for a hazardous waste delisting and is safe to dispose of in a permitted, non-hazardous waste landfill. </a:t>
            </a:r>
            <a:endParaRPr lang="en-US" dirty="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Now I would like to go back to Brian to finish our discussion.</a:t>
            </a:r>
          </a:p>
          <a:p>
            <a:pPr marL="178027" indent="-178027" defTabSz="931774">
              <a:buFont typeface="Arial" panose="020B0604020202020204" pitchFamily="34" charset="0"/>
              <a:buChar char="•"/>
              <a:defRPr/>
            </a:pPr>
            <a:endParaRPr lang="en-US" dirty="0"/>
          </a:p>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Back </a:t>
            </a:r>
            <a:r>
              <a:rPr lang="en-US" b="1" baseline="0" dirty="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dirty="0"/>
              <a:t>,</a:t>
            </a:r>
            <a:r>
              <a:rPr lang="en-US" baseline="0" dirty="0"/>
              <a:t> </a:t>
            </a:r>
            <a:r>
              <a:rPr lang="en-US" dirty="0" smtClean="0"/>
              <a:t>F006 </a:t>
            </a:r>
            <a:r>
              <a:rPr lang="en-US" dirty="0"/>
              <a:t>hazardous </a:t>
            </a:r>
            <a:r>
              <a:rPr lang="en-US" dirty="0" smtClean="0"/>
              <a:t>waste </a:t>
            </a:r>
            <a:r>
              <a:rPr lang="en-US" dirty="0" smtClean="0"/>
              <a:t>sludge.</a:t>
            </a:r>
            <a:endParaRPr lang="en-US" dirty="0"/>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a:t>
            </a:r>
            <a:r>
              <a:rPr lang="en-US" baseline="0" dirty="0" smtClean="0"/>
              <a:t>Technologies waste </a:t>
            </a:r>
            <a:r>
              <a:rPr lang="en-US" baseline="0" dirty="0"/>
              <a:t>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dirty="0"/>
              <a:t>Pacific </a:t>
            </a:r>
            <a:r>
              <a:rPr lang="en-US" dirty="0"/>
              <a:t>Cast</a:t>
            </a:r>
            <a:r>
              <a:rPr lang="en-US" baseline="0" dirty="0"/>
              <a:t> </a:t>
            </a:r>
            <a:r>
              <a:rPr lang="en-US" baseline="0" dirty="0" smtClean="0"/>
              <a:t>Technologies must </a:t>
            </a:r>
            <a:r>
              <a:rPr lang="en-US" baseline="0" dirty="0"/>
              <a:t>conduct annual testing to ensure that their waste meets the conditions specified in </a:t>
            </a:r>
            <a:r>
              <a:rPr lang="en-US" baseline="0" dirty="0" smtClean="0"/>
              <a:t>rule.</a:t>
            </a:r>
            <a:endParaRPr lang="en-US" baseline="0" dirty="0"/>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a:t>
            </a:r>
            <a:r>
              <a:rPr lang="en-US" baseline="0" dirty="0" smtClean="0"/>
              <a:t>Technologies makes </a:t>
            </a:r>
            <a:r>
              <a:rPr lang="en-US" baseline="0" dirty="0"/>
              <a:t>significant changes to their chemical etching and milling manufacturing process, the chemical inputs into that process, or both, the facility must notify DEQ within 30 days of the change and </a:t>
            </a:r>
            <a:r>
              <a:rPr lang="en-US" baseline="0" dirty="0" smtClean="0"/>
              <a:t>handle </a:t>
            </a:r>
            <a:r>
              <a:rPr lang="en-US" baseline="0" dirty="0"/>
              <a:t>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that the EQC adopt the proposed rules in Attachment A excluding Pacific Cast Technologies, Inc.’s waste water treatment sludge from classification as a F006 hazardous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a:t>
            </a:r>
            <a:r>
              <a:rPr lang="en-ZW" baseline="0" smtClean="0"/>
              <a:t>time and consideration </a:t>
            </a:r>
            <a:r>
              <a:rPr lang="en-ZW" baseline="0" dirty="0" smtClean="0"/>
              <a:t>of this proposed rule. </a:t>
            </a:r>
            <a:r>
              <a:rPr lang="en-ZW" baseline="0" dirty="0" smtClean="0"/>
              <a:t>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 like </a:t>
            </a:r>
            <a:r>
              <a:rPr lang="en-US" baseline="0" dirty="0"/>
              <a:t>to </a:t>
            </a:r>
            <a:r>
              <a:rPr lang="en-US" baseline="0" dirty="0" smtClean="0"/>
              <a:t>cover some </a:t>
            </a:r>
            <a:r>
              <a:rPr lang="en-US" baseline="0" dirty="0"/>
              <a:t>background on hazardous waste, relevant definitions and </a:t>
            </a:r>
            <a:r>
              <a:rPr lang="en-US" baseline="0" dirty="0" smtClean="0"/>
              <a:t>regulations, </a:t>
            </a:r>
            <a:r>
              <a:rPr lang="en-US" baseline="0" dirty="0"/>
              <a:t>and </a:t>
            </a:r>
            <a:r>
              <a:rPr lang="en-US" baseline="0" dirty="0" smtClean="0"/>
              <a:t>then details </a:t>
            </a:r>
            <a:r>
              <a:rPr lang="en-US" baseline="0" dirty="0"/>
              <a:t>on </a:t>
            </a:r>
            <a:r>
              <a:rPr lang="en-US" baseline="0" dirty="0" smtClean="0"/>
              <a:t>the </a:t>
            </a:r>
            <a:r>
              <a:rPr lang="en-US" baseline="0" dirty="0" smtClean="0"/>
              <a:t>proposed </a:t>
            </a:r>
            <a:r>
              <a:rPr lang="en-US" strike="noStrike" baseline="0" dirty="0" smtClean="0"/>
              <a:t>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why </a:t>
            </a:r>
            <a:r>
              <a:rPr lang="en-US" dirty="0"/>
              <a:t>PCT’s </a:t>
            </a:r>
            <a:r>
              <a:rPr lang="en-US" baseline="0" dirty="0" smtClean="0"/>
              <a:t>waste sludge </a:t>
            </a:r>
            <a:r>
              <a:rPr lang="en-US" baseline="0" dirty="0"/>
              <a:t>is currently classified </a:t>
            </a:r>
            <a:r>
              <a:rPr lang="en-US" baseline="0" dirty="0" smtClean="0"/>
              <a:t>as a listed </a:t>
            </a:r>
            <a:r>
              <a:rPr lang="en-US" baseline="0" dirty="0"/>
              <a:t>hazardous </a:t>
            </a:r>
            <a:r>
              <a:rPr lang="en-US" baseline="0" dirty="0" smtClean="0"/>
              <a:t>waste </a:t>
            </a:r>
            <a:r>
              <a:rPr lang="en-US" baseline="0" dirty="0"/>
              <a:t>and how DEQ determined it’s appropriate to delist and manage it as a non-hazardous waste in Oregon. </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 </a:t>
            </a: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first </a:t>
            </a:r>
            <a:r>
              <a:rPr lang="en-ZW" dirty="0"/>
              <a:t>hazardous waste delisting for </a:t>
            </a:r>
            <a:r>
              <a:rPr lang="en-ZW" dirty="0" err="1"/>
              <a:t>Selmet’s</a:t>
            </a:r>
            <a:r>
              <a:rPr lang="en-ZW" dirty="0"/>
              <a:t> </a:t>
            </a:r>
            <a:r>
              <a:rPr lang="en-ZW" baseline="0" dirty="0"/>
              <a:t>chemical 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a:t>
            </a:r>
            <a:r>
              <a:rPr lang="en-ZW" baseline="0" dirty="0" smtClean="0"/>
              <a:t>to </a:t>
            </a:r>
            <a:r>
              <a:rPr lang="en-ZW" baseline="0" dirty="0"/>
              <a:t>determine if their F006 waste </a:t>
            </a:r>
            <a:r>
              <a:rPr lang="en-ZW" baseline="0" dirty="0" smtClean="0"/>
              <a:t>sludge could </a:t>
            </a:r>
            <a:r>
              <a:rPr lang="en-ZW" baseline="0" dirty="0"/>
              <a:t>be delisted. </a:t>
            </a:r>
            <a:endParaRPr lang="en-ZW" baseline="0" dirty="0" smtClean="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approved a sampling and analysis plan in February </a:t>
            </a:r>
            <a:r>
              <a:rPr lang="en-ZW" baseline="0" dirty="0" smtClean="0"/>
              <a:t>2019.  In </a:t>
            </a:r>
            <a:r>
              <a:rPr lang="en-ZW" baseline="0" dirty="0"/>
              <a:t>April </a:t>
            </a:r>
            <a:r>
              <a:rPr lang="en-ZW" baseline="0" dirty="0" smtClean="0"/>
              <a:t>of 2019</a:t>
            </a:r>
            <a:r>
              <a:rPr lang="en-ZW" baseline="0" dirty="0"/>
              <a:t>, the facility submitted a </a:t>
            </a:r>
            <a:r>
              <a:rPr lang="en-ZW" baseline="0" dirty="0" smtClean="0"/>
              <a:t>formal petition </a:t>
            </a:r>
            <a:r>
              <a:rPr lang="en-ZW" baseline="0" dirty="0"/>
              <a:t>for a hazardous waste delisting</a:t>
            </a:r>
            <a:r>
              <a:rPr lang="en-ZW" baseline="0" dirty="0" smtClean="0"/>
              <a:t>.</a:t>
            </a:r>
          </a:p>
          <a:p>
            <a:pPr marL="174708" indent="-174708">
              <a:buFont typeface="Arial" panose="020B0604020202020204" pitchFamily="34" charset="0"/>
              <a:buChar char="•"/>
            </a:pPr>
            <a:r>
              <a:rPr lang="en-ZW" baseline="0" dirty="0" smtClean="0"/>
              <a:t>In July of 2019 PCT was purchased by </a:t>
            </a:r>
            <a:r>
              <a:rPr lang="en-ZW" baseline="0" dirty="0" smtClean="0"/>
              <a:t>Consolidated </a:t>
            </a:r>
            <a:r>
              <a:rPr lang="en-ZW" baseline="0" dirty="0" smtClean="0"/>
              <a:t>Precision </a:t>
            </a:r>
            <a:r>
              <a:rPr lang="en-ZW" baseline="0" dirty="0" smtClean="0"/>
              <a:t>Products.  </a:t>
            </a:r>
            <a:r>
              <a:rPr lang="en-ZW" baseline="0" dirty="0" smtClean="0"/>
              <a:t>This change in ownership has no impact on the waste generated nor the delisting process.</a:t>
            </a:r>
            <a:endParaRPr lang="en-ZW" baseline="0" dirty="0"/>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t>
            </a:r>
            <a:r>
              <a:rPr lang="en-US" baseline="0" dirty="0" smtClean="0"/>
              <a:t>Albany </a:t>
            </a:r>
            <a:r>
              <a:rPr lang="en-US" baseline="0" dirty="0"/>
              <a:t>on August 19</a:t>
            </a:r>
            <a:r>
              <a:rPr lang="en-US" baseline="30000" dirty="0"/>
              <a:t>th</a:t>
            </a:r>
            <a:r>
              <a:rPr lang="en-US" dirty="0"/>
              <a:t>. We received 4 comments and the responses are included in the staff report.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ZW" dirty="0"/>
              <a:t>If you approve of this rulemaking today, </a:t>
            </a:r>
            <a:r>
              <a:rPr lang="en-US" dirty="0"/>
              <a:t>it applies only to the Pacific Cast </a:t>
            </a:r>
            <a:r>
              <a:rPr lang="en-US" dirty="0" smtClean="0"/>
              <a:t>Technology facility </a:t>
            </a:r>
            <a:r>
              <a:rPr lang="en-US" dirty="0"/>
              <a:t>on Queen Ave</a:t>
            </a:r>
            <a:r>
              <a:rPr lang="en-US" baseline="0" dirty="0"/>
              <a:t> SW in Albany –  seen here </a:t>
            </a:r>
            <a:r>
              <a:rPr lang="en-US" b="1" baseline="0" dirty="0"/>
              <a:t>(POINT</a:t>
            </a:r>
            <a:r>
              <a:rPr lang="en-US" b="1" dirty="0" smtClean="0"/>
              <a:t>).</a:t>
            </a:r>
            <a:r>
              <a:rPr lang="en-US" dirty="0" smtClean="0"/>
              <a:t> PCT </a:t>
            </a:r>
            <a:r>
              <a:rPr lang="en-US" dirty="0"/>
              <a:t>manufactures Titanium parts for the aerospace industry</a:t>
            </a:r>
            <a:r>
              <a:rPr lang="en-US" b="1" dirty="0"/>
              <a:t>.</a:t>
            </a:r>
            <a:r>
              <a:rPr lang="en-US" dirty="0"/>
              <a:t> </a:t>
            </a:r>
            <a:r>
              <a:rPr lang="en-US" dirty="0" smtClean="0"/>
              <a:t> Under this proposed rule, PCTs </a:t>
            </a:r>
            <a:r>
              <a:rPr lang="en-ZW" dirty="0" smtClean="0"/>
              <a:t>wastewater treatment sludge </a:t>
            </a:r>
            <a:r>
              <a:rPr lang="en-ZW" dirty="0" smtClean="0"/>
              <a:t>would </a:t>
            </a:r>
            <a:r>
              <a:rPr lang="en-ZW" dirty="0" smtClean="0"/>
              <a:t>not be considered a hazardous waste in Oregon. </a:t>
            </a:r>
            <a:r>
              <a:rPr lang="en-US" baseline="0" dirty="0" smtClean="0"/>
              <a:t>This rule does not apply to any other waste stream</a:t>
            </a:r>
            <a:r>
              <a:rPr lang="en-US" strike="noStrike" baseline="0" dirty="0" smtClean="0"/>
              <a:t> or process at this facility. </a:t>
            </a:r>
          </a:p>
          <a:p>
            <a:pPr defTabSz="931774">
              <a:defRPr/>
            </a:pPr>
            <a:endParaRPr lang="en-US" strike="noStrike" baseline="0" dirty="0" smtClean="0"/>
          </a:p>
          <a:p>
            <a:pPr>
              <a:defRPr/>
            </a:pPr>
            <a:r>
              <a:rPr lang="en-ZW" dirty="0" smtClean="0"/>
              <a:t>The </a:t>
            </a:r>
            <a:r>
              <a:rPr lang="en-ZW" dirty="0"/>
              <a:t>delisting does not apply beyond Oregon, nor does it apply to other facilities generating similar waste. </a:t>
            </a:r>
            <a:endParaRPr lang="en-ZW" dirty="0" smtClean="0"/>
          </a:p>
          <a:p>
            <a:pPr>
              <a:defRPr/>
            </a:pPr>
            <a:endParaRPr lang="en-ZW" dirty="0"/>
          </a:p>
          <a:p>
            <a:pPr>
              <a:defRPr/>
            </a:pPr>
            <a:r>
              <a:rPr lang="en-US" dirty="0"/>
              <a:t>Now, I’d like to hand this over to Dan </a:t>
            </a:r>
            <a:r>
              <a:rPr lang="en-US" dirty="0" err="1"/>
              <a:t>Lobato</a:t>
            </a:r>
            <a:r>
              <a:rPr lang="en-US" dirty="0"/>
              <a:t>, who will share </a:t>
            </a:r>
            <a:r>
              <a:rPr lang="en-US" dirty="0" smtClean="0"/>
              <a:t>some relevant </a:t>
            </a:r>
            <a:r>
              <a:rPr lang="en-US" dirty="0"/>
              <a:t>definitions, regulatory background, and details on this proposed rulemaking</a:t>
            </a:r>
            <a:r>
              <a:rPr lang="en-US" baseline="0" dirty="0"/>
              <a:t>.</a:t>
            </a:r>
            <a:r>
              <a:rPr lang="en-US" dirty="0"/>
              <a:t> </a:t>
            </a:r>
          </a:p>
          <a:p>
            <a:pPr>
              <a:defRPr/>
            </a:pPr>
            <a:endParaRPr lang="en-ZW" dirty="0"/>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0" baseline="0" dirty="0" smtClean="0"/>
              <a:t>Not </a:t>
            </a:r>
            <a:r>
              <a:rPr lang="en-US" b="0" baseline="0" dirty="0"/>
              <a:t>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production facilities across the state to be non-hazardous because the waste did not contain the chemicals which EPA initially listed F006 waste for at concentrations above risk-based levels .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re-examined this practice and made a decision to make the state position match EPA’s position that chemical etching and milling meets 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slide</a:t>
            </a:r>
            <a:r>
              <a:rPr lang="en-US" b="0" baseline="0" dirty="0" smtClean="0">
                <a:solidFill>
                  <a:schemeClr val="tx1"/>
                </a:solidFill>
              </a:rPr>
              <a:t>.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a:t>
            </a:r>
            <a:r>
              <a:rPr lang="en-US" baseline="0" dirty="0" smtClean="0"/>
              <a:t>associated </a:t>
            </a:r>
            <a:r>
              <a:rPr lang="en-US" baseline="0" dirty="0"/>
              <a:t>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oxidized layer</a:t>
            </a:r>
            <a:r>
              <a:rPr lang="en-US" dirty="0"/>
              <a:t> or </a:t>
            </a:r>
            <a:r>
              <a:rPr lang="en-US" dirty="0" smtClean="0"/>
              <a:t>selectively </a:t>
            </a:r>
            <a:r>
              <a:rPr lang="en-US" dirty="0"/>
              <a:t>etch </a:t>
            </a:r>
            <a:r>
              <a:rPr lang="en-US" dirty="0" smtClean="0"/>
              <a:t>specific areas</a:t>
            </a:r>
            <a:r>
              <a:rPr lang="en-US" baseline="0" dirty="0"/>
              <a:t>.</a:t>
            </a:r>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create </a:t>
            </a:r>
            <a:r>
              <a:rPr lang="en-US" dirty="0"/>
              <a:t>waste waters </a:t>
            </a:r>
            <a:r>
              <a:rPr lang="en-US" baseline="0" dirty="0"/>
              <a:t>which follow the dotted lines, and go to </a:t>
            </a:r>
            <a:r>
              <a:rPr lang="en-US" baseline="0" dirty="0" smtClean="0"/>
              <a:t>a </a:t>
            </a:r>
            <a:r>
              <a:rPr lang="en-US" baseline="0" dirty="0"/>
              <a:t>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 wastewater </a:t>
            </a:r>
            <a:r>
              <a:rPr lang="en-US" baseline="0" dirty="0"/>
              <a:t>treatment system produces two residues:</a:t>
            </a:r>
          </a:p>
          <a:p>
            <a:pPr marL="640594" lvl="1" indent="-174708" defTabSz="931774">
              <a:buFont typeface="Arial" panose="020B0604020202020204" pitchFamily="34" charset="0"/>
              <a:buChar char="•"/>
              <a:defRPr/>
            </a:pPr>
            <a:r>
              <a:rPr lang="en-US" baseline="0" dirty="0"/>
              <a:t>One residue is water that is treated to meet </a:t>
            </a:r>
            <a:r>
              <a:rPr lang="en-US" dirty="0"/>
              <a:t>appropriate </a:t>
            </a:r>
            <a:r>
              <a:rPr lang="en-US" baseline="0" dirty="0"/>
              <a:t>standards and sent to the city sewer. </a:t>
            </a:r>
          </a:p>
          <a:p>
            <a:pPr marL="640594" lvl="1" indent="-174708" defTabSz="931774">
              <a:buFont typeface="Arial" panose="020B0604020202020204" pitchFamily="34" charset="0"/>
              <a:buChar char="•"/>
              <a:defRPr/>
            </a:pPr>
            <a:r>
              <a:rPr lang="en-US" baseline="0" dirty="0"/>
              <a:t>The other residue is waste sludge. Some facilities, </a:t>
            </a:r>
            <a:r>
              <a:rPr lang="en-US" dirty="0"/>
              <a:t>like </a:t>
            </a:r>
            <a:r>
              <a:rPr lang="en-US" baseline="0" dirty="0"/>
              <a:t>this one send the sludge to a filter press that dries the sludge into a “filter press cake” that’s easy to transport. </a:t>
            </a:r>
            <a:r>
              <a:rPr lang="en-US" dirty="0"/>
              <a:t>Currently</a:t>
            </a:r>
            <a:r>
              <a:rPr lang="en-US" baseline="0" dirty="0"/>
              <a:t>, </a:t>
            </a:r>
            <a:r>
              <a:rPr lang="en-US" dirty="0"/>
              <a:t>the </a:t>
            </a:r>
            <a:r>
              <a:rPr lang="en-US" baseline="0" dirty="0"/>
              <a:t>facility </a:t>
            </a:r>
            <a:r>
              <a:rPr lang="en-US" dirty="0"/>
              <a:t>sends </a:t>
            </a:r>
            <a:r>
              <a:rPr lang="en-US" baseline="0" dirty="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11/15/2019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613592407"/>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1429"/>
            <a:ext cx="6728997" cy="5225131"/>
          </a:xfrm>
        </p:spPr>
        <p:txBody>
          <a:bodyPr>
            <a:noAutofit/>
          </a:bodyPr>
          <a:lstStyle/>
          <a:p>
            <a:pPr marL="0" indent="0">
              <a:buNone/>
            </a:pPr>
            <a:r>
              <a:rPr lang="en-US" sz="2400" dirty="0"/>
              <a:t>DEQ recommends that the Environmental Quality Commission adopt the proposed rules </a:t>
            </a:r>
            <a:r>
              <a:rPr lang="en-US" sz="2400" dirty="0" smtClean="0"/>
              <a:t>in Attachment </a:t>
            </a:r>
            <a:r>
              <a:rPr lang="en-US" sz="2400" dirty="0"/>
              <a:t>A as part of Chapter 340 of the Oregon Administrative Rules, excluding </a:t>
            </a:r>
            <a:r>
              <a:rPr lang="en-US" sz="2400" dirty="0" smtClean="0"/>
              <a:t>Pacific Cast </a:t>
            </a:r>
            <a:r>
              <a:rPr lang="en-US" sz="2400" dirty="0"/>
              <a:t>Technologies, Inc.’s sludge from classification as a F006 hazardous </a:t>
            </a:r>
            <a:r>
              <a:rPr lang="en-US" sz="2400" dirty="0" smtClean="0"/>
              <a:t>waste</a:t>
            </a:r>
          </a:p>
          <a:p>
            <a:endParaRPr lang="en-US" sz="2400" smtClean="0"/>
          </a:p>
          <a:p>
            <a:endParaRPr lang="en-US" sz="2400" dirty="0"/>
          </a:p>
          <a:p>
            <a:pPr marL="0" indent="0">
              <a:buNone/>
            </a:pPr>
            <a:r>
              <a:rPr lang="en-US" sz="2400" b="1" i="1" dirty="0" smtClean="0"/>
              <a:t>Proposed Motion Language</a:t>
            </a:r>
            <a:r>
              <a:rPr lang="en-US" sz="2400" dirty="0"/>
              <a:t> </a:t>
            </a:r>
            <a:endParaRPr lang="en-ZW" sz="2400" dirty="0"/>
          </a:p>
          <a:p>
            <a:pPr marL="0" indent="0">
              <a:buNone/>
            </a:pPr>
            <a:r>
              <a:rPr lang="en-US" sz="2400" dirty="0"/>
              <a:t>“I move that the commission adopt the proposed rule amendments in Attachment A as part of chapter 340 of the Oregon Administrative Rules.”</a:t>
            </a:r>
            <a:endParaRPr lang="en-ZW" sz="24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38597" y="1805651"/>
            <a:ext cx="4137316" cy="4137316"/>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C05B2-8086-4526-AF94-010B01864310}">
  <ds:schemaRefs>
    <ds:schemaRef ds:uri="http://purl.org/dc/elements/1.1/"/>
    <ds:schemaRef ds:uri="http://schemas.microsoft.com/office/2006/metadata/properties"/>
    <ds:schemaRef ds:uri="$ListId:doc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2994</TotalTime>
  <Words>3545</Words>
  <Application>Microsoft Office PowerPoint</Application>
  <PresentationFormat>Widescreen</PresentationFormat>
  <Paragraphs>316</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FULLER Brian</cp:lastModifiedBy>
  <cp:revision>80</cp:revision>
  <cp:lastPrinted>2019-10-22T19:43:21Z</cp:lastPrinted>
  <dcterms:created xsi:type="dcterms:W3CDTF">2019-08-23T15:29:38Z</dcterms:created>
  <dcterms:modified xsi:type="dcterms:W3CDTF">2019-11-15T15:43:08Z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