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sldIdLst>
    <p:sldId id="256" r:id="rId5"/>
    <p:sldId id="261" r:id="rId6"/>
    <p:sldId id="273" r:id="rId7"/>
    <p:sldId id="262" r:id="rId8"/>
    <p:sldId id="272" r:id="rId9"/>
    <p:sldId id="268" r:id="rId10"/>
    <p:sldId id="269" r:id="rId11"/>
    <p:sldId id="270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7E"/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94" d="100"/>
          <a:sy n="94" d="100"/>
        </p:scale>
        <p:origin x="90" y="38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3"/>
    </mc:Choice>
    <mc:Fallback>
      <c:style val="13"/>
    </mc:Fallback>
  </mc:AlternateContent>
  <c:chart>
    <c:title>
      <c:tx>
        <c:rich>
          <a:bodyPr rot="-5400000" vert="horz"/>
          <a:lstStyle/>
          <a:p>
            <a:pPr>
              <a:defRPr sz="2400"/>
            </a:pPr>
            <a:r>
              <a:rPr lang="en-US" sz="2400" baseline="0" dirty="0" smtClean="0"/>
              <a:t>Tanks </a:t>
            </a:r>
            <a:r>
              <a:rPr lang="en-US" sz="2400" baseline="0" dirty="0"/>
              <a:t>Identified</a:t>
            </a:r>
            <a:endParaRPr lang="en-US" sz="2400" dirty="0"/>
          </a:p>
        </c:rich>
      </c:tx>
      <c:layout>
        <c:manualLayout>
          <c:xMode val="edge"/>
          <c:yMode val="edge"/>
          <c:x val="1.1282172235684578E-2"/>
          <c:y val="0.30593282619333606"/>
        </c:manualLayout>
      </c:layout>
      <c:overlay val="1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0965202714695978E-2"/>
          <c:y val="6.1194151417179141E-2"/>
          <c:w val="0.86129254237799202"/>
          <c:h val="0.83897716755497465"/>
        </c:manualLayout>
      </c:layout>
      <c:bar3DChart>
        <c:barDir val="col"/>
        <c:grouping val="clustered"/>
        <c:varyColors val="0"/>
        <c:ser>
          <c:idx val="1"/>
          <c:order val="0"/>
          <c:invertIfNegative val="0"/>
          <c:dPt>
            <c:idx val="26"/>
            <c:invertIfNegative val="0"/>
            <c:bubble3D val="0"/>
            <c:spPr/>
            <c:extLst>
              <c:ext xmlns:c16="http://schemas.microsoft.com/office/drawing/2014/chart" uri="{C3380CC4-5D6E-409C-BE32-E72D297353CC}">
                <c16:uniqueId val="{00000001-D1FF-4D16-80E9-7E3EA4F886A1}"/>
              </c:ext>
            </c:extLst>
          </c:dPt>
          <c:dLbls>
            <c:dLbl>
              <c:idx val="0"/>
              <c:layout>
                <c:manualLayout>
                  <c:x val="5.6321688196038534E-3"/>
                  <c:y val="-2.26757288639888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D1FF-4D16-80E9-7E3EA4F886A1}"/>
                </c:ext>
              </c:extLst>
            </c:dLbl>
            <c:dLbl>
              <c:idx val="1"/>
              <c:layout>
                <c:manualLayout>
                  <c:x val="9.8562954343068346E-3"/>
                  <c:y val="-4.535145772797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1FF-4D16-80E9-7E3EA4F886A1}"/>
                </c:ext>
              </c:extLst>
            </c:dLbl>
            <c:dLbl>
              <c:idx val="2"/>
              <c:layout>
                <c:manualLayout>
                  <c:x val="1.1264337639207807E-2"/>
                  <c:y val="-2.26757288639888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1FF-4D16-80E9-7E3EA4F886A1}"/>
                </c:ext>
              </c:extLst>
            </c:dLbl>
            <c:dLbl>
              <c:idx val="3"/>
              <c:layout>
                <c:manualLayout>
                  <c:x val="8.4482532294057229E-3"/>
                  <c:y val="-9.0702915455955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1FF-4D16-80E9-7E3EA4F886A1}"/>
                </c:ext>
              </c:extLst>
            </c:dLbl>
            <c:dLbl>
              <c:idx val="4"/>
              <c:layout>
                <c:manualLayout>
                  <c:x val="7.0402110245048818E-3"/>
                  <c:y val="-1.1337864431994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D1FF-4D16-80E9-7E3EA4F886A1}"/>
                </c:ext>
              </c:extLst>
            </c:dLbl>
            <c:dLbl>
              <c:idx val="5"/>
              <c:layout>
                <c:manualLayout>
                  <c:x val="5.9912161920096443E-17"/>
                  <c:y val="-1.6194325100438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D1FF-4D16-80E9-7E3EA4F886A1}"/>
                </c:ext>
              </c:extLst>
            </c:dLbl>
            <c:dLbl>
              <c:idx val="6"/>
              <c:layout>
                <c:manualLayout>
                  <c:x val="-1.1822011047920573E-3"/>
                  <c:y val="-2.39702094487441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D1FF-4D16-80E9-7E3EA4F886A1}"/>
                </c:ext>
              </c:extLst>
            </c:dLbl>
            <c:dLbl>
              <c:idx val="7"/>
              <c:layout>
                <c:manualLayout>
                  <c:x val="4.2241266147028883E-3"/>
                  <c:y val="-1.36054373183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D1FF-4D16-80E9-7E3EA4F886A1}"/>
                </c:ext>
              </c:extLst>
            </c:dLbl>
            <c:dLbl>
              <c:idx val="16"/>
              <c:layout>
                <c:manualLayout>
                  <c:x val="1.3976238853261708E-3"/>
                  <c:y val="-7.20366422605518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D1FF-4D16-80E9-7E3EA4F886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'data &amp; projection'!$F$5:$F$45</c:f>
              <c:numCache>
                <c:formatCode>General</c:formatCode>
                <c:ptCount val="41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  <c:pt idx="32">
                  <c:v>2019</c:v>
                </c:pt>
                <c:pt idx="33">
                  <c:v>2020</c:v>
                </c:pt>
                <c:pt idx="34">
                  <c:v>2021</c:v>
                </c:pt>
                <c:pt idx="35">
                  <c:v>2022</c:v>
                </c:pt>
                <c:pt idx="36">
                  <c:v>2023</c:v>
                </c:pt>
                <c:pt idx="37">
                  <c:v>2024</c:v>
                </c:pt>
                <c:pt idx="38">
                  <c:v>2025</c:v>
                </c:pt>
                <c:pt idx="39">
                  <c:v>2026</c:v>
                </c:pt>
                <c:pt idx="40">
                  <c:v>2027</c:v>
                </c:pt>
              </c:numCache>
            </c:numRef>
          </c:cat>
          <c:val>
            <c:numRef>
              <c:f>'data &amp; projection'!$G$5:$G$45</c:f>
              <c:numCache>
                <c:formatCode>General</c:formatCode>
                <c:ptCount val="41"/>
                <c:pt idx="0">
                  <c:v>5</c:v>
                </c:pt>
                <c:pt idx="1">
                  <c:v>16</c:v>
                </c:pt>
                <c:pt idx="2">
                  <c:v>35</c:v>
                </c:pt>
                <c:pt idx="3">
                  <c:v>141</c:v>
                </c:pt>
                <c:pt idx="4">
                  <c:v>244</c:v>
                </c:pt>
                <c:pt idx="5">
                  <c:v>246</c:v>
                </c:pt>
                <c:pt idx="6">
                  <c:v>348</c:v>
                </c:pt>
                <c:pt idx="7">
                  <c:v>479</c:v>
                </c:pt>
                <c:pt idx="8">
                  <c:v>609</c:v>
                </c:pt>
                <c:pt idx="9">
                  <c:v>821</c:v>
                </c:pt>
                <c:pt idx="10">
                  <c:v>1024</c:v>
                </c:pt>
                <c:pt idx="11">
                  <c:v>1157</c:v>
                </c:pt>
                <c:pt idx="12">
                  <c:v>1472</c:v>
                </c:pt>
                <c:pt idx="13">
                  <c:v>2789</c:v>
                </c:pt>
                <c:pt idx="14">
                  <c:v>3141</c:v>
                </c:pt>
                <c:pt idx="15">
                  <c:v>2984</c:v>
                </c:pt>
                <c:pt idx="16">
                  <c:v>2953</c:v>
                </c:pt>
                <c:pt idx="17">
                  <c:v>2846</c:v>
                </c:pt>
                <c:pt idx="18">
                  <c:v>2971</c:v>
                </c:pt>
                <c:pt idx="19">
                  <c:v>2604</c:v>
                </c:pt>
                <c:pt idx="20">
                  <c:v>2393</c:v>
                </c:pt>
                <c:pt idx="21">
                  <c:v>1951</c:v>
                </c:pt>
                <c:pt idx="22">
                  <c:v>1716</c:v>
                </c:pt>
                <c:pt idx="23">
                  <c:v>1727</c:v>
                </c:pt>
                <c:pt idx="24">
                  <c:v>1807</c:v>
                </c:pt>
                <c:pt idx="25">
                  <c:v>2052</c:v>
                </c:pt>
                <c:pt idx="26">
                  <c:v>2353</c:v>
                </c:pt>
                <c:pt idx="27">
                  <c:v>2334</c:v>
                </c:pt>
                <c:pt idx="28">
                  <c:v>2526</c:v>
                </c:pt>
                <c:pt idx="29">
                  <c:v>2260</c:v>
                </c:pt>
                <c:pt idx="30">
                  <c:v>2104</c:v>
                </c:pt>
                <c:pt idx="31" formatCode="0">
                  <c:v>1997.8400000000001</c:v>
                </c:pt>
                <c:pt idx="32" formatCode="0">
                  <c:v>1957.8832000000002</c:v>
                </c:pt>
                <c:pt idx="33" formatCode="0">
                  <c:v>1918.7255360000001</c:v>
                </c:pt>
                <c:pt idx="34" formatCode="0">
                  <c:v>1880.3510252800002</c:v>
                </c:pt>
                <c:pt idx="35" formatCode="0">
                  <c:v>1842.7440047744003</c:v>
                </c:pt>
                <c:pt idx="36" formatCode="0">
                  <c:v>1805.8891246789124</c:v>
                </c:pt>
                <c:pt idx="37" formatCode="0">
                  <c:v>1769.7713421853341</c:v>
                </c:pt>
                <c:pt idx="38" formatCode="0">
                  <c:v>1734.3759153416272</c:v>
                </c:pt>
                <c:pt idx="39" formatCode="0">
                  <c:v>1699.6883970347949</c:v>
                </c:pt>
                <c:pt idx="40" formatCode="0">
                  <c:v>1665.6946290940989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1FF-4D16-80E9-7E3EA4F886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32824616"/>
        <c:axId val="332825400"/>
        <c:axId val="0"/>
      </c:bar3DChart>
      <c:catAx>
        <c:axId val="3328246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2400" dirty="0" smtClean="0"/>
                  <a:t>Year</a:t>
                </a:r>
                <a:endParaRPr lang="en-US" sz="2400" dirty="0"/>
              </a:p>
            </c:rich>
          </c:tx>
          <c:layout>
            <c:manualLayout>
              <c:xMode val="edge"/>
              <c:yMode val="edge"/>
              <c:x val="0.49312587017639953"/>
              <c:y val="0.94728057297922508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332825400"/>
        <c:crosses val="autoZero"/>
        <c:auto val="1"/>
        <c:lblAlgn val="ctr"/>
        <c:lblOffset val="100"/>
        <c:noMultiLvlLbl val="0"/>
      </c:catAx>
      <c:valAx>
        <c:axId val="332825400"/>
        <c:scaling>
          <c:orientation val="minMax"/>
          <c:min val="0"/>
        </c:scaling>
        <c:delete val="0"/>
        <c:axPos val="l"/>
        <c:majorGridlines>
          <c:spPr>
            <a:ln w="0">
              <a:solidFill>
                <a:schemeClr val="bg1">
                  <a:lumMod val="85000"/>
                </a:schemeClr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crossAx val="3328246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0.25123</cdr:x>
      <cdr:y>0.22875</cdr:y>
    </cdr:from>
    <cdr:to>
      <cdr:x>0.40564</cdr:x>
      <cdr:y>0.32996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952625" y="1076327"/>
          <a:ext cx="1200150" cy="476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l"/>
          <a:endParaRPr lang="en-US" sz="1100"/>
        </a:p>
      </cdr:txBody>
    </cdr:sp>
  </cdr:relSizeAnchor>
  <cdr:relSizeAnchor xmlns:cdr="http://schemas.openxmlformats.org/drawingml/2006/chartDrawing">
    <cdr:from>
      <cdr:x>0.774</cdr:x>
      <cdr:y>0.93674</cdr:y>
    </cdr:from>
    <cdr:to>
      <cdr:x>0.98271</cdr:x>
      <cdr:y>0.98005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033249" y="5127452"/>
          <a:ext cx="1896534" cy="2370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000"/>
        </a:p>
        <a:p xmlns:a="http://schemas.openxmlformats.org/drawingml/2006/main">
          <a:endParaRPr lang="en-US" sz="1100"/>
        </a:p>
      </cdr:txBody>
    </cdr:sp>
  </cdr:relSizeAnchor>
  <cdr:relSizeAnchor xmlns:cdr="http://schemas.openxmlformats.org/drawingml/2006/chartDrawing">
    <cdr:from>
      <cdr:x>0.39967</cdr:x>
      <cdr:y>0.01246</cdr:y>
    </cdr:from>
    <cdr:to>
      <cdr:x>0.57724</cdr:x>
      <cdr:y>0.04625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599180" y="69997"/>
          <a:ext cx="1599081" cy="1898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en-US" sz="1000" b="1" dirty="0"/>
            <a:t>2018+ projected @ 2% decline</a:t>
          </a:r>
        </a:p>
        <a:p xmlns:a="http://schemas.openxmlformats.org/drawingml/2006/main">
          <a:endParaRPr lang="en-US" sz="1000" b="1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0.61923</cdr:x>
      <cdr:y>0.15932</cdr:y>
    </cdr:from>
    <cdr:to>
      <cdr:x>0.92385</cdr:x>
      <cdr:y>0.24068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76357" y="895349"/>
          <a:ext cx="27432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 smtClean="0"/>
            <a:t>Actual &lt;|&gt; Projected</a:t>
          </a:r>
          <a:endParaRPr lang="en-ZW" sz="2400" b="1" dirty="0"/>
        </a:p>
      </cdr:txBody>
    </cdr:sp>
  </cdr:relSizeAnchor>
  <cdr:relSizeAnchor xmlns:cdr="http://schemas.openxmlformats.org/drawingml/2006/chartDrawing">
    <cdr:from>
      <cdr:x>0.08614</cdr:x>
      <cdr:y>0.91864</cdr:y>
    </cdr:from>
    <cdr:to>
      <cdr:x>0.1734</cdr:x>
      <cdr:y>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75757" y="5162527"/>
          <a:ext cx="785807" cy="45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 smtClean="0"/>
            <a:t>1988</a:t>
          </a:r>
          <a:endParaRPr lang="en-ZW" sz="2400" b="1" dirty="0"/>
        </a:p>
      </cdr:txBody>
    </cdr:sp>
  </cdr:relSizeAnchor>
  <cdr:relSizeAnchor xmlns:cdr="http://schemas.openxmlformats.org/drawingml/2006/chartDrawing">
    <cdr:from>
      <cdr:x>0.31461</cdr:x>
      <cdr:y>0.91864</cdr:y>
    </cdr:from>
    <cdr:to>
      <cdr:x>0.40187</cdr:x>
      <cdr:y>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2833157" y="5162527"/>
          <a:ext cx="785808" cy="45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b="1" dirty="0" smtClean="0"/>
            <a:t>1999</a:t>
          </a:r>
          <a:endParaRPr lang="en-ZW" sz="2400" b="1" dirty="0"/>
        </a:p>
      </cdr:txBody>
    </cdr:sp>
  </cdr:relSizeAnchor>
  <cdr:relSizeAnchor xmlns:cdr="http://schemas.openxmlformats.org/drawingml/2006/chartDrawing">
    <cdr:from>
      <cdr:x>0.69538</cdr:x>
      <cdr:y>0.91864</cdr:y>
    </cdr:from>
    <cdr:to>
      <cdr:x>0.78264</cdr:x>
      <cdr:y>1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262157" y="5162527"/>
          <a:ext cx="785807" cy="4572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2400" b="1" dirty="0" smtClean="0"/>
            <a:t>2018</a:t>
          </a:r>
          <a:endParaRPr lang="en-ZW" sz="2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Mike - </a:t>
            </a:r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981EC-B6E6-4B85-93C1-B50A6F4389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19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4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5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25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128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2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3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09600" y="6366031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67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9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2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279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65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4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19200"/>
            <a:ext cx="10896600" cy="4343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907E"/>
                </a:solidFill>
              </a:rPr>
              <a:t>Heating Oil Tank Program Fee Increases</a:t>
            </a:r>
          </a:p>
          <a:p>
            <a:pPr algn="l"/>
            <a:r>
              <a:rPr lang="en-US" sz="3600" dirty="0" smtClean="0">
                <a:solidFill>
                  <a:srgbClr val="00907E"/>
                </a:solidFill>
              </a:rPr>
              <a:t>2019 Rulemaking</a:t>
            </a:r>
          </a:p>
          <a:p>
            <a:pPr algn="r"/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Oregon Environmental Quality Commission Meeting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Nov. 14-15, 2019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Oregon DEQ, 3</a:t>
            </a:r>
            <a:r>
              <a:rPr lang="en-US" sz="2800" baseline="30000" dirty="0" smtClean="0">
                <a:solidFill>
                  <a:schemeClr val="tx1"/>
                </a:solidFill>
              </a:rPr>
              <a:t>rd</a:t>
            </a:r>
            <a:r>
              <a:rPr lang="en-US" sz="2800" dirty="0" smtClean="0">
                <a:solidFill>
                  <a:schemeClr val="tx1"/>
                </a:solidFill>
              </a:rPr>
              <a:t> Floor Conference Room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700 NE Multnomah St.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Portland, OR 97232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Heating Oil Tank Program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432656"/>
            <a:ext cx="5791200" cy="4736410"/>
          </a:xfrm>
        </p:spPr>
      </p:pic>
    </p:spTree>
    <p:extLst>
      <p:ext uri="{BB962C8B-B14F-4D97-AF65-F5344CB8AC3E}">
        <p14:creationId xmlns:p14="http://schemas.microsoft.com/office/powerpoint/2010/main" val="201151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1651243"/>
              </p:ext>
            </p:extLst>
          </p:nvPr>
        </p:nvGraphicFramePr>
        <p:xfrm>
          <a:off x="1434043" y="476251"/>
          <a:ext cx="9005358" cy="5619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3757613" y="56419"/>
            <a:ext cx="415030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sz="3200" b="1" dirty="0"/>
              <a:t>Workload Projection</a:t>
            </a:r>
          </a:p>
        </p:txBody>
      </p:sp>
    </p:spTree>
    <p:extLst>
      <p:ext uri="{BB962C8B-B14F-4D97-AF65-F5344CB8AC3E}">
        <p14:creationId xmlns:p14="http://schemas.microsoft.com/office/powerpoint/2010/main" val="217389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OAR 340-177-0065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cleanup options</a:t>
            </a:r>
          </a:p>
          <a:p>
            <a:pPr lvl="1"/>
            <a:r>
              <a:rPr lang="en-US" dirty="0" smtClean="0"/>
              <a:t>Soil Matrix: remove contamination above threshold (usually 500 milligrams/kilogram total petroleum hydrocarbons)</a:t>
            </a:r>
          </a:p>
          <a:p>
            <a:pPr lvl="1"/>
            <a:r>
              <a:rPr lang="en-US" dirty="0" smtClean="0"/>
              <a:t>Generic Remedy: allows leaving up to 10,000 mg/kg TPH if less than 65 cubic yards in volume</a:t>
            </a:r>
          </a:p>
          <a:p>
            <a:pPr lvl="1"/>
            <a:r>
              <a:rPr lang="en-US" dirty="0" smtClean="0"/>
              <a:t>Risk-Based: allows leaving larger areas of contamination if detailed testing shows no risk of significant exposure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111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2186-000A-445B-B6A8-77BE99AD4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Senate Bill 40 – Statutory Amendments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F4261-7A7D-42D2-9B4B-3157B438F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Modifies license fees for HOT regulatory program</a:t>
            </a:r>
          </a:p>
          <a:p>
            <a:r>
              <a:rPr lang="en-US" dirty="0" smtClean="0"/>
              <a:t>Modifies HOT decommissioning certification fees and HOT corrective action certification fees</a:t>
            </a:r>
          </a:p>
          <a:p>
            <a:r>
              <a:rPr lang="en-US" dirty="0" smtClean="0"/>
              <a:t>Requires Environmental Quality Commission </a:t>
            </a:r>
            <a:r>
              <a:rPr lang="en-US" dirty="0" smtClean="0"/>
              <a:t>to </a:t>
            </a:r>
            <a:r>
              <a:rPr lang="en-US" dirty="0" smtClean="0"/>
              <a:t>define simple, intermediate and complex corrective actions by rule</a:t>
            </a:r>
          </a:p>
          <a:p>
            <a:r>
              <a:rPr lang="en-US" dirty="0" smtClean="0"/>
              <a:t>Applies to fees assessed on and after </a:t>
            </a:r>
            <a:r>
              <a:rPr lang="en-US" b="1" dirty="0" smtClean="0"/>
              <a:t>January 1, 2020</a:t>
            </a:r>
          </a:p>
          <a:p>
            <a:r>
              <a:rPr lang="en-US" dirty="0" smtClean="0"/>
              <a:t>Passed by Senate and House in June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902" y="1447800"/>
            <a:ext cx="10976956" cy="2209800"/>
          </a:xfrm>
        </p:spPr>
        <p:txBody>
          <a:bodyPr>
            <a:normAutofit fontScale="62500" lnSpcReduction="20000"/>
          </a:bodyPr>
          <a:lstStyle/>
          <a:p>
            <a:r>
              <a:rPr lang="en-US" sz="3500" b="1" dirty="0" smtClean="0"/>
              <a:t>Certified Reports, OAR 340-177-0095 (3)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907E"/>
                </a:solidFill>
              </a:rPr>
              <a:t>Current language: </a:t>
            </a:r>
            <a:r>
              <a:rPr lang="en-US" i="1" dirty="0" smtClean="0"/>
              <a:t>Certified reports submitted to the Department must </a:t>
            </a:r>
            <a:r>
              <a:rPr lang="en-US" i="1" u="sng" dirty="0" smtClean="0"/>
              <a:t>be accompanied by the required filing fee of $50 for decommissioning of a tank with no confirmed release and $125 for decommissioning of a tank with a confirmed release.</a:t>
            </a:r>
            <a:r>
              <a:rPr lang="en-US" i="1" dirty="0" smtClean="0"/>
              <a:t> Filing fees are non-refundable.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907E"/>
                </a:solidFill>
              </a:rPr>
              <a:t>Proposed language with </a:t>
            </a:r>
            <a:r>
              <a:rPr lang="en-US" b="1" u="sng" dirty="0" smtClean="0">
                <a:solidFill>
                  <a:srgbClr val="00907E"/>
                </a:solidFill>
              </a:rPr>
              <a:t>table</a:t>
            </a:r>
            <a:r>
              <a:rPr lang="en-US" b="1" dirty="0" smtClean="0">
                <a:solidFill>
                  <a:srgbClr val="00907E"/>
                </a:solidFill>
              </a:rPr>
              <a:t>: </a:t>
            </a:r>
            <a:r>
              <a:rPr lang="en-US" i="1" dirty="0" smtClean="0"/>
              <a:t>Certified reports submitted to the Department must </a:t>
            </a:r>
            <a:r>
              <a:rPr lang="en-US" i="1" u="sng" dirty="0" smtClean="0"/>
              <a:t>include the required filing fee. Table 1 below specifies the fee amounts for each type of project</a:t>
            </a:r>
            <a:r>
              <a:rPr lang="en-US" i="1" dirty="0" smtClean="0"/>
              <a:t>. Filing fees are non-refundable.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406569"/>
              </p:ext>
            </p:extLst>
          </p:nvPr>
        </p:nvGraphicFramePr>
        <p:xfrm>
          <a:off x="2133600" y="3505201"/>
          <a:ext cx="7467600" cy="2709429"/>
        </p:xfrm>
        <a:graphic>
          <a:graphicData uri="http://schemas.openxmlformats.org/drawingml/2006/table">
            <a:tbl>
              <a:tblPr firstRow="1" firstCol="1" bandRow="1"/>
              <a:tblGrid>
                <a:gridCol w="5572373">
                  <a:extLst>
                    <a:ext uri="{9D8B030D-6E8A-4147-A177-3AD203B41FA5}">
                      <a16:colId xmlns:a16="http://schemas.microsoft.com/office/drawing/2014/main" val="2790711992"/>
                    </a:ext>
                  </a:extLst>
                </a:gridCol>
                <a:gridCol w="1895227">
                  <a:extLst>
                    <a:ext uri="{9D8B030D-6E8A-4147-A177-3AD203B41FA5}">
                      <a16:colId xmlns:a16="http://schemas.microsoft.com/office/drawing/2014/main" val="798723726"/>
                    </a:ext>
                  </a:extLst>
                </a:gridCol>
              </a:tblGrid>
              <a:tr h="59765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OAR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340-177-0095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Table 1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Submission Fees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891180"/>
                  </a:ext>
                </a:extLst>
              </a:tr>
              <a:tr h="2586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Project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82624"/>
                  </a:ext>
                </a:extLst>
              </a:tr>
              <a:tr h="2586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Decommissioning, no confirmed release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$100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595571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Decommissioning, with confirmed release, using Soil Matrix Option (Simple Complexity)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054513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Using Generic Remedy Option (Intermediate Complexity)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$350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628322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Using Risk-Based Option (OAR 340-163-0060(1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)) 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(Complex)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$450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90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12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756" y="1437034"/>
            <a:ext cx="10968644" cy="4114800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Fees, OAR 340-163-0150 (1)</a:t>
            </a:r>
          </a:p>
          <a:p>
            <a:pPr marL="457200" lvl="1" indent="0">
              <a:buNone/>
            </a:pPr>
            <a:r>
              <a:rPr lang="en-US" sz="1800" b="1" dirty="0">
                <a:solidFill>
                  <a:srgbClr val="00907E"/>
                </a:solidFill>
              </a:rPr>
              <a:t>Current language: </a:t>
            </a:r>
            <a:r>
              <a:rPr lang="en-US" sz="1800" i="1" dirty="0" smtClean="0"/>
              <a:t>Heating oil tank service providers must pay a non-refundable license fee </a:t>
            </a:r>
            <a:r>
              <a:rPr lang="en-US" sz="1800" i="1" u="sng" dirty="0" smtClean="0"/>
              <a:t>of $750 </a:t>
            </a:r>
            <a:r>
              <a:rPr lang="en-US" sz="1800" i="1" dirty="0" smtClean="0"/>
              <a:t>for a twelve (12) month license.</a:t>
            </a:r>
            <a:endParaRPr lang="en-US" sz="1800" i="1" dirty="0"/>
          </a:p>
          <a:p>
            <a:pPr marL="457200" lvl="1" indent="0">
              <a:buNone/>
            </a:pPr>
            <a:endParaRPr lang="en-US" sz="1800" i="1" dirty="0"/>
          </a:p>
          <a:p>
            <a:pPr marL="457200" lvl="1" indent="0">
              <a:buNone/>
            </a:pPr>
            <a:r>
              <a:rPr lang="en-US" sz="1800" b="1" dirty="0">
                <a:solidFill>
                  <a:srgbClr val="00907E"/>
                </a:solidFill>
              </a:rPr>
              <a:t>Proposed </a:t>
            </a:r>
            <a:r>
              <a:rPr lang="en-US" sz="1800" b="1" dirty="0" smtClean="0">
                <a:solidFill>
                  <a:srgbClr val="00907E"/>
                </a:solidFill>
              </a:rPr>
              <a:t>language with </a:t>
            </a:r>
            <a:r>
              <a:rPr lang="en-US" sz="1800" b="1" u="sng" dirty="0" smtClean="0">
                <a:solidFill>
                  <a:srgbClr val="00907E"/>
                </a:solidFill>
              </a:rPr>
              <a:t>table</a:t>
            </a:r>
            <a:r>
              <a:rPr lang="en-US" sz="1800" b="1" dirty="0" smtClean="0">
                <a:solidFill>
                  <a:srgbClr val="00907E"/>
                </a:solidFill>
              </a:rPr>
              <a:t>: </a:t>
            </a:r>
            <a:r>
              <a:rPr lang="en-US" sz="1800" i="1" dirty="0" smtClean="0"/>
              <a:t>Heating oil tank service providers must pay a non-refundable license fee for a twelve (12) month license </a:t>
            </a:r>
            <a:r>
              <a:rPr lang="en-US" sz="1800" i="1" u="sng" dirty="0" smtClean="0"/>
              <a:t>as listed in Table 1 below:</a:t>
            </a:r>
          </a:p>
          <a:p>
            <a:pPr marL="457200" lvl="1" indent="0">
              <a:buNone/>
            </a:pPr>
            <a:endParaRPr lang="en-US" sz="2200" i="1" u="sng" dirty="0"/>
          </a:p>
          <a:p>
            <a:pPr marL="0" indent="0">
              <a:buNone/>
            </a:pP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581400"/>
            <a:ext cx="6366662" cy="259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5347"/>
            <a:ext cx="10668000" cy="4800600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Fees, OAR 340-163-0150 (2)</a:t>
            </a:r>
          </a:p>
          <a:p>
            <a:pPr marL="457200" lvl="1" indent="0">
              <a:buNone/>
            </a:pPr>
            <a:r>
              <a:rPr lang="en-US" sz="2200" b="1" dirty="0">
                <a:solidFill>
                  <a:srgbClr val="00907E"/>
                </a:solidFill>
              </a:rPr>
              <a:t>Current language: </a:t>
            </a:r>
            <a:r>
              <a:rPr lang="en-US" sz="2200" i="1" dirty="0"/>
              <a:t>Heating oil tank supervisors must pay a non-refundable license fee </a:t>
            </a:r>
            <a:r>
              <a:rPr lang="en-US" sz="2200" i="1" u="sng" dirty="0"/>
              <a:t>of $150</a:t>
            </a:r>
            <a:r>
              <a:rPr lang="en-US" sz="2200" i="1" dirty="0"/>
              <a:t> for a twenty-four (24) month license</a:t>
            </a:r>
            <a:r>
              <a:rPr lang="en-US" sz="2200" i="1" dirty="0" smtClean="0"/>
              <a:t>.</a:t>
            </a:r>
          </a:p>
          <a:p>
            <a:pPr marL="457200" lvl="1" indent="0">
              <a:buNone/>
            </a:pPr>
            <a:endParaRPr lang="en-US" sz="2200" i="1" dirty="0"/>
          </a:p>
          <a:p>
            <a:pPr marL="457200" lvl="1" indent="0">
              <a:buNone/>
            </a:pPr>
            <a:r>
              <a:rPr lang="en-US" sz="2200" b="1" dirty="0">
                <a:solidFill>
                  <a:srgbClr val="00907E"/>
                </a:solidFill>
              </a:rPr>
              <a:t>Proposed </a:t>
            </a:r>
            <a:r>
              <a:rPr lang="en-US" sz="2200" b="1" dirty="0" smtClean="0">
                <a:solidFill>
                  <a:srgbClr val="00907E"/>
                </a:solidFill>
              </a:rPr>
              <a:t>language: </a:t>
            </a:r>
            <a:r>
              <a:rPr lang="en-US" sz="2200" i="1" dirty="0">
                <a:solidFill>
                  <a:srgbClr val="2D2D2D"/>
                </a:solidFill>
              </a:rPr>
              <a:t>Heating oil tank supervisors must pay a non-refundable license fee for a twenty-four (24) month license </a:t>
            </a:r>
            <a:r>
              <a:rPr lang="en-US" sz="2200" i="1" u="sng" dirty="0">
                <a:solidFill>
                  <a:srgbClr val="2D2D2D"/>
                </a:solidFill>
              </a:rPr>
              <a:t>according to the following schedule</a:t>
            </a:r>
            <a:r>
              <a:rPr lang="en-US" sz="2200" i="1" u="sng" dirty="0" smtClean="0">
                <a:solidFill>
                  <a:srgbClr val="2D2D2D"/>
                </a:solidFill>
              </a:rPr>
              <a:t>:</a:t>
            </a:r>
          </a:p>
          <a:p>
            <a:pPr marL="457200" lvl="1" indent="0">
              <a:buNone/>
            </a:pPr>
            <a:endParaRPr lang="en-US" sz="2200" i="1" u="sng" dirty="0">
              <a:solidFill>
                <a:srgbClr val="2D2D2D"/>
              </a:solidFill>
            </a:endParaRPr>
          </a:p>
          <a:p>
            <a:pPr marL="971550" lvl="1" indent="-514350">
              <a:buFont typeface="Arial" pitchFamily="34" charset="0"/>
              <a:buAutoNum type="alphaLcParenBoth"/>
            </a:pPr>
            <a:r>
              <a:rPr lang="en-US" sz="2200" i="1" u="sng" dirty="0">
                <a:solidFill>
                  <a:srgbClr val="2D2D2D"/>
                </a:solidFill>
              </a:rPr>
              <a:t>$150 for license applications received on or before December 31, 2019;</a:t>
            </a:r>
          </a:p>
          <a:p>
            <a:pPr marL="971550" lvl="1" indent="-514350">
              <a:buFont typeface="Arial" pitchFamily="34" charset="0"/>
              <a:buAutoNum type="alphaLcParenBoth"/>
            </a:pPr>
            <a:r>
              <a:rPr lang="en-US" sz="2200" i="1" u="sng" dirty="0">
                <a:solidFill>
                  <a:srgbClr val="2D2D2D"/>
                </a:solidFill>
              </a:rPr>
              <a:t>$200 for license applications received January 1, 2020 or later</a:t>
            </a:r>
            <a:r>
              <a:rPr lang="en-US" sz="2200" i="1" u="sng" dirty="0" smtClean="0">
                <a:solidFill>
                  <a:srgbClr val="2D2D2D"/>
                </a:solidFill>
              </a:rPr>
              <a:t>.</a:t>
            </a:r>
            <a:endParaRPr lang="en-US" sz="2200" dirty="0"/>
          </a:p>
          <a:p>
            <a:pPr marL="457200" lvl="1" indent="0">
              <a:buNone/>
            </a:pPr>
            <a:endParaRPr lang="en-US" sz="2200" dirty="0" smtClean="0"/>
          </a:p>
          <a:p>
            <a:pPr marL="457200" lvl="1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1750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A7586-5AAA-4902-AF3D-656AF702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Oil Tank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3DCD9-4408-4FEE-952B-386787F26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ZW" dirty="0" smtClean="0"/>
          </a:p>
          <a:p>
            <a:pPr marL="0" indent="0">
              <a:buNone/>
            </a:pPr>
            <a:r>
              <a:rPr lang="en-ZW" dirty="0" smtClean="0"/>
              <a:t>DEQ </a:t>
            </a:r>
            <a:r>
              <a:rPr lang="en-ZW" dirty="0"/>
              <a:t>recommends </a:t>
            </a:r>
            <a:r>
              <a:rPr lang="en-ZW" dirty="0" smtClean="0"/>
              <a:t>the Environmental Quality Commission adopt the proposed rules in Attachment A as part of Chapter 340 of the Oregon Administrative Rules </a:t>
            </a:r>
            <a:endParaRPr lang="en-ZW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237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QSimpleTheme">
  <a:themeElements>
    <a:clrScheme name="Deep Cyan">
      <a:dk1>
        <a:srgbClr val="2D2D2D"/>
      </a:dk1>
      <a:lt1>
        <a:sysClr val="window" lastClr="FFFFFF"/>
      </a:lt1>
      <a:dk2>
        <a:srgbClr val="7F7F7F"/>
      </a:dk2>
      <a:lt2>
        <a:srgbClr val="EEECE1"/>
      </a:lt2>
      <a:accent1>
        <a:srgbClr val="00907E"/>
      </a:accent1>
      <a:accent2>
        <a:srgbClr val="71BCB4"/>
      </a:accent2>
      <a:accent3>
        <a:srgbClr val="B1CA54"/>
      </a:accent3>
      <a:accent4>
        <a:srgbClr val="F57F32"/>
      </a:accent4>
      <a:accent5>
        <a:srgbClr val="248F79"/>
      </a:accent5>
      <a:accent6>
        <a:srgbClr val="23769A"/>
      </a:accent6>
      <a:hlink>
        <a:srgbClr val="00907E"/>
      </a:hlink>
      <a:folHlink>
        <a:srgbClr val="71BC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.potx" id="{DBE168D4-921E-4230-983A-1E61CFA52217}" vid="{C600DF6A-E7CD-4F5A-A95E-C97398A534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89E122ADD50E4BAB41275941B81369" ma:contentTypeVersion="" ma:contentTypeDescription="Create a new document." ma:contentTypeScope="" ma:versionID="5aa29e35e5b773206bb3c8e601c01a42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001150d0fd4e043abff2eb1471db209c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2:Sub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A - Rules"/>
          <xsd:enumeration value="B - Planning"/>
          <xsd:enumeration value="C - Stakeholder Involvement"/>
          <xsd:enumeration value="D - Fee Approval"/>
          <xsd:enumeration value="E - Public Notice"/>
          <xsd:enumeration value="F - EQC Preparation"/>
          <xsd:enumeration value="G - Supporting Documents"/>
        </xsd:restriction>
      </xsd:simpleType>
    </xsd:element>
    <xsd:element name="Subtopic" ma:index="9" nillable="true" ma:displayName="Subtopic" ma:internalName="Subtopic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F - EQC Preparation</Topic>
    <Subtopic xmlns="$ListId:docs;" xsi:nil="true"/>
  </documentManagement>
</p:properties>
</file>

<file path=customXml/itemProps1.xml><?xml version="1.0" encoding="utf-8"?>
<ds:datastoreItem xmlns:ds="http://schemas.openxmlformats.org/officeDocument/2006/customXml" ds:itemID="{5C97235A-8254-41B2-9557-A08B5479669C}"/>
</file>

<file path=customXml/itemProps2.xml><?xml version="1.0" encoding="utf-8"?>
<ds:datastoreItem xmlns:ds="http://schemas.openxmlformats.org/officeDocument/2006/customXml" ds:itemID="{2609BCCD-AA33-4DD1-8451-63768BF32C04}"/>
</file>

<file path=customXml/itemProps3.xml><?xml version="1.0" encoding="utf-8"?>
<ds:datastoreItem xmlns:ds="http://schemas.openxmlformats.org/officeDocument/2006/customXml" ds:itemID="{5A358C25-DDCC-4D7F-A022-FA05274FBFD8}"/>
</file>

<file path=docProps/app.xml><?xml version="1.0" encoding="utf-8"?>
<Properties xmlns="http://schemas.openxmlformats.org/officeDocument/2006/extended-properties" xmlns:vt="http://schemas.openxmlformats.org/officeDocument/2006/docPropsVTypes">
  <Template>HOT AC Meeting Presentation</Template>
  <TotalTime>1330</TotalTime>
  <Words>530</Words>
  <Application>Microsoft Office PowerPoint</Application>
  <PresentationFormat>Widescreen</PresentationFormat>
  <Paragraphs>77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DEQSimpleTheme</vt:lpstr>
      <vt:lpstr>PowerPoint Presentation</vt:lpstr>
      <vt:lpstr>PowerPoint Presentation</vt:lpstr>
      <vt:lpstr>PowerPoint Presentation</vt:lpstr>
      <vt:lpstr>OAR 340-177-0065</vt:lpstr>
      <vt:lpstr>Senate Bill 40 – Statutory Amendments</vt:lpstr>
      <vt:lpstr>Rule Language (Differences Underlined)</vt:lpstr>
      <vt:lpstr>Rule Language (Differences Underlined)</vt:lpstr>
      <vt:lpstr>Rule Language (Differences Underlined)</vt:lpstr>
      <vt:lpstr>Heating Oil Tank Fees</vt:lpstr>
    </vt:vector>
  </TitlesOfParts>
  <Company>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 2 Advisory Committee Meeting Presentation</dc:title>
  <dc:creator>COHEN Jessika</dc:creator>
  <cp:lastModifiedBy>KORTENHOF Mike</cp:lastModifiedBy>
  <cp:revision>27</cp:revision>
  <dcterms:created xsi:type="dcterms:W3CDTF">2019-07-24T22:10:47Z</dcterms:created>
  <dcterms:modified xsi:type="dcterms:W3CDTF">2019-11-05T19:24:07Z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0x0101001589E122ADD50E4BAB41275941B81369</vt:lpwstr>
  </property>
</Properties>
</file>