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6"/>
  </p:notesMasterIdLst>
  <p:sldIdLst>
    <p:sldId id="256" r:id="rId5"/>
    <p:sldId id="274" r:id="rId6"/>
    <p:sldId id="273" r:id="rId7"/>
    <p:sldId id="275" r:id="rId8"/>
    <p:sldId id="262" r:id="rId9"/>
    <p:sldId id="276" r:id="rId10"/>
    <p:sldId id="272" r:id="rId11"/>
    <p:sldId id="268" r:id="rId12"/>
    <p:sldId id="269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DEDA"/>
    <a:srgbClr val="007A6B"/>
    <a:srgbClr val="57257D"/>
    <a:srgbClr val="00907E"/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69" d="100"/>
          <a:sy n="69" d="100"/>
        </p:scale>
        <p:origin x="524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Heating</a:t>
            </a:r>
            <a:r>
              <a:rPr lang="en-US" sz="20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Oil Tank Program Workload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U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en-US" i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estimated 2% decline for each year after 2018</a:t>
            </a:r>
            <a:endParaRPr 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solidFill>
          <a:srgbClr val="B8DEDA">
            <a:alpha val="65000"/>
          </a:srgb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864975211431899E-2"/>
          <c:y val="0.17409940944881894"/>
          <c:w val="0.91361009040536623"/>
          <c:h val="0.69837319553805755"/>
        </c:manualLayout>
      </c:layout>
      <c:scatterChart>
        <c:scatterStyle val="lineMarker"/>
        <c:varyColors val="0"/>
        <c:ser>
          <c:idx val="0"/>
          <c:order val="0"/>
          <c:tx>
            <c:v>Actual</c:v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Sheet1!$A$1:$A$41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xVal>
          <c:yVal>
            <c:numRef>
              <c:f>Sheet1!$B$1:$B$41</c:f>
              <c:numCache>
                <c:formatCode>General</c:formatCode>
                <c:ptCount val="41"/>
                <c:pt idx="0">
                  <c:v>5</c:v>
                </c:pt>
                <c:pt idx="1">
                  <c:v>16</c:v>
                </c:pt>
                <c:pt idx="2">
                  <c:v>35</c:v>
                </c:pt>
                <c:pt idx="3">
                  <c:v>141</c:v>
                </c:pt>
                <c:pt idx="4">
                  <c:v>244</c:v>
                </c:pt>
                <c:pt idx="5">
                  <c:v>246</c:v>
                </c:pt>
                <c:pt idx="6">
                  <c:v>348</c:v>
                </c:pt>
                <c:pt idx="7">
                  <c:v>479</c:v>
                </c:pt>
                <c:pt idx="8">
                  <c:v>609</c:v>
                </c:pt>
                <c:pt idx="9">
                  <c:v>821</c:v>
                </c:pt>
                <c:pt idx="10">
                  <c:v>1024</c:v>
                </c:pt>
                <c:pt idx="11">
                  <c:v>1157</c:v>
                </c:pt>
                <c:pt idx="12">
                  <c:v>1472</c:v>
                </c:pt>
                <c:pt idx="13">
                  <c:v>2789</c:v>
                </c:pt>
                <c:pt idx="14">
                  <c:v>3141</c:v>
                </c:pt>
                <c:pt idx="15">
                  <c:v>2984</c:v>
                </c:pt>
                <c:pt idx="16">
                  <c:v>2953</c:v>
                </c:pt>
                <c:pt idx="17">
                  <c:v>2846</c:v>
                </c:pt>
                <c:pt idx="18">
                  <c:v>2971</c:v>
                </c:pt>
                <c:pt idx="19">
                  <c:v>2604</c:v>
                </c:pt>
                <c:pt idx="20">
                  <c:v>2393</c:v>
                </c:pt>
                <c:pt idx="21">
                  <c:v>1951</c:v>
                </c:pt>
                <c:pt idx="22">
                  <c:v>1716</c:v>
                </c:pt>
                <c:pt idx="23">
                  <c:v>1727</c:v>
                </c:pt>
                <c:pt idx="24">
                  <c:v>1807</c:v>
                </c:pt>
                <c:pt idx="25">
                  <c:v>2052</c:v>
                </c:pt>
                <c:pt idx="26">
                  <c:v>2353</c:v>
                </c:pt>
                <c:pt idx="27">
                  <c:v>2334</c:v>
                </c:pt>
                <c:pt idx="28">
                  <c:v>2526</c:v>
                </c:pt>
                <c:pt idx="29">
                  <c:v>2260</c:v>
                </c:pt>
                <c:pt idx="30">
                  <c:v>2104</c:v>
                </c:pt>
                <c:pt idx="31">
                  <c:v>1972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23-4CF3-806F-C1558493DCD6}"/>
            </c:ext>
          </c:extLst>
        </c:ser>
        <c:ser>
          <c:idx val="1"/>
          <c:order val="1"/>
          <c:tx>
            <c:v>Projected</c:v>
          </c:tx>
          <c:spPr>
            <a:ln w="28575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Sheet1!$A$1:$A$41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xVal>
          <c:yVal>
            <c:numRef>
              <c:f>Sheet1!$C$1:$C$41</c:f>
              <c:numCache>
                <c:formatCode>General</c:formatCode>
                <c:ptCount val="41"/>
                <c:pt idx="31">
                  <c:v>1972</c:v>
                </c:pt>
                <c:pt idx="32" formatCode="0">
                  <c:v>1958.4</c:v>
                </c:pt>
                <c:pt idx="33" formatCode="0">
                  <c:v>1919.2320000000002</c:v>
                </c:pt>
                <c:pt idx="34" formatCode="0">
                  <c:v>1880.8473599999998</c:v>
                </c:pt>
                <c:pt idx="35" formatCode="0">
                  <c:v>1843.2304128000001</c:v>
                </c:pt>
                <c:pt idx="36" formatCode="0">
                  <c:v>1806.365804544</c:v>
                </c:pt>
                <c:pt idx="37" formatCode="0">
                  <c:v>1770.2384884531198</c:v>
                </c:pt>
                <c:pt idx="38" formatCode="0">
                  <c:v>1734.8337186840572</c:v>
                </c:pt>
                <c:pt idx="39" formatCode="0">
                  <c:v>1700.1370443103763</c:v>
                </c:pt>
                <c:pt idx="40" formatCode="0">
                  <c:v>1666.1343034241686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23-4CF3-806F-C1558493D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6927888"/>
        <c:axId val="546926904"/>
      </c:scatterChart>
      <c:valAx>
        <c:axId val="546927888"/>
        <c:scaling>
          <c:orientation val="minMax"/>
          <c:max val="2027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1157169242733547"/>
              <c:y val="0.947968667979002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@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1" i="0" u="none" strike="noStrike" kern="1200" baseline="0">
                <a:solidFill>
                  <a:srgbClr val="57257D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926904"/>
        <c:crosses val="autoZero"/>
        <c:crossBetween val="midCat"/>
        <c:majorUnit val="1"/>
      </c:valAx>
      <c:valAx>
        <c:axId val="546926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5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55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Number</a:t>
                </a:r>
                <a:r>
                  <a:rPr lang="en-US" sz="155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of Tanks Identified</a:t>
                </a:r>
                <a:endParaRPr lang="en-US" sz="155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31847047244094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5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57257D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927888"/>
        <c:crosses val="autoZero"/>
        <c:crossBetween val="midCat"/>
      </c:valAx>
      <c:spPr>
        <a:solidFill>
          <a:srgbClr val="B8DEDA">
            <a:alpha val="90980"/>
          </a:srgbClr>
        </a:solidFill>
        <a:ln>
          <a:noFill/>
        </a:ln>
        <a:effectLst>
          <a:outerShdw blurRad="50800" dist="38100" algn="l" rotWithShape="0">
            <a:prstClr val="black">
              <a:alpha val="40000"/>
            </a:prstClr>
          </a:outerShdw>
        </a:effectLst>
      </c:spPr>
    </c:plotArea>
    <c:legend>
      <c:legendPos val="b"/>
      <c:layout>
        <c:manualLayout>
          <c:xMode val="edge"/>
          <c:yMode val="edge"/>
          <c:x val="0.34062661611742978"/>
          <c:y val="0.12424819553805776"/>
          <c:w val="0.31039260791907741"/>
          <c:h val="4.1328121918846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0"/>
    <c:dispBlanksAs val="span"/>
    <c:showDLblsOverMax val="0"/>
  </c:chart>
  <c:spPr>
    <a:solidFill>
      <a:srgbClr val="00907E">
        <a:alpha val="44000"/>
      </a:srgb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1267321648236"/>
          <c:y val="8.4070177703196941E-2"/>
          <c:w val="0.61178218087610625"/>
          <c:h val="0.696109461727120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HOT Projects (2018 Data)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99-4DB1-8BD6-E990F30404B5}"/>
              </c:ext>
            </c:extLst>
          </c:dPt>
          <c:dPt>
            <c:idx val="1"/>
            <c:bubble3D val="0"/>
            <c:explosion val="1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1EF-44FF-8411-476564805196}"/>
              </c:ext>
            </c:extLst>
          </c:dPt>
          <c:dLbls>
            <c:dLbl>
              <c:idx val="0"/>
              <c:layout>
                <c:manualLayout>
                  <c:x val="0.23395322414408726"/>
                  <c:y val="3.4724997061934333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652 </a:t>
                    </a:r>
                    <a: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/>
                    </a:r>
                    <a:b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</a:br>
                    <a: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projects</a:t>
                    </a:r>
                    <a:endParaRPr lang="en-US" sz="1600" b="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99-4DB1-8BD6-E990F30404B5}"/>
                </c:ext>
              </c:extLst>
            </c:dLbl>
            <c:dLbl>
              <c:idx val="1"/>
              <c:layout>
                <c:manualLayout>
                  <c:x val="-0.2537997469339589"/>
                  <c:y val="0.1520809339131116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1278 projects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1EF-44FF-8411-4765648051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Clean Decommissions</c:v>
                </c:pt>
                <c:pt idx="1">
                  <c:v>Cleanups (Confirmed Releases)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652</c:v>
                </c:pt>
                <c:pt idx="1">
                  <c:v>1278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EF-44FF-8411-476564805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9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Projects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39D-43B9-8AB2-A187939B5565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39D-43B9-8AB2-A187939B5565}"/>
              </c:ext>
            </c:extLst>
          </c:dPt>
          <c:dPt>
            <c:idx val="2"/>
            <c:bubble3D val="0"/>
            <c:spPr>
              <a:solidFill>
                <a:schemeClr val="accent4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9D-43B9-8AB2-A187939B5565}"/>
              </c:ext>
            </c:extLst>
          </c:dPt>
          <c:dLbls>
            <c:dLbl>
              <c:idx val="0"/>
              <c:layout>
                <c:manualLayout>
                  <c:x val="0.23533229731699143"/>
                  <c:y val="-9.199632945166748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39D-43B9-8AB2-A187939B5565}"/>
                </c:ext>
              </c:extLst>
            </c:dLbl>
            <c:dLbl>
              <c:idx val="1"/>
              <c:layout>
                <c:manualLayout>
                  <c:x val="0.11289577418516374"/>
                  <c:y val="0.1666345024436153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73014361830789"/>
                      <c:h val="0.178090478415027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39D-43B9-8AB2-A187939B5565}"/>
                </c:ext>
              </c:extLst>
            </c:dLbl>
            <c:dLbl>
              <c:idx val="2"/>
              <c:layout>
                <c:manualLayout>
                  <c:x val="-0.19399013697751999"/>
                  <c:y val="-0.157955492551340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29835868368167"/>
                      <c:h val="0.237106816291352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39D-43B9-8AB2-A187939B5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Simple</c:v>
                </c:pt>
                <c:pt idx="1">
                  <c:v>Intermediate</c:v>
                </c:pt>
                <c:pt idx="2">
                  <c:v>Complex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407</c:v>
                </c:pt>
                <c:pt idx="1">
                  <c:v>287</c:v>
                </c:pt>
                <c:pt idx="2">
                  <c:v>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9D-43B9-8AB2-A187939B556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96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Mike - 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19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5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5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128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09600" y="6366031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7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2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7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5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10896600" cy="4343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Heating Oil Tank Program Fee Increases</a:t>
            </a:r>
          </a:p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2019 Rulemaking</a:t>
            </a:r>
          </a:p>
          <a:p>
            <a:pPr algn="r"/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Oregon Environmental Quality Commission Meeting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Nov. 14-15, 2019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Oregon DEQ, 3</a:t>
            </a:r>
            <a:r>
              <a:rPr lang="en-US" sz="2800" baseline="30000" dirty="0" smtClean="0">
                <a:solidFill>
                  <a:schemeClr val="tx1"/>
                </a:solidFill>
              </a:rPr>
              <a:t>rd</a:t>
            </a:r>
            <a:r>
              <a:rPr lang="en-US" sz="2800" dirty="0" smtClean="0">
                <a:solidFill>
                  <a:schemeClr val="tx1"/>
                </a:solidFill>
              </a:rPr>
              <a:t> Floor Conference Room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700 NE Multnomah St.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Portland, OR 97232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Heating Oil Tank Program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5347"/>
            <a:ext cx="10668000" cy="48006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(2)</a:t>
            </a:r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Current language: </a:t>
            </a:r>
            <a:r>
              <a:rPr lang="en-US" sz="2200" i="1" dirty="0"/>
              <a:t>Heating oil tank supervisors must pay a non-refundable license fee </a:t>
            </a:r>
            <a:r>
              <a:rPr lang="en-US" sz="2200" i="1" u="sng" dirty="0"/>
              <a:t>of $150</a:t>
            </a:r>
            <a:r>
              <a:rPr lang="en-US" sz="2200" i="1" dirty="0"/>
              <a:t> for a twenty-four (24) month license</a:t>
            </a:r>
            <a:r>
              <a:rPr lang="en-US" sz="2200" i="1" dirty="0" smtClean="0"/>
              <a:t>.</a:t>
            </a:r>
          </a:p>
          <a:p>
            <a:pPr marL="457200" lvl="1" indent="0">
              <a:buNone/>
            </a:pPr>
            <a:endParaRPr lang="en-US" sz="2200" i="1" dirty="0"/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Proposed </a:t>
            </a:r>
            <a:r>
              <a:rPr lang="en-US" sz="2200" b="1" dirty="0" smtClean="0">
                <a:solidFill>
                  <a:srgbClr val="00907E"/>
                </a:solidFill>
              </a:rPr>
              <a:t>language: </a:t>
            </a:r>
            <a:r>
              <a:rPr lang="en-US" sz="2200" i="1" dirty="0">
                <a:solidFill>
                  <a:srgbClr val="2D2D2D"/>
                </a:solidFill>
              </a:rPr>
              <a:t>Heating oil tank supervisors must pay a non-refundable license fee for a twenty-four (24) month license </a:t>
            </a:r>
            <a:r>
              <a:rPr lang="en-US" sz="2200" i="1" u="sng" dirty="0">
                <a:solidFill>
                  <a:srgbClr val="2D2D2D"/>
                </a:solidFill>
              </a:rPr>
              <a:t>according to the following schedule</a:t>
            </a:r>
            <a:r>
              <a:rPr lang="en-US" sz="2200" i="1" u="sng" dirty="0" smtClean="0">
                <a:solidFill>
                  <a:srgbClr val="2D2D2D"/>
                </a:solidFill>
              </a:rPr>
              <a:t>:</a:t>
            </a:r>
          </a:p>
          <a:p>
            <a:pPr marL="457200" lvl="1" indent="0">
              <a:buNone/>
            </a:pPr>
            <a:endParaRPr lang="en-US" sz="2200" i="1" u="sng" dirty="0">
              <a:solidFill>
                <a:srgbClr val="2D2D2D"/>
              </a:solidFill>
            </a:endParaRP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$150 for license applications received on or before December 31, 2019;</a:t>
            </a: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$200 for license applications received January 1, 2020 or later</a:t>
            </a:r>
            <a:r>
              <a:rPr lang="en-US" sz="2200" i="1" u="sng" dirty="0" smtClean="0">
                <a:solidFill>
                  <a:srgbClr val="2D2D2D"/>
                </a:solidFill>
              </a:rPr>
              <a:t>.</a:t>
            </a:r>
            <a:endParaRPr lang="en-US" sz="22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1750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A7586-5AAA-4902-AF3D-656AF702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3DCD9-4408-4FEE-952B-386787F26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W" dirty="0" smtClean="0"/>
          </a:p>
          <a:p>
            <a:pPr marL="0" indent="0">
              <a:buNone/>
            </a:pPr>
            <a:r>
              <a:rPr lang="en-ZW" dirty="0" smtClean="0"/>
              <a:t>DEQ </a:t>
            </a:r>
            <a:r>
              <a:rPr lang="en-ZW" dirty="0"/>
              <a:t>recommends </a:t>
            </a:r>
            <a:r>
              <a:rPr lang="en-ZW" dirty="0" smtClean="0"/>
              <a:t>the Environmental Quality Commission adopt the proposed rules in Attachment A as part of Chapter 340 of the Oregon Administrative Rules. </a:t>
            </a:r>
            <a:endParaRPr lang="en-ZW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23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6" t="1929" r="1316" b="11195"/>
          <a:stretch/>
        </p:blipFill>
        <p:spPr>
          <a:xfrm>
            <a:off x="4648200" y="793692"/>
            <a:ext cx="6805006" cy="496581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"/>
                    </a14:imgEffect>
                    <a14:imgEffect>
                      <a14:brightnessContrast contras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892" y="685800"/>
            <a:ext cx="3206513" cy="24154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352800"/>
            <a:ext cx="3356299" cy="252741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914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33693"/>
              </p:ext>
            </p:extLst>
          </p:nvPr>
        </p:nvGraphicFramePr>
        <p:xfrm>
          <a:off x="609600" y="228600"/>
          <a:ext cx="10287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389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819400" y="2352066"/>
            <a:ext cx="4191000" cy="160114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657600" y="3581400"/>
            <a:ext cx="3657600" cy="99917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401515"/>
              </p:ext>
            </p:extLst>
          </p:nvPr>
        </p:nvGraphicFramePr>
        <p:xfrm>
          <a:off x="-40814" y="1528287"/>
          <a:ext cx="5923355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602799384"/>
              </p:ext>
            </p:extLst>
          </p:nvPr>
        </p:nvGraphicFramePr>
        <p:xfrm>
          <a:off x="5147766" y="1905120"/>
          <a:ext cx="3993502" cy="3658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740936" y="1720454"/>
            <a:ext cx="2828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Complexity of Cleanups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Projects (2018)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742755" y="2249252"/>
            <a:ext cx="247431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DEQ received and reviewed 1,930 project certifications in 2018.</a:t>
            </a:r>
          </a:p>
          <a:p>
            <a:endParaRPr 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The HOT Program is designed to function with 4.3 FTE. 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 fees only fund 3.2 FTE.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094" y="3309451"/>
            <a:ext cx="282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Clean </a:t>
            </a:r>
            <a:b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Decommissions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3559" y="3342222"/>
            <a:ext cx="129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Cleanups </a:t>
            </a:r>
          </a:p>
        </p:txBody>
      </p:sp>
    </p:spTree>
    <p:extLst>
      <p:ext uri="{BB962C8B-B14F-4D97-AF65-F5344CB8AC3E}">
        <p14:creationId xmlns:p14="http://schemas.microsoft.com/office/powerpoint/2010/main" val="4849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OAR 340-177-0065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Three cleanup options: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b="1" dirty="0" smtClean="0"/>
              <a:t>Soil Matrix: </a:t>
            </a:r>
            <a:r>
              <a:rPr lang="en-US" sz="2500" dirty="0"/>
              <a:t>R</a:t>
            </a:r>
            <a:r>
              <a:rPr lang="en-US" sz="2500" dirty="0" smtClean="0"/>
              <a:t>emoves contamination above threshold (usually 500 milligrams/kilogram total petroleum hydrocarbons)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relatively “Simple” in complexity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Generic Remedy: </a:t>
            </a:r>
            <a:r>
              <a:rPr lang="en-US" sz="2500" dirty="0"/>
              <a:t>A</a:t>
            </a:r>
            <a:r>
              <a:rPr lang="en-US" sz="2500" dirty="0" smtClean="0"/>
              <a:t>llows leaving up to 10,000 mg/kg TPH if less than 65 cubic yards in volume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relatively “Intermediate” in complexity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Risk-Based: </a:t>
            </a:r>
            <a:r>
              <a:rPr lang="en-US" sz="2500" dirty="0" smtClean="0"/>
              <a:t>Allows leaving larger areas of contamination if detailed testing shows no risk of significant exposure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the most complex of the cleanup options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11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Report Filing Fees</a:t>
            </a:r>
          </a:p>
          <a:p>
            <a:pPr lvl="1"/>
            <a:r>
              <a:rPr lang="en-US" dirty="0" smtClean="0"/>
              <a:t>Last updated in 2007</a:t>
            </a:r>
          </a:p>
          <a:p>
            <a:pPr lvl="1"/>
            <a:r>
              <a:rPr lang="en-US" dirty="0" smtClean="0"/>
              <a:t>Clean </a:t>
            </a:r>
            <a:r>
              <a:rPr lang="en-US" dirty="0"/>
              <a:t>Decommission Report: $75/project</a:t>
            </a:r>
          </a:p>
          <a:p>
            <a:pPr lvl="1"/>
            <a:r>
              <a:rPr lang="en-US" dirty="0"/>
              <a:t>Cleanup Report: $200/project (regardless of complexity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Licensure Fees</a:t>
            </a:r>
          </a:p>
          <a:p>
            <a:pPr lvl="1"/>
            <a:r>
              <a:rPr lang="en-US" dirty="0" smtClean="0"/>
              <a:t>Established in 1999</a:t>
            </a:r>
          </a:p>
          <a:p>
            <a:pPr lvl="1"/>
            <a:r>
              <a:rPr lang="en-US" dirty="0" smtClean="0"/>
              <a:t>Service Provider License: $750/year</a:t>
            </a:r>
          </a:p>
          <a:p>
            <a:pPr lvl="1"/>
            <a:r>
              <a:rPr lang="en-US" dirty="0" smtClean="0"/>
              <a:t>Service Provider Supervisor License: $75/year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995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2186-000A-445B-B6A8-77BE99AD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Senate Bill 40 – Statutory Amendments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4261-7A7D-42D2-9B4B-3157B438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353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Modifies license fees for HOT regulatory program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Modifies HOT decommissioning certification fees and HOT corrective action certification fees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Requires the Environmental Quality Commission to define Simple, Intermediate and Complex corrective actions by rule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Applies to fees assessed on and after </a:t>
            </a:r>
            <a:r>
              <a:rPr lang="en-US" b="1" dirty="0" smtClean="0"/>
              <a:t>January 1, 2020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Passed by Senate and House in June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902" y="1447800"/>
            <a:ext cx="10976956" cy="2209800"/>
          </a:xfrm>
        </p:spPr>
        <p:txBody>
          <a:bodyPr>
            <a:normAutofit fontScale="62500" lnSpcReduction="20000"/>
          </a:bodyPr>
          <a:lstStyle/>
          <a:p>
            <a:r>
              <a:rPr lang="en-US" sz="3500" b="1" dirty="0" smtClean="0"/>
              <a:t>Certified Reports, OAR 340-177-0095 (3)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Current language: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be accompanied by the required filing fee of $50 for decommissioning of a tank with no confirmed release and $125 for decommissioning of a tank with a confirmed release.</a:t>
            </a:r>
            <a:r>
              <a:rPr lang="en-US" i="1" dirty="0" smtClean="0"/>
              <a:t> Filing fees are non-refundable.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Proposed language with </a:t>
            </a:r>
            <a:r>
              <a:rPr lang="en-US" b="1" u="sng" dirty="0" smtClean="0">
                <a:solidFill>
                  <a:srgbClr val="00907E"/>
                </a:solidFill>
              </a:rPr>
              <a:t>table</a:t>
            </a:r>
            <a:r>
              <a:rPr lang="en-US" b="1" dirty="0" smtClean="0">
                <a:solidFill>
                  <a:srgbClr val="00907E"/>
                </a:solidFill>
              </a:rPr>
              <a:t>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include the required filing fee. Table 2 below specifies the fee amounts for each type of project</a:t>
            </a:r>
            <a:r>
              <a:rPr lang="en-US" i="1" dirty="0" smtClean="0"/>
              <a:t>. Filing fees are non-refundable.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59326"/>
              </p:ext>
            </p:extLst>
          </p:nvPr>
        </p:nvGraphicFramePr>
        <p:xfrm>
          <a:off x="2133600" y="3505201"/>
          <a:ext cx="7467600" cy="2725080"/>
        </p:xfrm>
        <a:graphic>
          <a:graphicData uri="http://schemas.openxmlformats.org/drawingml/2006/table">
            <a:tbl>
              <a:tblPr firstRow="1" firstCol="1" bandRow="1"/>
              <a:tblGrid>
                <a:gridCol w="5572373">
                  <a:extLst>
                    <a:ext uri="{9D8B030D-6E8A-4147-A177-3AD203B41FA5}">
                      <a16:colId xmlns:a16="http://schemas.microsoft.com/office/drawing/2014/main" val="2790711992"/>
                    </a:ext>
                  </a:extLst>
                </a:gridCol>
                <a:gridCol w="1895227">
                  <a:extLst>
                    <a:ext uri="{9D8B030D-6E8A-4147-A177-3AD203B41FA5}">
                      <a16:colId xmlns:a16="http://schemas.microsoft.com/office/drawing/2014/main" val="798723726"/>
                    </a:ext>
                  </a:extLst>
                </a:gridCol>
              </a:tblGrid>
              <a:tr h="59765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OAR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340-177-0095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Table 2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Submission Fees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891180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Project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82624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no confirmed release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595571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with confirmed release, using Soil Matrix Option (Simple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054513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Generic Remedy Option (Intermediate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628322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Risk-Based Option (OAR 340-163-0060(1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))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(Complex)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$450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90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12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756" y="1437034"/>
            <a:ext cx="10968644" cy="41148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(1)</a:t>
            </a:r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Current language: </a:t>
            </a:r>
            <a:r>
              <a:rPr lang="en-US" sz="1800" i="1" dirty="0" smtClean="0"/>
              <a:t>Heating oil tank service providers must pay a non-refundable license fee </a:t>
            </a:r>
            <a:r>
              <a:rPr lang="en-US" sz="1800" i="1" u="sng" dirty="0" smtClean="0"/>
              <a:t>of $750 </a:t>
            </a:r>
            <a:r>
              <a:rPr lang="en-US" sz="1800" i="1" dirty="0" smtClean="0"/>
              <a:t>for a twelve (12) month license.</a:t>
            </a:r>
            <a:endParaRPr lang="en-US" sz="1800" i="1" dirty="0"/>
          </a:p>
          <a:p>
            <a:pPr marL="457200" lvl="1" indent="0">
              <a:buNone/>
            </a:pPr>
            <a:endParaRPr lang="en-US" sz="1800" i="1" dirty="0"/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Proposed </a:t>
            </a:r>
            <a:r>
              <a:rPr lang="en-US" sz="1800" b="1" dirty="0" smtClean="0">
                <a:solidFill>
                  <a:srgbClr val="00907E"/>
                </a:solidFill>
              </a:rPr>
              <a:t>language with </a:t>
            </a:r>
            <a:r>
              <a:rPr lang="en-US" sz="1800" b="1" u="sng" dirty="0" smtClean="0">
                <a:solidFill>
                  <a:srgbClr val="00907E"/>
                </a:solidFill>
              </a:rPr>
              <a:t>table</a:t>
            </a:r>
            <a:r>
              <a:rPr lang="en-US" sz="1800" b="1" dirty="0" smtClean="0">
                <a:solidFill>
                  <a:srgbClr val="00907E"/>
                </a:solidFill>
              </a:rPr>
              <a:t>: </a:t>
            </a:r>
            <a:r>
              <a:rPr lang="en-US" sz="1800" i="1" dirty="0" smtClean="0"/>
              <a:t>Heating oil tank service providers must pay a non-refundable license fee for a twelve (12) month license </a:t>
            </a:r>
            <a:r>
              <a:rPr lang="en-US" sz="1800" i="1" u="sng" dirty="0" smtClean="0"/>
              <a:t>as listed in Table 1.</a:t>
            </a:r>
            <a:endParaRPr lang="en-US" sz="2200" i="1" u="sng" dirty="0"/>
          </a:p>
          <a:p>
            <a:pPr marL="0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581400"/>
            <a:ext cx="6366662" cy="259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QSimpleTheme">
  <a:themeElements>
    <a:clrScheme name="Deep Cyan">
      <a:dk1>
        <a:srgbClr val="2D2D2D"/>
      </a:dk1>
      <a:lt1>
        <a:sysClr val="window" lastClr="FFFFFF"/>
      </a:lt1>
      <a:dk2>
        <a:srgbClr val="7F7F7F"/>
      </a:dk2>
      <a:lt2>
        <a:srgbClr val="EEECE1"/>
      </a:lt2>
      <a:accent1>
        <a:srgbClr val="00907E"/>
      </a:accent1>
      <a:accent2>
        <a:srgbClr val="71BCB4"/>
      </a:accent2>
      <a:accent3>
        <a:srgbClr val="B1CA54"/>
      </a:accent3>
      <a:accent4>
        <a:srgbClr val="F57F32"/>
      </a:accent4>
      <a:accent5>
        <a:srgbClr val="248F79"/>
      </a:accent5>
      <a:accent6>
        <a:srgbClr val="23769A"/>
      </a:accent6>
      <a:hlink>
        <a:srgbClr val="00907E"/>
      </a:hlink>
      <a:folHlink>
        <a:srgbClr val="71BC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.potx" id="{DBE168D4-921E-4230-983A-1E61CFA52217}" vid="{C600DF6A-E7CD-4F5A-A95E-C97398A534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F - EQC Preparation</Topic>
    <Subtopic xmlns="$ListId:docs;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89E122ADD50E4BAB41275941B81369" ma:contentTypeVersion="" ma:contentTypeDescription="Create a new document." ma:contentTypeScope="" ma:versionID="5aa29e35e5b773206bb3c8e601c01a42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001150d0fd4e043abff2eb1471db209c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Sub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Rules"/>
          <xsd:enumeration value="B - Planning"/>
          <xsd:enumeration value="C - Stakeholder Involvement"/>
          <xsd:enumeration value="D - Fee Approval"/>
          <xsd:enumeration value="E - Public Notice"/>
          <xsd:enumeration value="F - EQC Preparation"/>
          <xsd:enumeration value="G - Supporting Documents"/>
        </xsd:restriction>
      </xsd:simpleType>
    </xsd:element>
    <xsd:element name="Subtopic" ma:index="9" nillable="true" ma:displayName="Subtopic" ma:internalName="Sub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58C25-DDCC-4D7F-A022-FA05274FBFD8}"/>
</file>

<file path=customXml/itemProps2.xml><?xml version="1.0" encoding="utf-8"?>
<ds:datastoreItem xmlns:ds="http://schemas.openxmlformats.org/officeDocument/2006/customXml" ds:itemID="{2609BCCD-AA33-4DD1-8451-63768BF32C04}"/>
</file>

<file path=customXml/itemProps3.xml><?xml version="1.0" encoding="utf-8"?>
<ds:datastoreItem xmlns:ds="http://schemas.openxmlformats.org/officeDocument/2006/customXml" ds:itemID="{5C97235A-8254-41B2-9557-A08B5479669C}"/>
</file>

<file path=docProps/app.xml><?xml version="1.0" encoding="utf-8"?>
<Properties xmlns="http://schemas.openxmlformats.org/officeDocument/2006/extended-properties" xmlns:vt="http://schemas.openxmlformats.org/officeDocument/2006/docPropsVTypes">
  <Template>HOT AC Meeting Presentation</Template>
  <TotalTime>1836</TotalTime>
  <Words>501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DEQSimpleTheme</vt:lpstr>
      <vt:lpstr>PowerPoint Presentation</vt:lpstr>
      <vt:lpstr>PowerPoint Presentation</vt:lpstr>
      <vt:lpstr>PowerPoint Presentation</vt:lpstr>
      <vt:lpstr>Heating Oil Tank Projects (2018)</vt:lpstr>
      <vt:lpstr>OAR 340-177-0065</vt:lpstr>
      <vt:lpstr>Current Fees</vt:lpstr>
      <vt:lpstr>Senate Bill 40 – Statutory Amendments</vt:lpstr>
      <vt:lpstr>Rule Language (Differences Underlined)</vt:lpstr>
      <vt:lpstr>Rule Language (Differences Underlined)</vt:lpstr>
      <vt:lpstr>Rule Language (Differences Underlined)</vt:lpstr>
      <vt:lpstr>Heating Oil Tank Fees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EQC slideshow</dc:title>
  <dc:creator>COHEN Jessika</dc:creator>
  <cp:lastModifiedBy>KORTENHOF Mike</cp:lastModifiedBy>
  <cp:revision>49</cp:revision>
  <dcterms:created xsi:type="dcterms:W3CDTF">2019-07-24T22:10:47Z</dcterms:created>
  <dcterms:modified xsi:type="dcterms:W3CDTF">2019-11-11T23:30:31Z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0x0101001589E122ADD50E4BAB41275941B81369</vt:lpwstr>
  </property>
</Properties>
</file>