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42"/>
  </p:notesMasterIdLst>
  <p:sldIdLst>
    <p:sldId id="399" r:id="rId6"/>
    <p:sldId id="418" r:id="rId7"/>
    <p:sldId id="407" r:id="rId8"/>
    <p:sldId id="416" r:id="rId9"/>
    <p:sldId id="417" r:id="rId10"/>
    <p:sldId id="406" r:id="rId11"/>
    <p:sldId id="410" r:id="rId12"/>
    <p:sldId id="412" r:id="rId13"/>
    <p:sldId id="409" r:id="rId14"/>
    <p:sldId id="333" r:id="rId15"/>
    <p:sldId id="408" r:id="rId16"/>
    <p:sldId id="331" r:id="rId17"/>
    <p:sldId id="352" r:id="rId18"/>
    <p:sldId id="301" r:id="rId19"/>
    <p:sldId id="298" r:id="rId20"/>
    <p:sldId id="291" r:id="rId21"/>
    <p:sldId id="392" r:id="rId22"/>
    <p:sldId id="345" r:id="rId23"/>
    <p:sldId id="299" r:id="rId24"/>
    <p:sldId id="319" r:id="rId25"/>
    <p:sldId id="268" r:id="rId26"/>
    <p:sldId id="385" r:id="rId27"/>
    <p:sldId id="390" r:id="rId28"/>
    <p:sldId id="370" r:id="rId29"/>
    <p:sldId id="375" r:id="rId30"/>
    <p:sldId id="397" r:id="rId31"/>
    <p:sldId id="398" r:id="rId32"/>
    <p:sldId id="414" r:id="rId33"/>
    <p:sldId id="415" r:id="rId34"/>
    <p:sldId id="401" r:id="rId35"/>
    <p:sldId id="400" r:id="rId36"/>
    <p:sldId id="413" r:id="rId37"/>
    <p:sldId id="351" r:id="rId38"/>
    <p:sldId id="393" r:id="rId39"/>
    <p:sldId id="394" r:id="rId40"/>
    <p:sldId id="33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49611" autoAdjust="0"/>
  </p:normalViewPr>
  <p:slideViewPr>
    <p:cSldViewPr>
      <p:cViewPr varScale="1">
        <p:scale>
          <a:sx n="43" d="100"/>
          <a:sy n="43" d="100"/>
        </p:scale>
        <p:origin x="3014" y="53"/>
      </p:cViewPr>
      <p:guideLst>
        <p:guide orient="horz" pos="2160"/>
        <p:guide pos="2880"/>
      </p:guideLst>
    </p:cSldViewPr>
  </p:slideViewPr>
  <p:notesTextViewPr>
    <p:cViewPr>
      <p:scale>
        <a:sx n="100" d="100"/>
        <a:sy n="100" d="100"/>
      </p:scale>
      <p:origin x="0" y="-178"/>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29270238279034"/>
          <c:y val="0.21212535948503591"/>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0.03398</cdr:x>
      <cdr:y>0.09125</cdr:y>
    </cdr:from>
    <cdr:to>
      <cdr:x>0.99217</cdr:x>
      <cdr:y>0.18979</cdr:y>
    </cdr:to>
    <cdr:sp macro="" textlink="">
      <cdr:nvSpPr>
        <cdr:cNvPr id="3" name="Rectangle 2"/>
        <cdr:cNvSpPr/>
      </cdr:nvSpPr>
      <cdr:spPr>
        <a:xfrm xmlns:a="http://schemas.openxmlformats.org/drawingml/2006/main">
          <a:off x="264085" y="467360"/>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0.03733</cdr:x>
      <cdr:y>0.08984</cdr:y>
    </cdr:from>
    <cdr:to>
      <cdr:x>0.99552</cdr:x>
      <cdr:y>0.18839</cdr:y>
    </cdr:to>
    <cdr:sp macro="" textlink="">
      <cdr:nvSpPr>
        <cdr:cNvPr id="3" name="Rectangle 2"/>
        <cdr:cNvSpPr/>
      </cdr:nvSpPr>
      <cdr:spPr>
        <a:xfrm xmlns:a="http://schemas.openxmlformats.org/drawingml/2006/main">
          <a:off x="290171" y="460176"/>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7/11/2019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a:t>
            </a:r>
            <a:r>
              <a:rPr lang="en-US" baseline="0" dirty="0" smtClean="0"/>
              <a:t>Program’s </a:t>
            </a:r>
            <a:r>
              <a:rPr lang="en-US" baseline="0" dirty="0" smtClean="0"/>
              <a:t>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these hazardous waste generator and Treatment, Storage and Disposal fees in Oregon for the first time in approximately 20 years. Throughout the process of developing </a:t>
            </a:r>
            <a:r>
              <a:rPr lang="en-US" baseline="0" dirty="0" smtClean="0"/>
              <a:t>the </a:t>
            </a:r>
            <a:r>
              <a:rPr lang="en-US" baseline="0" dirty="0" smtClean="0"/>
              <a:t>proposed </a:t>
            </a:r>
            <a:r>
              <a:rPr lang="en-US" baseline="0" dirty="0" smtClean="0"/>
              <a:t>rules before you today, </a:t>
            </a:r>
            <a:r>
              <a:rPr lang="en-US" baseline="0" dirty="0" smtClean="0"/>
              <a:t>we have been aware of the potential impact on our </a:t>
            </a:r>
            <a:r>
              <a:rPr lang="en-US" baseline="0" dirty="0" smtClean="0"/>
              <a:t>regulated stakeholder </a:t>
            </a:r>
            <a:r>
              <a:rPr lang="en-US" baseline="0" dirty="0" smtClean="0"/>
              <a:t>community. </a:t>
            </a:r>
            <a:r>
              <a:rPr lang="en-US" baseline="0" dirty="0" smtClean="0"/>
              <a:t> In </a:t>
            </a:r>
            <a:r>
              <a:rPr lang="en-US" baseline="0" dirty="0" smtClean="0"/>
              <a:t>fact, we asked for feedback and received ideas from </a:t>
            </a:r>
            <a:r>
              <a:rPr lang="en-US" baseline="0" dirty="0" smtClean="0"/>
              <a:t>some of those stakeholders</a:t>
            </a:r>
            <a:r>
              <a:rPr lang="en-US" baseline="0" dirty="0" smtClean="0"/>
              <a:t>.</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defRPr/>
            </a:pPr>
            <a:r>
              <a:rPr lang="en-US" sz="1400" b="1" kern="1200" baseline="0" dirty="0" smtClean="0">
                <a:solidFill>
                  <a:schemeClr val="tx1"/>
                </a:solidFill>
                <a:effectLst/>
                <a:latin typeface="+mn-lt"/>
                <a:ea typeface="+mn-ea"/>
                <a:cs typeface="+mn-cs"/>
              </a:rPr>
              <a:t>David </a:t>
            </a:r>
            <a:r>
              <a:rPr lang="en-US" sz="1400" b="1" kern="1200" baseline="0" dirty="0" err="1" smtClean="0">
                <a:solidFill>
                  <a:schemeClr val="tx1"/>
                </a:solidFill>
                <a:effectLst/>
                <a:latin typeface="+mn-lt"/>
                <a:ea typeface="+mn-ea"/>
                <a:cs typeface="+mn-cs"/>
              </a:rPr>
              <a:t>Livengood</a:t>
            </a:r>
            <a:endParaRPr lang="en-US" sz="14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18</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19</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Annually, DEQ Hazardous Waste Program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285750" indent="-285750" defTabSz="931774">
              <a:buFont typeface="Arial" panose="020B0604020202020204" pitchFamily="34" charset="0"/>
              <a:buChar char="•"/>
              <a:defRPr/>
            </a:pPr>
            <a:endParaRPr lang="en-US" sz="1400" b="1" dirty="0" smtClean="0"/>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Today’s proposed rule changes represent in-depth staff analyses, as well as Advisory Committee input.</a:t>
            </a:r>
            <a:endParaRPr lang="en-US" sz="1400" b="1" baseline="0"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r>
              <a:rPr lang="en-US" sz="1400" b="1" dirty="0" smtClean="0"/>
              <a:t>For the </a:t>
            </a:r>
            <a:r>
              <a:rPr lang="en-US" sz="1400" b="1" dirty="0" smtClean="0"/>
              <a:t>purpose </a:t>
            </a:r>
            <a:r>
              <a:rPr lang="en-US" sz="1400" b="1" dirty="0" smtClean="0"/>
              <a:t>of this </a:t>
            </a:r>
            <a:r>
              <a:rPr lang="en-US" sz="1400" b="1" dirty="0" smtClean="0"/>
              <a:t>rulemaking, </a:t>
            </a:r>
            <a:r>
              <a:rPr lang="en-US" sz="1400" b="1" dirty="0" smtClean="0"/>
              <a:t>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a:t>
            </a:r>
            <a:r>
              <a:rPr lang="en-US" sz="1400" b="0" i="0" baseline="0" dirty="0" smtClean="0"/>
              <a:t>.</a:t>
            </a:r>
            <a:endParaRPr lang="en-US" sz="14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a:t>
            </a:r>
            <a:r>
              <a:rPr lang="en-US" sz="1400" b="0" i="0" baseline="0" dirty="0" smtClean="0"/>
              <a:t>our expenses are overrunning our revenue, thus eroding our </a:t>
            </a:r>
            <a:r>
              <a:rPr lang="en-US" sz="1400" b="0" i="0" baseline="0" dirty="0" smtClean="0"/>
              <a:t>ending fund balance.  </a:t>
            </a:r>
            <a:r>
              <a:rPr lang="en-US" sz="1400" dirty="0" smtClean="0"/>
              <a:t>Without additional revenue, </a:t>
            </a:r>
            <a:r>
              <a:rPr lang="en-US" sz="1400" dirty="0" smtClean="0"/>
              <a:t>our program </a:t>
            </a:r>
            <a:r>
              <a:rPr lang="en-US" sz="1400" dirty="0" smtClean="0"/>
              <a:t>will </a:t>
            </a:r>
            <a:r>
              <a:rPr lang="en-US" sz="1400" b="0" dirty="0" smtClean="0"/>
              <a:t>continue to </a:t>
            </a:r>
            <a:r>
              <a:rPr lang="en-US" sz="1400" b="0" dirty="0" smtClean="0"/>
              <a:t>dwindle</a:t>
            </a:r>
            <a:r>
              <a:rPr lang="en-US" sz="1400" b="0" baseline="0" dirty="0" smtClean="0"/>
              <a:t> the </a:t>
            </a:r>
            <a:r>
              <a:rPr lang="en-US" sz="1400" b="0" dirty="0" smtClean="0"/>
              <a:t>ending fund balance. </a:t>
            </a:r>
            <a:r>
              <a:rPr lang="en-US" sz="1400" b="0" baseline="0" dirty="0" smtClean="0"/>
              <a:t> We estimate by December of this year, and we </a:t>
            </a:r>
            <a:r>
              <a:rPr lang="en-US" sz="1400" dirty="0" smtClean="0"/>
              <a:t>will </a:t>
            </a:r>
            <a:r>
              <a:rPr lang="en-US" sz="1400" dirty="0" smtClean="0"/>
              <a:t>need to consider </a:t>
            </a:r>
            <a:r>
              <a:rPr lang="en-US" sz="1400" b="0" dirty="0" smtClean="0"/>
              <a:t>further</a:t>
            </a:r>
            <a:r>
              <a:rPr lang="en-US" sz="1400" dirty="0" smtClean="0"/>
              <a:t> </a:t>
            </a:r>
            <a:r>
              <a:rPr lang="en-US" sz="1400" dirty="0" smtClean="0"/>
              <a:t>reductions, which will adversely impact</a:t>
            </a:r>
            <a:r>
              <a:rPr lang="en-US" sz="1400" baseline="0" dirty="0" smtClean="0"/>
              <a:t> </a:t>
            </a:r>
            <a:r>
              <a:rPr lang="en-US" sz="1400" dirty="0" smtClean="0"/>
              <a:t>our current services.</a:t>
            </a: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b="0" dirty="0" smtClean="0"/>
              <a:t>-- </a:t>
            </a:r>
            <a:r>
              <a:rPr lang="en-US" sz="1400" dirty="0" smtClean="0"/>
              <a:t>without adjusting </a:t>
            </a:r>
            <a:r>
              <a:rPr lang="en-US" sz="1400" dirty="0" smtClean="0"/>
              <a:t>for inflation or increased program </a:t>
            </a:r>
            <a:r>
              <a:rPr lang="en-US" sz="1400" dirty="0" smtClean="0"/>
              <a:t>costs.</a:t>
            </a:r>
            <a:r>
              <a:rPr lang="en-US" sz="1400" baseline="0" dirty="0" smtClean="0"/>
              <a:t>  These costs </a:t>
            </a:r>
            <a:r>
              <a:rPr lang="en-US" sz="1400" dirty="0" smtClean="0"/>
              <a:t>include salaries and benefits – by far our largest</a:t>
            </a:r>
            <a:r>
              <a:rPr lang="en-US" sz="1400" baseline="0" dirty="0" smtClean="0"/>
              <a:t> expenses --</a:t>
            </a:r>
            <a:r>
              <a:rPr lang="en-US" sz="1400" dirty="0" smtClean="0"/>
              <a:t> </a:t>
            </a:r>
            <a:r>
              <a:rPr lang="en-US" sz="1400" dirty="0" smtClean="0"/>
              <a:t>and information technology </a:t>
            </a:r>
            <a:r>
              <a:rPr lang="en-US" sz="1400" i="0" dirty="0" smtClean="0"/>
              <a:t>updates. </a:t>
            </a:r>
            <a:r>
              <a:rPr lang="en-US" sz="1400" i="0" dirty="0" smtClean="0"/>
              <a:t> The</a:t>
            </a:r>
            <a:r>
              <a:rPr lang="en-US" sz="1400" i="0" baseline="0" dirty="0" smtClean="0"/>
              <a:t> </a:t>
            </a:r>
            <a:r>
              <a:rPr lang="en-US" sz="1400" i="0" baseline="0" dirty="0" smtClean="0"/>
              <a:t>proposed Generator and </a:t>
            </a:r>
            <a:r>
              <a:rPr lang="en-US" sz="1400" i="0" baseline="0" dirty="0" smtClean="0"/>
              <a:t>TSD fee increases we are proposing </a:t>
            </a:r>
            <a:r>
              <a:rPr lang="en-US" sz="1400" i="0" baseline="0" dirty="0" smtClean="0"/>
              <a:t>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a:t>
            </a:r>
            <a:r>
              <a:rPr lang="en-US" sz="1400" dirty="0" smtClean="0"/>
              <a:t>had revenue decreases.</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a:t>
            </a:r>
            <a:r>
              <a:rPr lang="en-US" sz="1400" baseline="0" dirty="0" smtClean="0"/>
              <a:t>our portion of an EPA </a:t>
            </a:r>
            <a:r>
              <a:rPr lang="en-US" sz="1400" baseline="0" dirty="0" smtClean="0"/>
              <a:t>grant </a:t>
            </a:r>
            <a:r>
              <a:rPr lang="en-US" sz="1400" baseline="0" dirty="0" smtClean="0"/>
              <a:t> decreased 7</a:t>
            </a:r>
            <a:r>
              <a:rPr lang="en-US" sz="1400" baseline="0" dirty="0" smtClean="0"/>
              <a:t>%.</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a:t>
            </a:r>
            <a:r>
              <a:rPr lang="en-US" sz="1400" dirty="0" smtClean="0"/>
              <a:t> Since </a:t>
            </a:r>
            <a:r>
              <a:rPr lang="en-US" sz="1400" dirty="0" smtClean="0"/>
              <a:t>then, </a:t>
            </a:r>
            <a:r>
              <a:rPr lang="en-US" sz="1400" dirty="0" smtClean="0"/>
              <a:t>our General </a:t>
            </a:r>
            <a:r>
              <a:rPr lang="en-US" sz="1400" dirty="0" smtClean="0"/>
              <a:t>Fund allocation steadily declined until </a:t>
            </a:r>
            <a:r>
              <a:rPr lang="en-US" sz="1400" dirty="0" smtClean="0"/>
              <a:t>its’ </a:t>
            </a:r>
            <a:r>
              <a:rPr lang="en-US" sz="1400" dirty="0" smtClean="0"/>
              <a:t>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a:p>
            <a:pPr marL="0" indent="0" defTabSz="931774">
              <a:buFont typeface="Arial" panose="020B0604020202020204" pitchFamily="34" charset="0"/>
              <a:buNone/>
              <a:defRPr/>
            </a:pP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70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20</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29</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a:bodyPr>
          <a:lstStyle/>
          <a:p>
            <a:pPr marL="0" indent="0">
              <a:buFont typeface="Arial" panose="020B0604020202020204" pitchFamily="34" charset="0"/>
              <a:buNone/>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a:t>
            </a:r>
            <a:r>
              <a:rPr lang="en-US" sz="1200" kern="1200" baseline="0" dirty="0" smtClean="0">
                <a:solidFill>
                  <a:schemeClr val="tx1"/>
                </a:solidFill>
                <a:effectLst/>
                <a:latin typeface="+mn-lt"/>
                <a:ea typeface="+mn-ea"/>
                <a:cs typeface="+mn-cs"/>
              </a:rPr>
              <a:t>revenue deficit </a:t>
            </a:r>
            <a:r>
              <a:rPr lang="en-US" sz="1200" kern="1200" baseline="0" dirty="0" smtClean="0">
                <a:solidFill>
                  <a:schemeClr val="tx1"/>
                </a:solidFill>
                <a:effectLst/>
                <a:latin typeface="+mn-lt"/>
                <a:ea typeface="+mn-ea"/>
                <a:cs typeface="+mn-cs"/>
              </a:rPr>
              <a:t>in </a:t>
            </a:r>
            <a:r>
              <a:rPr lang="en-US" sz="1200" kern="1200" baseline="0" dirty="0" smtClean="0">
                <a:solidFill>
                  <a:schemeClr val="tx1"/>
                </a:solidFill>
                <a:effectLst/>
                <a:latin typeface="+mn-lt"/>
                <a:ea typeface="+mn-ea"/>
                <a:cs typeface="+mn-cs"/>
              </a:rPr>
              <a:t>Hazardous </a:t>
            </a:r>
            <a:r>
              <a:rPr lang="en-US" sz="1200" kern="1200" baseline="0" dirty="0" smtClean="0">
                <a:solidFill>
                  <a:schemeClr val="tx1"/>
                </a:solidFill>
                <a:effectLst/>
                <a:latin typeface="+mn-lt"/>
                <a:ea typeface="+mn-ea"/>
                <a:cs typeface="+mn-cs"/>
              </a:rPr>
              <a:t>Waste Program </a:t>
            </a:r>
            <a:r>
              <a:rPr lang="en-US" sz="1200" kern="1200" baseline="0" dirty="0" smtClean="0">
                <a:solidFill>
                  <a:schemeClr val="tx1"/>
                </a:solidFill>
                <a:effectLst/>
                <a:latin typeface="+mn-lt"/>
                <a:ea typeface="+mn-ea"/>
                <a:cs typeface="+mn-cs"/>
              </a:rPr>
              <a:t>during this new biennium that just started.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a:t>
            </a:r>
            <a:r>
              <a:rPr lang="en-US" dirty="0" smtClean="0"/>
              <a:t>2007 by</a:t>
            </a:r>
            <a:r>
              <a:rPr lang="en-US" baseline="0" dirty="0" smtClean="0"/>
              <a:t> way of</a:t>
            </a:r>
            <a:r>
              <a:rPr lang="en-US" dirty="0" smtClean="0"/>
              <a:t> statutory changes.</a:t>
            </a:r>
            <a:r>
              <a:rPr lang="en-US" baseline="0" dirty="0" smtClean="0"/>
              <a:t>  H</a:t>
            </a:r>
            <a:r>
              <a:rPr lang="en-US" dirty="0" smtClean="0"/>
              <a:t>owever</a:t>
            </a:r>
            <a:r>
              <a:rPr lang="en-US" dirty="0" smtClean="0"/>
              <a:t>,</a:t>
            </a:r>
            <a:r>
              <a:rPr lang="en-US" baseline="0" dirty="0" smtClean="0"/>
              <a:t> the </a:t>
            </a:r>
            <a:r>
              <a:rPr lang="en-US" dirty="0" smtClean="0"/>
              <a:t>fees we are proposing</a:t>
            </a:r>
            <a:r>
              <a:rPr lang="en-US" baseline="0" dirty="0" smtClean="0"/>
              <a:t> have not increased since 1998.</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a:t>
            </a:r>
            <a:r>
              <a:rPr lang="en-US" sz="1200" kern="1200" baseline="0" dirty="0" smtClean="0">
                <a:solidFill>
                  <a:schemeClr val="tx1"/>
                </a:solidFill>
                <a:effectLst/>
                <a:latin typeface="+mn-lt"/>
                <a:ea typeface="+mn-ea"/>
                <a:cs typeface="+mn-cs"/>
              </a:rPr>
              <a:t>waste via inspections and complaint responses, </a:t>
            </a:r>
            <a:r>
              <a:rPr lang="en-US" sz="1200" kern="1200" baseline="0" dirty="0" smtClean="0">
                <a:solidFill>
                  <a:schemeClr val="tx1"/>
                </a:solidFill>
                <a:effectLst/>
                <a:latin typeface="+mn-lt"/>
                <a:ea typeface="+mn-ea"/>
                <a:cs typeface="+mn-cs"/>
              </a:rPr>
              <a:t>and greatly reduces compliance assistance to small businesses. </a:t>
            </a: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potentially impacts Oregon’s ability to maintain the state’s status as a federally-authorized </a:t>
            </a:r>
            <a:r>
              <a:rPr lang="en-US" sz="1200" kern="1200" dirty="0" smtClean="0">
                <a:solidFill>
                  <a:schemeClr val="tx1"/>
                </a:solidFill>
                <a:effectLst/>
                <a:latin typeface="+mn-lt"/>
                <a:ea typeface="+mn-ea"/>
                <a:cs typeface="+mn-cs"/>
              </a:rPr>
              <a:t>program</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a:t>
            </a:r>
            <a:r>
              <a:rPr lang="en-US" sz="1200" b="1" kern="1200" dirty="0" smtClean="0">
                <a:solidFill>
                  <a:schemeClr val="tx1"/>
                </a:solidFill>
                <a:effectLst/>
                <a:latin typeface="+mn-lt"/>
                <a:ea typeface="+mn-ea"/>
                <a:cs typeface="+mn-cs"/>
              </a:rPr>
              <a:t>legislatively-approved </a:t>
            </a:r>
            <a:r>
              <a:rPr lang="en-US" sz="1200" b="1" kern="1200" dirty="0" smtClean="0">
                <a:solidFill>
                  <a:schemeClr val="tx1"/>
                </a:solidFill>
                <a:effectLst/>
                <a:latin typeface="+mn-lt"/>
                <a:ea typeface="+mn-ea"/>
                <a:cs typeface="+mn-cs"/>
              </a:rPr>
              <a:t>budget service </a:t>
            </a:r>
            <a:r>
              <a:rPr lang="en-US" sz="1200" b="1" kern="1200" dirty="0" smtClean="0">
                <a:solidFill>
                  <a:schemeClr val="tx1"/>
                </a:solidFill>
                <a:effectLst/>
                <a:latin typeface="+mn-lt"/>
                <a:ea typeface="+mn-ea"/>
                <a:cs typeface="+mn-cs"/>
              </a:rPr>
              <a:t>level</a:t>
            </a:r>
            <a:r>
              <a:rPr lang="en-US" sz="1200" b="1" kern="1200" baseline="0" dirty="0" smtClean="0">
                <a:solidFill>
                  <a:schemeClr val="tx1"/>
                </a:solidFill>
                <a:effectLst/>
                <a:latin typeface="+mn-lt"/>
                <a:ea typeface="+mn-ea"/>
                <a:cs typeface="+mn-cs"/>
              </a:rPr>
              <a:t> of staff – and </a:t>
            </a:r>
            <a:r>
              <a:rPr lang="en-US" sz="1200" b="1" kern="1200" dirty="0" smtClean="0">
                <a:solidFill>
                  <a:schemeClr val="tx1"/>
                </a:solidFill>
                <a:effectLst/>
                <a:latin typeface="+mn-lt"/>
                <a:ea typeface="+mn-ea"/>
                <a:cs typeface="+mn-cs"/>
              </a:rPr>
              <a:t>not add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staff</a:t>
            </a:r>
            <a:r>
              <a:rPr lang="en-US" sz="1200" b="1" kern="1200" baseline="0" dirty="0" smtClean="0">
                <a:solidFill>
                  <a:schemeClr val="tx1"/>
                </a:solidFill>
                <a:effectLst/>
                <a:latin typeface="+mn-lt"/>
                <a:ea typeface="+mn-ea"/>
                <a:cs typeface="+mn-cs"/>
              </a:rPr>
              <a:t> through this </a:t>
            </a:r>
            <a:r>
              <a:rPr lang="en-US" sz="1200" b="1" kern="1200" baseline="0" dirty="0" smtClean="0">
                <a:solidFill>
                  <a:schemeClr val="tx1"/>
                </a:solidFill>
                <a:effectLst/>
                <a:latin typeface="+mn-lt"/>
                <a:ea typeface="+mn-ea"/>
                <a:cs typeface="+mn-cs"/>
              </a:rPr>
              <a:t>rulemaking</a:t>
            </a:r>
            <a:r>
              <a:rPr lang="en-US" sz="1200" b="1"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36</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We have 19 regional and headquarters staff working with approximately 500 </a:t>
            </a:r>
            <a:r>
              <a:rPr lang="en-US" b="0" baseline="0" dirty="0" smtClean="0"/>
              <a:t>generators (aka businesses producing hazardous waste) </a:t>
            </a:r>
            <a:r>
              <a:rPr lang="en-US" b="0" baseline="0" dirty="0" smtClean="0"/>
              <a:t>throughout the state.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a:t>
            </a: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p>
          <a:p>
            <a:pPr marL="637336" lvl="1" indent="-171450">
              <a:buFont typeface="Arial" panose="020B0604020202020204" pitchFamily="34" charset="0"/>
              <a:buChar char="•"/>
            </a:pPr>
            <a:r>
              <a:rPr lang="en-US" b="0" i="0" baseline="0" dirty="0" smtClean="0"/>
              <a:t>And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Our program </a:t>
            </a:r>
            <a:r>
              <a:rPr lang="en-US" b="0" baseline="0" dirty="0" smtClean="0"/>
              <a:t>is legislatively approved for 25 staff. However, due to current funding levels, the program </a:t>
            </a:r>
            <a:r>
              <a:rPr lang="en-US" b="0" baseline="0" dirty="0" smtClean="0"/>
              <a:t>has 3.5 </a:t>
            </a:r>
            <a:r>
              <a:rPr lang="en-US" b="0" baseline="0" dirty="0" smtClean="0"/>
              <a:t>vacancies. These vacancies include 2 field inspectors, 1 </a:t>
            </a:r>
            <a:r>
              <a:rPr lang="en-US" b="0" baseline="0" dirty="0" smtClean="0"/>
              <a:t>permit writer, </a:t>
            </a:r>
            <a:r>
              <a:rPr lang="en-US" b="0" baseline="0" dirty="0" smtClean="0"/>
              <a:t>and a half-position for a program analyst. </a:t>
            </a:r>
            <a:r>
              <a:rPr lang="en-US" b="0" i="1" baseline="0" dirty="0" smtClean="0"/>
              <a:t>(</a:t>
            </a:r>
            <a:r>
              <a:rPr lang="en-US" b="0" i="1" baseline="0" dirty="0" smtClean="0"/>
              <a:t>LAB 2019-2021 25.44)</a:t>
            </a:r>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a:p>
            <a:pPr marL="174708" indent="-174708">
              <a:buFont typeface="Arial" panose="020B0604020202020204" pitchFamily="34" charset="0"/>
              <a:buChar char="•"/>
            </a:pPr>
            <a:r>
              <a:rPr lang="en-US" b="0" baseline="0" dirty="0" smtClean="0"/>
              <a:t>In the 1990’syears past we has as many as 60 staff in the 1990 pre-inform, Jeannette </a:t>
            </a:r>
            <a:r>
              <a:rPr lang="en-US" b="0" baseline="0" dirty="0" err="1" smtClean="0"/>
              <a:t>ur</a:t>
            </a:r>
            <a:r>
              <a:rPr lang="en-US" b="0" baseline="0" dirty="0" smtClean="0"/>
              <a:t> January 2019 EQC presentation, 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Remove?(</a:t>
            </a:r>
            <a:r>
              <a:rPr lang="en-US" b="0" i="0" u="sng" baseline="0" dirty="0" smtClean="0">
                <a:solidFill>
                  <a:srgbClr val="FF0000"/>
                </a:solidFill>
              </a:rPr>
              <a:t>Our program receives an average of 163 complaints and conducts approximately 140 inspections annually, with 50 percent of those leading to at least one enforcement action per visit.        </a:t>
            </a:r>
            <a:r>
              <a:rPr lang="en-US" b="0" i="1" u="sng" baseline="0" dirty="0" smtClean="0">
                <a:solidFill>
                  <a:srgbClr val="FF0000"/>
                </a:solidFill>
              </a:rPr>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r>
              <a:rPr lang="en-US" b="0" u="sng" baseline="0" dirty="0" smtClean="0"/>
              <a:t>Remove? Annually, our technical assistance staff provide over 20 workshops, perform 30 plus compliance site visits, and field 2,000+ telephone calls. </a:t>
            </a:r>
            <a:endParaRPr lang="en-US" b="0" u="sng"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r>
              <a:rPr lang="en-US" b="0" i="0" u="sng" baseline="0" dirty="0" err="1" smtClean="0"/>
              <a:t>Remove?Oregon</a:t>
            </a:r>
            <a:r>
              <a:rPr lang="en-US" b="0" i="0" u="sng" baseline="0" dirty="0" smtClean="0"/>
              <a:t>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0" baseline="0" dirty="0" smtClean="0"/>
              <a:t>And finally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8005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the approximately 500 businesses and organizations in Oregon </a:t>
            </a:r>
            <a:r>
              <a:rPr lang="en-ZW" sz="1200" kern="1200" baseline="0" dirty="0" smtClean="0">
                <a:solidFill>
                  <a:schemeClr val="tx1"/>
                </a:solidFill>
                <a:effectLst/>
                <a:latin typeface="+mn-lt"/>
                <a:ea typeface="+mn-ea"/>
                <a:cs typeface="+mn-cs"/>
              </a:rPr>
              <a:t>currently paying </a:t>
            </a:r>
            <a:r>
              <a:rPr lang="en-ZW" sz="1200" kern="1200" baseline="0" dirty="0" smtClean="0">
                <a:solidFill>
                  <a:schemeClr val="tx1"/>
                </a:solidFill>
                <a:effectLst/>
                <a:latin typeface="+mn-lt"/>
                <a:ea typeface="+mn-ea"/>
                <a:cs typeface="+mn-cs"/>
              </a:rPr>
              <a:t>hazardous waste fees. </a:t>
            </a:r>
            <a:r>
              <a:rPr lang="en-ZW" sz="1200" kern="1200" baseline="0" dirty="0" smtClean="0">
                <a:solidFill>
                  <a:schemeClr val="tx1"/>
                </a:solidFill>
                <a:effectLst/>
                <a:latin typeface="+mn-lt"/>
                <a:ea typeface="+mn-ea"/>
                <a:cs typeface="+mn-cs"/>
              </a:rPr>
              <a:t>As a way to moderate </a:t>
            </a:r>
            <a:r>
              <a:rPr lang="en-ZW" sz="1200" kern="1200" baseline="0" dirty="0" smtClean="0">
                <a:solidFill>
                  <a:schemeClr val="tx1"/>
                </a:solidFill>
                <a:effectLst/>
                <a:latin typeface="+mn-lt"/>
                <a:ea typeface="+mn-ea"/>
                <a:cs typeface="+mn-cs"/>
              </a:rPr>
              <a:t>the </a:t>
            </a:r>
            <a:r>
              <a:rPr lang="en-ZW" sz="1200" kern="1200" baseline="0" dirty="0" smtClean="0">
                <a:solidFill>
                  <a:schemeClr val="tx1"/>
                </a:solidFill>
                <a:effectLst/>
                <a:latin typeface="+mn-lt"/>
                <a:ea typeface="+mn-ea"/>
                <a:cs typeface="+mn-cs"/>
              </a:rPr>
              <a:t>impact to our </a:t>
            </a:r>
            <a:r>
              <a:rPr lang="en-ZW" sz="1200" kern="1200" baseline="0" dirty="0" smtClean="0">
                <a:solidFill>
                  <a:schemeClr val="tx1"/>
                </a:solidFill>
                <a:effectLst/>
                <a:latin typeface="+mn-lt"/>
                <a:ea typeface="+mn-ea"/>
                <a:cs typeface="+mn-cs"/>
              </a:rPr>
              <a:t>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And now, I will handoff to Jeannette, who will give a breakdown and explanation of each proposal.</a:t>
            </a: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134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indent="0" eaLnBrk="1" hangingPunct="1">
              <a:spcBef>
                <a:spcPct val="0"/>
              </a:spcBef>
              <a:buFont typeface="Arial" panose="020B0604020202020204" pitchFamily="34" charset="0"/>
              <a:buNone/>
              <a:defRPr/>
            </a:pPr>
            <a:r>
              <a:rPr lang="en-US" altLang="en-US" b="1" dirty="0" smtClean="0"/>
              <a:t>Jeannette </a:t>
            </a:r>
            <a:r>
              <a:rPr lang="en-US" altLang="en-US" b="1" dirty="0" err="1" smtClean="0"/>
              <a:t>Acomb</a:t>
            </a:r>
            <a:endParaRPr lang="en-US" altLang="en-US" b="1" dirty="0" smtClean="0"/>
          </a:p>
          <a:p>
            <a:pPr marL="0" indent="0" eaLnBrk="1" hangingPunct="1">
              <a:spcBef>
                <a:spcPct val="0"/>
              </a:spcBef>
              <a:buFont typeface="Arial" panose="020B0604020202020204" pitchFamily="34" charset="0"/>
              <a:buNone/>
              <a:defRPr/>
            </a:pPr>
            <a:endParaRPr lang="en-US" altLang="en-US" b="0" dirty="0" smtClean="0"/>
          </a:p>
          <a:p>
            <a:pPr marL="0" indent="0" eaLnBrk="1" hangingPunct="1">
              <a:spcBef>
                <a:spcPct val="0"/>
              </a:spcBef>
              <a:buFont typeface="Arial" panose="020B0604020202020204" pitchFamily="34" charset="0"/>
              <a:buNone/>
              <a:defRPr/>
            </a:pPr>
            <a:r>
              <a:rPr lang="en-US" altLang="en-US" b="0" dirty="0" smtClean="0"/>
              <a:t>Thank you, David!</a:t>
            </a:r>
            <a:endParaRPr lang="en-US" altLang="en-US" b="0" dirty="0" smtClean="0"/>
          </a:p>
          <a:p>
            <a:pPr marL="0" indent="0" eaLnBrk="1" hangingPunct="1">
              <a:spcBef>
                <a:spcPct val="0"/>
              </a:spcBef>
              <a:buFont typeface="Arial" panose="020B0604020202020204" pitchFamily="34" charset="0"/>
              <a:buNone/>
              <a:defRPr/>
            </a:pPr>
            <a:endParaRPr lang="en-US" altLang="en-US" b="1" dirty="0" smtClean="0"/>
          </a:p>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a:t>
            </a:r>
            <a:r>
              <a:rPr lang="en-US" altLang="en-US" baseline="0" dirty="0" smtClean="0"/>
              <a:t>Hazardous Waste Annual Generator Fee </a:t>
            </a:r>
            <a:r>
              <a:rPr lang="en-US" altLang="en-US" baseline="0" dirty="0" smtClean="0"/>
              <a:t>and </a:t>
            </a:r>
            <a:r>
              <a:rPr lang="en-US" altLang="en-US" baseline="0" dirty="0" smtClean="0"/>
              <a:t>Management Method Fee Factors</a:t>
            </a:r>
            <a:r>
              <a:rPr lang="en-US" altLang="en-US" baseline="0" dirty="0" smtClean="0"/>
              <a:t>. </a:t>
            </a:r>
            <a:r>
              <a:rPr lang="en-US" altLang="en-US" baseline="0" dirty="0" smtClean="0"/>
              <a:t> In our Staff Report on page 13, you </a:t>
            </a:r>
            <a:r>
              <a:rPr lang="en-US" altLang="en-US" baseline="0" dirty="0" smtClean="0"/>
              <a:t>can </a:t>
            </a:r>
            <a:r>
              <a:rPr lang="en-US" altLang="en-US" baseline="0" dirty="0" smtClean="0"/>
              <a:t>see </a:t>
            </a:r>
            <a:r>
              <a:rPr lang="en-US" altLang="en-US" baseline="0" dirty="0" smtClean="0"/>
              <a:t>a full breakdown of these fees and their impact to </a:t>
            </a:r>
            <a:r>
              <a:rPr lang="en-US" altLang="en-US" baseline="0" dirty="0" smtClean="0"/>
              <a:t>generators.</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We are proposing </a:t>
            </a:r>
            <a:r>
              <a:rPr lang="en-US" altLang="en-US" baseline="0" dirty="0" smtClean="0"/>
              <a:t>to increase the </a:t>
            </a:r>
            <a:r>
              <a:rPr lang="en-US" altLang="en-US" baseline="0" dirty="0" smtClean="0"/>
              <a:t>Annual Base Fees all </a:t>
            </a:r>
            <a:r>
              <a:rPr lang="en-US" altLang="en-US" baseline="0" dirty="0" smtClean="0"/>
              <a:t>hazardous waste generators pay. </a:t>
            </a:r>
            <a:r>
              <a:rPr lang="en-US" altLang="en-US" baseline="0" dirty="0" smtClean="0"/>
              <a:t> These </a:t>
            </a:r>
            <a:r>
              <a:rPr lang="en-US" altLang="en-US" baseline="0" dirty="0" smtClean="0"/>
              <a:t>fees will </a:t>
            </a:r>
            <a:r>
              <a:rPr lang="en-US" altLang="en-US" baseline="0" dirty="0" smtClean="0"/>
              <a:t>incrementally </a:t>
            </a:r>
            <a:r>
              <a:rPr lang="en-US" altLang="en-US" baseline="0" dirty="0" smtClean="0"/>
              <a:t>increase over three years  - changing the current fee for Large Quantity Generators from $525 to $</a:t>
            </a:r>
            <a:r>
              <a:rPr lang="en-US" altLang="en-US" baseline="0" dirty="0" smtClean="0"/>
              <a:t>945, and </a:t>
            </a:r>
            <a:r>
              <a:rPr lang="en-US" altLang="en-US" baseline="0" dirty="0" smtClean="0"/>
              <a:t>for small quantity generators from $300 to $540 by 2021.</a:t>
            </a:r>
            <a:endParaRPr lang="en-US" altLang="en-US" b="1" baseline="0" dirty="0" smtClean="0"/>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 </a:t>
            </a:r>
            <a:r>
              <a:rPr lang="en-US" altLang="en-US" baseline="0" dirty="0" smtClean="0"/>
              <a:t> As </a:t>
            </a:r>
            <a:r>
              <a:rPr lang="en-US" altLang="en-US" baseline="0" dirty="0" smtClean="0"/>
              <a:t>of Oct </a:t>
            </a:r>
            <a:r>
              <a:rPr lang="en-US" altLang="en-US" baseline="0" dirty="0" smtClean="0"/>
              <a:t>2018. </a:t>
            </a:r>
            <a:r>
              <a:rPr lang="en-US" altLang="en-US" baseline="0" dirty="0" smtClean="0"/>
              <a:t>we had </a:t>
            </a:r>
            <a:r>
              <a:rPr lang="en-US" altLang="en-US" i="0" baseline="0" dirty="0" smtClean="0"/>
              <a:t>197 </a:t>
            </a:r>
            <a:r>
              <a:rPr lang="en-US" altLang="en-US" i="0" baseline="0" dirty="0" smtClean="0"/>
              <a:t>large </a:t>
            </a:r>
            <a:r>
              <a:rPr lang="en-US" altLang="en-US" i="0" baseline="0" dirty="0" smtClean="0"/>
              <a:t>and 272 </a:t>
            </a:r>
            <a:r>
              <a:rPr lang="en-US" altLang="en-US" i="0" baseline="0" dirty="0" smtClean="0"/>
              <a:t>small quantity generators</a:t>
            </a:r>
            <a:endParaRPr lang="en-US" altLang="en-US" i="0" baseline="0"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proposes to increase the </a:t>
            </a:r>
            <a:r>
              <a:rPr lang="en-US" altLang="en-US" dirty="0" smtClean="0"/>
              <a:t>Management Method Fee Factors</a:t>
            </a:r>
            <a:r>
              <a:rPr lang="en-US" altLang="en-US" dirty="0" smtClean="0"/>
              <a:t>,</a:t>
            </a:r>
            <a:r>
              <a:rPr lang="en-US" altLang="en-US" baseline="0" dirty="0" smtClean="0"/>
              <a:t> which are part of the </a:t>
            </a:r>
            <a:r>
              <a:rPr lang="en-US" altLang="en-US" baseline="0" dirty="0" smtClean="0"/>
              <a:t>Base Annual Fees. </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a:t>
            </a:r>
            <a:r>
              <a:rPr lang="en-US" altLang="en-US" baseline="0" dirty="0" smtClean="0"/>
              <a:t>Management Method Factors </a:t>
            </a:r>
            <a:r>
              <a:rPr lang="en-US" altLang="en-US" baseline="0" dirty="0" smtClean="0"/>
              <a:t>reflect Oregon’s environmental hierarchy of preferred management methods, ranging from a low factor </a:t>
            </a:r>
            <a:r>
              <a:rPr lang="en-US" altLang="en-US" baseline="0" dirty="0" smtClean="0"/>
              <a:t>giving preference to </a:t>
            </a:r>
            <a:r>
              <a:rPr lang="en-US" altLang="en-US" baseline="0" dirty="0" smtClean="0"/>
              <a:t>recovery of valuable </a:t>
            </a:r>
            <a:r>
              <a:rPr lang="en-US" altLang="en-US" baseline="0" dirty="0" smtClean="0"/>
              <a:t>materials, </a:t>
            </a:r>
            <a:r>
              <a:rPr lang="en-US" altLang="en-US" baseline="0" dirty="0" smtClean="0"/>
              <a:t>like metals and solvents </a:t>
            </a:r>
            <a:r>
              <a:rPr lang="en-US" altLang="en-US" baseline="0" dirty="0" smtClean="0"/>
              <a:t>-- to </a:t>
            </a:r>
            <a:r>
              <a:rPr lang="en-US" altLang="en-US" baseline="0" dirty="0" smtClean="0"/>
              <a:t>a high factor for less environmentally-preferable </a:t>
            </a:r>
            <a:r>
              <a:rPr lang="en-US" altLang="en-US" baseline="0" dirty="0" smtClean="0"/>
              <a:t>options, </a:t>
            </a:r>
            <a:r>
              <a:rPr lang="en-US" altLang="en-US" baseline="0" dirty="0" smtClean="0"/>
              <a:t>such as land disposal. </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As you can </a:t>
            </a:r>
            <a:r>
              <a:rPr lang="en-US" altLang="en-US" b="0" baseline="0" dirty="0" smtClean="0"/>
              <a:t>see, </a:t>
            </a:r>
            <a:r>
              <a:rPr lang="en-US" altLang="en-US" b="0" baseline="0" dirty="0" smtClean="0"/>
              <a:t>the </a:t>
            </a:r>
            <a:r>
              <a:rPr lang="en-US" altLang="en-US" baseline="0" dirty="0" smtClean="0"/>
              <a:t>current factors range from .5 to 2. </a:t>
            </a:r>
            <a:r>
              <a:rPr lang="en-US" altLang="en-US" baseline="0" dirty="0" smtClean="0"/>
              <a:t> By </a:t>
            </a:r>
            <a:r>
              <a:rPr lang="en-US" altLang="en-US" baseline="0" dirty="0" smtClean="0"/>
              <a:t>2024, the factors will range from .85 to 3.4.</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We will phase in the </a:t>
            </a:r>
            <a:r>
              <a:rPr lang="en-US" altLang="en-US" baseline="0" dirty="0" smtClean="0"/>
              <a:t>factor fee increases </a:t>
            </a:r>
            <a:r>
              <a:rPr lang="en-US" altLang="en-US" baseline="0" dirty="0" smtClean="0"/>
              <a:t>as </a:t>
            </a:r>
            <a:r>
              <a:rPr lang="en-US" altLang="en-US" baseline="0" dirty="0" smtClean="0"/>
              <a:t>six annual increases to </a:t>
            </a:r>
            <a:r>
              <a:rPr lang="en-US" altLang="en-US" baseline="0" dirty="0" smtClean="0"/>
              <a:t>mitigate </a:t>
            </a:r>
            <a:r>
              <a:rPr lang="en-US" altLang="en-US" baseline="0" dirty="0" smtClean="0"/>
              <a:t>the overall impact to </a:t>
            </a:r>
            <a:r>
              <a:rPr lang="en-US" altLang="en-US" baseline="0" dirty="0" smtClean="0"/>
              <a:t>generators giving ample time to budget for the incremental increases. The Advisory Committee favored this approach.</a:t>
            </a:r>
            <a:endParaRPr lang="en-US" altLang="en-US" baseline="0" dirty="0" smtClean="0"/>
          </a:p>
          <a:p>
            <a:pPr marL="0" indent="0" eaLnBrk="1" hangingPunct="1">
              <a:lnSpc>
                <a:spcPct val="110000"/>
              </a:lnSpc>
              <a:spcBef>
                <a:spcPct val="0"/>
              </a:spcBef>
              <a:buFont typeface="Arial" panose="020B0604020202020204" pitchFamily="34" charset="0"/>
              <a:buNone/>
              <a:defRPr/>
            </a:pPr>
            <a:endParaRPr lang="en-US" altLang="en-US" baseline="0" dirty="0" smtClean="0"/>
          </a:p>
          <a:p>
            <a:pPr marL="0" indent="0" eaLnBrk="1" hangingPunct="1">
              <a:lnSpc>
                <a:spcPct val="110000"/>
              </a:lnSpc>
              <a:spcBef>
                <a:spcPct val="0"/>
              </a:spcBef>
              <a:buFont typeface="Arial" panose="020B0604020202020204" pitchFamily="34" charset="0"/>
              <a:buNone/>
              <a:defRPr/>
            </a:pPr>
            <a:r>
              <a:rPr lang="en-US" altLang="en-US" b="1" baseline="0" dirty="0" smtClean="0"/>
              <a:t>[PAUSE</a:t>
            </a:r>
            <a:r>
              <a:rPr lang="en-US" altLang="en-US" b="1" baseline="0" dirty="0" smtClean="0"/>
              <a:t>]</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a:t>
            </a:r>
            <a:r>
              <a:rPr lang="en-US" altLang="en-US" baseline="0" dirty="0" smtClean="0"/>
              <a:t>Oregon, allowing us to hire and begin to bring our staffing up to legislatively-approved levels</a:t>
            </a:r>
            <a:r>
              <a:rPr lang="en-US" altLang="en-US" dirty="0" smtClean="0"/>
              <a:t>. </a:t>
            </a:r>
          </a:p>
          <a:p>
            <a:pPr marL="171450" indent="-171450" eaLnBrk="1" hangingPunct="1">
              <a:lnSpc>
                <a:spcPct val="110000"/>
              </a:lnSpc>
              <a:spcBef>
                <a:spcPct val="0"/>
              </a:spcBef>
              <a:buFont typeface="Arial" panose="020B0604020202020204" pitchFamily="34" charset="0"/>
              <a:buChar char="•"/>
              <a:defRPr/>
            </a:pPr>
            <a:endParaRPr lang="en-US" altLang="en-US" b="1" dirty="0" smtClean="0"/>
          </a:p>
          <a:p>
            <a:pPr marL="0" indent="0" eaLnBrk="1" hangingPunct="1">
              <a:lnSpc>
                <a:spcPct val="110000"/>
              </a:lnSpc>
              <a:spcBef>
                <a:spcPct val="0"/>
              </a:spcBef>
              <a:buFont typeface="Arial" panose="020B0604020202020204" pitchFamily="34" charset="0"/>
              <a:buNone/>
              <a:defRPr/>
            </a:pPr>
            <a:r>
              <a:rPr lang="en-US" altLang="en-US" b="1" dirty="0" smtClean="0"/>
              <a:t>[</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1" baseline="0" dirty="0" smtClean="0"/>
              <a:t>Jeannette </a:t>
            </a:r>
            <a:r>
              <a:rPr lang="en-US" altLang="en-US" b="1" baseline="0" dirty="0" err="1" smtClean="0"/>
              <a:t>Acomb</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We </a:t>
            </a:r>
            <a:r>
              <a:rPr lang="en-US" altLang="en-US" baseline="0" dirty="0" smtClean="0"/>
              <a:t>now shift to our proposed permitting fee </a:t>
            </a:r>
            <a:r>
              <a:rPr lang="en-US" altLang="en-US" baseline="0" dirty="0" smtClean="0"/>
              <a:t>increases and a new fee.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On page 14 of our Staff Report, there is a full </a:t>
            </a:r>
            <a:r>
              <a:rPr lang="en-US" altLang="en-US" baseline="0" dirty="0" smtClean="0"/>
              <a:t>description of these proposed </a:t>
            </a:r>
            <a:r>
              <a:rPr lang="en-US" altLang="en-US" baseline="0" dirty="0" smtClean="0"/>
              <a:t>fees </a:t>
            </a:r>
            <a:r>
              <a:rPr lang="en-US" altLang="en-US" baseline="0" dirty="0" smtClean="0"/>
              <a:t>and the potential fiscal </a:t>
            </a:r>
            <a:r>
              <a:rPr lang="en-US" altLang="en-US" baseline="0" dirty="0" smtClean="0"/>
              <a:t>impacts.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In </a:t>
            </a:r>
            <a:r>
              <a:rPr lang="en-US" altLang="en-US" dirty="0" smtClean="0"/>
              <a:t>this</a:t>
            </a:r>
            <a:r>
              <a:rPr lang="en-US" altLang="en-US" baseline="0" dirty="0" smtClean="0"/>
              <a:t> </a:t>
            </a:r>
            <a:r>
              <a:rPr lang="en-US" altLang="en-US" dirty="0" smtClean="0"/>
              <a:t>table</a:t>
            </a:r>
            <a:r>
              <a:rPr lang="en-US" altLang="en-US" dirty="0" smtClean="0"/>
              <a:t>, we show the </a:t>
            </a:r>
            <a:r>
              <a:rPr lang="en-US" altLang="en-US" dirty="0" smtClean="0"/>
              <a:t>Hazardous</a:t>
            </a:r>
            <a:r>
              <a:rPr lang="en-US" altLang="en-US" baseline="0" dirty="0" smtClean="0"/>
              <a:t> Waste</a:t>
            </a:r>
            <a:r>
              <a:rPr lang="en-US" altLang="en-US" dirty="0" smtClean="0"/>
              <a:t> </a:t>
            </a:r>
            <a:r>
              <a:rPr lang="en-US" altLang="en-US" dirty="0" smtClean="0"/>
              <a:t>Permitted Treatment,</a:t>
            </a:r>
            <a:r>
              <a:rPr lang="en-US" altLang="en-US" baseline="0" dirty="0" smtClean="0"/>
              <a:t> Storage and Disposal (or, TSD) </a:t>
            </a:r>
            <a:r>
              <a:rPr lang="en-US" altLang="en-US" dirty="0" smtClean="0"/>
              <a:t>fee categories </a:t>
            </a:r>
            <a:r>
              <a:rPr lang="en-US" altLang="en-US" b="1" dirty="0" smtClean="0"/>
              <a:t>(PAUSE) </a:t>
            </a:r>
            <a:r>
              <a:rPr lang="en-US" altLang="en-US" dirty="0" smtClean="0"/>
              <a:t>–---</a:t>
            </a:r>
            <a:r>
              <a:rPr lang="en-US" altLang="en-US" baseline="0" dirty="0" smtClean="0"/>
              <a:t> </a:t>
            </a:r>
            <a:r>
              <a:rPr lang="en-US" altLang="en-US" baseline="0" dirty="0" smtClean="0"/>
              <a:t>from the top Annual Compliance Determination, to Permit Modification Fees, and to our </a:t>
            </a:r>
            <a:r>
              <a:rPr lang="en-US" altLang="en-US" baseline="0" dirty="0" smtClean="0"/>
              <a:t>new, proposed </a:t>
            </a:r>
            <a:r>
              <a:rPr lang="en-US" altLang="en-US" baseline="0" dirty="0" smtClean="0"/>
              <a:t>category </a:t>
            </a:r>
            <a:r>
              <a:rPr lang="en-US" altLang="en-US" baseline="0" dirty="0" smtClean="0"/>
              <a:t>called </a:t>
            </a:r>
            <a:r>
              <a:rPr lang="en-US" altLang="en-US" baseline="0" dirty="0" smtClean="0"/>
              <a:t>Operating Permitted Disposal Administrative Fee.  </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In Oregon,</a:t>
            </a:r>
            <a:r>
              <a:rPr lang="en-US" altLang="en-US" baseline="0" dirty="0" smtClean="0"/>
              <a:t> a</a:t>
            </a:r>
            <a:r>
              <a:rPr lang="en-US" altLang="en-US" dirty="0" smtClean="0"/>
              <a:t>ll</a:t>
            </a:r>
            <a:r>
              <a:rPr lang="en-US" altLang="en-US" baseline="0" dirty="0" smtClean="0"/>
              <a:t> operating permitted hazardous waste TSD’s are subject to our Annual Compliance Determination </a:t>
            </a:r>
            <a:r>
              <a:rPr lang="en-US" altLang="en-US" baseline="0" dirty="0" smtClean="0"/>
              <a:t>Fees</a:t>
            </a:r>
            <a:r>
              <a:rPr lang="en-US" altLang="en-US" baseline="0" dirty="0" smtClean="0"/>
              <a:t>. </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We propose increasing the </a:t>
            </a:r>
            <a:r>
              <a:rPr lang="en-US" altLang="en-US" dirty="0" smtClean="0"/>
              <a:t>Annual C</a:t>
            </a:r>
            <a:r>
              <a:rPr lang="en-US" altLang="en-US" b="0" dirty="0" smtClean="0"/>
              <a:t>ompliance Determination F</a:t>
            </a:r>
            <a:r>
              <a:rPr lang="en-US" altLang="en-US" dirty="0" smtClean="0"/>
              <a:t>ees </a:t>
            </a:r>
            <a:r>
              <a:rPr lang="en-US" altLang="en-US" dirty="0" smtClean="0"/>
              <a:t>for </a:t>
            </a:r>
            <a:r>
              <a:rPr lang="en-US" altLang="en-US" dirty="0" smtClean="0"/>
              <a:t>treatment, storage </a:t>
            </a:r>
            <a:r>
              <a:rPr lang="en-US" altLang="en-US" dirty="0" smtClean="0"/>
              <a:t>and disposal.  We </a:t>
            </a:r>
            <a:r>
              <a:rPr lang="en-US" altLang="en-US" baseline="0" dirty="0" smtClean="0"/>
              <a:t>show the </a:t>
            </a:r>
            <a:r>
              <a:rPr lang="en-US" altLang="en-US" baseline="0" dirty="0" smtClean="0"/>
              <a:t>three current </a:t>
            </a:r>
            <a:r>
              <a:rPr lang="en-US" altLang="en-US" baseline="0" dirty="0" smtClean="0"/>
              <a:t>Annual Compliance Determination Fees </a:t>
            </a:r>
            <a:r>
              <a:rPr lang="en-US" altLang="en-US" baseline="0" dirty="0" smtClean="0"/>
              <a:t>DEQ charges annually. </a:t>
            </a:r>
            <a:r>
              <a:rPr lang="en-US" altLang="en-US" baseline="0" dirty="0" smtClean="0"/>
              <a:t> DEQ </a:t>
            </a:r>
            <a:r>
              <a:rPr lang="en-US" altLang="en-US" baseline="0" dirty="0" smtClean="0"/>
              <a:t>charges a fee for each </a:t>
            </a:r>
            <a:r>
              <a:rPr lang="en-US" altLang="en-US" baseline="0" dirty="0" smtClean="0"/>
              <a:t>activity, </a:t>
            </a:r>
            <a:r>
              <a:rPr lang="en-US" altLang="en-US" baseline="0" dirty="0" smtClean="0"/>
              <a:t>as </a:t>
            </a:r>
            <a:r>
              <a:rPr lang="en-US" altLang="en-US" baseline="0" dirty="0" smtClean="0"/>
              <a:t>reflected </a:t>
            </a:r>
            <a:r>
              <a:rPr lang="en-US" altLang="en-US" baseline="0" dirty="0" smtClean="0"/>
              <a:t>in the chart.  </a:t>
            </a:r>
            <a:r>
              <a:rPr lang="en-US" altLang="en-US" b="1" baseline="0" dirty="0" smtClean="0"/>
              <a:t>Of </a:t>
            </a:r>
            <a:r>
              <a:rPr lang="en-US" altLang="en-US" b="1" baseline="0" dirty="0" smtClean="0"/>
              <a:t>our two </a:t>
            </a:r>
            <a:r>
              <a:rPr lang="en-US" altLang="en-US" b="1" baseline="0" dirty="0" smtClean="0"/>
              <a:t>operating, </a:t>
            </a:r>
            <a:r>
              <a:rPr lang="en-US" altLang="en-US" b="1" baseline="0" dirty="0" smtClean="0"/>
              <a:t>permitted TSD facilities in Oregon: one facility stores hazardous waste only and the other treats, stores and disposes of hazardous wastes and the applicable fees apply.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a:t>
            </a:r>
            <a:r>
              <a:rPr lang="en-US" altLang="en-US" baseline="0" dirty="0" smtClean="0"/>
              <a:t> we</a:t>
            </a:r>
            <a:r>
              <a:rPr lang="en-US" altLang="en-US" dirty="0" smtClean="0"/>
              <a:t> propose to increase the</a:t>
            </a:r>
            <a:r>
              <a:rPr lang="en-US" altLang="en-US" baseline="0" dirty="0" smtClean="0"/>
              <a:t> Permit Modification </a:t>
            </a:r>
            <a:r>
              <a:rPr lang="en-US" altLang="en-US" baseline="0" dirty="0" smtClean="0"/>
              <a:t>Fees</a:t>
            </a:r>
            <a:r>
              <a:rPr lang="en-US" altLang="en-US" baseline="0" dirty="0" smtClean="0"/>
              <a:t>.  These fees are broken down into three classes currently based on DEQ work level is to modify the permit.  Class 1 modifications are the simplest and class 3 as the most complex requiring significant review</a:t>
            </a:r>
            <a:r>
              <a:rPr lang="en-US" altLang="en-US" dirty="0" smtClean="0"/>
              <a:t>. </a:t>
            </a:r>
            <a:r>
              <a:rPr lang="en-US" altLang="en-US" baseline="0" dirty="0" smtClean="0"/>
              <a:t>Our proposal also streamlines to just one fee per class. </a:t>
            </a:r>
            <a:r>
              <a:rPr lang="en-US" altLang="en-US" dirty="0" smtClean="0"/>
              <a:t>These</a:t>
            </a:r>
            <a:r>
              <a:rPr lang="en-US" altLang="en-US" baseline="0" dirty="0" smtClean="0"/>
              <a:t> fees are an inconsistent source of revenue since the fees are only assessed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a new Operating</a:t>
            </a:r>
            <a:r>
              <a:rPr lang="en-US" altLang="en-US" baseline="0" dirty="0" smtClean="0"/>
              <a:t> P</a:t>
            </a:r>
            <a:r>
              <a:rPr lang="en-US" altLang="en-US" dirty="0" smtClean="0"/>
              <a:t>ermitted Disposal Administrative</a:t>
            </a:r>
            <a:r>
              <a:rPr lang="en-US" altLang="en-US" baseline="0" dirty="0" smtClean="0"/>
              <a:t> fee of $5.50 per metric ton. Fee</a:t>
            </a:r>
            <a:r>
              <a:rPr lang="en-US" altLang="en-US" b="0" baseline="0" dirty="0" smtClean="0"/>
              <a:t> </a:t>
            </a:r>
            <a:r>
              <a:rPr lang="en-US" sz="1200" b="0" i="0" u="none" strike="noStrike" kern="1200" baseline="0" dirty="0" smtClean="0">
                <a:solidFill>
                  <a:schemeClr val="tx1"/>
                </a:solidFill>
                <a:latin typeface="+mn-lt"/>
                <a:ea typeface="+mn-ea"/>
                <a:cs typeface="+mn-cs"/>
              </a:rPr>
              <a:t>will be assess for waste disposed into a permitted Subtitle C land disposal unit.  </a:t>
            </a:r>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At $5.50 per ton this fee could potentially bring in $400, 000 annually in additional revenue.  </a:t>
            </a:r>
            <a:r>
              <a:rPr lang="en-US" altLang="en-US" b="0" i="1" baseline="0" dirty="0" smtClean="0"/>
              <a:t>(90,000 tons)</a:t>
            </a:r>
            <a:endParaRPr lang="en-US" altLang="en-US" b="0" i="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aseline="0" dirty="0" smtClean="0"/>
              <a:t>We are proposing to implement all of these permitting fee increases in 2019.</a:t>
            </a:r>
            <a:r>
              <a:rPr lang="en-US" altLang="en-US" dirty="0" smtClean="0"/>
              <a:t>  </a:t>
            </a:r>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Now, I </a:t>
            </a:r>
            <a:r>
              <a:rPr lang="en-US" altLang="en-US" b="1" baseline="0" dirty="0" smtClean="0"/>
              <a:t>will </a:t>
            </a:r>
            <a:r>
              <a:rPr lang="en-US" altLang="en-US" b="1" baseline="0" dirty="0" smtClean="0"/>
              <a:t>return </a:t>
            </a:r>
            <a:r>
              <a:rPr lang="en-US" altLang="en-US" b="1" baseline="0" dirty="0" smtClean="0"/>
              <a:t>the presentation </a:t>
            </a:r>
            <a:r>
              <a:rPr lang="en-US" altLang="en-US" b="1" baseline="0" dirty="0" smtClean="0"/>
              <a:t>back to David.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During the past year, we sought stakeholder </a:t>
            </a:r>
            <a:r>
              <a:rPr lang="en-US" b="0" u="none" baseline="0" dirty="0" smtClean="0"/>
              <a:t>input, primarily </a:t>
            </a:r>
            <a:r>
              <a:rPr lang="en-US" b="0" u="none" baseline="0" dirty="0" smtClean="0"/>
              <a:t>from a 9-member advisory </a:t>
            </a:r>
            <a:r>
              <a:rPr lang="en-US" b="0" u="none" baseline="0" dirty="0" smtClean="0"/>
              <a:t>committee. The nine-member advisory committee comprised of statewide stakeholders, including representatives of small and large businesses, business advocates, education, and environmental interests meet three times (in Aug, Sept, and Oct).</a:t>
            </a:r>
          </a:p>
          <a:p>
            <a:pPr marL="180136" lvl="0" indent="-171450">
              <a:buFont typeface="Arial" panose="020B0604020202020204" pitchFamily="34" charset="0"/>
              <a:buChar char="•"/>
            </a:pPr>
            <a:endParaRPr lang="en-US" b="0" u="none" baseline="0" dirty="0" smtClean="0"/>
          </a:p>
          <a:p>
            <a:pPr marL="180136" lvl="0" indent="-171450">
              <a:buFont typeface="Arial" panose="020B0604020202020204" pitchFamily="34" charset="0"/>
              <a:buChar char="•"/>
            </a:pPr>
            <a:r>
              <a:rPr lang="en-US" b="0" u="none" baseline="0" dirty="0" smtClean="0"/>
              <a:t>Topics covered ranged from type </a:t>
            </a:r>
            <a:r>
              <a:rPr lang="en-US" b="0" u="none" baseline="0" dirty="0" smtClean="0"/>
              <a:t>of fee </a:t>
            </a:r>
            <a:r>
              <a:rPr lang="en-US" b="0" u="none" baseline="0" dirty="0" smtClean="0"/>
              <a:t>increases, amount </a:t>
            </a:r>
            <a:r>
              <a:rPr lang="en-US" b="0" u="none" baseline="0" dirty="0" smtClean="0"/>
              <a:t>of fees, and </a:t>
            </a:r>
            <a:r>
              <a:rPr lang="en-US" b="0" u="none" baseline="0" dirty="0" smtClean="0"/>
              <a:t>the </a:t>
            </a:r>
            <a:r>
              <a:rPr lang="en-US" b="0" u="none" baseline="0" dirty="0" smtClean="0"/>
              <a:t>current service </a:t>
            </a:r>
            <a:r>
              <a:rPr lang="en-US" b="0" u="none" baseline="0" dirty="0" smtClean="0"/>
              <a:t>needed to </a:t>
            </a:r>
            <a:r>
              <a:rPr lang="en-US" b="0" u="none" baseline="0" dirty="0" smtClean="0"/>
              <a:t>help us better understand impacts. </a:t>
            </a:r>
            <a:r>
              <a:rPr lang="en-US" b="0" u="none" baseline="0" dirty="0" smtClean="0"/>
              <a:t> Stakeholder supported </a:t>
            </a:r>
            <a:r>
              <a:rPr lang="en-US" b="0" u="none" baseline="0" dirty="0" smtClean="0"/>
              <a:t>and </a:t>
            </a:r>
            <a:r>
              <a:rPr lang="en-US" b="0" u="none" baseline="0" dirty="0" smtClean="0"/>
              <a:t>agreed to our </a:t>
            </a:r>
            <a:r>
              <a:rPr lang="en-US" b="0" u="none" baseline="0" dirty="0" smtClean="0"/>
              <a:t>current service level, and on which fees to change and how to change them to </a:t>
            </a:r>
            <a:r>
              <a:rPr lang="en-US" b="0" u="none" baseline="0" dirty="0" smtClean="0"/>
              <a:t>mitigate </a:t>
            </a:r>
            <a:r>
              <a:rPr lang="en-US" b="0" u="none" baseline="0" dirty="0" smtClean="0"/>
              <a:t>impacts.  </a:t>
            </a:r>
          </a:p>
          <a:p>
            <a:pPr marL="8686" lvl="0" indent="0">
              <a:buFont typeface="Arial" panose="020B0604020202020204" pitchFamily="34" charset="0"/>
              <a:buNone/>
            </a:pPr>
            <a:endParaRPr lang="en-US" b="0" u="none" baseline="0" dirty="0" smtClean="0"/>
          </a:p>
          <a:p>
            <a:pPr marL="180136" lvl="0" indent="-171450">
              <a:buFont typeface="Arial" panose="020B0604020202020204" pitchFamily="34" charset="0"/>
              <a:buChar char="•"/>
            </a:pPr>
            <a:r>
              <a:rPr lang="en-US" b="0" u="none" baseline="0" dirty="0" smtClean="0"/>
              <a:t>During the meetings, the committee discuss the pros and cons of the proposed rules, as well as the anticipated fiscal impacts on Oregon’s businesses.   While there will be impacts, the Committee did not identify significant adverse impacts on Oregon small businesses as a result of our proposed fee increases.  The committee expressed support for the proposed fees increase to maintain DEQ Hazardous Waste Program’s current service</a:t>
            </a:r>
            <a:r>
              <a:rPr lang="en-US" b="1" u="none" baseline="0" dirty="0" smtClean="0"/>
              <a:t> </a:t>
            </a:r>
            <a:r>
              <a:rPr lang="en-US" b="0" u="none" baseline="0" dirty="0" smtClean="0"/>
              <a:t>level. The Committee also </a:t>
            </a:r>
            <a:r>
              <a:rPr lang="en-US" b="0" baseline="0" dirty="0" smtClean="0"/>
              <a:t>supported the concept of phasing-in fee increases for those affected hazardous waste generators.</a:t>
            </a:r>
          </a:p>
          <a:p>
            <a:pPr marL="180136" lvl="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u="none" baseline="0" dirty="0" smtClean="0"/>
              <a:t>Next on the chart, 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And on January 17, 2019, we held a public hearing in Portland. The public comment period ended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0" u="none" strike="sngStrik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strike="sngStrike" baseline="0" dirty="0" smtClean="0"/>
          </a:p>
          <a:p>
            <a:pPr marL="171450" indent="-171450">
              <a:buFont typeface="Arial" panose="020B0604020202020204" pitchFamily="34" charset="0"/>
              <a:buChar char="•"/>
            </a:pPr>
            <a:r>
              <a:rPr lang="en-US" b="0" u="none" baseline="0" dirty="0" smtClean="0"/>
              <a:t>This is phase 1 rulemaking seeking your approval today</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Phase 2 </a:t>
            </a:r>
            <a:r>
              <a:rPr lang="en-US" b="0" u="none" baseline="0" dirty="0" smtClean="0"/>
              <a:t>involves statutory changes </a:t>
            </a:r>
            <a:r>
              <a:rPr lang="en-US" b="0" u="none" baseline="0" dirty="0" smtClean="0"/>
              <a:t>followed by additional rulemaking with a goal </a:t>
            </a:r>
            <a:r>
              <a:rPr lang="en-US" b="0" u="none" baseline="0" dirty="0" smtClean="0"/>
              <a:t>to secure program funding through 2026.</a:t>
            </a:r>
            <a:endParaRPr lang="en-US" b="0" u="none" baseline="0" dirty="0" smtClean="0"/>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baseline="0" dirty="0" smtClean="0"/>
              <a:t>If approved today, we will send out invoices </a:t>
            </a:r>
            <a:r>
              <a:rPr lang="en-US" b="0" baseline="0" dirty="0" smtClean="0"/>
              <a:t>to our regulated businesses and organizations within the next 30 days.  We have been keeping them informed of our fee increase activities as a courtesy.</a:t>
            </a: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 (6-8 pm Hearing)</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a:p>
            <a:pPr marL="457200" lvl="1" indent="0">
              <a:buFont typeface="Arial" panose="020B0604020202020204" pitchFamily="34" charset="0"/>
              <a:buNone/>
            </a:pPr>
            <a:endParaRPr lang="fr-FR"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2021 legislative session.  This would help build the next phase of our funding bridge, allowing us to continue the current level of service covering our hazardous waste generators and permitted businesses in Oregon.</a:t>
            </a:r>
          </a:p>
          <a:p>
            <a:pPr marL="457200" lvl="1"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7/11/2019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7/11/2019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7/11/2019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7/11/2019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7/11/2019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7/11/2019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7/11/2019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Fee Increase EQC Proposal</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July 18, 2019</a:t>
            </a:r>
          </a:p>
          <a:p>
            <a:pPr algn="r">
              <a:lnSpc>
                <a:spcPct val="110000"/>
              </a:lnSpc>
              <a:spcBef>
                <a:spcPts val="0"/>
              </a:spcBef>
            </a:pPr>
            <a:r>
              <a:rPr lang="en-US" sz="2800" dirty="0" smtClean="0">
                <a:solidFill>
                  <a:schemeClr val="tx1"/>
                </a:solidFill>
              </a:rPr>
              <a:t>Enterprise,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a:t>
            </a:r>
            <a:r>
              <a:rPr lang="en-US" sz="1000" dirty="0" err="1" smtClean="0">
                <a:latin typeface="Arial" pitchFamily="34" charset="0"/>
                <a:cs typeface="Arial" pitchFamily="34" charset="0"/>
              </a:rPr>
              <a:t>Livengood</a:t>
            </a:r>
            <a:r>
              <a:rPr lang="en-US" sz="1000" dirty="0" smtClean="0">
                <a:latin typeface="Arial" pitchFamily="34" charset="0"/>
                <a:cs typeface="Arial" pitchFamily="34" charset="0"/>
              </a:rPr>
              <a:t> &amp; Jeannette </a:t>
            </a:r>
            <a:r>
              <a:rPr lang="en-US" sz="1000" dirty="0" err="1" smtClean="0">
                <a:latin typeface="Arial" pitchFamily="34" charset="0"/>
                <a:cs typeface="Arial" pitchFamily="34" charset="0"/>
              </a:rPr>
              <a:t>Acomb</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14</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37"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456306150"/>
              </p:ext>
            </p:extLst>
          </p:nvPr>
        </p:nvGraphicFramePr>
        <p:xfrm>
          <a:off x="710514"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02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21</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28</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Fees</a:t>
            </a:r>
          </a:p>
          <a:p>
            <a:pPr algn="ctr" eaLnBrk="1" hangingPunct="1">
              <a:spcBef>
                <a:spcPct val="0"/>
              </a:spcBef>
              <a:buFontTx/>
              <a:buNone/>
            </a:pPr>
            <a:endParaRPr lang="en-US" altLang="en-US" sz="2800" b="1" dirty="0"/>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400" dirty="0" smtClean="0"/>
              <a:t>Projected $1.2-$1.5 million revenue deficit in revenue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Fee increases needed as </a:t>
            </a:r>
            <a:r>
              <a:rPr lang="en-US" altLang="en-US" sz="2400" dirty="0" smtClean="0"/>
              <a:t>program </a:t>
            </a:r>
            <a:r>
              <a:rPr lang="en-US" altLang="en-US" sz="2400" dirty="0"/>
              <a:t>operating costs </a:t>
            </a:r>
            <a:r>
              <a:rPr lang="en-US" altLang="en-US" sz="2400" dirty="0" smtClean="0"/>
              <a:t>increase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Federal and state statutes authorize fee increases </a:t>
            </a:r>
            <a:r>
              <a:rPr lang="en-US" altLang="en-US" sz="2400" dirty="0" smtClean="0"/>
              <a:t>to implement program</a:t>
            </a:r>
            <a:endParaRPr lang="en-US" altLang="en-US" sz="24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36</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3826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Headquarters</a:t>
            </a:r>
          </a:p>
          <a:p>
            <a:pPr lvl="1"/>
            <a:endParaRPr lang="en-US" dirty="0" smtClean="0"/>
          </a:p>
          <a:p>
            <a:pPr lvl="1"/>
            <a:endParaRPr lang="en-US" dirty="0" smtClean="0"/>
          </a:p>
          <a:p>
            <a:endParaRPr lang="en-US" b="1" dirty="0" smtClean="0"/>
          </a:p>
          <a:p>
            <a:r>
              <a:rPr lang="en-US" b="1" dirty="0" smtClean="0"/>
              <a:t>Northwest</a:t>
            </a:r>
          </a:p>
          <a:p>
            <a:pPr lvl="1"/>
            <a:endParaRPr lang="en-US" dirty="0" smtClean="0"/>
          </a:p>
          <a:p>
            <a:pPr lvl="1"/>
            <a:endParaRPr lang="en-US" dirty="0" smtClean="0"/>
          </a:p>
          <a:p>
            <a:endParaRPr lang="en-US" b="1" dirty="0" smtClean="0"/>
          </a:p>
          <a:p>
            <a:r>
              <a:rPr lang="en-US" b="1" dirty="0" smtClean="0"/>
              <a:t>Western</a:t>
            </a:r>
          </a:p>
          <a:p>
            <a:pPr lvl="1"/>
            <a:endParaRPr lang="en-US" dirty="0" smtClean="0"/>
          </a:p>
          <a:p>
            <a:pPr lvl="1"/>
            <a:endParaRPr lang="en-US" dirty="0" smtClean="0"/>
          </a:p>
          <a:p>
            <a:endParaRPr lang="en-US" b="1" dirty="0" smtClean="0"/>
          </a:p>
          <a:p>
            <a:r>
              <a:rPr lang="en-US" b="1" dirty="0" smtClean="0"/>
              <a:t>Eastern</a:t>
            </a:r>
          </a:p>
          <a:p>
            <a:endParaRPr lang="en-US" b="1" dirty="0" smtClean="0"/>
          </a:p>
          <a:p>
            <a:r>
              <a:rPr lang="en-US" b="1" dirty="0"/>
              <a:t> </a:t>
            </a:r>
            <a:r>
              <a:rPr lang="en-US" b="1" dirty="0" smtClean="0"/>
              <a:t> </a:t>
            </a:r>
            <a:endParaRPr lang="en-US" dirty="0"/>
          </a:p>
          <a:p>
            <a:endParaRPr lang="en-US" dirty="0"/>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r>
                <a:rPr lang="en-US" dirty="0" smtClean="0"/>
                <a:t>                  TA          Inspection        Permit         Administration</a:t>
              </a:r>
              <a:endParaRPr lang="en-US" dirty="0"/>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198896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584791" y="1834392"/>
            <a:ext cx="82296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a:spcBef>
                <a:spcPct val="0"/>
              </a:spcBef>
              <a:buNone/>
            </a:pPr>
            <a:r>
              <a:rPr lang="en-US" altLang="en-US" sz="2800" b="1" dirty="0" smtClean="0"/>
              <a:t>Today’s Fee Increase Proposal:</a:t>
            </a:r>
          </a:p>
          <a:p>
            <a:pPr algn="ctr">
              <a:spcBef>
                <a:spcPct val="0"/>
              </a:spcBef>
              <a:buNone/>
            </a:pPr>
            <a:endParaRPr lang="en-US" altLang="en-US" sz="2800" b="1" dirty="0" smtClean="0"/>
          </a:p>
          <a:p>
            <a:pPr algn="ctr">
              <a:spcBef>
                <a:spcPct val="0"/>
              </a:spcBef>
              <a:buNone/>
            </a:pPr>
            <a:endParaRPr lang="en-US" altLang="en-US" sz="2800" b="1" dirty="0"/>
          </a:p>
          <a:p>
            <a:pPr marL="342900" indent="-342900" eaLnBrk="1" hangingPunct="1">
              <a:spcBef>
                <a:spcPct val="0"/>
              </a:spcBef>
              <a:spcAft>
                <a:spcPts val="600"/>
              </a:spcAft>
              <a:buFont typeface="Wingdings" panose="05000000000000000000" pitchFamily="2" charset="2"/>
              <a:buChar char="§"/>
            </a:pPr>
            <a:r>
              <a:rPr lang="en-US" altLang="en-US" sz="2400" b="1" dirty="0" smtClean="0"/>
              <a:t>Generator Fees: </a:t>
            </a:r>
            <a:r>
              <a:rPr lang="en-US" altLang="en-US" sz="2400" dirty="0" smtClean="0"/>
              <a:t>Phased in from 2019 to 2024</a:t>
            </a:r>
          </a:p>
          <a:p>
            <a:pPr marL="342900" indent="-342900" eaLnBrk="1" hangingPunct="1">
              <a:spcBef>
                <a:spcPct val="0"/>
              </a:spcBef>
              <a:spcAft>
                <a:spcPts val="600"/>
              </a:spcAft>
              <a:buFont typeface="Wingdings" panose="05000000000000000000" pitchFamily="2" charset="2"/>
              <a:buChar char="§"/>
            </a:pPr>
            <a:endParaRPr lang="en-US" altLang="en-US" sz="2400" dirty="0" smtClean="0"/>
          </a:p>
          <a:p>
            <a:pPr marL="342900" indent="-342900" eaLnBrk="1" hangingPunct="1">
              <a:spcBef>
                <a:spcPct val="0"/>
              </a:spcBef>
              <a:spcAft>
                <a:spcPts val="600"/>
              </a:spcAft>
              <a:buFont typeface="Wingdings" panose="05000000000000000000" pitchFamily="2" charset="2"/>
              <a:buChar char="§"/>
            </a:pPr>
            <a:r>
              <a:rPr lang="en-US" altLang="en-US" sz="2400" b="1" dirty="0" smtClean="0"/>
              <a:t>Permitting Fees: </a:t>
            </a:r>
            <a:r>
              <a:rPr lang="en-US" altLang="en-US" sz="2400" dirty="0" smtClean="0"/>
              <a:t>One increase in 2019</a:t>
            </a:r>
            <a:endParaRPr lang="en-US" altLang="en-US" sz="2400" dirty="0"/>
          </a:p>
          <a:p>
            <a:pPr eaLnBrk="1" hangingPunct="1">
              <a:spcBef>
                <a:spcPct val="0"/>
              </a:spcBef>
              <a:spcAft>
                <a:spcPts val="600"/>
              </a:spcAft>
              <a:buFontTx/>
              <a:buNone/>
            </a:pPr>
            <a:endParaRPr lang="en-US" altLang="en-US" sz="2400" dirty="0"/>
          </a:p>
        </p:txBody>
      </p:sp>
    </p:spTree>
    <p:extLst>
      <p:ext uri="{BB962C8B-B14F-4D97-AF65-F5344CB8AC3E}">
        <p14:creationId xmlns:p14="http://schemas.microsoft.com/office/powerpoint/2010/main" val="174776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Hearing and EQC 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94EC8-188C-4366-83D5-656EE16AC4AD}">
  <ds:schemaRefs>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10344</TotalTime>
  <Words>6317</Words>
  <Application>Microsoft Office PowerPoint</Application>
  <PresentationFormat>On-screen Show (4:3)</PresentationFormat>
  <Paragraphs>1224</Paragraphs>
  <Slides>36</Slides>
  <Notes>36</Notes>
  <HiddenSlides>26</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Symbol</vt:lpstr>
      <vt:lpstr>Times New Roman</vt:lpstr>
      <vt:lpstr>Wingdings</vt:lpstr>
      <vt:lpstr>Office Theme</vt:lpstr>
      <vt:lpstr>PPTtemplate</vt:lpstr>
      <vt:lpstr>Worksheet</vt:lpstr>
      <vt:lpstr>Hazardous Waste</vt:lpstr>
      <vt:lpstr>PowerPoint Presentation</vt:lpstr>
      <vt:lpstr>Proposed Hazardous Waste Fee Increases</vt:lpstr>
      <vt:lpstr>Hazardous Waste Program Background - Staff</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LIVENGOOD David</cp:lastModifiedBy>
  <cp:revision>456</cp:revision>
  <cp:lastPrinted>2019-03-28T15:41:49Z</cp:lastPrinted>
  <dcterms:created xsi:type="dcterms:W3CDTF">2018-10-03T15:46:23Z</dcterms:created>
  <dcterms:modified xsi:type="dcterms:W3CDTF">2019-07-12T00:04:05Z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