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42"/>
  </p:notesMasterIdLst>
  <p:sldIdLst>
    <p:sldId id="399" r:id="rId6"/>
    <p:sldId id="418" r:id="rId7"/>
    <p:sldId id="407" r:id="rId8"/>
    <p:sldId id="416" r:id="rId9"/>
    <p:sldId id="417" r:id="rId10"/>
    <p:sldId id="406" r:id="rId11"/>
    <p:sldId id="410" r:id="rId12"/>
    <p:sldId id="412" r:id="rId13"/>
    <p:sldId id="409" r:id="rId14"/>
    <p:sldId id="333" r:id="rId15"/>
    <p:sldId id="408" r:id="rId16"/>
    <p:sldId id="331" r:id="rId17"/>
    <p:sldId id="352" r:id="rId18"/>
    <p:sldId id="301" r:id="rId19"/>
    <p:sldId id="298" r:id="rId20"/>
    <p:sldId id="291" r:id="rId21"/>
    <p:sldId id="392" r:id="rId22"/>
    <p:sldId id="345" r:id="rId23"/>
    <p:sldId id="299" r:id="rId24"/>
    <p:sldId id="319" r:id="rId25"/>
    <p:sldId id="268" r:id="rId26"/>
    <p:sldId id="385" r:id="rId27"/>
    <p:sldId id="390" r:id="rId28"/>
    <p:sldId id="370" r:id="rId29"/>
    <p:sldId id="375" r:id="rId30"/>
    <p:sldId id="397" r:id="rId31"/>
    <p:sldId id="398" r:id="rId32"/>
    <p:sldId id="414" r:id="rId33"/>
    <p:sldId id="415" r:id="rId34"/>
    <p:sldId id="401" r:id="rId35"/>
    <p:sldId id="400" r:id="rId36"/>
    <p:sldId id="413" r:id="rId37"/>
    <p:sldId id="351" r:id="rId38"/>
    <p:sldId id="393" r:id="rId39"/>
    <p:sldId id="394" r:id="rId40"/>
    <p:sldId id="334"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00CC00"/>
    <a:srgbClr val="7452B7"/>
    <a:srgbClr val="7452B9"/>
    <a:srgbClr val="DFF1EB"/>
    <a:srgbClr val="439777"/>
    <a:srgbClr val="C5E5D9"/>
    <a:srgbClr val="9FD5C0"/>
    <a:srgbClr val="008272"/>
    <a:srgbClr val="C3D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72" autoAdjust="0"/>
    <p:restoredTop sz="49611" autoAdjust="0"/>
  </p:normalViewPr>
  <p:slideViewPr>
    <p:cSldViewPr>
      <p:cViewPr varScale="1">
        <p:scale>
          <a:sx n="59" d="100"/>
          <a:sy n="59" d="100"/>
        </p:scale>
        <p:origin x="3630" y="78"/>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6138"/>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452B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9C-48DE-9FBB-2E89CC56C47E}"/>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9C-48DE-9FBB-2E89CC56C47E}"/>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69C-48DE-9FBB-2E89CC56C47E}"/>
              </c:ext>
            </c:extLst>
          </c:dPt>
          <c:dPt>
            <c:idx val="3"/>
            <c:bubble3D val="0"/>
            <c:spPr>
              <a:solidFill>
                <a:srgbClr val="7452B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69C-48DE-9FBB-2E89CC56C47E}"/>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fld id="{0BD86B71-6273-4C55-91DB-B4E12D22B20B}" type="CATEGORYNAME">
                      <a:rPr lang="en-US" sz="1600">
                        <a:solidFill>
                          <a:schemeClr val="bg1">
                            <a:lumMod val="65000"/>
                          </a:schemeClr>
                        </a:solidFill>
                      </a:rPr>
                      <a:pPr>
                        <a:defRPr>
                          <a:solidFill>
                            <a:schemeClr val="bg1">
                              <a:lumMod val="65000"/>
                            </a:schemeClr>
                          </a:solidFill>
                        </a:defRPr>
                      </a:pPr>
                      <a:t>[CATEGORY NAME]</a:t>
                    </a:fld>
                    <a:r>
                      <a:rPr lang="en-US" sz="1600" baseline="0" dirty="0">
                        <a:solidFill>
                          <a:schemeClr val="bg1">
                            <a:lumMod val="65000"/>
                          </a:schemeClr>
                        </a:solidFill>
                      </a:rPr>
                      <a:t>
</a:t>
                    </a:r>
                    <a:fld id="{19E233D8-5661-41DA-BD19-CBBBCAC43EB0}" type="PERCENTAGE">
                      <a:rPr lang="en-US" sz="1600" baseline="0">
                        <a:solidFill>
                          <a:schemeClr val="bg1">
                            <a:lumMod val="65000"/>
                          </a:schemeClr>
                        </a:solidFill>
                      </a:rPr>
                      <a:pPr>
                        <a:defRPr>
                          <a:solidFill>
                            <a:schemeClr val="bg1">
                              <a:lumMod val="65000"/>
                            </a:schemeClr>
                          </a:solidFill>
                        </a:defRPr>
                      </a:pPr>
                      <a:t>[PERCENTAGE]</a:t>
                    </a:fld>
                    <a:endParaRPr lang="en-US" sz="1600" baseline="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B69C-48DE-9FBB-2E89CC56C47E}"/>
                </c:ext>
              </c:extLst>
            </c:dLbl>
            <c:dLbl>
              <c:idx val="1"/>
              <c:layout>
                <c:manualLayout>
                  <c:x val="-9.0119417643772758E-3"/>
                  <c:y val="-6.5756073666279016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fld id="{85D0821D-6814-4049-B23C-518D2DFF4355}" type="CATEGORYNAME">
                      <a:rPr lang="en-US" sz="1600" b="1">
                        <a:solidFill>
                          <a:schemeClr val="bg1">
                            <a:lumMod val="65000"/>
                          </a:schemeClr>
                        </a:solidFill>
                      </a:rPr>
                      <a:pPr>
                        <a:defRPr>
                          <a:solidFill>
                            <a:schemeClr val="bg1">
                              <a:lumMod val="65000"/>
                            </a:schemeClr>
                          </a:solidFill>
                        </a:defRPr>
                      </a:pPr>
                      <a:t>[CATEGORY NAME]</a:t>
                    </a:fld>
                    <a:r>
                      <a:rPr lang="en-US" sz="1600" b="1" dirty="0">
                        <a:solidFill>
                          <a:schemeClr val="bg1">
                            <a:lumMod val="65000"/>
                          </a:schemeClr>
                        </a:solidFill>
                      </a:rPr>
                      <a:t>
</a:t>
                    </a:r>
                    <a:fld id="{D4C10EB3-896D-4171-B29D-6BAAD744AD15}" type="PERCENTAGE">
                      <a:rPr lang="en-US" sz="1600" b="1">
                        <a:solidFill>
                          <a:schemeClr val="bg1">
                            <a:lumMod val="65000"/>
                          </a:schemeClr>
                        </a:solidFill>
                      </a:rPr>
                      <a:pPr>
                        <a:defRPr>
                          <a:solidFill>
                            <a:schemeClr val="bg1">
                              <a:lumMod val="65000"/>
                            </a:schemeClr>
                          </a:solidFill>
                        </a:defRPr>
                      </a:pPr>
                      <a:t>[PERCENTAGE]</a:t>
                    </a:fld>
                    <a:endParaRPr lang="en-US" sz="1600" b="1" dirty="0">
                      <a:solidFill>
                        <a:schemeClr val="bg1">
                          <a:lumMod val="65000"/>
                        </a:schemeClr>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3-B69C-48DE-9FBB-2E89CC56C47E}"/>
                </c:ext>
              </c:extLst>
            </c:dLbl>
            <c:dLbl>
              <c:idx val="2"/>
              <c:layout>
                <c:manualLayout>
                  <c:x val="0.1301753641088981"/>
                  <c:y val="-0.1169106837097879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r>
                      <a:rPr lang="en-US" sz="1600" dirty="0">
                        <a:solidFill>
                          <a:schemeClr val="bg1">
                            <a:lumMod val="65000"/>
                          </a:schemeClr>
                        </a:solidFill>
                      </a:rPr>
                      <a:t>HW Tip Fees
</a:t>
                    </a:r>
                    <a:fld id="{4FE64204-8FBC-498C-8BCF-7D923786657D}" type="PERCENTAGE">
                      <a:rPr lang="en-US" sz="1600">
                        <a:solidFill>
                          <a:schemeClr val="bg1">
                            <a:lumMod val="65000"/>
                          </a:schemeClr>
                        </a:solidFill>
                      </a:rPr>
                      <a:pPr>
                        <a:defRPr>
                          <a:solidFill>
                            <a:schemeClr val="bg1">
                              <a:lumMod val="65000"/>
                            </a:schemeClr>
                          </a:solidFill>
                        </a:defRPr>
                      </a:pPr>
                      <a:t>[PERCENTAGE]</a:t>
                    </a:fld>
                    <a:endParaRPr lang="en-US" sz="160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69C-48DE-9FBB-2E89CC56C47E}"/>
                </c:ext>
              </c:extLst>
            </c:dLbl>
            <c:dLbl>
              <c:idx val="3"/>
              <c:layout>
                <c:manualLayout>
                  <c:x val="0.12840897938511095"/>
                  <c:y val="5.753547110958955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fld id="{FC5266E8-FF4C-4981-A6EC-9B70B2E82CBD}" type="CATEGORYNAME">
                      <a:rPr lang="en-US" sz="1600">
                        <a:solidFill>
                          <a:schemeClr val="bg1">
                            <a:lumMod val="65000"/>
                          </a:schemeClr>
                        </a:solidFill>
                      </a:rPr>
                      <a:pPr>
                        <a:defRPr>
                          <a:solidFill>
                            <a:schemeClr val="bg1">
                              <a:lumMod val="65000"/>
                            </a:schemeClr>
                          </a:solidFill>
                        </a:defRPr>
                      </a:pPr>
                      <a:t>[CATEGORY NAME]</a:t>
                    </a:fld>
                    <a:r>
                      <a:rPr lang="en-US" sz="1600" dirty="0">
                        <a:solidFill>
                          <a:schemeClr val="bg1">
                            <a:lumMod val="65000"/>
                          </a:schemeClr>
                        </a:solidFill>
                      </a:rPr>
                      <a:t>
</a:t>
                    </a:r>
                    <a:r>
                      <a:rPr lang="en-US" sz="1600" dirty="0" smtClean="0">
                        <a:solidFill>
                          <a:schemeClr val="bg1">
                            <a:lumMod val="65000"/>
                          </a:schemeClr>
                        </a:solidFill>
                      </a:rPr>
                      <a:t>10%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69C-48DE-9FBB-2E89CC56C47E}"/>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69C-48DE-9FBB-2E89CC56C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B69C-48DE-9FBB-2E89CC56C47E}"/>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B69C-48DE-9FBB-2E89CC56C47E}"/>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B69C-48DE-9FBB-2E89CC56C47E}"/>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29270238279034"/>
          <c:y val="0.21212535948503591"/>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44-4250-9E92-7899D31B1C38}"/>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44-4250-9E92-7899D31B1C38}"/>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844-4250-9E92-7899D31B1C38}"/>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844-4250-9E92-7899D31B1C38}"/>
              </c:ext>
            </c:extLst>
          </c:dPt>
          <c:dLbls>
            <c:dLbl>
              <c:idx val="0"/>
              <c:layout>
                <c:manualLayout>
                  <c:x val="-0.19747651947918288"/>
                  <c:y val="0.107854003682220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7844-4250-9E92-7899D31B1C38}"/>
                </c:ext>
              </c:extLst>
            </c:dLbl>
            <c:dLbl>
              <c:idx val="1"/>
              <c:delete val="1"/>
              <c:extLst>
                <c:ext xmlns:c15="http://schemas.microsoft.com/office/drawing/2012/chart" uri="{CE6537A1-D6FC-4f65-9D91-7224C49458BB}"/>
                <c:ext xmlns:c16="http://schemas.microsoft.com/office/drawing/2014/chart" uri="{C3380CC4-5D6E-409C-BE32-E72D297353CC}">
                  <c16:uniqueId val="{00000003-7844-4250-9E92-7899D31B1C38}"/>
                </c:ext>
              </c:extLst>
            </c:dLbl>
            <c:dLbl>
              <c:idx val="2"/>
              <c:delete val="1"/>
              <c:extLst>
                <c:ext xmlns:c15="http://schemas.microsoft.com/office/drawing/2012/chart" uri="{CE6537A1-D6FC-4f65-9D91-7224C49458BB}"/>
                <c:ext xmlns:c16="http://schemas.microsoft.com/office/drawing/2014/chart" uri="{C3380CC4-5D6E-409C-BE32-E72D297353CC}">
                  <c16:uniqueId val="{00000005-7844-4250-9E92-7899D31B1C38}"/>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844-4250-9E92-7899D31B1C38}"/>
                </c:ext>
              </c:extLst>
            </c:dLbl>
            <c:dLbl>
              <c:idx val="4"/>
              <c:delete val="1"/>
              <c:extLst>
                <c:ext xmlns:c15="http://schemas.microsoft.com/office/drawing/2012/chart" uri="{CE6537A1-D6FC-4f65-9D91-7224C49458BB}"/>
                <c:ext xmlns:c16="http://schemas.microsoft.com/office/drawing/2014/chart" uri="{C3380CC4-5D6E-409C-BE32-E72D297353CC}">
                  <c16:uniqueId val="{00000009-7844-4250-9E92-7899D31B1C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7844-4250-9E92-7899D31B1C38}"/>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7844-4250-9E92-7899D31B1C38}"/>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7844-4250-9E92-7899D31B1C38}"/>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0.17799</cdr:x>
      <cdr:y>0.09621</cdr:y>
    </cdr:from>
    <cdr:to>
      <cdr:x>0.9329</cdr:x>
      <cdr:y>0.27473</cdr:y>
    </cdr:to>
    <cdr:sp macro="" textlink="">
      <cdr:nvSpPr>
        <cdr:cNvPr id="2" name="TextBox 1"/>
        <cdr:cNvSpPr txBox="1"/>
      </cdr:nvSpPr>
      <cdr:spPr>
        <a:xfrm xmlns:a="http://schemas.openxmlformats.org/drawingml/2006/main">
          <a:off x="1383447" y="492760"/>
          <a:ext cx="5867400"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0.03398</cdr:x>
      <cdr:y>0.09125</cdr:y>
    </cdr:from>
    <cdr:to>
      <cdr:x>0.99217</cdr:x>
      <cdr:y>0.18979</cdr:y>
    </cdr:to>
    <cdr:sp macro="" textlink="">
      <cdr:nvSpPr>
        <cdr:cNvPr id="3" name="Rectangle 2"/>
        <cdr:cNvSpPr/>
      </cdr:nvSpPr>
      <cdr:spPr>
        <a:xfrm xmlns:a="http://schemas.openxmlformats.org/drawingml/2006/main">
          <a:off x="264085" y="467360"/>
          <a:ext cx="7447430" cy="50472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solidFill>
                <a:schemeClr val="tx1"/>
              </a:solidFill>
            </a:rPr>
            <a:t>2017-19 Legislative Approved Budget =  $ 3.5 Million</a:t>
          </a:r>
          <a:endParaRPr lang="en-US" sz="24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0.18158</cdr:x>
      <cdr:y>0.09692</cdr:y>
    </cdr:from>
    <cdr:to>
      <cdr:x>0.93648</cdr:x>
      <cdr:y>0.27544</cdr:y>
    </cdr:to>
    <cdr:sp macro="" textlink="">
      <cdr:nvSpPr>
        <cdr:cNvPr id="2" name="TextBox 1"/>
        <cdr:cNvSpPr txBox="1"/>
      </cdr:nvSpPr>
      <cdr:spPr>
        <a:xfrm xmlns:a="http://schemas.openxmlformats.org/drawingml/2006/main">
          <a:off x="1411310" y="496391"/>
          <a:ext cx="5867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0.03733</cdr:x>
      <cdr:y>0.08984</cdr:y>
    </cdr:from>
    <cdr:to>
      <cdr:x>0.99552</cdr:x>
      <cdr:y>0.18839</cdr:y>
    </cdr:to>
    <cdr:sp macro="" textlink="">
      <cdr:nvSpPr>
        <cdr:cNvPr id="3" name="Rectangle 2"/>
        <cdr:cNvSpPr/>
      </cdr:nvSpPr>
      <cdr:spPr>
        <a:xfrm xmlns:a="http://schemas.openxmlformats.org/drawingml/2006/main">
          <a:off x="290171" y="460176"/>
          <a:ext cx="7447430" cy="50472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solidFill>
                <a:schemeClr val="tx1"/>
              </a:solidFill>
            </a:rPr>
            <a:t>2017-19 Legislative Approved Budget =  $ 3.5 Million</a:t>
          </a:r>
          <a:endParaRPr lang="en-US" sz="24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7/11/2019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dirty="0"/>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baseline="0" dirty="0" smtClean="0"/>
              <a:t>Good morning Chair George and commissioners, my name is David Livengood.  I 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these hazardous waste generator and Treatment, Storage and Disposal fees in Oregon for the first time in approximately 20 years. Throughout the process of developing this proposed rule, we have been aware of the potential impact on our stakeholder community. In fact, we asked for feedback and received ideas from a number of stakeholders.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dirty="0"/>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defRPr/>
            </a:pPr>
            <a:r>
              <a:rPr lang="en-US" sz="1400" b="1" kern="1200" baseline="0" dirty="0" smtClean="0">
                <a:solidFill>
                  <a:schemeClr val="tx1"/>
                </a:solidFill>
                <a:effectLst/>
                <a:latin typeface="+mn-lt"/>
                <a:ea typeface="+mn-ea"/>
                <a:cs typeface="+mn-cs"/>
              </a:rPr>
              <a:t>David </a:t>
            </a:r>
            <a:r>
              <a:rPr lang="en-US" sz="1400" b="1" kern="1200" baseline="0" dirty="0" err="1" smtClean="0">
                <a:solidFill>
                  <a:schemeClr val="tx1"/>
                </a:solidFill>
                <a:effectLst/>
                <a:latin typeface="+mn-lt"/>
                <a:ea typeface="+mn-ea"/>
                <a:cs typeface="+mn-cs"/>
              </a:rPr>
              <a:t>Livengood</a:t>
            </a:r>
            <a:endParaRPr lang="en-US" sz="14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11</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dirty="0"/>
          </a:p>
        </p:txBody>
      </p:sp>
    </p:spTree>
    <p:extLst>
      <p:ext uri="{BB962C8B-B14F-4D97-AF65-F5344CB8AC3E}">
        <p14:creationId xmlns:p14="http://schemas.microsoft.com/office/powerpoint/2010/main" val="83005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dirty="0"/>
          </a:p>
        </p:txBody>
      </p:sp>
    </p:spTree>
    <p:extLst>
      <p:ext uri="{BB962C8B-B14F-4D97-AF65-F5344CB8AC3E}">
        <p14:creationId xmlns:p14="http://schemas.microsoft.com/office/powerpoint/2010/main" val="648692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14</a:t>
            </a:fld>
            <a:endParaRPr lang="en-US" dirty="0"/>
          </a:p>
        </p:txBody>
      </p:sp>
    </p:spTree>
    <p:extLst>
      <p:ext uri="{BB962C8B-B14F-4D97-AF65-F5344CB8AC3E}">
        <p14:creationId xmlns:p14="http://schemas.microsoft.com/office/powerpoint/2010/main" val="1446821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15</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16</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a:t>
            </a:r>
            <a:r>
              <a:rPr lang="en-US" sz="1100" dirty="0" smtClean="0"/>
              <a:t>fully implemented increase for management </a:t>
            </a:r>
            <a:r>
              <a:rPr lang="en-US" sz="1100" dirty="0"/>
              <a:t>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17</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18</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19</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285750" marR="0" lvl="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As we presented</a:t>
            </a:r>
            <a:r>
              <a:rPr lang="en-US" b="0" baseline="0" dirty="0" smtClean="0"/>
              <a:t> during our</a:t>
            </a:r>
            <a:r>
              <a:rPr lang="en-US" b="0" dirty="0" smtClean="0"/>
              <a:t> January EQC pre-inform presentation</a:t>
            </a:r>
            <a:r>
              <a:rPr lang="en-US" sz="1400" b="0" baseline="0" dirty="0" smtClean="0"/>
              <a:t>, </a:t>
            </a:r>
            <a:r>
              <a:rPr lang="en-US" sz="1400" baseline="0" dirty="0" smtClean="0"/>
              <a:t>lik</a:t>
            </a:r>
            <a:r>
              <a:rPr lang="en-US" sz="1400" dirty="0" smtClean="0"/>
              <a:t>e other programs at DEQ, our Hazardous Waste Program is largely supported by fees. </a:t>
            </a:r>
          </a:p>
          <a:p>
            <a:pPr marL="285750" indent="-285750" defTabSz="931774">
              <a:buFont typeface="Arial" panose="020B0604020202020204" pitchFamily="34" charset="0"/>
              <a:buChar char="•"/>
              <a:defRPr/>
            </a:pPr>
            <a:endParaRPr lang="en-US" sz="1400" dirty="0" smtClean="0"/>
          </a:p>
          <a:p>
            <a:pPr marL="285750" indent="-285750" defTabSz="931774">
              <a:buFont typeface="Arial" panose="020B0604020202020204" pitchFamily="34" charset="0"/>
              <a:buChar char="•"/>
              <a:defRPr/>
            </a:pPr>
            <a:r>
              <a:rPr lang="en-US" sz="1400" dirty="0" smtClean="0"/>
              <a:t>Annually, DEQ Hazardous Waste Program receives 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p>
          <a:p>
            <a:pPr marL="285750" indent="-285750" defTabSz="931774">
              <a:buFont typeface="Arial" panose="020B0604020202020204" pitchFamily="34" charset="0"/>
              <a:buChar char="•"/>
              <a:defRPr/>
            </a:pPr>
            <a:endParaRPr lang="en-US" sz="1400" b="1" dirty="0" smtClean="0"/>
          </a:p>
          <a:p>
            <a:pPr marL="285750" marR="0" lvl="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Today’s proposed rule changes represent in-depth staff analyses, as well as Advisory Committee input.</a:t>
            </a:r>
            <a:endParaRPr lang="en-US" sz="1400" b="1" baseline="0" dirty="0" smtClean="0"/>
          </a:p>
          <a:p>
            <a:pPr marL="285750" indent="-285750" defTabSz="931774">
              <a:buFont typeface="Arial" panose="020B0604020202020204" pitchFamily="34" charset="0"/>
              <a:buChar char="•"/>
              <a:defRPr/>
            </a:pPr>
            <a:endParaRPr lang="en-US" sz="1400" b="1" dirty="0" smtClean="0"/>
          </a:p>
          <a:p>
            <a:pPr marL="285750" indent="-285750" defTabSz="931774">
              <a:buFont typeface="Arial" panose="020B0604020202020204" pitchFamily="34" charset="0"/>
              <a:buChar char="•"/>
              <a:defRPr/>
            </a:pPr>
            <a:endParaRPr lang="en-US" sz="1400" b="1" dirty="0" smtClean="0"/>
          </a:p>
          <a:p>
            <a:pPr marL="285750" indent="-285750" defTabSz="931774">
              <a:buFont typeface="Arial" panose="020B0604020202020204" pitchFamily="34" charset="0"/>
              <a:buChar char="•"/>
              <a:defRPr/>
            </a:pPr>
            <a:r>
              <a:rPr lang="en-US" sz="1400" b="1" dirty="0" smtClean="0"/>
              <a:t>For the purposes of this rulemaking we used these figures.</a:t>
            </a:r>
          </a:p>
          <a:p>
            <a:pPr marL="285750" indent="-285750" defTabSz="931774">
              <a:buFont typeface="Arial" panose="020B0604020202020204" pitchFamily="34" charset="0"/>
              <a:buChar char="•"/>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only increase the Generator and TSD Fees, highlighted in green.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reductions by December 2019.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These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DEQ’s EPA grant has decreased by 7%.</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in 2015.</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a:p>
            <a:pPr marL="0" indent="0" defTabSz="931774">
              <a:buFont typeface="Arial" panose="020B0604020202020204" pitchFamily="34" charset="0"/>
              <a:buNone/>
              <a:defRPr/>
            </a:pP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704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20</a:t>
            </a:fld>
            <a:endParaRPr lang="en-US" dirty="0"/>
          </a:p>
        </p:txBody>
      </p:sp>
    </p:spTree>
    <p:extLst>
      <p:ext uri="{BB962C8B-B14F-4D97-AF65-F5344CB8AC3E}">
        <p14:creationId xmlns:p14="http://schemas.microsoft.com/office/powerpoint/2010/main" val="339621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21</a:t>
            </a:fld>
            <a:endParaRPr lang="en-US" dirty="0"/>
          </a:p>
        </p:txBody>
      </p:sp>
    </p:spTree>
    <p:extLst>
      <p:ext uri="{BB962C8B-B14F-4D97-AF65-F5344CB8AC3E}">
        <p14:creationId xmlns:p14="http://schemas.microsoft.com/office/powerpoint/2010/main" val="297752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r>
              <a:rPr lang="en-US" sz="900" dirty="0" smtClean="0">
                <a:latin typeface="Times New Roman" panose="02020603050405020304" pitchFamily="18" charset="0"/>
                <a:cs typeface="Times New Roman" panose="02020603050405020304" pitchFamily="18" charset="0"/>
              </a:rPr>
              <a:t>.</a:t>
            </a:r>
          </a:p>
          <a:p>
            <a:pPr defTabSz="630997">
              <a:defRPr/>
            </a:pPr>
            <a:endParaRPr lang="en-US" sz="900" dirty="0" smtClean="0">
              <a:latin typeface="Times New Roman" panose="02020603050405020304" pitchFamily="18" charset="0"/>
              <a:cs typeface="Times New Roman" panose="02020603050405020304" pitchFamily="18" charset="0"/>
            </a:endParaRPr>
          </a:p>
          <a:p>
            <a:pPr defTabSz="630997">
              <a:defRPr/>
            </a:pPr>
            <a:r>
              <a:rPr lang="en-US" sz="900" dirty="0" smtClean="0">
                <a:latin typeface="Times New Roman" panose="02020603050405020304" pitchFamily="18" charset="0"/>
                <a:cs typeface="Times New Roman" panose="02020603050405020304" pitchFamily="18" charset="0"/>
              </a:rPr>
              <a:t>The</a:t>
            </a:r>
            <a:r>
              <a:rPr lang="en-US" sz="900" baseline="0" dirty="0" smtClean="0">
                <a:latin typeface="Times New Roman" panose="02020603050405020304" pitchFamily="18" charset="0"/>
                <a:cs typeface="Times New Roman" panose="02020603050405020304" pitchFamily="18" charset="0"/>
              </a:rPr>
              <a:t> other facility would see an increase in storage fees only – from 18,750 to 24,500 for an increase of $5,750 annually</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23</a:t>
            </a:fld>
            <a:endParaRPr lang="en-US" dirty="0"/>
          </a:p>
        </p:txBody>
      </p:sp>
    </p:spTree>
    <p:extLst>
      <p:ext uri="{BB962C8B-B14F-4D97-AF65-F5344CB8AC3E}">
        <p14:creationId xmlns:p14="http://schemas.microsoft.com/office/powerpoint/2010/main" val="75325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dirty="0"/>
          </a:p>
        </p:txBody>
      </p:sp>
    </p:spTree>
    <p:extLst>
      <p:ext uri="{BB962C8B-B14F-4D97-AF65-F5344CB8AC3E}">
        <p14:creationId xmlns:p14="http://schemas.microsoft.com/office/powerpoint/2010/main" val="3368826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dirty="0"/>
          </a:p>
        </p:txBody>
      </p:sp>
    </p:spTree>
    <p:extLst>
      <p:ext uri="{BB962C8B-B14F-4D97-AF65-F5344CB8AC3E}">
        <p14:creationId xmlns:p14="http://schemas.microsoft.com/office/powerpoint/2010/main" val="290776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dirty="0"/>
          </a:p>
        </p:txBody>
      </p:sp>
    </p:spTree>
    <p:extLst>
      <p:ext uri="{BB962C8B-B14F-4D97-AF65-F5344CB8AC3E}">
        <p14:creationId xmlns:p14="http://schemas.microsoft.com/office/powerpoint/2010/main" val="1956750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dirty="0"/>
          </a:p>
        </p:txBody>
      </p:sp>
    </p:spTree>
    <p:extLst>
      <p:ext uri="{BB962C8B-B14F-4D97-AF65-F5344CB8AC3E}">
        <p14:creationId xmlns:p14="http://schemas.microsoft.com/office/powerpoint/2010/main" val="1385042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dirty="0"/>
          </a:p>
        </p:txBody>
      </p:sp>
    </p:spTree>
    <p:extLst>
      <p:ext uri="{BB962C8B-B14F-4D97-AF65-F5344CB8AC3E}">
        <p14:creationId xmlns:p14="http://schemas.microsoft.com/office/powerpoint/2010/main" val="738981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a:t>Jeannette Acomb</a:t>
            </a:r>
          </a:p>
          <a:p>
            <a:endParaRPr lang="en-US" sz="1600" b="1" dirty="0"/>
          </a:p>
          <a:p>
            <a:r>
              <a:rPr lang="en-US" sz="1600" dirty="0"/>
              <a:t>DEQ is headquartered in Portland, with regional offices in </a:t>
            </a:r>
          </a:p>
          <a:p>
            <a:r>
              <a:rPr lang="en-US" sz="1600" dirty="0"/>
              <a:t>	Bend, </a:t>
            </a:r>
          </a:p>
          <a:p>
            <a:r>
              <a:rPr lang="en-US" sz="1600" dirty="0"/>
              <a:t>	Eugene, and </a:t>
            </a:r>
          </a:p>
          <a:p>
            <a:r>
              <a:rPr lang="en-US" sz="1600" dirty="0"/>
              <a:t>	Portland, </a:t>
            </a:r>
          </a:p>
          <a:p>
            <a:endParaRPr lang="en-US" sz="1600" dirty="0"/>
          </a:p>
          <a:p>
            <a:r>
              <a:rPr lang="en-US" sz="1600" dirty="0"/>
              <a:t>and field offices in </a:t>
            </a:r>
          </a:p>
          <a:p>
            <a:r>
              <a:rPr lang="en-US" sz="1600" dirty="0"/>
              <a:t>	Baker City, </a:t>
            </a:r>
          </a:p>
          <a:p>
            <a:r>
              <a:rPr lang="en-US" sz="1600" dirty="0"/>
              <a:t>	Coos Bay, </a:t>
            </a:r>
          </a:p>
          <a:p>
            <a:r>
              <a:rPr lang="en-US" sz="1600" dirty="0"/>
              <a:t>	</a:t>
            </a:r>
            <a:r>
              <a:rPr lang="en-ZW" sz="1600" dirty="0"/>
              <a:t>Medford, </a:t>
            </a:r>
          </a:p>
          <a:p>
            <a:r>
              <a:rPr lang="en-ZW" sz="1600" dirty="0"/>
              <a:t>	Pendleton, </a:t>
            </a:r>
          </a:p>
          <a:p>
            <a:r>
              <a:rPr lang="en-ZW" sz="1600" dirty="0"/>
              <a:t>	Salem, </a:t>
            </a:r>
          </a:p>
          <a:p>
            <a:r>
              <a:rPr lang="en-ZW" sz="1600" dirty="0"/>
              <a:t>	The Dalles, </a:t>
            </a:r>
          </a:p>
          <a:p>
            <a:r>
              <a:rPr lang="en-ZW" sz="1600" dirty="0"/>
              <a:t>	Klamath Falls, and </a:t>
            </a:r>
          </a:p>
          <a:p>
            <a:r>
              <a:rPr lang="en-ZW" sz="1600" dirty="0"/>
              <a:t>	Tillamook. </a:t>
            </a:r>
          </a:p>
          <a:p>
            <a:endParaRPr lang="en-ZW" sz="1600" dirty="0"/>
          </a:p>
          <a:p>
            <a:pPr marL="224315" indent="-224315">
              <a:buFont typeface="Arial" panose="020B0604020202020204" pitchFamily="34" charset="0"/>
              <a:buChar char="•"/>
            </a:pPr>
            <a:r>
              <a:rPr lang="en-ZW" sz="1600" dirty="0"/>
              <a:t>DEQ’s environmental laboratory operates in Hillsboro., and our vehicle inspection stations in Portland, and </a:t>
            </a:r>
            <a:r>
              <a:rPr lang="en-ZW" sz="1600" dirty="0" smtClean="0"/>
              <a:t>Medford</a:t>
            </a:r>
            <a:endParaRPr lang="en-US" dirty="0" smtClean="0"/>
          </a:p>
          <a:p>
            <a:endParaRPr lang="en-US" i="1" dirty="0" smtClean="0"/>
          </a:p>
          <a:p>
            <a:endParaRPr lang="en-US" i="1" dirty="0" smtClean="0"/>
          </a:p>
          <a:p>
            <a:endParaRPr lang="en-US" i="1" dirty="0" smtClean="0"/>
          </a:p>
          <a:p>
            <a:endParaRPr lang="en-US" i="1" dirty="0" smtClean="0"/>
          </a:p>
          <a:p>
            <a:r>
              <a:rPr lang="en-US" i="1" dirty="0" smtClean="0"/>
              <a:t>Sourced:</a:t>
            </a:r>
            <a:r>
              <a:rPr lang="en-US" i="1" baseline="0" dirty="0" smtClean="0"/>
              <a:t> DEQ Governor Budget 2018</a:t>
            </a:r>
            <a:endParaRPr lang="en-US" i="1" dirty="0" smtClean="0"/>
          </a:p>
        </p:txBody>
      </p:sp>
      <p:sp>
        <p:nvSpPr>
          <p:cNvPr id="4" name="Slide Number Placeholder 3"/>
          <p:cNvSpPr>
            <a:spLocks noGrp="1"/>
          </p:cNvSpPr>
          <p:nvPr>
            <p:ph type="sldNum" sz="quarter" idx="10"/>
          </p:nvPr>
        </p:nvSpPr>
        <p:spPr/>
        <p:txBody>
          <a:bodyPr/>
          <a:lstStyle/>
          <a:p>
            <a:pPr defTabSz="1196346">
              <a:defRPr/>
            </a:pPr>
            <a:fld id="{4DC0AA63-26AF-4A52-96CB-29FE7B9F3FC1}" type="slidenum">
              <a:rPr lang="en-US">
                <a:solidFill>
                  <a:prstClr val="black"/>
                </a:solidFill>
                <a:latin typeface="Calibri"/>
              </a:rPr>
              <a:pPr defTabSz="1196346">
                <a:defRPr/>
              </a:pPr>
              <a:t>29</a:t>
            </a:fld>
            <a:endParaRPr lang="en-US" dirty="0">
              <a:solidFill>
                <a:prstClr val="black"/>
              </a:solidFill>
              <a:latin typeface="Calibri"/>
            </a:endParaRPr>
          </a:p>
        </p:txBody>
      </p:sp>
    </p:spTree>
    <p:extLst>
      <p:ext uri="{BB962C8B-B14F-4D97-AF65-F5344CB8AC3E}">
        <p14:creationId xmlns:p14="http://schemas.microsoft.com/office/powerpoint/2010/main" val="6548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a:bodyPr>
          <a:lstStyle/>
          <a:p>
            <a:pPr marL="0" indent="0">
              <a:buFont typeface="Arial" panose="020B0604020202020204" pitchFamily="34" charset="0"/>
              <a:buNone/>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the Hazardous Waste Program revenue for the 2019-2021 biennium. </a:t>
            </a:r>
          </a:p>
          <a:p>
            <a:pPr marL="171450" indent="-171450">
              <a:buFont typeface="Arial" panose="020B0604020202020204" pitchFamily="34" charset="0"/>
              <a:buChar char="•"/>
              <a:defRPr/>
            </a:pP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the Hazardous</a:t>
            </a:r>
            <a:r>
              <a:rPr lang="en-US" baseline="0" dirty="0" smtClean="0"/>
              <a:t> Waste fee cap and per metric ton fee</a:t>
            </a:r>
            <a:r>
              <a:rPr lang="en-US" dirty="0" smtClean="0"/>
              <a:t>s in 2007.</a:t>
            </a:r>
            <a:r>
              <a:rPr lang="en-US" baseline="0" dirty="0" smtClean="0"/>
              <a:t> H</a:t>
            </a:r>
            <a:r>
              <a:rPr lang="en-US" dirty="0" smtClean="0"/>
              <a:t>owever,</a:t>
            </a:r>
            <a:r>
              <a:rPr lang="en-US" baseline="0" dirty="0" smtClean="0"/>
              <a:t> the </a:t>
            </a:r>
            <a:r>
              <a:rPr lang="en-US" dirty="0" smtClean="0"/>
              <a:t>fees we are proposing</a:t>
            </a:r>
            <a:r>
              <a:rPr lang="en-US" baseline="0" dirty="0" smtClean="0"/>
              <a:t> have not increased since 1998.</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t>
            </a: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Also, the deficit</a:t>
            </a:r>
            <a:r>
              <a:rPr lang="en-US" sz="1200" kern="1200" dirty="0" smtClean="0">
                <a:solidFill>
                  <a:schemeClr val="tx1"/>
                </a:solidFill>
                <a:effectLst/>
                <a:latin typeface="+mn-lt"/>
                <a:ea typeface="+mn-ea"/>
                <a:cs typeface="+mn-cs"/>
              </a:rPr>
              <a:t> potentially impacts Oregon’s ability to maintain the state’s status as a federally-authorized hazardous waste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b="1" kern="1200" dirty="0" smtClean="0">
                <a:solidFill>
                  <a:schemeClr val="tx1"/>
                </a:solidFill>
                <a:effectLst/>
                <a:latin typeface="+mn-lt"/>
                <a:ea typeface="+mn-ea"/>
                <a:cs typeface="+mn-cs"/>
              </a:rPr>
              <a:t>We are looking to regain our legislatively approved budget service level, and not add staff</a:t>
            </a:r>
            <a:r>
              <a:rPr lang="en-US" sz="1200" b="1" kern="1200" baseline="0" dirty="0" smtClean="0">
                <a:solidFill>
                  <a:schemeClr val="tx1"/>
                </a:solidFill>
                <a:effectLst/>
                <a:latin typeface="+mn-lt"/>
                <a:ea typeface="+mn-ea"/>
                <a:cs typeface="+mn-cs"/>
              </a:rPr>
              <a:t> during this rulemaking</a:t>
            </a:r>
            <a:r>
              <a:rPr lang="en-US" sz="1200" b="1" kern="1200" dirty="0" smtClean="0">
                <a:solidFill>
                  <a:schemeClr val="tx1"/>
                </a:solidFill>
                <a:effectLst/>
                <a:latin typeface="+mn-lt"/>
                <a:ea typeface="+mn-ea"/>
                <a:cs typeface="+mn-cs"/>
              </a:rPr>
              <a:t>.</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Velco,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dirty="0"/>
          </a:p>
        </p:txBody>
      </p:sp>
    </p:spTree>
    <p:extLst>
      <p:ext uri="{BB962C8B-B14F-4D97-AF65-F5344CB8AC3E}">
        <p14:creationId xmlns:p14="http://schemas.microsoft.com/office/powerpoint/2010/main" val="1781333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dirty="0"/>
          </a:p>
        </p:txBody>
      </p:sp>
    </p:spTree>
    <p:extLst>
      <p:ext uri="{BB962C8B-B14F-4D97-AF65-F5344CB8AC3E}">
        <p14:creationId xmlns:p14="http://schemas.microsoft.com/office/powerpoint/2010/main" val="2793140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dirty="0"/>
          </a:p>
        </p:txBody>
      </p:sp>
    </p:spTree>
    <p:extLst>
      <p:ext uri="{BB962C8B-B14F-4D97-AF65-F5344CB8AC3E}">
        <p14:creationId xmlns:p14="http://schemas.microsoft.com/office/powerpoint/2010/main" val="1702053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dirty="0"/>
          </a:p>
        </p:txBody>
      </p:sp>
    </p:spTree>
    <p:extLst>
      <p:ext uri="{BB962C8B-B14F-4D97-AF65-F5344CB8AC3E}">
        <p14:creationId xmlns:p14="http://schemas.microsoft.com/office/powerpoint/2010/main" val="291279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35</a:t>
            </a:fld>
            <a:endParaRPr lang="en-US" dirty="0"/>
          </a:p>
        </p:txBody>
      </p:sp>
    </p:spTree>
    <p:extLst>
      <p:ext uri="{BB962C8B-B14F-4D97-AF65-F5344CB8AC3E}">
        <p14:creationId xmlns:p14="http://schemas.microsoft.com/office/powerpoint/2010/main" val="644438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Livengood</a:t>
            </a:r>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36</a:t>
            </a:fld>
            <a:endParaRPr lang="en-US" dirty="0"/>
          </a:p>
        </p:txBody>
      </p:sp>
    </p:spTree>
    <p:extLst>
      <p:ext uri="{BB962C8B-B14F-4D97-AF65-F5344CB8AC3E}">
        <p14:creationId xmlns:p14="http://schemas.microsoft.com/office/powerpoint/2010/main" val="105176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We have 19 regional and headquarters staff working with approximately 500 generators throughout the state.  </a:t>
            </a:r>
          </a:p>
          <a:p>
            <a:pPr marL="0" indent="0">
              <a:buFont typeface="Arial" panose="020B0604020202020204" pitchFamily="34" charset="0"/>
              <a:buNone/>
            </a:pPr>
            <a:r>
              <a:rPr lang="en-US" b="0" i="1" baseline="0" dirty="0" smtClean="0"/>
              <a:t>	</a:t>
            </a: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In Blue we have</a:t>
            </a:r>
            <a:r>
              <a:rPr lang="en-US" b="1" i="0" baseline="0" dirty="0" smtClean="0"/>
              <a:t> 6.5 </a:t>
            </a:r>
            <a:r>
              <a:rPr lang="en-US" b="0" i="0" baseline="0" dirty="0" smtClean="0"/>
              <a:t>Compliance and Enforcement staff who inspect each of Oregon’s generators every three years.  </a:t>
            </a:r>
            <a:endParaRPr lang="en-US" i="1" baseline="0" dirty="0" smtClean="0"/>
          </a:p>
          <a:p>
            <a:pPr marL="640594" lvl="1" indent="-174708">
              <a:buFont typeface="Arial" panose="020B0604020202020204" pitchFamily="34" charset="0"/>
              <a:buChar char="•"/>
            </a:pPr>
            <a:r>
              <a:rPr lang="en-US" i="0" baseline="0" dirty="0" smtClean="0"/>
              <a:t>In Green we have </a:t>
            </a:r>
            <a:r>
              <a:rPr lang="en-US" b="1" i="0" baseline="0" dirty="0" smtClean="0"/>
              <a:t>4</a:t>
            </a:r>
            <a:r>
              <a:rPr lang="en-US" b="0" i="0" baseline="0" dirty="0" smtClean="0"/>
              <a:t> </a:t>
            </a:r>
            <a:r>
              <a:rPr lang="en-US" i="0" baseline="0" dirty="0" smtClean="0"/>
              <a:t>technical </a:t>
            </a:r>
            <a:r>
              <a:rPr lang="en-US" baseline="0" dirty="0" smtClean="0"/>
              <a:t>assistance staff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t>
            </a:r>
            <a:endParaRPr lang="en-US" b="0" i="0" baseline="0" dirty="0" smtClean="0"/>
          </a:p>
          <a:p>
            <a:pPr marL="640594" lvl="1" indent="-174708">
              <a:buFont typeface="Arial" panose="020B0604020202020204" pitchFamily="34" charset="0"/>
              <a:buChar char="•"/>
            </a:pPr>
            <a:r>
              <a:rPr lang="en-US" b="0" i="0" baseline="0" dirty="0" smtClean="0"/>
              <a:t>In Orange we have </a:t>
            </a:r>
            <a:r>
              <a:rPr lang="en-US" b="1" i="0" baseline="0" dirty="0" smtClean="0"/>
              <a:t>2 </a:t>
            </a:r>
            <a:r>
              <a:rPr lang="en-US" b="0" i="0" baseline="0" dirty="0" smtClean="0"/>
              <a:t>permitting and Corrective Action staff who are responsible for permitting, corrective action, and compliance activities in Oregon. 	</a:t>
            </a:r>
          </a:p>
          <a:p>
            <a:pPr marL="637336" lvl="1" indent="-171450">
              <a:buFont typeface="Arial" panose="020B0604020202020204" pitchFamily="34" charset="0"/>
              <a:buChar char="•"/>
            </a:pPr>
            <a:r>
              <a:rPr lang="en-US" b="0" i="0" baseline="0" dirty="0" smtClean="0"/>
              <a:t>And in Purple we have </a:t>
            </a:r>
            <a:r>
              <a:rPr lang="en-US" b="1" i="0" baseline="0" dirty="0" smtClean="0"/>
              <a:t>6.5 </a:t>
            </a:r>
            <a:r>
              <a:rPr lang="en-US" b="0" i="0" baseline="0" dirty="0" smtClean="0"/>
              <a:t>Administration</a:t>
            </a:r>
            <a:r>
              <a:rPr lang="en-US" b="1" i="0" baseline="0" dirty="0" smtClean="0"/>
              <a:t> </a:t>
            </a:r>
            <a:r>
              <a:rPr lang="en-US" b="0" i="0" baseline="0" dirty="0" smtClean="0"/>
              <a:t>staff who </a:t>
            </a:r>
            <a:r>
              <a:rPr lang="en-US" i="0" baseline="0" dirty="0" smtClean="0"/>
              <a:t>coordinate </a:t>
            </a:r>
            <a:r>
              <a:rPr lang="en-US" baseline="0" dirty="0" smtClean="0"/>
              <a:t>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pPr marL="0" indent="0">
              <a:buFont typeface="Arial" panose="020B0604020202020204" pitchFamily="34" charset="0"/>
              <a:buNone/>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endParaRPr lang="en-US"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1450" indent="-171450">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1450" indent="-171450">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1450" indent="-171450">
              <a:buFont typeface="Arial" panose="020B0604020202020204" pitchFamily="34" charset="0"/>
              <a:buChar char="•"/>
            </a:pPr>
            <a:r>
              <a:rPr lang="en-US" baseline="0" dirty="0" smtClean="0"/>
              <a:t>2 Operating TSDs – Chemical Waste of Northwest, Safety-Kleen, Inc</a:t>
            </a:r>
          </a:p>
          <a:p>
            <a:pPr marL="171450" indent="-171450">
              <a:buFont typeface="Arial" panose="020B0604020202020204" pitchFamily="34" charset="0"/>
              <a:buChar char="•"/>
            </a:pPr>
            <a:r>
              <a:rPr lang="en-US" baseline="0" dirty="0" smtClean="0"/>
              <a:t>corrective actions sites - </a:t>
            </a:r>
            <a:r>
              <a:rPr lang="en-US" sz="1200" b="0" i="0" u="none" strike="noStrike" kern="1200" dirty="0" smtClean="0">
                <a:solidFill>
                  <a:schemeClr val="tx1"/>
                </a:solidFill>
                <a:effectLst/>
                <a:latin typeface="+mn-lt"/>
                <a:ea typeface="+mn-ea"/>
                <a:cs typeface="+mn-cs"/>
              </a:rPr>
              <a:t>Boeing of Portland,</a:t>
            </a:r>
            <a:r>
              <a:rPr lang="en-US" dirty="0" smtClean="0"/>
              <a:t> </a:t>
            </a:r>
            <a:r>
              <a:rPr lang="en-US" sz="1200" b="0" i="0" u="none" strike="noStrike" kern="1200" dirty="0" smtClean="0">
                <a:solidFill>
                  <a:schemeClr val="tx1"/>
                </a:solidFill>
                <a:effectLst/>
                <a:latin typeface="+mn-lt"/>
                <a:ea typeface="+mn-ea"/>
                <a:cs typeface="+mn-cs"/>
              </a:rPr>
              <a:t>Cascade Wood Products,</a:t>
            </a:r>
            <a:r>
              <a:rPr lang="en-US" dirty="0" smtClean="0"/>
              <a:t> </a:t>
            </a:r>
            <a:r>
              <a:rPr lang="en-US" sz="1200" b="0" i="0" u="none" strike="noStrike" kern="1200" dirty="0" smtClean="0">
                <a:solidFill>
                  <a:schemeClr val="tx1"/>
                </a:solidFill>
                <a:effectLst/>
                <a:latin typeface="+mn-lt"/>
                <a:ea typeface="+mn-ea"/>
                <a:cs typeface="+mn-cs"/>
              </a:rPr>
              <a:t>Columbia Helicopters,</a:t>
            </a:r>
            <a:r>
              <a:rPr lang="en-US" dirty="0" smtClean="0"/>
              <a:t> </a:t>
            </a:r>
            <a:r>
              <a:rPr lang="en-US" sz="1200" b="0" i="0" u="none" strike="noStrike" kern="1200" dirty="0" smtClean="0">
                <a:solidFill>
                  <a:schemeClr val="tx1"/>
                </a:solidFill>
                <a:effectLst/>
                <a:latin typeface="+mn-lt"/>
                <a:ea typeface="+mn-ea"/>
                <a:cs typeface="+mn-cs"/>
              </a:rPr>
              <a:t>Evraz Oregon Steel,</a:t>
            </a:r>
            <a:r>
              <a:rPr lang="en-US" dirty="0" smtClean="0"/>
              <a:t> </a:t>
            </a:r>
            <a:r>
              <a:rPr lang="en-US" sz="1200" b="0" i="0" u="none" strike="noStrike" kern="1200" dirty="0" smtClean="0">
                <a:solidFill>
                  <a:schemeClr val="tx1"/>
                </a:solidFill>
                <a:effectLst/>
                <a:latin typeface="+mn-lt"/>
                <a:ea typeface="+mn-ea"/>
                <a:cs typeface="+mn-cs"/>
              </a:rPr>
              <a:t>JH Baxter &amp; Co. – Eugene,</a:t>
            </a:r>
            <a:r>
              <a:rPr lang="en-US" dirty="0" smtClean="0"/>
              <a:t> </a:t>
            </a:r>
            <a:r>
              <a:rPr lang="en-US" sz="1200" b="0" i="0" u="none" strike="noStrike" kern="1200" dirty="0" smtClean="0">
                <a:solidFill>
                  <a:schemeClr val="tx1"/>
                </a:solidFill>
                <a:effectLst/>
                <a:latin typeface="+mn-lt"/>
                <a:ea typeface="+mn-ea"/>
                <a:cs typeface="+mn-cs"/>
              </a:rPr>
              <a:t>Marion County Road Dept.,</a:t>
            </a:r>
            <a:r>
              <a:rPr lang="en-US" dirty="0" smtClean="0"/>
              <a:t> </a:t>
            </a:r>
            <a:r>
              <a:rPr lang="en-US" sz="1200" b="0" i="0" u="none" strike="noStrike" kern="1200" dirty="0" smtClean="0">
                <a:solidFill>
                  <a:schemeClr val="tx1"/>
                </a:solidFill>
                <a:effectLst/>
                <a:latin typeface="+mn-lt"/>
                <a:ea typeface="+mn-ea"/>
                <a:cs typeface="+mn-cs"/>
              </a:rPr>
              <a:t>Mew Data Arms (MDA)</a:t>
            </a:r>
            <a:r>
              <a:rPr lang="en-US" dirty="0" smtClean="0"/>
              <a:t>, </a:t>
            </a:r>
            <a:r>
              <a:rPr lang="en-US" sz="1200" b="0" i="0" u="none" strike="noStrike" kern="1200" dirty="0" smtClean="0">
                <a:solidFill>
                  <a:schemeClr val="tx1"/>
                </a:solidFill>
                <a:effectLst/>
                <a:latin typeface="+mn-lt"/>
                <a:ea typeface="+mn-ea"/>
                <a:cs typeface="+mn-cs"/>
              </a:rPr>
              <a:t>NW Industries</a:t>
            </a:r>
            <a:r>
              <a:rPr lang="en-US" dirty="0" smtClean="0"/>
              <a:t> </a:t>
            </a:r>
            <a:r>
              <a:rPr lang="en-US" sz="1200" b="0" i="0" u="none" strike="noStrike" kern="1200" dirty="0" smtClean="0">
                <a:solidFill>
                  <a:schemeClr val="tx1"/>
                </a:solidFill>
                <a:effectLst/>
                <a:latin typeface="+mn-lt"/>
                <a:ea typeface="+mn-ea"/>
                <a:cs typeface="+mn-cs"/>
              </a:rPr>
              <a:t>Pacific Fabricators,</a:t>
            </a:r>
            <a:r>
              <a:rPr lang="en-US" dirty="0" smtClean="0"/>
              <a:t> </a:t>
            </a:r>
            <a:r>
              <a:rPr lang="en-US" sz="1200" b="0" i="0" u="none" strike="noStrike" kern="1200" dirty="0" smtClean="0">
                <a:solidFill>
                  <a:schemeClr val="tx1"/>
                </a:solidFill>
                <a:effectLst/>
                <a:latin typeface="+mn-lt"/>
                <a:ea typeface="+mn-ea"/>
                <a:cs typeface="+mn-cs"/>
              </a:rPr>
              <a:t>Potter Manufacturing,</a:t>
            </a:r>
            <a:r>
              <a:rPr lang="en-US" dirty="0" smtClean="0"/>
              <a:t> </a:t>
            </a:r>
            <a:r>
              <a:rPr lang="en-US" sz="1200" b="0" i="0" u="none" strike="noStrike" kern="1200" dirty="0" smtClean="0">
                <a:solidFill>
                  <a:schemeClr val="tx1"/>
                </a:solidFill>
                <a:effectLst/>
                <a:latin typeface="+mn-lt"/>
                <a:ea typeface="+mn-ea"/>
                <a:cs typeface="+mn-cs"/>
              </a:rPr>
              <a:t>Roseburg Forest Products – Dillard,</a:t>
            </a:r>
            <a:r>
              <a:rPr lang="en-US" dirty="0" smtClean="0"/>
              <a:t> </a:t>
            </a:r>
            <a:r>
              <a:rPr lang="en-US" sz="1200" b="0" i="0" u="none" strike="noStrike" kern="1200" dirty="0" smtClean="0">
                <a:solidFill>
                  <a:schemeClr val="tx1"/>
                </a:solidFill>
                <a:effectLst/>
                <a:latin typeface="+mn-lt"/>
                <a:ea typeface="+mn-ea"/>
                <a:cs typeface="+mn-cs"/>
              </a:rPr>
              <a:t>Safety-Kleen – Springfield,</a:t>
            </a:r>
            <a:r>
              <a:rPr lang="en-US" dirty="0" smtClean="0"/>
              <a:t> </a:t>
            </a:r>
            <a:r>
              <a:rPr lang="en-US" sz="1200" b="0" i="0" u="none" strike="noStrike" kern="1200" dirty="0" smtClean="0">
                <a:solidFill>
                  <a:schemeClr val="tx1"/>
                </a:solidFill>
                <a:effectLst/>
                <a:latin typeface="+mn-lt"/>
                <a:ea typeface="+mn-ea"/>
                <a:cs typeface="+mn-cs"/>
              </a:rPr>
              <a:t>Taylor Lumber &amp; Treating Inc., </a:t>
            </a:r>
            <a:r>
              <a:rPr lang="en-ZW" sz="1200" b="0" i="0" u="none" strike="noStrike" kern="1200" dirty="0" smtClean="0">
                <a:solidFill>
                  <a:schemeClr val="tx1"/>
                </a:solidFill>
                <a:effectLst/>
                <a:latin typeface="+mn-lt"/>
                <a:ea typeface="+mn-ea"/>
                <a:cs typeface="+mn-cs"/>
              </a:rPr>
              <a:t>Teledyne Wah Chang Albany, </a:t>
            </a:r>
            <a:r>
              <a:rPr lang="en-ZW" dirty="0" smtClean="0"/>
              <a:t> </a:t>
            </a:r>
            <a:r>
              <a:rPr lang="en-ZW" sz="1200" b="0" i="0" u="none" strike="noStrike" kern="1200" dirty="0" smtClean="0">
                <a:solidFill>
                  <a:schemeClr val="tx1"/>
                </a:solidFill>
                <a:effectLst/>
                <a:latin typeface="+mn-lt"/>
                <a:ea typeface="+mn-ea"/>
                <a:cs typeface="+mn-cs"/>
              </a:rPr>
              <a:t>Univar, </a:t>
            </a:r>
            <a:r>
              <a:rPr lang="en-ZW" sz="1200" b="0" i="0" u="none" strike="noStrike" kern="1200" dirty="0" err="1" smtClean="0">
                <a:solidFill>
                  <a:schemeClr val="tx1"/>
                </a:solidFill>
                <a:effectLst/>
                <a:latin typeface="+mn-lt"/>
                <a:ea typeface="+mn-ea"/>
                <a:cs typeface="+mn-cs"/>
              </a:rPr>
              <a:t>Velco</a:t>
            </a:r>
            <a:r>
              <a:rPr lang="en-ZW" sz="1200" b="0" i="0" u="none" strike="noStrike" kern="1200" dirty="0" smtClean="0">
                <a:solidFill>
                  <a:schemeClr val="tx1"/>
                </a:solidFill>
                <a:effectLst/>
                <a:latin typeface="+mn-lt"/>
                <a:ea typeface="+mn-ea"/>
                <a:cs typeface="+mn-cs"/>
              </a:rPr>
              <a:t>, Inc. (Former)</a:t>
            </a:r>
            <a:r>
              <a:rPr lang="en-ZW" dirty="0" smtClean="0"/>
              <a:t> </a:t>
            </a:r>
          </a:p>
          <a:p>
            <a:pPr marL="8686" lvl="0" indent="0">
              <a:buFont typeface="Arial" panose="020B0604020202020204" pitchFamily="34" charset="0"/>
              <a:buNone/>
            </a:pPr>
            <a:endParaRPr lang="en-US" b="0" i="0" baseline="0" dirty="0" smtClean="0"/>
          </a:p>
          <a:p>
            <a:pPr marL="8686" lvl="0" indent="0">
              <a:buFont typeface="Arial" panose="020B0604020202020204" pitchFamily="34" charset="0"/>
              <a:buNone/>
            </a:pPr>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65886" lvl="1" indent="0">
              <a:buFont typeface="Arial" panose="020B0604020202020204" pitchFamily="34" charset="0"/>
              <a:buNone/>
            </a:pPr>
            <a:endParaRPr lang="en-US" b="0" i="1" baseline="0" dirty="0" smtClean="0"/>
          </a:p>
          <a:p>
            <a:pPr marL="465886" lvl="1" indent="0">
              <a:buFont typeface="Arial" panose="020B0604020202020204" pitchFamily="34" charset="0"/>
              <a:buNone/>
            </a:pPr>
            <a:endParaRPr lang="en-US" b="0" i="1" baseline="0" dirty="0" smtClean="0"/>
          </a:p>
          <a:p>
            <a:pPr marL="465886" lvl="1" indent="0">
              <a:buFont typeface="Arial" panose="020B0604020202020204" pitchFamily="34" charset="0"/>
              <a:buNone/>
            </a:pPr>
            <a:endParaRPr lang="en-US" b="0" i="1" baseline="0" dirty="0" smtClean="0"/>
          </a:p>
          <a:p>
            <a:pPr marL="174708" indent="-174708">
              <a:buFont typeface="Arial" panose="020B0604020202020204" pitchFamily="34" charset="0"/>
              <a:buChar char="•"/>
            </a:pPr>
            <a:r>
              <a:rPr lang="en-US" b="0" baseline="0" dirty="0" smtClean="0"/>
              <a:t>In the 1990’syears past we has as many as 60 staff in the 1990 pre-inform, Jeannette </a:t>
            </a:r>
            <a:r>
              <a:rPr lang="en-US" b="0" baseline="0" dirty="0" err="1" smtClean="0"/>
              <a:t>ur</a:t>
            </a:r>
            <a:r>
              <a:rPr lang="en-US" b="0" baseline="0" dirty="0" smtClean="0"/>
              <a:t> January 2019 EQC presentation, DEQ’s Hazardous Waste Program once had as many as 60 full time staff in the 1990’s, back when we had more than 900 generators.  Today, we have 19 regional and headquarters staff working with approximately 500 generators.  </a:t>
            </a:r>
          </a:p>
          <a:p>
            <a:pPr marL="0" indent="0">
              <a:buFont typeface="Arial" panose="020B0604020202020204" pitchFamily="34" charset="0"/>
              <a:buNone/>
            </a:pPr>
            <a:r>
              <a:rPr lang="en-US" b="0" i="1" baseline="0" dirty="0" smtClean="0"/>
              <a:t>	</a:t>
            </a: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In Blue we have</a:t>
            </a:r>
            <a:r>
              <a:rPr lang="en-US" b="1" i="0" baseline="0" dirty="0" smtClean="0"/>
              <a:t> 6.5 </a:t>
            </a:r>
            <a:r>
              <a:rPr lang="en-US" b="0" i="0" baseline="0" dirty="0" smtClean="0"/>
              <a:t>Compliance and Enforcement staff who inspect each of Oregon’s generators every three years.  Remove?(</a:t>
            </a:r>
            <a:r>
              <a:rPr lang="en-US" b="0" i="0" u="sng" baseline="0" dirty="0" smtClean="0">
                <a:solidFill>
                  <a:srgbClr val="FF0000"/>
                </a:solidFill>
              </a:rPr>
              <a:t>Our program receives an average of 163 complaints and conducts approximately 140 inspections annually, with 50 percent of those leading to at least one enforcement action per visit.        </a:t>
            </a:r>
            <a:r>
              <a:rPr lang="en-US" b="0" i="1" u="sng" baseline="0" dirty="0" smtClean="0">
                <a:solidFill>
                  <a:srgbClr val="FF0000"/>
                </a:solidFill>
              </a:rPr>
              <a:t>(20% complaint-related site visits annually). </a:t>
            </a:r>
          </a:p>
          <a:p>
            <a:pPr marL="640594" lvl="1" indent="-174708">
              <a:buFont typeface="Arial" panose="020B0604020202020204" pitchFamily="34" charset="0"/>
              <a:buChar char="•"/>
            </a:pPr>
            <a:endParaRPr lang="en-US" i="1" baseline="0" dirty="0" smtClean="0"/>
          </a:p>
          <a:p>
            <a:pPr marL="640594" lvl="1" indent="-174708">
              <a:buFont typeface="Arial" panose="020B0604020202020204" pitchFamily="34" charset="0"/>
              <a:buChar char="•"/>
            </a:pPr>
            <a:r>
              <a:rPr lang="en-US" i="0" baseline="0" dirty="0" smtClean="0"/>
              <a:t>In Green we have </a:t>
            </a:r>
            <a:r>
              <a:rPr lang="en-US" b="1" i="0" baseline="0" dirty="0" smtClean="0"/>
              <a:t>4</a:t>
            </a:r>
            <a:r>
              <a:rPr lang="en-US" b="0" i="0" baseline="0" dirty="0" smtClean="0"/>
              <a:t> </a:t>
            </a:r>
            <a:r>
              <a:rPr lang="en-US" i="0" baseline="0" dirty="0" smtClean="0"/>
              <a:t>technical </a:t>
            </a:r>
            <a:r>
              <a:rPr lang="en-US" baseline="0" dirty="0" smtClean="0"/>
              <a:t>assistance staff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t>
            </a:r>
            <a:r>
              <a:rPr lang="en-US" b="0" u="sng" baseline="0" dirty="0" smtClean="0"/>
              <a:t>Remove? Annually, our technical assistance staff provide over 20 workshops, perform 30 plus compliance site visits, and field 2,000+ telephone calls. </a:t>
            </a:r>
            <a:endParaRPr lang="en-US" b="0" u="sng" strike="sngStrike" baseline="0" dirty="0" smtClean="0"/>
          </a:p>
          <a:p>
            <a:pPr marL="174708" indent="-174708">
              <a:buFont typeface="Arial" panose="020B0604020202020204" pitchFamily="34" charset="0"/>
              <a:buChar char="•"/>
            </a:pPr>
            <a:endParaRPr lang="en-US" b="0" i="0" baseline="0" dirty="0" smtClean="0"/>
          </a:p>
          <a:p>
            <a:pPr marL="640594" lvl="1" indent="-174708">
              <a:buFont typeface="Arial" panose="020B0604020202020204" pitchFamily="34" charset="0"/>
              <a:buChar char="•"/>
            </a:pPr>
            <a:r>
              <a:rPr lang="en-US" b="0" i="0" baseline="0" dirty="0" smtClean="0"/>
              <a:t>In Orange we have </a:t>
            </a:r>
            <a:r>
              <a:rPr lang="en-US" b="1" i="0" baseline="0" dirty="0" smtClean="0"/>
              <a:t>2 </a:t>
            </a:r>
            <a:r>
              <a:rPr lang="en-US" b="0" i="0" baseline="0" dirty="0" smtClean="0"/>
              <a:t>permitting and Corrective Action staff who are responsible for permitting, corrective action, and compliance activities in Oregon. </a:t>
            </a:r>
            <a:r>
              <a:rPr lang="en-US" b="0" i="0" u="sng" baseline="0" dirty="0" err="1" smtClean="0"/>
              <a:t>Remove?Oregon</a:t>
            </a:r>
            <a:r>
              <a:rPr lang="en-US" b="0" i="0" u="sng" baseline="0" dirty="0" smtClean="0"/>
              <a:t> has 7 permitted sites, including 2 operating TSD facilities that handle waste from Oregon and out-of-state generators. Program staff also coordinate with the Cleanup Program and work on 22 sites in various stages of cleanup. </a:t>
            </a:r>
          </a:p>
          <a:p>
            <a:pPr marL="465886" lvl="1" indent="0">
              <a:buFont typeface="Arial" panose="020B0604020202020204" pitchFamily="34" charset="0"/>
              <a:buNone/>
            </a:pPr>
            <a:r>
              <a:rPr lang="en-US" b="0" i="0" baseline="0" dirty="0" smtClean="0"/>
              <a:t>	</a:t>
            </a:r>
          </a:p>
          <a:p>
            <a:pPr marL="637336" lvl="1" indent="-171450">
              <a:buFont typeface="Arial" panose="020B0604020202020204" pitchFamily="34" charset="0"/>
              <a:buChar char="•"/>
            </a:pPr>
            <a:r>
              <a:rPr lang="en-US" b="0" i="0" baseline="0" dirty="0" smtClean="0"/>
              <a:t>And finally in Purple we have </a:t>
            </a:r>
            <a:r>
              <a:rPr lang="en-US" b="1" i="0" baseline="0" dirty="0" smtClean="0"/>
              <a:t>6.5 </a:t>
            </a:r>
            <a:r>
              <a:rPr lang="en-US" b="0" i="0" baseline="0" dirty="0" smtClean="0"/>
              <a:t>Administration</a:t>
            </a:r>
            <a:r>
              <a:rPr lang="en-US" b="1" i="0" baseline="0" dirty="0" smtClean="0"/>
              <a:t> </a:t>
            </a:r>
            <a:r>
              <a:rPr lang="en-US" b="0" i="0" baseline="0" dirty="0" smtClean="0"/>
              <a:t>staff who </a:t>
            </a:r>
            <a:r>
              <a:rPr lang="en-US" i="0" baseline="0" dirty="0" smtClean="0"/>
              <a:t>coordinate </a:t>
            </a:r>
            <a:r>
              <a:rPr lang="en-US" baseline="0" dirty="0" smtClean="0"/>
              <a:t>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pPr marL="465886" lvl="1" indent="0">
              <a:buFont typeface="Arial" panose="020B0604020202020204" pitchFamily="34" charset="0"/>
              <a:buNone/>
            </a:pPr>
            <a:endParaRPr lang="en-US" b="0" i="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80053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trike="noStrike"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and meet our core commitments to Oregon and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the approximately 500 businesses and organizations in Oregon that currently pay hazardous waste fees. To moderate the impact on our 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structure.</a:t>
            </a:r>
            <a:r>
              <a:rPr lang="en-US" sz="1200" kern="1200" baseline="0" dirty="0" smtClean="0">
                <a:solidFill>
                  <a:schemeClr val="tx1"/>
                </a:solidFill>
                <a:effectLst/>
                <a:latin typeface="+mn-lt"/>
                <a:ea typeface="+mn-ea"/>
                <a:cs typeface="+mn-cs"/>
              </a:rPr>
              <a:t> </a:t>
            </a:r>
          </a:p>
          <a:p>
            <a:pPr marL="0" lvl="0"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Jeannette will now share the breakdown of each of these proposals.</a:t>
            </a:r>
          </a:p>
          <a:p>
            <a:pPr marL="0" lvl="0"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a:t>
            </a:r>
          </a:p>
          <a:p>
            <a:pPr marL="171450" lvl="0" indent="-171450" fontAlgn="base" hangingPunct="0">
              <a:buFont typeface="Arial" panose="020B0604020202020204" pitchFamily="34" charset="0"/>
              <a:buChar char="•"/>
            </a:pPr>
            <a:r>
              <a:rPr lang="en-US" dirty="0" smtClean="0"/>
              <a:t>Notes</a:t>
            </a:r>
          </a:p>
          <a:p>
            <a:pPr>
              <a:defRPr/>
            </a:pPr>
            <a:r>
              <a:rPr lang="en-US" i="1" dirty="0" smtClean="0"/>
              <a:t>Both</a:t>
            </a:r>
            <a:r>
              <a:rPr lang="en-US" i="1" baseline="0" dirty="0" smtClean="0"/>
              <a:t> 2007 fees increased 18%: </a:t>
            </a:r>
            <a:r>
              <a:rPr lang="en-US" i="1" dirty="0" smtClean="0"/>
              <a:t>Cap from $27,500</a:t>
            </a:r>
            <a:r>
              <a:rPr lang="en-US" i="1" baseline="0" dirty="0" smtClean="0"/>
              <a:t> to current $32,500 </a:t>
            </a:r>
            <a:r>
              <a:rPr lang="en-US" i="1" dirty="0" smtClean="0"/>
              <a:t>&amp; Metric</a:t>
            </a:r>
            <a:r>
              <a:rPr lang="en-US" i="1" baseline="0" dirty="0" smtClean="0"/>
              <a:t> ton from </a:t>
            </a:r>
            <a:r>
              <a:rPr lang="en-US" i="1" dirty="0" smtClean="0"/>
              <a:t>$110</a:t>
            </a:r>
            <a:r>
              <a:rPr lang="en-US" i="1" baseline="0" dirty="0" smtClean="0"/>
              <a:t> to current $130 per metric ton</a:t>
            </a: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5</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91343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indent="0" eaLnBrk="1" hangingPunct="1">
              <a:spcBef>
                <a:spcPct val="0"/>
              </a:spcBef>
              <a:buFont typeface="Arial" panose="020B0604020202020204" pitchFamily="34" charset="0"/>
              <a:buNone/>
              <a:defRPr/>
            </a:pPr>
            <a:r>
              <a:rPr lang="en-US" altLang="en-US" b="1" dirty="0" smtClean="0"/>
              <a:t>Jeannette </a:t>
            </a:r>
            <a:r>
              <a:rPr lang="en-US" altLang="en-US" b="1" dirty="0" err="1" smtClean="0"/>
              <a:t>Acomb</a:t>
            </a:r>
            <a:endParaRPr lang="en-US" altLang="en-US" b="1" dirty="0" smtClean="0"/>
          </a:p>
          <a:p>
            <a:pPr marL="0" indent="0" eaLnBrk="1" hangingPunct="1">
              <a:spcBef>
                <a:spcPct val="0"/>
              </a:spcBef>
              <a:buFont typeface="Arial" panose="020B0604020202020204" pitchFamily="34" charset="0"/>
              <a:buNone/>
              <a:defRPr/>
            </a:pPr>
            <a:r>
              <a:rPr lang="en-US" altLang="en-US" b="0" dirty="0" smtClean="0"/>
              <a:t>Thank David</a:t>
            </a:r>
          </a:p>
          <a:p>
            <a:pPr marL="0" indent="0" eaLnBrk="1" hangingPunct="1">
              <a:spcBef>
                <a:spcPct val="0"/>
              </a:spcBef>
              <a:buFont typeface="Arial" panose="020B0604020202020204" pitchFamily="34" charset="0"/>
              <a:buNone/>
              <a:defRPr/>
            </a:pPr>
            <a:endParaRPr lang="en-US" altLang="en-US" b="1" dirty="0" smtClean="0"/>
          </a:p>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r>
              <a:rPr lang="en-US" altLang="en-US" baseline="0" dirty="0" smtClean="0"/>
              <a:t>. You can find a full breakdown of these fees and their impact to generators in our HW Staff Report starting on page 13.</a:t>
            </a:r>
            <a:endParaRPr lang="en-US" altLang="en-US" baseline="0" dirty="0" smtClean="0"/>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a:t>
            </a:r>
            <a:r>
              <a:rPr lang="en-US" altLang="en-US" baseline="0" dirty="0" smtClean="0"/>
              <a:t>pay. The fees will incremental increase over three </a:t>
            </a:r>
            <a:r>
              <a:rPr lang="en-US" altLang="en-US" baseline="0" dirty="0" smtClean="0"/>
              <a:t>years </a:t>
            </a:r>
            <a:r>
              <a:rPr lang="en-US" altLang="en-US" baseline="0" dirty="0" smtClean="0"/>
              <a:t> - changing the current fee for Large Quantity Generators from $525 to $945 and for small quantity generators from $300 to $540 by 2021.</a:t>
            </a:r>
            <a:endParaRPr lang="en-US" altLang="en-US" b="1" baseline="0" dirty="0" smtClean="0"/>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 As of Oct 2018 we had </a:t>
            </a:r>
            <a:r>
              <a:rPr lang="en-US" altLang="en-US" i="0" baseline="0" dirty="0" smtClean="0"/>
              <a:t>197 Large and 272 Small generators</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b="1"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 </a:t>
            </a:r>
            <a:r>
              <a:rPr lang="en-US" altLang="en-US" dirty="0" smtClean="0"/>
              <a:t>DEQ </a:t>
            </a:r>
            <a:r>
              <a:rPr lang="en-US" altLang="en-US" dirty="0" smtClean="0"/>
              <a:t>proposes </a:t>
            </a:r>
            <a:r>
              <a:rPr lang="en-US" altLang="en-US" dirty="0" smtClean="0"/>
              <a:t>to increase the management method fee </a:t>
            </a:r>
            <a:r>
              <a:rPr lang="en-US" altLang="en-US" dirty="0" smtClean="0"/>
              <a:t>factors,</a:t>
            </a:r>
            <a:r>
              <a:rPr lang="en-US" altLang="en-US" baseline="0" dirty="0" smtClean="0"/>
              <a:t> which are part of the base annual fee. </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The </a:t>
            </a:r>
            <a:r>
              <a:rPr lang="en-US" altLang="en-US" baseline="0" dirty="0" smtClean="0"/>
              <a:t>management method factors reflect Oregon’s environmental hierarchy of preferred management methods, ranging from a </a:t>
            </a:r>
            <a:r>
              <a:rPr lang="en-US" altLang="en-US" baseline="0" dirty="0" smtClean="0"/>
              <a:t>low factor as preference </a:t>
            </a:r>
            <a:r>
              <a:rPr lang="en-US" altLang="en-US" baseline="0" dirty="0" smtClean="0"/>
              <a:t>for recovery of valuable materials like metals and solvents to </a:t>
            </a:r>
            <a:r>
              <a:rPr lang="en-US" altLang="en-US" baseline="0" dirty="0" smtClean="0"/>
              <a:t>a high factor for less </a:t>
            </a:r>
            <a:r>
              <a:rPr lang="en-US" altLang="en-US" baseline="0" dirty="0" smtClean="0"/>
              <a:t>environmentally-preferable options such as land disposal. </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As you can see the </a:t>
            </a:r>
            <a:r>
              <a:rPr lang="en-US" altLang="en-US" baseline="0" dirty="0" smtClean="0"/>
              <a:t>current factors </a:t>
            </a:r>
            <a:r>
              <a:rPr lang="en-US" altLang="en-US" baseline="0" dirty="0" smtClean="0"/>
              <a:t>range from .5 to 2. By 2024, </a:t>
            </a:r>
            <a:r>
              <a:rPr lang="en-US" altLang="en-US" baseline="0" dirty="0" smtClean="0"/>
              <a:t>the factors will </a:t>
            </a:r>
            <a:r>
              <a:rPr lang="en-US" altLang="en-US" baseline="0" dirty="0" smtClean="0"/>
              <a:t>range from .85 to </a:t>
            </a:r>
            <a:r>
              <a:rPr lang="en-US" altLang="en-US" baseline="0" dirty="0" smtClean="0"/>
              <a:t>3.4.</a:t>
            </a: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The </a:t>
            </a:r>
            <a:r>
              <a:rPr lang="en-US" altLang="en-US" baseline="0" dirty="0" smtClean="0"/>
              <a:t>factor fee </a:t>
            </a:r>
            <a:r>
              <a:rPr lang="en-US" altLang="en-US" baseline="0" dirty="0" smtClean="0"/>
              <a:t>increases will </a:t>
            </a:r>
            <a:r>
              <a:rPr lang="en-US" altLang="en-US" baseline="0" dirty="0" smtClean="0"/>
              <a:t>be phased-in </a:t>
            </a:r>
            <a:r>
              <a:rPr lang="en-US" altLang="en-US" baseline="0" dirty="0" smtClean="0"/>
              <a:t>as six annual increases to moderate the overall impact to generators.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by keeping our staffing at current levels</a:t>
            </a:r>
            <a:r>
              <a:rPr lang="en-US" altLang="en-US" dirty="0" smtClean="0"/>
              <a:t>. </a:t>
            </a:r>
            <a:r>
              <a:rPr lang="en-US" altLang="en-US" b="1" dirty="0" smtClean="0"/>
              <a:t>[CLICK]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6</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b="1" baseline="0" dirty="0" smtClean="0"/>
              <a:t>Jeannette </a:t>
            </a:r>
            <a:r>
              <a:rPr lang="en-US" altLang="en-US" b="1" baseline="0" dirty="0" err="1" smtClean="0"/>
              <a:t>Acomb</a:t>
            </a: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We now shift to our proposed permitting fee Increase.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You can find a </a:t>
            </a:r>
            <a:r>
              <a:rPr lang="en-US" altLang="en-US" baseline="0" dirty="0" smtClean="0"/>
              <a:t>full description of </a:t>
            </a:r>
            <a:r>
              <a:rPr lang="en-US" altLang="en-US" baseline="0" dirty="0" smtClean="0"/>
              <a:t>these </a:t>
            </a:r>
            <a:r>
              <a:rPr lang="en-US" altLang="en-US" baseline="0" dirty="0" smtClean="0"/>
              <a:t>proposed </a:t>
            </a:r>
            <a:r>
              <a:rPr lang="en-US" altLang="en-US" baseline="0" dirty="0" smtClean="0"/>
              <a:t>increases </a:t>
            </a:r>
            <a:r>
              <a:rPr lang="en-US" altLang="en-US" baseline="0" dirty="0" smtClean="0"/>
              <a:t>and </a:t>
            </a:r>
            <a:r>
              <a:rPr lang="en-US" altLang="en-US" baseline="0" dirty="0" smtClean="0"/>
              <a:t>the potential fiscal impacts in our HW Fees Staff Report starting on page</a:t>
            </a:r>
            <a:r>
              <a:rPr lang="en-US" altLang="en-US" b="1" baseline="0" dirty="0" smtClean="0"/>
              <a:t> 14</a:t>
            </a:r>
            <a:r>
              <a:rPr lang="en-US" altLang="en-US" b="0" baseline="0" dirty="0" smtClean="0"/>
              <a:t>. </a:t>
            </a:r>
            <a:endParaRPr lang="en-US" altLang="en-US" dirty="0" smtClean="0"/>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In our table, we show the HW Permitted Treatment</a:t>
            </a:r>
            <a:r>
              <a:rPr lang="en-US" altLang="en-US" dirty="0" smtClean="0"/>
              <a:t>,</a:t>
            </a:r>
            <a:r>
              <a:rPr lang="en-US" altLang="en-US" baseline="0" dirty="0" smtClean="0"/>
              <a:t> Storage and Disposal (or, TSD) </a:t>
            </a:r>
            <a:r>
              <a:rPr lang="en-US" altLang="en-US" dirty="0" smtClean="0"/>
              <a:t>fee categories </a:t>
            </a:r>
            <a:r>
              <a:rPr lang="en-US" altLang="en-US" dirty="0" smtClean="0"/>
              <a:t>(PAUSE) –</a:t>
            </a:r>
            <a:r>
              <a:rPr lang="en-US" altLang="en-US" baseline="0" dirty="0" smtClean="0"/>
              <a:t> </a:t>
            </a:r>
            <a:r>
              <a:rPr lang="en-US" altLang="en-US" baseline="0" dirty="0" smtClean="0"/>
              <a:t>from </a:t>
            </a:r>
            <a:r>
              <a:rPr lang="en-US" altLang="en-US" baseline="0" dirty="0" smtClean="0"/>
              <a:t>the top Annual </a:t>
            </a:r>
            <a:r>
              <a:rPr lang="en-US" altLang="en-US" baseline="0" dirty="0" smtClean="0"/>
              <a:t>Compliance Determination, to Permit Modification Fees, </a:t>
            </a:r>
            <a:r>
              <a:rPr lang="en-US" altLang="en-US" baseline="0" dirty="0" smtClean="0"/>
              <a:t>and to our newly </a:t>
            </a:r>
            <a:r>
              <a:rPr lang="en-US" altLang="en-US" baseline="0" dirty="0" smtClean="0"/>
              <a:t>proposed category of Operating Permitted Disposal Administrative Fee.  </a:t>
            </a:r>
            <a:endParaRPr lang="en-US" altLang="en-US" baseline="0" dirty="0" smtClean="0"/>
          </a:p>
          <a:p>
            <a:pPr marL="171450" indent="-171450" eaLnBrk="1" hangingPunct="1">
              <a:spcBef>
                <a:spcPct val="0"/>
              </a:spcBef>
              <a:buFont typeface="Arial" panose="020B0604020202020204" pitchFamily="34" charset="0"/>
              <a:buChar char="•"/>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dirty="0" smtClean="0"/>
              <a:t>In Oregon,</a:t>
            </a:r>
            <a:r>
              <a:rPr lang="en-US" altLang="en-US" baseline="0" dirty="0" smtClean="0"/>
              <a:t> a</a:t>
            </a:r>
            <a:r>
              <a:rPr lang="en-US" altLang="en-US" dirty="0" smtClean="0"/>
              <a:t>ll</a:t>
            </a:r>
            <a:r>
              <a:rPr lang="en-US" altLang="en-US" baseline="0" dirty="0" smtClean="0"/>
              <a:t> operating permitted </a:t>
            </a:r>
            <a:r>
              <a:rPr lang="en-US" altLang="en-US" baseline="0" dirty="0" smtClean="0"/>
              <a:t>hazardous waste </a:t>
            </a:r>
            <a:r>
              <a:rPr lang="en-US" altLang="en-US" baseline="0" dirty="0" smtClean="0"/>
              <a:t>TSD’s are </a:t>
            </a:r>
            <a:r>
              <a:rPr lang="en-US" altLang="en-US" baseline="0" dirty="0" smtClean="0"/>
              <a:t>subject </a:t>
            </a:r>
            <a:r>
              <a:rPr lang="en-US" altLang="en-US" baseline="0" dirty="0" smtClean="0"/>
              <a:t>to our </a:t>
            </a:r>
            <a:r>
              <a:rPr lang="en-US" altLang="en-US" baseline="0" dirty="0" smtClean="0"/>
              <a:t>Annual Compliance Determination fees. </a:t>
            </a:r>
            <a:endParaRPr lang="en-US" altLang="en-US" baseline="0" dirty="0" smtClean="0"/>
          </a:p>
          <a:p>
            <a:pPr marL="171450" indent="-171450" eaLnBrk="1" hangingPunct="1">
              <a:spcBef>
                <a:spcPct val="0"/>
              </a:spcBef>
              <a:buFont typeface="Arial" panose="020B0604020202020204" pitchFamily="34" charset="0"/>
              <a:buChar char="•"/>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dirty="0" smtClean="0"/>
              <a:t>We </a:t>
            </a:r>
            <a:r>
              <a:rPr lang="en-US" altLang="en-US" dirty="0" smtClean="0"/>
              <a:t>propose increasing </a:t>
            </a:r>
            <a:r>
              <a:rPr lang="en-US" altLang="en-US" dirty="0" smtClean="0"/>
              <a:t>the annual </a:t>
            </a:r>
            <a:r>
              <a:rPr lang="en-US" altLang="en-US" b="0" dirty="0" smtClean="0"/>
              <a:t>compliance determination </a:t>
            </a:r>
            <a:r>
              <a:rPr lang="en-US" altLang="en-US" dirty="0" smtClean="0"/>
              <a:t>fees </a:t>
            </a:r>
            <a:r>
              <a:rPr lang="en-US" altLang="en-US" dirty="0" smtClean="0"/>
              <a:t>for storage, treatment and disposal.  We </a:t>
            </a:r>
            <a:r>
              <a:rPr lang="en-US" altLang="en-US" baseline="0" dirty="0" smtClean="0"/>
              <a:t>list here the three </a:t>
            </a:r>
            <a:r>
              <a:rPr lang="en-US" altLang="en-US" baseline="0" dirty="0" smtClean="0"/>
              <a:t>current annual </a:t>
            </a:r>
            <a:r>
              <a:rPr lang="en-US" altLang="en-US" baseline="0" dirty="0" smtClean="0"/>
              <a:t>compliance determination </a:t>
            </a:r>
            <a:r>
              <a:rPr lang="en-US" altLang="en-US" baseline="0" dirty="0" smtClean="0"/>
              <a:t>fees </a:t>
            </a:r>
            <a:r>
              <a:rPr lang="en-US" altLang="en-US" baseline="0" dirty="0" smtClean="0"/>
              <a:t>DEQ </a:t>
            </a:r>
            <a:r>
              <a:rPr lang="en-US" altLang="en-US" baseline="0" dirty="0" smtClean="0"/>
              <a:t>charges </a:t>
            </a:r>
            <a:r>
              <a:rPr lang="en-US" altLang="en-US" baseline="0" dirty="0" smtClean="0"/>
              <a:t>annually. </a:t>
            </a:r>
            <a:r>
              <a:rPr lang="en-US" altLang="en-US" baseline="0" dirty="0" smtClean="0"/>
              <a:t>DEQ </a:t>
            </a:r>
            <a:r>
              <a:rPr lang="en-US" altLang="en-US" baseline="0" dirty="0" smtClean="0"/>
              <a:t>charges a fee for each activity as reflected here in the chart.  </a:t>
            </a:r>
            <a:r>
              <a:rPr lang="en-US" altLang="en-US" baseline="0" dirty="0" smtClean="0"/>
              <a:t>        </a:t>
            </a:r>
            <a:r>
              <a:rPr lang="en-US" altLang="en-US" b="1" baseline="0" dirty="0" smtClean="0"/>
              <a:t>Of </a:t>
            </a:r>
            <a:r>
              <a:rPr lang="en-US" altLang="en-US" b="1" baseline="0" dirty="0" smtClean="0"/>
              <a:t>our two operating permitted TSD facilities in Oregon: one facility stores hazardous waste only and the other treats, stores and disposes of hazardous wastes and the applicable fees apply.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dirty="0" smtClean="0"/>
              <a:t>[PAUSE]</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a:t>
            </a:r>
            <a:r>
              <a:rPr lang="en-US" altLang="en-US" baseline="0" dirty="0" smtClean="0"/>
              <a:t> </a:t>
            </a:r>
            <a:r>
              <a:rPr lang="en-US" altLang="en-US" baseline="0" dirty="0" smtClean="0"/>
              <a:t>we</a:t>
            </a:r>
            <a:r>
              <a:rPr lang="en-US" altLang="en-US" dirty="0" smtClean="0"/>
              <a:t> propose to increase the</a:t>
            </a:r>
            <a:r>
              <a:rPr lang="en-US" altLang="en-US" baseline="0" dirty="0" smtClean="0"/>
              <a:t> Permit Modification </a:t>
            </a:r>
            <a:r>
              <a:rPr lang="en-US" altLang="en-US" baseline="0" dirty="0" smtClean="0"/>
              <a:t>fees.  These fees are broken down into three classes currently based on DEQ work level is to modify the permit.  Class </a:t>
            </a:r>
            <a:r>
              <a:rPr lang="en-US" altLang="en-US" baseline="0" dirty="0" smtClean="0"/>
              <a:t>1 </a:t>
            </a:r>
            <a:r>
              <a:rPr lang="en-US" altLang="en-US" baseline="0" dirty="0" smtClean="0"/>
              <a:t>modifications are </a:t>
            </a:r>
            <a:r>
              <a:rPr lang="en-US" altLang="en-US" baseline="0" dirty="0" smtClean="0"/>
              <a:t>the </a:t>
            </a:r>
            <a:r>
              <a:rPr lang="en-US" altLang="en-US" baseline="0" dirty="0" smtClean="0"/>
              <a:t>simplest and </a:t>
            </a:r>
            <a:r>
              <a:rPr lang="en-US" altLang="en-US" baseline="0" dirty="0" smtClean="0"/>
              <a:t>class 3 as the most complex requiring significant review</a:t>
            </a:r>
            <a:r>
              <a:rPr lang="en-US" altLang="en-US" dirty="0" smtClean="0"/>
              <a:t>. </a:t>
            </a:r>
            <a:r>
              <a:rPr lang="en-US" altLang="en-US" baseline="0" dirty="0" smtClean="0"/>
              <a:t>Our proposal also streamlines to just one fee per class. </a:t>
            </a:r>
            <a:r>
              <a:rPr lang="en-US" altLang="en-US" dirty="0" smtClean="0"/>
              <a:t>These</a:t>
            </a:r>
            <a:r>
              <a:rPr lang="en-US" altLang="en-US" baseline="0" dirty="0" smtClean="0"/>
              <a:t> </a:t>
            </a:r>
            <a:r>
              <a:rPr lang="en-US" altLang="en-US" baseline="0" dirty="0" smtClean="0"/>
              <a:t>fees are an inconsistent source of revenue since </a:t>
            </a:r>
            <a:r>
              <a:rPr lang="en-US" altLang="en-US" baseline="0" dirty="0" smtClean="0"/>
              <a:t>the fees are </a:t>
            </a:r>
            <a:r>
              <a:rPr lang="en-US" altLang="en-US" baseline="0" dirty="0" smtClean="0"/>
              <a:t>only </a:t>
            </a:r>
            <a:r>
              <a:rPr lang="en-US" altLang="en-US" baseline="0" dirty="0" smtClean="0"/>
              <a:t>assessed </a:t>
            </a:r>
            <a:r>
              <a:rPr lang="en-US" altLang="en-US" baseline="0" dirty="0" smtClean="0"/>
              <a:t>when permittees request a modification.</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a:t>
            </a:r>
            <a:r>
              <a:rPr lang="en-US" altLang="en-US" dirty="0" smtClean="0"/>
              <a:t>a </a:t>
            </a:r>
            <a:r>
              <a:rPr lang="en-US" altLang="en-US" dirty="0" smtClean="0"/>
              <a:t>new Operating</a:t>
            </a:r>
            <a:r>
              <a:rPr lang="en-US" altLang="en-US" baseline="0" dirty="0" smtClean="0"/>
              <a:t> P</a:t>
            </a:r>
            <a:r>
              <a:rPr lang="en-US" altLang="en-US" dirty="0" smtClean="0"/>
              <a:t>ermitted Disposal Administrative</a:t>
            </a:r>
            <a:r>
              <a:rPr lang="en-US" altLang="en-US" baseline="0" dirty="0" smtClean="0"/>
              <a:t> fee of $5.50 per metric </a:t>
            </a:r>
            <a:r>
              <a:rPr lang="en-US" altLang="en-US" baseline="0" dirty="0" smtClean="0"/>
              <a:t>ton. Fee</a:t>
            </a:r>
            <a:r>
              <a:rPr lang="en-US" altLang="en-US" b="0" baseline="0" dirty="0" smtClean="0"/>
              <a:t> </a:t>
            </a:r>
            <a:r>
              <a:rPr lang="en-US" sz="1200" b="0" i="0" u="none" strike="noStrike" kern="1200" baseline="0" dirty="0" smtClean="0">
                <a:solidFill>
                  <a:schemeClr val="tx1"/>
                </a:solidFill>
                <a:latin typeface="+mn-lt"/>
                <a:ea typeface="+mn-ea"/>
                <a:cs typeface="+mn-cs"/>
              </a:rPr>
              <a:t>will be assess for waste disposed into a permitted Subtitle C land disposal unit.  </a:t>
            </a:r>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At </a:t>
            </a:r>
            <a:r>
              <a:rPr lang="en-US" altLang="en-US" b="0" baseline="0" dirty="0" smtClean="0"/>
              <a:t>$5.50 per ton this fee could potentially bring in $400, 000 </a:t>
            </a:r>
            <a:r>
              <a:rPr lang="en-US" altLang="en-US" b="0" baseline="0" dirty="0" smtClean="0"/>
              <a:t>annually </a:t>
            </a:r>
            <a:r>
              <a:rPr lang="en-US" altLang="en-US" b="0" baseline="0" dirty="0" smtClean="0"/>
              <a:t>in additional revenue</a:t>
            </a:r>
            <a:r>
              <a:rPr lang="en-US" altLang="en-US" b="0" baseline="0" dirty="0" smtClean="0"/>
              <a:t>.  </a:t>
            </a:r>
            <a:r>
              <a:rPr lang="en-US" altLang="en-US" b="0" i="1" baseline="0" dirty="0" smtClean="0"/>
              <a:t>(90,000 tons)</a:t>
            </a:r>
            <a:endParaRPr lang="en-US" altLang="en-US" b="0" i="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needs to administer the program. </a:t>
            </a:r>
          </a:p>
          <a:p>
            <a:pPr marL="171450" indent="-171450" eaLnBrk="1" hangingPunct="1">
              <a:lnSpc>
                <a:spcPct val="110000"/>
              </a:lnSpc>
              <a:spcBef>
                <a:spcPct val="0"/>
              </a:spcBef>
              <a:buFont typeface="Arial" panose="020B0604020202020204" pitchFamily="34" charset="0"/>
              <a:buChar char="•"/>
              <a:defRPr/>
            </a:pPr>
            <a:endParaRPr lang="en-US" altLang="en-US" b="1"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aseline="0" dirty="0" smtClean="0"/>
              <a:t>We are proposing to implement all of these permitting fee increases in 2019.</a:t>
            </a:r>
            <a:r>
              <a:rPr lang="en-US" altLang="en-US" dirty="0" smtClean="0"/>
              <a:t>  </a:t>
            </a:r>
          </a:p>
          <a:p>
            <a:pPr marL="171450" indent="-171450" eaLnBrk="1" hangingPunct="1">
              <a:lnSpc>
                <a:spcPct val="110000"/>
              </a:lnSpc>
              <a:spcBef>
                <a:spcPct val="0"/>
              </a:spcBef>
              <a:buFont typeface="Arial" panose="020B0604020202020204" pitchFamily="34" charset="0"/>
              <a:buChar char="•"/>
              <a:defRPr/>
            </a:pPr>
            <a:endParaRPr lang="en-US" altLang="en-US" b="1"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I will now turn the presentation back to David. [CLICK]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a:t>
            </a: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Fee increases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Detail , either by land unit </a:t>
            </a:r>
            <a:r>
              <a:rPr lang="en-US" sz="1200" b="0" kern="1200" baseline="0" dirty="0" smtClean="0">
                <a:solidFill>
                  <a:schemeClr val="tx1"/>
                </a:solidFill>
                <a:effectLst/>
                <a:latin typeface="+mn-lt"/>
                <a:ea typeface="+mn-ea"/>
                <a:cs typeface="+mn-cs"/>
              </a:rPr>
              <a:t>such as in a permitted SW or HW landfill</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or surface impoundment such as a</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permitted surface lagoon.</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 </a:t>
            </a:r>
            <a:r>
              <a:rPr lang="en-US" sz="1200" b="1" kern="1200" baseline="0" dirty="0" smtClean="0">
                <a:solidFill>
                  <a:schemeClr val="tx1"/>
                </a:solidFill>
                <a:effectLst/>
                <a:latin typeface="+mn-lt"/>
                <a:ea typeface="+mn-ea"/>
                <a:cs typeface="+mn-cs"/>
              </a:rPr>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7</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reflects our</a:t>
            </a:r>
            <a:r>
              <a:rPr lang="en-US" b="1" strike="noStrike" baseline="0" dirty="0" smtClean="0"/>
              <a:t> </a:t>
            </a:r>
            <a:r>
              <a:rPr lang="en-US" b="0" strike="noStrike" baseline="0" dirty="0" smtClean="0"/>
              <a:t>work-to-date for this rulemaking. </a:t>
            </a:r>
            <a:r>
              <a:rPr lang="en-US" b="0" i="0" strike="noStrike" baseline="0" dirty="0" smtClean="0"/>
              <a:t>The blue circles represent our public engagement process, and the blue paper stacks represent documents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mentioned earlier, from the beginning, we were aware of many of the potential impacts this rulemaking would have on businesses producing hazardous waste, as well as the permitted facilities in Oregon that treat, store and dispose hazardous waste.</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u="sng" baseline="0" dirty="0" smtClean="0"/>
              <a:t>During </a:t>
            </a:r>
            <a:r>
              <a:rPr lang="en-US" b="0" u="sng" baseline="0" dirty="0" smtClean="0"/>
              <a:t>the past year, </a:t>
            </a:r>
            <a:r>
              <a:rPr lang="en-US" b="0" u="sng" baseline="0" dirty="0" smtClean="0"/>
              <a:t>we </a:t>
            </a:r>
            <a:r>
              <a:rPr lang="en-US" b="0" u="sng" baseline="0" dirty="0" smtClean="0"/>
              <a:t>sought </a:t>
            </a:r>
            <a:r>
              <a:rPr lang="en-US" b="0" u="sng" baseline="0" dirty="0" smtClean="0"/>
              <a:t>stakeholder input </a:t>
            </a:r>
            <a:r>
              <a:rPr lang="en-US" b="0" u="sng" baseline="0" dirty="0" smtClean="0"/>
              <a:t> primarily from a 9-member </a:t>
            </a:r>
            <a:r>
              <a:rPr lang="en-US" b="0" u="sng" baseline="0" dirty="0" smtClean="0"/>
              <a:t>advisory committee on the </a:t>
            </a:r>
            <a:r>
              <a:rPr lang="en-US" b="0" u="sng" baseline="0" dirty="0" smtClean="0"/>
              <a:t>type </a:t>
            </a:r>
            <a:r>
              <a:rPr lang="en-US" b="0" u="sng" baseline="0" dirty="0" smtClean="0"/>
              <a:t>of </a:t>
            </a:r>
            <a:r>
              <a:rPr lang="en-US" b="0" u="sng" baseline="0" dirty="0" smtClean="0"/>
              <a:t>fee increases </a:t>
            </a:r>
            <a:r>
              <a:rPr lang="en-US" b="0" u="sng" baseline="0" dirty="0" smtClean="0"/>
              <a:t>, the </a:t>
            </a:r>
            <a:r>
              <a:rPr lang="en-US" b="0" u="sng" baseline="0" dirty="0" smtClean="0"/>
              <a:t>amount of </a:t>
            </a:r>
            <a:r>
              <a:rPr lang="en-US" b="0" u="sng" baseline="0" dirty="0" smtClean="0"/>
              <a:t>fees, and </a:t>
            </a:r>
            <a:r>
              <a:rPr lang="en-US" b="0" u="sng" baseline="0" dirty="0" smtClean="0"/>
              <a:t>on the current </a:t>
            </a:r>
            <a:r>
              <a:rPr lang="en-US" b="0" u="sng" baseline="0" dirty="0" smtClean="0"/>
              <a:t>service to help us better understand impacts. </a:t>
            </a:r>
            <a:r>
              <a:rPr lang="en-US" b="0" u="sng" baseline="0" dirty="0" smtClean="0"/>
              <a:t>We had stakeholder support and </a:t>
            </a:r>
            <a:r>
              <a:rPr lang="en-US" b="0" u="sng" baseline="0" dirty="0" smtClean="0"/>
              <a:t>agreement on our current service level, and on which fees to change and how to change them </a:t>
            </a:r>
            <a:r>
              <a:rPr lang="en-US" b="0" u="sng" baseline="0" dirty="0" smtClean="0"/>
              <a:t>to </a:t>
            </a:r>
            <a:r>
              <a:rPr lang="en-US" b="0" u="sng" baseline="0" dirty="0" smtClean="0"/>
              <a:t>moderate the impacts. </a:t>
            </a:r>
            <a:r>
              <a:rPr lang="en-US" b="0" u="sng" baseline="0" dirty="0" smtClean="0"/>
              <a:t> </a:t>
            </a:r>
          </a:p>
          <a:p>
            <a:pPr marL="180136" lvl="0" indent="-171450">
              <a:buFont typeface="Arial" panose="020B0604020202020204" pitchFamily="34" charset="0"/>
              <a:buChar char="•"/>
            </a:pPr>
            <a:endParaRPr lang="en-US" b="0" u="sng" baseline="0" dirty="0" smtClean="0"/>
          </a:p>
          <a:p>
            <a:pPr marL="180136" lvl="0" indent="-171450">
              <a:buFont typeface="Arial" panose="020B0604020202020204" pitchFamily="34" charset="0"/>
              <a:buChar char="•"/>
            </a:pPr>
            <a:r>
              <a:rPr lang="en-US" b="0" u="sng" baseline="0" dirty="0" smtClean="0"/>
              <a:t>The nine-member </a:t>
            </a:r>
            <a:r>
              <a:rPr lang="en-US" b="0" u="sng" baseline="0" dirty="0" smtClean="0"/>
              <a:t>advisory committee comprised of statewide stakeholders, including representatives of small and large businesses, business advocates, education, and environmental </a:t>
            </a:r>
            <a:r>
              <a:rPr lang="en-US" b="0" u="sng" baseline="0" dirty="0" smtClean="0"/>
              <a:t>interests meet three times (</a:t>
            </a:r>
            <a:r>
              <a:rPr lang="en-US" b="0" u="sng" baseline="0" dirty="0" smtClean="0"/>
              <a:t>in Aug, Sept, and Oct</a:t>
            </a:r>
            <a:r>
              <a:rPr lang="en-US" b="0" u="sng" baseline="0" dirty="0" smtClean="0"/>
              <a:t>).</a:t>
            </a:r>
          </a:p>
          <a:p>
            <a:pPr marL="180136" lvl="0" indent="-171450">
              <a:buFont typeface="Arial" panose="020B0604020202020204" pitchFamily="34" charset="0"/>
              <a:buChar char="•"/>
            </a:pPr>
            <a:r>
              <a:rPr lang="en-US" b="0" u="sng" baseline="0" dirty="0" smtClean="0"/>
              <a:t>During the meetings, the committee </a:t>
            </a:r>
            <a:r>
              <a:rPr lang="en-US" b="0" u="sng" baseline="0" dirty="0" smtClean="0"/>
              <a:t>discuss the pros and cons </a:t>
            </a:r>
            <a:r>
              <a:rPr lang="en-US" b="0" u="sng" baseline="0" dirty="0" smtClean="0"/>
              <a:t>of </a:t>
            </a:r>
            <a:r>
              <a:rPr lang="en-US" b="0" u="sng" baseline="0" dirty="0" smtClean="0"/>
              <a:t>the proposed rules, as well as the anticipated fiscal impacts on Oregon’s businesses. </a:t>
            </a:r>
            <a:r>
              <a:rPr lang="en-US" b="0" u="sng" baseline="0" dirty="0" smtClean="0"/>
              <a:t>  While </a:t>
            </a:r>
            <a:r>
              <a:rPr lang="en-US" b="0" u="sng" baseline="0" dirty="0" smtClean="0"/>
              <a:t>there will be impacts, the Committee did not identify significant adverse impacts on Oregon small businesses as a result of our proposed fee increases.  The committee expressed support for the proposed fees increase to maintain DEQ Hazardous Waste Program’s current service</a:t>
            </a:r>
            <a:r>
              <a:rPr lang="en-US" b="1" u="sng" baseline="0" dirty="0" smtClean="0"/>
              <a:t> </a:t>
            </a:r>
            <a:r>
              <a:rPr lang="en-US" b="0" u="sng" baseline="0" dirty="0" smtClean="0"/>
              <a:t>level. The Committee </a:t>
            </a:r>
            <a:r>
              <a:rPr lang="en-US" b="0" baseline="0" dirty="0" smtClean="0"/>
              <a:t>also supported the concept of phasing-in fee increases for those affected hazardous waste generators</a:t>
            </a:r>
            <a:r>
              <a:rPr lang="en-US" b="0" baseline="0" dirty="0" smtClean="0"/>
              <a:t>.</a:t>
            </a:r>
          </a:p>
          <a:p>
            <a:pPr marL="180136" lvl="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u="none" baseline="0" dirty="0" smtClean="0"/>
              <a:t>Next on the chart, we </a:t>
            </a:r>
            <a:r>
              <a:rPr lang="en-US" b="0" u="none" baseline="0" dirty="0" smtClean="0"/>
              <a:t>published public notice for the proposed rulemaking on December 14, 2018.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And on </a:t>
            </a:r>
            <a:r>
              <a:rPr lang="en-US" b="0" u="none" baseline="0" dirty="0" smtClean="0"/>
              <a:t>January 17, 2019, we held a public hearing in </a:t>
            </a:r>
            <a:r>
              <a:rPr lang="en-US" b="0" u="none" baseline="0" dirty="0" smtClean="0"/>
              <a:t>Portland. </a:t>
            </a:r>
            <a:r>
              <a:rPr lang="en-US" b="0" u="none" baseline="0" dirty="0" smtClean="0"/>
              <a:t>The public comment period ended January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0" u="none" strike="sngStrik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strike="sngStrike" baseline="0" dirty="0" smtClean="0"/>
          </a:p>
          <a:p>
            <a:pPr marL="171450" indent="-171450">
              <a:buFont typeface="Arial" panose="020B0604020202020204" pitchFamily="34" charset="0"/>
              <a:buChar char="•"/>
            </a:pPr>
            <a:r>
              <a:rPr lang="en-US" b="0" u="none" baseline="0" dirty="0" smtClean="0"/>
              <a:t>This is phase 1 rulemaking seeking your approval today</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Phase 2 would a law change followed by additional rulemaking with a goal of secure funding by 2026</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baseline="0" dirty="0" smtClean="0"/>
              <a:t>If </a:t>
            </a:r>
            <a:r>
              <a:rPr lang="en-US" b="0" baseline="0" dirty="0" smtClean="0"/>
              <a:t>approved today, we will send out invoices within a month.</a:t>
            </a:r>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 (6-8 pm Hearing)</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a:p>
            <a:pPr marL="457200" lvl="1" indent="0">
              <a:buFont typeface="Arial" panose="020B0604020202020204" pitchFamily="34" charset="0"/>
              <a:buNone/>
            </a:pPr>
            <a:endParaRPr lang="fr-FR" dirty="0" smtClean="0"/>
          </a:p>
          <a:p>
            <a:pPr marL="171450" indent="-171450">
              <a:buFont typeface="Arial" panose="020B0604020202020204" pitchFamily="34" charset="0"/>
              <a:buChar char="•"/>
            </a:pPr>
            <a:r>
              <a:rPr lang="en-US" b="0" u="none" baseline="0" dirty="0" smtClean="0"/>
              <a:t>In addition to the elements to this rulemaking timeline</a:t>
            </a:r>
            <a:r>
              <a:rPr lang="en-US" b="1" u="none" baseline="0" dirty="0" smtClean="0"/>
              <a:t> [point to/glance at screen], </a:t>
            </a:r>
            <a:r>
              <a:rPr lang="en-US" b="0" u="none" baseline="0" dirty="0" smtClean="0"/>
              <a:t>we would also like to note that </a:t>
            </a:r>
            <a:r>
              <a:rPr lang="en-US" sz="1200" b="0" baseline="0" dirty="0" smtClean="0"/>
              <a:t>today’s proposed rulemaking is the first phase of an anticipated multi-phase effort to fully address our funding deficit. The phases will help fund the program to at least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including the fees increases proposed in this rulemaking package, </a:t>
            </a:r>
            <a:r>
              <a:rPr lang="en-US" sz="1200" b="0" baseline="0" dirty="0" smtClean="0"/>
              <a:t>we must seek legislative changes -- ideally during 2021 legislative session.  This would help build the next phase of our funding bridge, allowing us to continue the current level of service covering our hazardous waste generators and permitted businesses in Oregon.</a:t>
            </a:r>
          </a:p>
          <a:p>
            <a:pPr marL="457200" lvl="1" indent="0">
              <a:buFont typeface="Arial" panose="020B0604020202020204" pitchFamily="34" charset="0"/>
              <a:buNone/>
            </a:pPr>
            <a:endParaRPr lang="fr-FR"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may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9</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7/11/2019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7/11/2019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7/11/2019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dirty="0"/>
          </a:p>
        </p:txBody>
      </p:sp>
    </p:spTree>
    <p:extLst>
      <p:ext uri="{BB962C8B-B14F-4D97-AF65-F5344CB8AC3E}">
        <p14:creationId xmlns:p14="http://schemas.microsoft.com/office/powerpoint/2010/main" val="211390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7/11/2019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dirty="0"/>
          </a:p>
        </p:txBody>
      </p:sp>
    </p:spTree>
    <p:extLst>
      <p:ext uri="{BB962C8B-B14F-4D97-AF65-F5344CB8AC3E}">
        <p14:creationId xmlns:p14="http://schemas.microsoft.com/office/powerpoint/2010/main" val="152230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7/11/2019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dirty="0"/>
          </a:p>
        </p:txBody>
      </p:sp>
    </p:spTree>
    <p:extLst>
      <p:ext uri="{BB962C8B-B14F-4D97-AF65-F5344CB8AC3E}">
        <p14:creationId xmlns:p14="http://schemas.microsoft.com/office/powerpoint/2010/main" val="237911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7/11/2019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dirty="0"/>
          </a:p>
        </p:txBody>
      </p:sp>
    </p:spTree>
    <p:extLst>
      <p:ext uri="{BB962C8B-B14F-4D97-AF65-F5344CB8AC3E}">
        <p14:creationId xmlns:p14="http://schemas.microsoft.com/office/powerpoint/2010/main" val="2044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7/11/2019</a:t>
            </a:fld>
            <a:endParaRPr lang="en-US" dirty="0"/>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dirty="0"/>
          </a:p>
        </p:txBody>
      </p:sp>
    </p:spTree>
    <p:extLst>
      <p:ext uri="{BB962C8B-B14F-4D97-AF65-F5344CB8AC3E}">
        <p14:creationId xmlns:p14="http://schemas.microsoft.com/office/powerpoint/2010/main" val="104211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7/11/2019</a:t>
            </a:fld>
            <a:endParaRPr lang="en-US" dirty="0"/>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dirty="0"/>
          </a:p>
        </p:txBody>
      </p:sp>
    </p:spTree>
    <p:extLst>
      <p:ext uri="{BB962C8B-B14F-4D97-AF65-F5344CB8AC3E}">
        <p14:creationId xmlns:p14="http://schemas.microsoft.com/office/powerpoint/2010/main" val="183758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7/11/2019</a:t>
            </a:fld>
            <a:endParaRPr lang="en-US" dirty="0"/>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dirty="0"/>
          </a:p>
        </p:txBody>
      </p:sp>
    </p:spTree>
    <p:extLst>
      <p:ext uri="{BB962C8B-B14F-4D97-AF65-F5344CB8AC3E}">
        <p14:creationId xmlns:p14="http://schemas.microsoft.com/office/powerpoint/2010/main" val="161775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7/11/2019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dirty="0"/>
          </a:p>
        </p:txBody>
      </p:sp>
    </p:spTree>
    <p:extLst>
      <p:ext uri="{BB962C8B-B14F-4D97-AF65-F5344CB8AC3E}">
        <p14:creationId xmlns:p14="http://schemas.microsoft.com/office/powerpoint/2010/main" val="212414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7/11/2019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dirty="0"/>
          </a:p>
        </p:txBody>
      </p:sp>
    </p:spTree>
    <p:extLst>
      <p:ext uri="{BB962C8B-B14F-4D97-AF65-F5344CB8AC3E}">
        <p14:creationId xmlns:p14="http://schemas.microsoft.com/office/powerpoint/2010/main" val="296110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7/11/2019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dirty="0"/>
          </a:p>
        </p:txBody>
      </p:sp>
    </p:spTree>
    <p:extLst>
      <p:ext uri="{BB962C8B-B14F-4D97-AF65-F5344CB8AC3E}">
        <p14:creationId xmlns:p14="http://schemas.microsoft.com/office/powerpoint/2010/main" val="28269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7/11/2019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dirty="0"/>
          </a:p>
        </p:txBody>
      </p:sp>
    </p:spTree>
    <p:extLst>
      <p:ext uri="{BB962C8B-B14F-4D97-AF65-F5344CB8AC3E}">
        <p14:creationId xmlns:p14="http://schemas.microsoft.com/office/powerpoint/2010/main" val="280512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7/11/2019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7/11/2019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7/11/2019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7/11/2019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7/11/2019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7/11/2019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7/11/2019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7/11/2019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7/11/2019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dirty="0"/>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3.jpg"/><Relationship Id="rId4" Type="http://schemas.openxmlformats.org/officeDocument/2006/relationships/hyperlink" Target="https://www.oregonlaws.org/ors/466.0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Fee Increase EQC Proposal</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July 18, 2019</a:t>
            </a:r>
          </a:p>
          <a:p>
            <a:pPr algn="r">
              <a:lnSpc>
                <a:spcPct val="110000"/>
              </a:lnSpc>
              <a:spcBef>
                <a:spcPts val="0"/>
              </a:spcBef>
            </a:pPr>
            <a:r>
              <a:rPr lang="en-US" sz="2800" dirty="0" smtClean="0">
                <a:solidFill>
                  <a:schemeClr val="tx1"/>
                </a:solidFill>
              </a:rPr>
              <a:t>Enterprise,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a:t>
            </a:r>
            <a:r>
              <a:rPr lang="en-US" sz="1000" dirty="0" err="1" smtClean="0">
                <a:latin typeface="Arial" pitchFamily="34" charset="0"/>
                <a:cs typeface="Arial" pitchFamily="34" charset="0"/>
              </a:rPr>
              <a:t>Livengood</a:t>
            </a:r>
            <a:r>
              <a:rPr lang="en-US" sz="1000" dirty="0" smtClean="0">
                <a:latin typeface="Arial" pitchFamily="34" charset="0"/>
                <a:cs typeface="Arial" pitchFamily="34" charset="0"/>
              </a:rPr>
              <a:t> &amp; Jeannette </a:t>
            </a:r>
            <a:r>
              <a:rPr lang="en-US" sz="1000" dirty="0" err="1" smtClean="0">
                <a:latin typeface="Arial" pitchFamily="34" charset="0"/>
                <a:cs typeface="Arial" pitchFamily="34" charset="0"/>
              </a:rPr>
              <a:t>Acomb</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69372" y="1667939"/>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dirty="0"/>
              <a:t>The proposed rules were placed on public notice on </a:t>
            </a:r>
            <a:r>
              <a:rPr lang="en-US" altLang="en-US" sz="2000" dirty="0" smtClean="0"/>
              <a:t>December 14, </a:t>
            </a:r>
            <a:r>
              <a:rPr lang="en-US" altLang="en-US" sz="2000" dirty="0"/>
              <a:t>2018. </a:t>
            </a:r>
          </a:p>
          <a:p>
            <a:pPr eaLnBrk="1" hangingPunct="1">
              <a:lnSpc>
                <a:spcPct val="150000"/>
              </a:lnSpc>
              <a:spcBef>
                <a:spcPct val="0"/>
              </a:spcBef>
              <a:buFontTx/>
              <a:buNone/>
            </a:pPr>
            <a:r>
              <a:rPr lang="en-US" altLang="en-US" sz="2000" dirty="0"/>
              <a:t>DEQ held a public hearing in Portland on </a:t>
            </a:r>
            <a:r>
              <a:rPr lang="en-US" altLang="en-US" sz="2000" dirty="0" smtClean="0"/>
              <a:t>January 17, 2019.</a:t>
            </a:r>
            <a:endParaRPr lang="en-US" altLang="en-US" sz="2000" dirty="0"/>
          </a:p>
          <a:p>
            <a:pPr eaLnBrk="1" hangingPunct="1">
              <a:lnSpc>
                <a:spcPct val="150000"/>
              </a:lnSpc>
              <a:spcBef>
                <a:spcPct val="0"/>
              </a:spcBef>
              <a:buFontTx/>
              <a:buNone/>
            </a:pPr>
            <a:r>
              <a:rPr lang="en-US" altLang="en-US" sz="2000" dirty="0"/>
              <a:t>The public comment period ended on June </a:t>
            </a:r>
            <a:r>
              <a:rPr lang="en-US" altLang="en-US" sz="2000" dirty="0" smtClean="0"/>
              <a:t>22, 2019.</a:t>
            </a:r>
          </a:p>
          <a:p>
            <a:pPr eaLnBrk="1" hangingPunct="1">
              <a:lnSpc>
                <a:spcPct val="150000"/>
              </a:lnSpc>
              <a:spcBef>
                <a:spcPct val="0"/>
              </a:spcBef>
              <a:buFontTx/>
              <a:buNone/>
            </a:pPr>
            <a:r>
              <a:rPr lang="en-US" altLang="en-US" sz="2000" dirty="0" smtClean="0"/>
              <a:t>No </a:t>
            </a:r>
            <a:r>
              <a:rPr lang="en-US" altLang="en-US" sz="2000" dirty="0"/>
              <a:t>comments were received.</a:t>
            </a:r>
          </a:p>
          <a:p>
            <a:pPr eaLnBrk="1" hangingPunct="1">
              <a:lnSpc>
                <a:spcPct val="150000"/>
              </a:lnSpc>
              <a:spcBef>
                <a:spcPct val="0"/>
              </a:spcBef>
              <a:buFontTx/>
              <a:buNone/>
            </a:pPr>
            <a:r>
              <a:rPr lang="en-US" altLang="en-US" sz="2000" dirty="0"/>
              <a:t>No changes to the proposed rules were made based on the comments.</a:t>
            </a:r>
          </a:p>
          <a:p>
            <a:pPr eaLnBrk="1" hangingPunct="1">
              <a:lnSpc>
                <a:spcPct val="150000"/>
              </a:lnSpc>
              <a:spcBef>
                <a:spcPct val="0"/>
              </a:spcBef>
              <a:buFontTx/>
              <a:buNone/>
            </a:pPr>
            <a:endParaRPr lang="en-US" altLang="en-US" sz="2000"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Generator</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12</a:t>
            </a:fld>
            <a:endParaRPr lang="en-US" dirty="0"/>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14</a:t>
            </a:fld>
            <a:endParaRPr lang="en-US" dirty="0"/>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27"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20" name="Chart 19"/>
          <p:cNvGraphicFramePr>
            <a:graphicFrameLocks/>
          </p:cNvGraphicFramePr>
          <p:nvPr>
            <p:extLst/>
          </p:nvPr>
        </p:nvGraphicFramePr>
        <p:xfrm>
          <a:off x="744071"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456306150"/>
              </p:ext>
            </p:extLst>
          </p:nvPr>
        </p:nvGraphicFramePr>
        <p:xfrm>
          <a:off x="710514"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02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13" name="Table 12"/>
          <p:cNvGraphicFramePr>
            <a:graphicFrameLocks noGrp="1"/>
          </p:cNvGraphicFramePr>
          <p:nvPr>
            <p:extLst>
              <p:ext uri="{D42A27DB-BD31-4B8C-83A1-F6EECF244321}">
                <p14:modId xmlns:p14="http://schemas.microsoft.com/office/powerpoint/2010/main" val="1514036816"/>
              </p:ext>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69818" y="1470261"/>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27%  $823K</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6419" y="412429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 name="TextBox 2"/>
          <p:cNvSpPr txBox="1"/>
          <p:nvPr/>
        </p:nvSpPr>
        <p:spPr>
          <a:xfrm>
            <a:off x="160383" y="4188464"/>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
        <p:nvSpPr>
          <p:cNvPr id="19" name="Rounded Rectangle 18"/>
          <p:cNvSpPr/>
          <p:nvPr/>
        </p:nvSpPr>
        <p:spPr>
          <a:xfrm>
            <a:off x="1429550"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0" name="Table 19"/>
          <p:cNvGraphicFramePr>
            <a:graphicFrameLocks noGrp="1"/>
          </p:cNvGraphicFramePr>
          <p:nvPr>
            <p:extLst>
              <p:ext uri="{D42A27DB-BD31-4B8C-83A1-F6EECF244321}">
                <p14:modId xmlns:p14="http://schemas.microsoft.com/office/powerpoint/2010/main" val="2226997688"/>
              </p:ext>
            </p:extLst>
          </p:nvPr>
        </p:nvGraphicFramePr>
        <p:xfrm>
          <a:off x="1572994" y="1316865"/>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21" name="TextBox 20"/>
          <p:cNvSpPr txBox="1"/>
          <p:nvPr/>
        </p:nvSpPr>
        <p:spPr>
          <a:xfrm>
            <a:off x="2083456" y="127633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22" name="TextBox 21"/>
          <p:cNvSpPr txBox="1"/>
          <p:nvPr/>
        </p:nvSpPr>
        <p:spPr>
          <a:xfrm>
            <a:off x="2099768" y="2517673"/>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23" name="TextBox 22"/>
          <p:cNvSpPr txBox="1"/>
          <p:nvPr/>
        </p:nvSpPr>
        <p:spPr>
          <a:xfrm>
            <a:off x="2097666" y="442344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24" name="Striped Right Arrow 23"/>
          <p:cNvSpPr/>
          <p:nvPr/>
        </p:nvSpPr>
        <p:spPr>
          <a:xfrm rot="10800000">
            <a:off x="5477608" y="3923647"/>
            <a:ext cx="2370992"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77608" y="4014045"/>
            <a:ext cx="2370992" cy="369332"/>
          </a:xfrm>
          <a:prstGeom prst="rect">
            <a:avLst/>
          </a:prstGeom>
          <a:noFill/>
        </p:spPr>
        <p:txBody>
          <a:bodyPr wrap="square" rtlCol="0">
            <a:spAutoFit/>
          </a:bodyPr>
          <a:lstStyle/>
          <a:p>
            <a:r>
              <a:rPr lang="en-US" dirty="0" smtClean="0">
                <a:solidFill>
                  <a:srgbClr val="FFCC00"/>
                </a:solidFill>
              </a:rPr>
              <a:t>+$152,160 Annual Fees </a:t>
            </a:r>
            <a:endParaRPr lang="en-ZW" dirty="0">
              <a:solidFill>
                <a:srgbClr val="FFCC00"/>
              </a:solidFill>
            </a:endParaRPr>
          </a:p>
        </p:txBody>
      </p:sp>
      <p:sp>
        <p:nvSpPr>
          <p:cNvPr id="26" name="Striped Right Arrow 25"/>
          <p:cNvSpPr/>
          <p:nvPr/>
        </p:nvSpPr>
        <p:spPr>
          <a:xfrm rot="10800000">
            <a:off x="5401866" y="2522344"/>
            <a:ext cx="3286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7" name="TextBox 26"/>
          <p:cNvSpPr txBox="1"/>
          <p:nvPr/>
        </p:nvSpPr>
        <p:spPr>
          <a:xfrm>
            <a:off x="5401867" y="2612743"/>
            <a:ext cx="3208332" cy="369332"/>
          </a:xfrm>
          <a:prstGeom prst="rect">
            <a:avLst/>
          </a:prstGeom>
          <a:noFill/>
        </p:spPr>
        <p:txBody>
          <a:bodyPr wrap="square" rtlCol="0">
            <a:spAutoFit/>
          </a:bodyPr>
          <a:lstStyle/>
          <a:p>
            <a:r>
              <a:rPr lang="en-US" dirty="0" smtClean="0">
                <a:solidFill>
                  <a:srgbClr val="FFCC00"/>
                </a:solidFill>
              </a:rPr>
              <a:t>+$975,367 Management Factors </a:t>
            </a:r>
            <a:endParaRPr lang="en-ZW" dirty="0">
              <a:solidFill>
                <a:srgbClr val="FFCC00"/>
              </a:solidFill>
            </a:endParaRPr>
          </a:p>
        </p:txBody>
      </p:sp>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P spid="19" grpId="0" animBg="1"/>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Permitting</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21</a:t>
            </a:fld>
            <a:endParaRPr lang="en-US" dirty="0"/>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79994" y="3507825"/>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2" name="Table 21"/>
          <p:cNvGraphicFramePr>
            <a:graphicFrameLocks noGrp="1"/>
          </p:cNvGraphicFramePr>
          <p:nvPr>
            <p:extLst>
              <p:ext uri="{D42A27DB-BD31-4B8C-83A1-F6EECF244321}">
                <p14:modId xmlns:p14="http://schemas.microsoft.com/office/powerpoint/2010/main" val="335783553"/>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497810" y="2242726"/>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8" name="TextBox 17"/>
          <p:cNvSpPr txBox="1"/>
          <p:nvPr/>
        </p:nvSpPr>
        <p:spPr>
          <a:xfrm>
            <a:off x="5508542" y="3587914"/>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90196" y="4012209"/>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90196" y="4102606"/>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12902" y="2331873"/>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24</a:t>
            </a:fld>
            <a:endParaRPr lang="en-US" dirty="0"/>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dirty="0"/>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rPr>
              <a:t>Program Info</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28</a:t>
            </a:fld>
            <a:endParaRPr lang="en-US" dirty="0"/>
          </a:p>
        </p:txBody>
      </p:sp>
    </p:spTree>
    <p:extLst>
      <p:ext uri="{BB962C8B-B14F-4D97-AF65-F5344CB8AC3E}">
        <p14:creationId xmlns:p14="http://schemas.microsoft.com/office/powerpoint/2010/main" val="269379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228600"/>
            <a:ext cx="8402619" cy="6467475"/>
          </a:xfrm>
          <a:prstGeom prst="rect">
            <a:avLst/>
          </a:prstGeom>
        </p:spPr>
      </p:pic>
    </p:spTree>
    <p:extLst>
      <p:ext uri="{BB962C8B-B14F-4D97-AF65-F5344CB8AC3E}">
        <p14:creationId xmlns:p14="http://schemas.microsoft.com/office/powerpoint/2010/main" val="400729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28074" y="6286351"/>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Fees</a:t>
            </a:r>
          </a:p>
          <a:p>
            <a:pPr algn="ctr" eaLnBrk="1" hangingPunct="1">
              <a:spcBef>
                <a:spcPct val="0"/>
              </a:spcBef>
              <a:buFontTx/>
              <a:buNone/>
            </a:pPr>
            <a:endParaRPr lang="en-US" altLang="en-US" sz="2800" b="1" dirty="0"/>
          </a:p>
          <a:p>
            <a:pPr algn="ctr" eaLnBrk="1" hangingPunct="1">
              <a:spcBef>
                <a:spcPct val="0"/>
              </a:spcBef>
              <a:buFontTx/>
              <a:buNone/>
            </a:pPr>
            <a:endParaRPr lang="en-US" altLang="en-US" sz="1000" b="1" dirty="0"/>
          </a:p>
          <a:p>
            <a:pPr marL="342900" indent="-342900" eaLnBrk="1" hangingPunct="1">
              <a:spcBef>
                <a:spcPct val="0"/>
              </a:spcBef>
              <a:spcAft>
                <a:spcPts val="600"/>
              </a:spcAft>
              <a:buFont typeface="Wingdings" panose="05000000000000000000" pitchFamily="2" charset="2"/>
              <a:buChar char="§"/>
            </a:pPr>
            <a:r>
              <a:rPr lang="en-US" altLang="en-US" sz="2400" dirty="0" smtClean="0"/>
              <a:t>Projected $1.2-$1.5 million revenue deficit in revenue</a:t>
            </a:r>
          </a:p>
          <a:p>
            <a:pPr marL="342900" indent="-342900" eaLnBrk="1" hangingPunct="1">
              <a:spcBef>
                <a:spcPct val="0"/>
              </a:spcBef>
              <a:spcAft>
                <a:spcPts val="600"/>
              </a:spcAft>
              <a:buFont typeface="Wingdings" panose="05000000000000000000" pitchFamily="2" charset="2"/>
              <a:buChar char="§"/>
            </a:pPr>
            <a:endParaRPr lang="en-US" altLang="en-US" sz="2400" dirty="0"/>
          </a:p>
          <a:p>
            <a:pPr marL="342900" indent="-342900" eaLnBrk="1" hangingPunct="1">
              <a:spcBef>
                <a:spcPct val="0"/>
              </a:spcBef>
              <a:spcAft>
                <a:spcPts val="600"/>
              </a:spcAft>
              <a:buFont typeface="Wingdings" panose="05000000000000000000" pitchFamily="2" charset="2"/>
              <a:buChar char="§"/>
            </a:pPr>
            <a:r>
              <a:rPr lang="en-US" altLang="en-US" sz="2400" dirty="0"/>
              <a:t>Fee increases needed as </a:t>
            </a:r>
            <a:r>
              <a:rPr lang="en-US" altLang="en-US" sz="2400" dirty="0" smtClean="0"/>
              <a:t>program </a:t>
            </a:r>
            <a:r>
              <a:rPr lang="en-US" altLang="en-US" sz="2400" dirty="0"/>
              <a:t>operating costs </a:t>
            </a:r>
            <a:r>
              <a:rPr lang="en-US" altLang="en-US" sz="2400" dirty="0" smtClean="0"/>
              <a:t>increase</a:t>
            </a:r>
          </a:p>
          <a:p>
            <a:pPr marL="342900" indent="-342900" eaLnBrk="1" hangingPunct="1">
              <a:spcBef>
                <a:spcPct val="0"/>
              </a:spcBef>
              <a:spcAft>
                <a:spcPts val="600"/>
              </a:spcAft>
              <a:buFont typeface="Wingdings" panose="05000000000000000000" pitchFamily="2" charset="2"/>
              <a:buChar char="§"/>
            </a:pPr>
            <a:endParaRPr lang="en-US" altLang="en-US" sz="2400" dirty="0"/>
          </a:p>
          <a:p>
            <a:pPr marL="342900" indent="-342900" eaLnBrk="1" hangingPunct="1">
              <a:spcBef>
                <a:spcPct val="0"/>
              </a:spcBef>
              <a:spcAft>
                <a:spcPts val="600"/>
              </a:spcAft>
              <a:buFont typeface="Wingdings" panose="05000000000000000000" pitchFamily="2" charset="2"/>
              <a:buChar char="§"/>
            </a:pPr>
            <a:r>
              <a:rPr lang="en-US" altLang="en-US" sz="2400" dirty="0"/>
              <a:t>Federal and state statutes authorize fee increases </a:t>
            </a:r>
            <a:r>
              <a:rPr lang="en-US" altLang="en-US" sz="2400" dirty="0" smtClean="0"/>
              <a:t>to implement program</a:t>
            </a:r>
            <a:endParaRPr lang="en-US" altLang="en-US" sz="24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32</a:t>
            </a:fld>
            <a:endParaRPr lang="en-US" dirty="0"/>
          </a:p>
        </p:txBody>
      </p:sp>
    </p:spTree>
    <p:extLst>
      <p:ext uri="{BB962C8B-B14F-4D97-AF65-F5344CB8AC3E}">
        <p14:creationId xmlns:p14="http://schemas.microsoft.com/office/powerpoint/2010/main" val="36999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33</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a:solidFill>
                            <a:srgbClr val="000000"/>
                          </a:solidFill>
                          <a:effectLst/>
                          <a:latin typeface="Calibri" panose="020F0502020204030204" pitchFamily="34" charset="0"/>
                        </a:rPr>
                        <a:t>Add'l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34</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smtClean="0">
                          <a:solidFill>
                            <a:srgbClr val="000000"/>
                          </a:solidFill>
                          <a:effectLst/>
                          <a:latin typeface="Calibri" panose="020F0502020204030204" pitchFamily="34" charset="0"/>
                        </a:rPr>
                        <a:t>Add’l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35</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59739805"/>
              </p:ext>
            </p:extLst>
          </p:nvPr>
        </p:nvGraphicFramePr>
        <p:xfrm>
          <a:off x="381001" y="1676403"/>
          <a:ext cx="8328991"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299810">
                  <a:extLst>
                    <a:ext uri="{9D8B030D-6E8A-4147-A177-3AD203B41FA5}">
                      <a16:colId xmlns:a16="http://schemas.microsoft.com/office/drawing/2014/main" val="3649831774"/>
                    </a:ext>
                  </a:extLst>
                </a:gridCol>
                <a:gridCol w="1299810">
                  <a:extLst>
                    <a:ext uri="{9D8B030D-6E8A-4147-A177-3AD203B41FA5}">
                      <a16:colId xmlns:a16="http://schemas.microsoft.com/office/drawing/2014/main" val="232002680"/>
                    </a:ext>
                  </a:extLst>
                </a:gridCol>
                <a:gridCol w="1299810">
                  <a:extLst>
                    <a:ext uri="{9D8B030D-6E8A-4147-A177-3AD203B41FA5}">
                      <a16:colId xmlns:a16="http://schemas.microsoft.com/office/drawing/2014/main" val="1950583379"/>
                    </a:ext>
                  </a:extLst>
                </a:gridCol>
                <a:gridCol w="1299810">
                  <a:extLst>
                    <a:ext uri="{9D8B030D-6E8A-4147-A177-3AD203B41FA5}">
                      <a16:colId xmlns:a16="http://schemas.microsoft.com/office/drawing/2014/main" val="754917681"/>
                    </a:ext>
                  </a:extLst>
                </a:gridCol>
                <a:gridCol w="1299810">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dirty="0">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dirty="0">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dirty="0">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dirty="0">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dirty="0">
                          <a:solidFill>
                            <a:srgbClr val="000000"/>
                          </a:solidFill>
                          <a:effectLst/>
                          <a:latin typeface="Calibri" panose="020F0502020204030204" pitchFamily="34" charset="0"/>
                        </a:rPr>
                        <a:t>Add'l </a:t>
                      </a:r>
                      <a:r>
                        <a:rPr lang="en-ZW" sz="2000" b="0" i="0" u="none" strike="noStrike" dirty="0" smtClean="0">
                          <a:solidFill>
                            <a:srgbClr val="000000"/>
                          </a:solidFill>
                          <a:effectLst/>
                          <a:latin typeface="Calibri" panose="020F0502020204030204" pitchFamily="34" charset="0"/>
                        </a:rPr>
                        <a:t>revenue</a:t>
                      </a:r>
                      <a:endParaRPr lang="en-ZW" sz="2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dirty="0">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2354545"/>
                  </a:ext>
                </a:extLst>
              </a:tr>
              <a:tr h="382788">
                <a:tc>
                  <a:txBody>
                    <a:bodyPr/>
                    <a:lstStyle/>
                    <a:p>
                      <a:pPr algn="just" fontAlgn="ctr"/>
                      <a:r>
                        <a:rPr lang="en-US" sz="2000" b="0" i="0" u="none" strike="noStrike" dirty="0">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260345"/>
                  </a:ext>
                </a:extLst>
              </a:tr>
              <a:tr h="382788">
                <a:tc>
                  <a:txBody>
                    <a:bodyPr/>
                    <a:lstStyle/>
                    <a:p>
                      <a:pPr algn="l" fontAlgn="ctr"/>
                      <a:r>
                        <a:rPr lang="en-US" sz="2000" b="0" i="0" u="none" strike="noStrike" dirty="0">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36</a:t>
            </a:fld>
            <a:endParaRPr lang="en-US" dirty="0"/>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00B05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382600"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Headquarters</a:t>
            </a:r>
          </a:p>
          <a:p>
            <a:pPr lvl="1"/>
            <a:endParaRPr lang="en-US" dirty="0" smtClean="0"/>
          </a:p>
          <a:p>
            <a:pPr lvl="1"/>
            <a:endParaRPr lang="en-US" dirty="0" smtClean="0"/>
          </a:p>
          <a:p>
            <a:endParaRPr lang="en-US" b="1" dirty="0" smtClean="0"/>
          </a:p>
          <a:p>
            <a:r>
              <a:rPr lang="en-US" b="1" dirty="0" smtClean="0"/>
              <a:t>Northwest</a:t>
            </a:r>
          </a:p>
          <a:p>
            <a:pPr lvl="1"/>
            <a:endParaRPr lang="en-US" dirty="0" smtClean="0"/>
          </a:p>
          <a:p>
            <a:pPr lvl="1"/>
            <a:endParaRPr lang="en-US" dirty="0" smtClean="0"/>
          </a:p>
          <a:p>
            <a:endParaRPr lang="en-US" b="1" dirty="0" smtClean="0"/>
          </a:p>
          <a:p>
            <a:r>
              <a:rPr lang="en-US" b="1" dirty="0" smtClean="0"/>
              <a:t>Western</a:t>
            </a:r>
          </a:p>
          <a:p>
            <a:pPr lvl="1"/>
            <a:endParaRPr lang="en-US" dirty="0" smtClean="0"/>
          </a:p>
          <a:p>
            <a:pPr lvl="1"/>
            <a:endParaRPr lang="en-US" dirty="0" smtClean="0"/>
          </a:p>
          <a:p>
            <a:endParaRPr lang="en-US" b="1" dirty="0" smtClean="0"/>
          </a:p>
          <a:p>
            <a:r>
              <a:rPr lang="en-US" b="1" dirty="0" smtClean="0"/>
              <a:t>Eastern</a:t>
            </a:r>
          </a:p>
          <a:p>
            <a:endParaRPr lang="en-US" b="1" dirty="0" smtClean="0"/>
          </a:p>
          <a:p>
            <a:r>
              <a:rPr lang="en-US" b="1" dirty="0"/>
              <a:t> </a:t>
            </a:r>
            <a:r>
              <a:rPr lang="en-US" b="1" dirty="0" smtClean="0"/>
              <a:t> </a:t>
            </a:r>
            <a:endParaRPr lang="en-US" dirty="0"/>
          </a:p>
          <a:p>
            <a:endParaRPr lang="en-US" dirty="0"/>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r>
                <a:rPr lang="en-US" dirty="0" smtClean="0"/>
                <a:t>                  TA          Inspection        Permit         Administration</a:t>
              </a:r>
              <a:endParaRPr lang="en-US" dirty="0"/>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198896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28074" y="6286351"/>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584791" y="1834392"/>
            <a:ext cx="8229600"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a:spcBef>
                <a:spcPct val="0"/>
              </a:spcBef>
              <a:buNone/>
            </a:pPr>
            <a:r>
              <a:rPr lang="en-US" altLang="en-US" sz="2800" b="1" dirty="0" smtClean="0"/>
              <a:t>Today’s Fee Increase Proposal:</a:t>
            </a:r>
          </a:p>
          <a:p>
            <a:pPr algn="ctr">
              <a:spcBef>
                <a:spcPct val="0"/>
              </a:spcBef>
              <a:buNone/>
            </a:pPr>
            <a:endParaRPr lang="en-US" altLang="en-US" sz="2800" b="1" dirty="0" smtClean="0"/>
          </a:p>
          <a:p>
            <a:pPr algn="ctr">
              <a:spcBef>
                <a:spcPct val="0"/>
              </a:spcBef>
              <a:buNone/>
            </a:pPr>
            <a:endParaRPr lang="en-US" altLang="en-US" sz="2800" b="1" dirty="0"/>
          </a:p>
          <a:p>
            <a:pPr marL="342900" indent="-342900" eaLnBrk="1" hangingPunct="1">
              <a:spcBef>
                <a:spcPct val="0"/>
              </a:spcBef>
              <a:spcAft>
                <a:spcPts val="600"/>
              </a:spcAft>
              <a:buFont typeface="Wingdings" panose="05000000000000000000" pitchFamily="2" charset="2"/>
              <a:buChar char="§"/>
            </a:pPr>
            <a:r>
              <a:rPr lang="en-US" altLang="en-US" sz="2400" b="1" dirty="0" smtClean="0"/>
              <a:t>Generator Fees: </a:t>
            </a:r>
            <a:r>
              <a:rPr lang="en-US" altLang="en-US" sz="2400" dirty="0" smtClean="0"/>
              <a:t>Phased in from 2019 to 2024</a:t>
            </a:r>
          </a:p>
          <a:p>
            <a:pPr marL="342900" indent="-342900" eaLnBrk="1" hangingPunct="1">
              <a:spcBef>
                <a:spcPct val="0"/>
              </a:spcBef>
              <a:spcAft>
                <a:spcPts val="600"/>
              </a:spcAft>
              <a:buFont typeface="Wingdings" panose="05000000000000000000" pitchFamily="2" charset="2"/>
              <a:buChar char="§"/>
            </a:pPr>
            <a:endParaRPr lang="en-US" altLang="en-US" sz="2400" dirty="0" smtClean="0"/>
          </a:p>
          <a:p>
            <a:pPr marL="342900" indent="-342900" eaLnBrk="1" hangingPunct="1">
              <a:spcBef>
                <a:spcPct val="0"/>
              </a:spcBef>
              <a:spcAft>
                <a:spcPts val="600"/>
              </a:spcAft>
              <a:buFont typeface="Wingdings" panose="05000000000000000000" pitchFamily="2" charset="2"/>
              <a:buChar char="§"/>
            </a:pPr>
            <a:r>
              <a:rPr lang="en-US" altLang="en-US" sz="2400" b="1" dirty="0" smtClean="0"/>
              <a:t>Permitting Fees: </a:t>
            </a:r>
            <a:r>
              <a:rPr lang="en-US" altLang="en-US" sz="2400" dirty="0" smtClean="0"/>
              <a:t>One increase in 2019</a:t>
            </a:r>
            <a:endParaRPr lang="en-US" altLang="en-US" sz="2400" dirty="0"/>
          </a:p>
          <a:p>
            <a:pPr eaLnBrk="1" hangingPunct="1">
              <a:spcBef>
                <a:spcPct val="0"/>
              </a:spcBef>
              <a:spcAft>
                <a:spcPts val="600"/>
              </a:spcAft>
              <a:buFontTx/>
              <a:buNone/>
            </a:pPr>
            <a:endParaRPr lang="en-US" altLang="en-US" sz="2400" dirty="0"/>
          </a:p>
        </p:txBody>
      </p:sp>
    </p:spTree>
    <p:extLst>
      <p:ext uri="{BB962C8B-B14F-4D97-AF65-F5344CB8AC3E}">
        <p14:creationId xmlns:p14="http://schemas.microsoft.com/office/powerpoint/2010/main" val="1747761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2498291"/>
              </p:ext>
            </p:extLst>
          </p:nvPr>
        </p:nvGraphicFramePr>
        <p:xfrm>
          <a:off x="541337" y="1524000"/>
          <a:ext cx="8077199" cy="40451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3-year 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Large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Small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6-year 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mj-lt"/>
                          <a:cs typeface="Times New Roman" panose="02020603050405020304" pitchFamily="18" charset="0"/>
                        </a:rPr>
                        <a:t>Various Factors</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mj-lt"/>
                          <a:cs typeface="Times New Roman" panose="02020603050405020304" pitchFamily="18" charset="0"/>
                        </a:rPr>
                        <a:t>0.50 – 2.00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mj-lt"/>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37203418"/>
              </p:ext>
            </p:extLst>
          </p:nvPr>
        </p:nvGraphicFramePr>
        <p:xfrm>
          <a:off x="539565" y="1443968"/>
          <a:ext cx="8078972" cy="4346537"/>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One Increase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2019</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Storage</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Treatment</a:t>
                      </a:r>
                      <a:endParaRPr lang="en-ZW" sz="1800" dirty="0" smtClean="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Disposal</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mj-lt"/>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July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32624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1" y="4362144"/>
            <a:ext cx="135009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68B656"/>
                </a:solidFill>
                <a:effectLst/>
                <a:uLnTx/>
                <a:uFillTx/>
                <a:latin typeface="Calibri"/>
                <a:ea typeface="+mn-ea"/>
                <a:cs typeface="+mn-cs"/>
              </a:rPr>
              <a:t>C</a:t>
            </a:r>
            <a:r>
              <a:rPr kumimoji="0" lang="en-US"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6" y="1478749"/>
            <a:ext cx="12693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648386" y="1520272"/>
            <a:ext cx="17289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Hearing and EQC pre-inform 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49386" y="4362144"/>
            <a:ext cx="146601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552BA"/>
                </a:solidFill>
                <a:effectLst/>
                <a:uLnTx/>
                <a:uFillTx/>
                <a:latin typeface="Calibri"/>
                <a:ea typeface="+mn-ea"/>
                <a:cs typeface="+mn-cs"/>
              </a:rPr>
              <a:t>P</a:t>
            </a:r>
            <a:r>
              <a:rPr kumimoji="0" lang="en-US"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2.xml><?xml version="1.0" encoding="utf-8"?>
<ds:datastoreItem xmlns:ds="http://schemas.openxmlformats.org/officeDocument/2006/customXml" ds:itemID="{54594EC8-188C-4366-83D5-656EE16AC4AD}">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ListId:docs;"/>
    <ds:schemaRef ds:uri="http://www.w3.org/XML/1998/namespace"/>
  </ds:schemaRefs>
</ds:datastoreItem>
</file>

<file path=customXml/itemProps3.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10275</TotalTime>
  <Words>6194</Words>
  <Application>Microsoft Office PowerPoint</Application>
  <PresentationFormat>On-screen Show (4:3)</PresentationFormat>
  <Paragraphs>1222</Paragraphs>
  <Slides>36</Slides>
  <Notes>36</Notes>
  <HiddenSlides>26</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Symbol</vt:lpstr>
      <vt:lpstr>Times New Roman</vt:lpstr>
      <vt:lpstr>Wingdings</vt:lpstr>
      <vt:lpstr>Office Theme</vt:lpstr>
      <vt:lpstr>PPTtemplate</vt:lpstr>
      <vt:lpstr>Worksheet</vt:lpstr>
      <vt:lpstr>Hazardous Waste</vt:lpstr>
      <vt:lpstr>PowerPoint Presentation</vt:lpstr>
      <vt:lpstr>Proposed Hazardous Waste Fee Increases</vt:lpstr>
      <vt:lpstr>Hazardous Waste Program Background - Staff</vt:lpstr>
      <vt:lpstr>Proposed Hazardous Waste Fee Increases</vt:lpstr>
      <vt:lpstr>Proposed HW Generator Fee Increases </vt:lpstr>
      <vt:lpstr>Proposed HW Permitting Fee Increases </vt:lpstr>
      <vt:lpstr>Hazardous Waste Fee Increase 2019 </vt:lpstr>
      <vt:lpstr>Increase Generator &amp; Permit Fees</vt:lpstr>
      <vt:lpstr>Contacts</vt:lpstr>
      <vt:lpstr>Increase Hazardous Waste Fees</vt:lpstr>
      <vt:lpstr>Generator</vt:lpstr>
      <vt:lpstr>Proposed Changes to Generator Fee Formula</vt:lpstr>
      <vt:lpstr>Reminder: Generator Fee Cap</vt:lpstr>
      <vt:lpstr>Other Management Factors – Continued</vt:lpstr>
      <vt:lpstr>Generator Invoice -Current Example</vt:lpstr>
      <vt:lpstr>Generator Invoice Example</vt:lpstr>
      <vt:lpstr>Management Method Factor Proposal</vt:lpstr>
      <vt:lpstr>New Management Factor – Continued</vt:lpstr>
      <vt:lpstr>Generator Fees Funding</vt:lpstr>
      <vt:lpstr>Permitting</vt:lpstr>
      <vt:lpstr>Sample Permitting Annual Fee Proposal</vt:lpstr>
      <vt:lpstr>Permit Annual Funding</vt:lpstr>
      <vt:lpstr>Fiscal Impacts</vt:lpstr>
      <vt:lpstr>DEQ’s Fiscal Impact Statement</vt:lpstr>
      <vt:lpstr>DEQ’s Fiscal Impact Statement</vt:lpstr>
      <vt:lpstr>DEQ’s Fiscal Impact Statement –  Permits</vt:lpstr>
      <vt:lpstr>Program Info</vt:lpstr>
      <vt:lpstr>PowerPoint Presentation</vt:lpstr>
      <vt:lpstr>Hazardous Waste Program Background - Staff</vt:lpstr>
      <vt:lpstr>Hazardous Waste Background –            Program Portfolio</vt:lpstr>
      <vt:lpstr>Business Case</vt:lpstr>
      <vt:lpstr>Building a Business Case - Generators</vt:lpstr>
      <vt:lpstr>Business Case – Generators Continued</vt:lpstr>
      <vt:lpstr>Building a Business Case - Permitting</vt:lpstr>
      <vt:lpstr>Statutory Authority</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EQC PPT</dc:title>
  <dc:creator>Eileen Naples</dc:creator>
  <cp:lastModifiedBy>ACOMB Jeannette</cp:lastModifiedBy>
  <cp:revision>444</cp:revision>
  <cp:lastPrinted>2019-03-28T15:41:49Z</cp:lastPrinted>
  <dcterms:created xsi:type="dcterms:W3CDTF">2018-10-03T15:46:23Z</dcterms:created>
  <dcterms:modified xsi:type="dcterms:W3CDTF">2019-07-11T21:52:35Z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