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6672" autoAdjust="0"/>
    <p:restoredTop sz="27986" autoAdjust="0"/>
  </p:normalViewPr>
  <p:slideViewPr>
    <p:cSldViewPr>
      <p:cViewPr>
        <p:scale>
          <a:sx n="96" d="100"/>
          <a:sy n="96" d="100"/>
        </p:scale>
        <p:origin x="756" y="-157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7/8/2019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these hazardous waste generator and Treatment, Storage and Disposal fees in Oregon for the first time in approximately 20 years. 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a:t>
            </a:r>
            <a:r>
              <a:rPr lang="en-US" b="0" dirty="0" smtClean="0"/>
              <a:t>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endParaRPr lang="en-US" sz="1400" dirty="0" smtClean="0"/>
          </a:p>
          <a:p>
            <a:pPr marL="285750" indent="-285750" defTabSz="931774">
              <a:buFont typeface="Arial" panose="020B0604020202020204" pitchFamily="34" charset="0"/>
              <a:buChar char="•"/>
              <a:defRPr/>
            </a:pPr>
            <a:endParaRPr lang="en-US" sz="1400" dirty="0" smtClean="0"/>
          </a:p>
          <a:p>
            <a:pPr marL="285750" indent="-285750" defTabSz="931774">
              <a:buFont typeface="Arial" panose="020B0604020202020204" pitchFamily="34" charset="0"/>
              <a:buChar char="•"/>
              <a:defRPr/>
            </a:pPr>
            <a:r>
              <a:rPr lang="en-US" sz="1400" dirty="0" smtClean="0"/>
              <a:t>Annually, DEQ Hazardous Waste Program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endParaRPr lang="en-US" sz="1400" dirty="0" smtClean="0"/>
          </a:p>
          <a:p>
            <a:pPr marL="285750" indent="-285750" defTabSz="931774">
              <a:buFont typeface="Arial" panose="020B0604020202020204" pitchFamily="34" charset="0"/>
              <a:buChar char="•"/>
              <a:defRPr/>
            </a:pPr>
            <a:endParaRPr lang="en-US" sz="1400" b="1" dirty="0" smtClean="0"/>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Today’s proposed rule changes represent in-depth staff analyses, as well as Advisory Committee input.</a:t>
            </a:r>
            <a:endParaRPr lang="en-US" sz="1400" b="1" baseline="0"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r>
              <a:rPr lang="en-US" sz="1400" b="1" dirty="0" smtClean="0"/>
              <a:t>For </a:t>
            </a:r>
            <a:r>
              <a:rPr lang="en-US" sz="1400" b="1" dirty="0" smtClean="0"/>
              <a:t>the purposes of this rulemaking we used these figures</a:t>
            </a:r>
            <a:r>
              <a:rPr lang="en-US" sz="1400" b="1" dirty="0" smtClean="0"/>
              <a:t>.</a:t>
            </a:r>
            <a:endParaRPr lang="en-US" sz="1400" b="1" dirty="0" smtClean="0"/>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These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smtClean="0"/>
              <a:t>Ans: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smtClean="0"/>
              <a:t>Ans:</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75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the Hazardous Waste Program revenue for the 2019-2021 biennium. </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2007.</a:t>
            </a:r>
            <a:r>
              <a:rPr lang="en-US" baseline="0" dirty="0" smtClean="0"/>
              <a:t> H</a:t>
            </a:r>
            <a:r>
              <a:rPr lang="en-US" dirty="0" smtClean="0"/>
              <a:t>owever,</a:t>
            </a:r>
            <a:r>
              <a:rPr lang="en-US" baseline="0" dirty="0" smtClean="0"/>
              <a:t> the </a:t>
            </a:r>
            <a:r>
              <a:rPr lang="en-US" dirty="0" smtClean="0"/>
              <a:t>fees we are proposing</a:t>
            </a:r>
            <a:r>
              <a:rPr lang="en-US" baseline="0" dirty="0" smtClean="0"/>
              <a:t> have not increased since 1998.</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b="1" kern="1200" dirty="0" smtClean="0">
                <a:solidFill>
                  <a:schemeClr val="tx1"/>
                </a:solidFill>
                <a:effectLst/>
                <a:latin typeface="+mn-lt"/>
                <a:ea typeface="+mn-ea"/>
                <a:cs typeface="+mn-cs"/>
              </a:rPr>
              <a:t>We are looking to regain our legislatively approved budget service level, and not adding staff in this rulemaking.</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~~~~`~~(add people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a:t>
            </a:r>
            <a:r>
              <a:rPr lang="en-US" sz="1200" b="0" strike="noStrike" kern="1200" baseline="0" dirty="0" smtClean="0">
                <a:solidFill>
                  <a:schemeClr val="tx1"/>
                </a:solidFill>
                <a:effectLst/>
                <a:latin typeface="+mn-lt"/>
                <a:ea typeface="+mn-ea"/>
                <a:cs typeface="+mn-cs"/>
              </a:rPr>
              <a:t>two types of fee increases that we are proposing today </a:t>
            </a:r>
            <a:r>
              <a:rPr lang="en-US" sz="1200" b="0" strike="noStrike" baseline="0" dirty="0" smtClean="0"/>
              <a:t>will help </a:t>
            </a:r>
            <a:r>
              <a:rPr lang="en-US" sz="1200" b="0" strike="noStrike" baseline="0" dirty="0" smtClean="0"/>
              <a:t>support and meet our core commitments to Oregon and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t>
            </a:r>
            <a:r>
              <a:rPr lang="en-ZW" sz="1200" kern="1200" baseline="0" dirty="0" smtClean="0">
                <a:solidFill>
                  <a:schemeClr val="tx1"/>
                </a:solidFill>
                <a:effectLst/>
                <a:latin typeface="+mn-lt"/>
                <a:ea typeface="+mn-ea"/>
                <a:cs typeface="+mn-cs"/>
              </a:rPr>
              <a:t>the approximately </a:t>
            </a:r>
            <a:r>
              <a:rPr lang="en-ZW" sz="1200" kern="1200" baseline="0" dirty="0" smtClean="0">
                <a:solidFill>
                  <a:schemeClr val="tx1"/>
                </a:solidFill>
                <a:effectLst/>
                <a:latin typeface="+mn-lt"/>
                <a:ea typeface="+mn-ea"/>
                <a:cs typeface="+mn-cs"/>
              </a:rPr>
              <a:t>500 businesses and organizations in Oregon that currently pay hazardous waste fees. </a:t>
            </a:r>
            <a:r>
              <a:rPr lang="en-ZW" sz="1200" kern="1200" baseline="0" dirty="0" smtClean="0">
                <a:solidFill>
                  <a:schemeClr val="tx1"/>
                </a:solidFill>
                <a:effectLst/>
                <a:latin typeface="+mn-lt"/>
                <a:ea typeface="+mn-ea"/>
                <a:cs typeface="+mn-cs"/>
              </a:rPr>
              <a:t>To moderate the </a:t>
            </a:r>
            <a:r>
              <a:rPr lang="en-ZW" sz="1200" kern="1200" baseline="0" dirty="0" smtClean="0">
                <a:solidFill>
                  <a:schemeClr val="tx1"/>
                </a:solidFill>
                <a:effectLst/>
                <a:latin typeface="+mn-lt"/>
                <a:ea typeface="+mn-ea"/>
                <a:cs typeface="+mn-cs"/>
              </a:rPr>
              <a:t>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a:t>
            </a:r>
            <a:r>
              <a:rPr lang="en-US" sz="1200" kern="1200" baseline="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t>
            </a:r>
          </a:p>
          <a:p>
            <a:pPr marL="171450" lvl="0" indent="-171450" fontAlgn="base" hangingPunct="0">
              <a:buFont typeface="Arial" panose="020B0604020202020204" pitchFamily="34" charset="0"/>
              <a:buChar char="•"/>
            </a:pPr>
            <a:r>
              <a:rPr lang="en-US" dirty="0" smtClean="0"/>
              <a:t>Notes</a:t>
            </a:r>
            <a:endParaRPr lang="en-US" dirty="0" smtClean="0"/>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a:t>
            </a:r>
            <a:r>
              <a:rPr lang="en-US" altLang="en-US" b="1" baseline="0" dirty="0" smtClean="0"/>
              <a:t>from the current fee of $300 per year for small quantity generators and $525 per year for large quantity generators to $540 for Small and $945 for Large quantity generators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 As of Oct 2018 we had </a:t>
            </a:r>
            <a:r>
              <a:rPr lang="en-US" altLang="en-US" i="0" baseline="0" dirty="0" smtClean="0"/>
              <a:t>197 Large and 272 Small generators</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1" dirty="0" smtClean="0"/>
              <a:t>Wordy Revise? </a:t>
            </a: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a:t>
            </a:r>
            <a:r>
              <a:rPr lang="en-US" altLang="en-US" baseline="0" dirty="0" smtClean="0"/>
              <a:t>fee factors reflects how well the process factors are scaled to protect the environment.  The lower fee factors have more environmental benefit</a:t>
            </a:r>
            <a:r>
              <a:rPr lang="en-US" altLang="en-US" i="1" baseline="0" dirty="0" smtClean="0"/>
              <a:t>.   </a:t>
            </a:r>
            <a:r>
              <a:rPr lang="en-US" altLang="en-US" i="1" baseline="0" dirty="0" err="1" smtClean="0"/>
              <a:t>enend</a:t>
            </a:r>
            <a:r>
              <a:rPr lang="en-US" altLang="en-US" i="1" baseline="0" dirty="0" smtClean="0"/>
              <a:t> </a:t>
            </a:r>
            <a:r>
              <a:rPr lang="en-US" altLang="en-US" i="1" baseline="0" dirty="0" smtClean="0"/>
              <a:t>their impact on our hazardous waste generator fee structure on </a:t>
            </a:r>
            <a:r>
              <a:rPr lang="en-US" altLang="en-US" b="1" i="1" baseline="0" dirty="0" smtClean="0"/>
              <a:t>pages 13 and 16, </a:t>
            </a:r>
            <a:r>
              <a:rPr lang="en-US" altLang="en-US" b="0" i="1"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The </a:t>
            </a:r>
            <a:r>
              <a:rPr lang="en-US" altLang="en-US" baseline="0" dirty="0" smtClean="0"/>
              <a:t>current management method factors range from .5 to 2. By 2024, our management method fee factors will range from .85 to 3.4 for the various management methods.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fee increases will phase-in as six annual increases to </a:t>
            </a:r>
            <a:r>
              <a:rPr lang="en-US" altLang="en-US" baseline="0" dirty="0" smtClean="0"/>
              <a:t>moderate the overall </a:t>
            </a:r>
            <a:r>
              <a:rPr lang="en-US" altLang="en-US" baseline="0" dirty="0" smtClean="0"/>
              <a:t>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increases and the potential impacts on our hazardous waste generator fee structure on </a:t>
            </a:r>
            <a:r>
              <a:rPr lang="en-US" altLang="en-US" b="1" baseline="0" dirty="0" smtClean="0"/>
              <a:t>pages 14 and 16, </a:t>
            </a:r>
            <a:r>
              <a:rPr lang="en-US" altLang="en-US" b="0" baseline="0" dirty="0" smtClean="0"/>
              <a:t>respectively, of our Hazardous Waste Fees 2019 Staff Report. </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a:t>
            </a:r>
            <a:r>
              <a:rPr lang="en-US" altLang="en-US" dirty="0" smtClean="0"/>
              <a:t>Treatment</a:t>
            </a:r>
            <a:r>
              <a:rPr lang="en-US" altLang="en-US" dirty="0" smtClean="0"/>
              <a: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the three  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  </a:t>
            </a:r>
            <a:r>
              <a:rPr lang="en-US" altLang="en-US" b="1" baseline="0" dirty="0" smtClean="0"/>
              <a:t>Of our two operating permitted TSD facilities in Oregon: one facility stores hazardous waste only and the other treats, stores and disposes of hazardous wastes and the applicable fees apply.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a:t>
            </a:r>
            <a:r>
              <a:rPr lang="en-US" altLang="en-US" baseline="0" dirty="0" smtClean="0"/>
              <a:t>accepted at the permitted TSDs </a:t>
            </a:r>
            <a:r>
              <a:rPr lang="en-US" altLang="en-US" baseline="0" dirty="0" smtClean="0"/>
              <a:t>in Oregon. </a:t>
            </a:r>
            <a:r>
              <a:rPr lang="en-US" altLang="en-US" baseline="0" dirty="0" smtClean="0"/>
              <a:t>This new fee</a:t>
            </a:r>
            <a:r>
              <a:rPr lang="en-US" altLang="en-US" b="0" baseline="0" dirty="0" smtClean="0"/>
              <a:t> </a:t>
            </a:r>
            <a:r>
              <a:rPr lang="en-US" altLang="en-US" b="0" baseline="0" dirty="0" smtClean="0"/>
              <a:t>affects only our only operating permitted disposal facility in Oregon. </a:t>
            </a:r>
            <a:endParaRPr lang="en-US" altLang="en-US" b="1"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Approximately </a:t>
            </a:r>
            <a:r>
              <a:rPr lang="en-US" altLang="en-US" b="0" baseline="0" dirty="0" smtClean="0"/>
              <a:t>90,000 tons annually are land dispose in Oregon.  This number has been consistent over the last few years.  At $5.50 per ton this fee could potentially bring in $400, 000 annual in additional revenue.</a:t>
            </a:r>
            <a:endParaRPr lang="en-US" altLang="en-US" b="0"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1" baseline="0" dirty="0" smtClean="0"/>
              <a:t>During the past year, we have sought stakeholder </a:t>
            </a:r>
            <a:r>
              <a:rPr lang="en-US" b="1" baseline="0" dirty="0" smtClean="0"/>
              <a:t>input on primarily from 9=member advisory committee on the types of fees , the breadth of fees, and current service to </a:t>
            </a:r>
            <a:r>
              <a:rPr lang="en-US" b="1" baseline="0" dirty="0" smtClean="0"/>
              <a:t>help us better understand impacts. </a:t>
            </a:r>
            <a:r>
              <a:rPr lang="en-US" b="1" baseline="0" dirty="0" smtClean="0"/>
              <a:t>WE got stakeholder support and agreement on our current service level, and on which fees to change and how to change them and moderate the impacts. (add all 3 next bullets below into this)</a:t>
            </a:r>
            <a:endParaRPr lang="en-US" b="1" baseline="0" dirty="0" smtClean="0"/>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increases.  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u="none" baseline="0" dirty="0" smtClean="0"/>
              <a:t>. </a:t>
            </a:r>
            <a:r>
              <a:rPr lang="en-US" b="0" u="none" baseline="0" dirty="0" smtClean="0"/>
              <a:t>The public comment period ended </a:t>
            </a:r>
            <a:r>
              <a:rPr lang="en-US" b="0" u="none" baseline="0" dirty="0" smtClean="0"/>
              <a:t>January </a:t>
            </a:r>
            <a:r>
              <a:rPr lang="en-US" b="0" u="none" baseline="0" dirty="0" smtClean="0"/>
              <a:t>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0"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is phase 1 rulemaking seeking your approval today</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Phase 2 would a law change followed by additional rulemaking with a goal of secure funding by 2026</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If </a:t>
            </a:r>
            <a:r>
              <a:rPr lang="en-US" b="0" baseline="0" dirty="0" smtClean="0"/>
              <a:t>approved today, </a:t>
            </a:r>
            <a:r>
              <a:rPr lang="en-US" b="0" baseline="0" dirty="0" smtClean="0"/>
              <a:t>we will send out invoices </a:t>
            </a:r>
            <a:r>
              <a:rPr lang="en-US" b="0" baseline="0" dirty="0" smtClean="0"/>
              <a:t>within a month.</a:t>
            </a: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r>
              <a:rPr lang="en-US" b="1" baseline="0" dirty="0" smtClean="0"/>
              <a:t>: (6-8 pm Hearing)</a:t>
            </a:r>
            <a:endParaRPr lang="en-US" b="1" baseline="0" dirty="0" smtClean="0"/>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endParaRPr lang="fr-FR" dirty="0" smtClean="0"/>
          </a:p>
          <a:p>
            <a:pPr marL="457200" lvl="1" indent="0">
              <a:buFont typeface="Arial" panose="020B0604020202020204" pitchFamily="34" charset="0"/>
              <a:buNone/>
            </a:pPr>
            <a:endParaRPr lang="fr-FR"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2021 legislative session.  This would help build the next phase of our funding bridge, allowing us to continue the current level of service covering our hazardous waste generators and permitted businesses in Oregon.</a:t>
            </a:r>
          </a:p>
          <a:p>
            <a:pPr marL="457200" lvl="1" indent="0">
              <a:buFont typeface="Arial" panose="020B0604020202020204" pitchFamily="34" charset="0"/>
              <a:buNone/>
            </a:pP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7/8/2019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7/8/2019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7/8/2019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7/8/2019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7/8/2019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7/8/2019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7/8/2019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7/8/2019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7/8/2019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7/8/2019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7/8/2019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7/8/2019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7/8/2019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7/8/2019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7/8/2019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7/8/2019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7/8/2019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7/8/2019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7/8/2019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7/8/2019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7/8/2019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7/8/2019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7/8/2019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7/8/2019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7/8/2019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7/8/2019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7/8/2019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7/8/2019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7/8/2019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7/8/2019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July 18, 2019</a:t>
            </a:r>
            <a:endParaRPr lang="en-US" sz="2800" dirty="0" smtClean="0">
              <a:latin typeface="Arial" pitchFamily="34" charset="0"/>
              <a:cs typeface="Arial" pitchFamily="34" charset="0"/>
            </a:endParaRPr>
          </a:p>
          <a:p>
            <a:pPr algn="r">
              <a:lnSpc>
                <a:spcPct val="110000"/>
              </a:lnSpc>
              <a:spcBef>
                <a:spcPts val="0"/>
              </a:spcBef>
            </a:pPr>
            <a:r>
              <a:rPr lang="en-US" sz="2800" dirty="0" smtClean="0"/>
              <a:t>Enterprise,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18"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000" dirty="0" smtClean="0"/>
              <a:t>Projected $1.2-$1.5 million revenue deficit in revenue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None/>
            </a:pPr>
            <a:r>
              <a:rPr lang="en-US" altLang="en-US" sz="2000" dirty="0" smtClean="0"/>
              <a:t>Today’s fee </a:t>
            </a:r>
            <a:r>
              <a:rPr lang="en-US" altLang="en-US" sz="2000" dirty="0"/>
              <a:t>increase proposal:</a:t>
            </a:r>
          </a:p>
          <a:p>
            <a:pPr marL="342900" indent="-342900" eaLnBrk="1" hangingPunct="1">
              <a:spcBef>
                <a:spcPct val="0"/>
              </a:spcBef>
              <a:spcAft>
                <a:spcPts val="600"/>
              </a:spcAft>
              <a:buFontTx/>
              <a:buChar char="-"/>
            </a:pPr>
            <a:r>
              <a:rPr lang="en-US" altLang="en-US" sz="2000" b="1" dirty="0" smtClean="0"/>
              <a:t>Generator Fees: </a:t>
            </a:r>
            <a:r>
              <a:rPr lang="en-US" altLang="en-US" sz="2000" dirty="0" smtClean="0"/>
              <a:t>Phased in from 2019 to 2024</a:t>
            </a:r>
          </a:p>
          <a:p>
            <a:pPr marL="342900" indent="-342900" eaLnBrk="1" hangingPunct="1">
              <a:spcBef>
                <a:spcPct val="0"/>
              </a:spcBef>
              <a:spcAft>
                <a:spcPts val="600"/>
              </a:spcAft>
              <a:buFontTx/>
              <a:buChar char="-"/>
            </a:pPr>
            <a:r>
              <a:rPr lang="en-US" altLang="en-US" sz="2000" b="1" dirty="0" smtClean="0"/>
              <a:t>Permitting Fees: </a:t>
            </a:r>
            <a:r>
              <a:rPr lang="en-US" altLang="en-US" sz="2000" dirty="0" smtClean="0"/>
              <a:t>One increase in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Hearing and EQC 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94EC8-188C-4366-83D5-656EE16AC4AD}">
  <ds:schemaRefs>
    <ds:schemaRef ds:uri="http://schemas.microsoft.com/office/2006/metadata/properties"/>
    <ds:schemaRef ds:uri="$ListId:doc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B93BE5-F755-4291-BA7D-567C6ADDB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9756</TotalTime>
  <Words>6190</Words>
  <Application>Microsoft Office PowerPoint</Application>
  <PresentationFormat>On-screen Show (4:3)</PresentationFormat>
  <Paragraphs>1132</Paragraphs>
  <Slides>34</Slides>
  <Notes>34</Notes>
  <HiddenSlides>26</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ACOMB Jeannette</cp:lastModifiedBy>
  <cp:revision>422</cp:revision>
  <cp:lastPrinted>2019-03-28T15:41:49Z</cp:lastPrinted>
  <dcterms:created xsi:type="dcterms:W3CDTF">2018-10-03T15:46:23Z</dcterms:created>
  <dcterms:modified xsi:type="dcterms:W3CDTF">2019-07-08T21:05:45Z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