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42"/>
  </p:notesMasterIdLst>
  <p:sldIdLst>
    <p:sldId id="399" r:id="rId6"/>
    <p:sldId id="418" r:id="rId7"/>
    <p:sldId id="407" r:id="rId8"/>
    <p:sldId id="416" r:id="rId9"/>
    <p:sldId id="417" r:id="rId10"/>
    <p:sldId id="406" r:id="rId11"/>
    <p:sldId id="410" r:id="rId12"/>
    <p:sldId id="412" r:id="rId13"/>
    <p:sldId id="409" r:id="rId14"/>
    <p:sldId id="333" r:id="rId15"/>
    <p:sldId id="408" r:id="rId16"/>
    <p:sldId id="331" r:id="rId17"/>
    <p:sldId id="352" r:id="rId18"/>
    <p:sldId id="301" r:id="rId19"/>
    <p:sldId id="298" r:id="rId20"/>
    <p:sldId id="291" r:id="rId21"/>
    <p:sldId id="392" r:id="rId22"/>
    <p:sldId id="345" r:id="rId23"/>
    <p:sldId id="299" r:id="rId24"/>
    <p:sldId id="319" r:id="rId25"/>
    <p:sldId id="268" r:id="rId26"/>
    <p:sldId id="385" r:id="rId27"/>
    <p:sldId id="390" r:id="rId28"/>
    <p:sldId id="370" r:id="rId29"/>
    <p:sldId id="375" r:id="rId30"/>
    <p:sldId id="397" r:id="rId31"/>
    <p:sldId id="398" r:id="rId32"/>
    <p:sldId id="414" r:id="rId33"/>
    <p:sldId id="415" r:id="rId34"/>
    <p:sldId id="401" r:id="rId35"/>
    <p:sldId id="400" r:id="rId36"/>
    <p:sldId id="413" r:id="rId37"/>
    <p:sldId id="351" r:id="rId38"/>
    <p:sldId id="393" r:id="rId39"/>
    <p:sldId id="394" r:id="rId40"/>
    <p:sldId id="33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9C3"/>
    <a:srgbClr val="00CC00"/>
    <a:srgbClr val="7452B7"/>
    <a:srgbClr val="7452B9"/>
    <a:srgbClr val="DFF1EB"/>
    <a:srgbClr val="439777"/>
    <a:srgbClr val="C5E5D9"/>
    <a:srgbClr val="9FD5C0"/>
    <a:srgbClr val="008272"/>
    <a:srgbClr val="C3D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2" autoAdjust="0"/>
    <p:restoredTop sz="49611" autoAdjust="0"/>
  </p:normalViewPr>
  <p:slideViewPr>
    <p:cSldViewPr>
      <p:cViewPr varScale="1">
        <p:scale>
          <a:sx n="59" d="100"/>
          <a:sy n="59" d="100"/>
        </p:scale>
        <p:origin x="3630" y="7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6138"/>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452B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69C-48DE-9FBB-2E89CC56C47E}"/>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69C-48DE-9FBB-2E89CC56C47E}"/>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B69C-48DE-9FBB-2E89CC56C47E}"/>
              </c:ext>
            </c:extLst>
          </c:dPt>
          <c:dPt>
            <c:idx val="3"/>
            <c:bubble3D val="0"/>
            <c:spPr>
              <a:solidFill>
                <a:srgbClr val="7452B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B69C-48DE-9FBB-2E89CC56C47E}"/>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fld id="{0BD86B71-6273-4C55-91DB-B4E12D22B20B}" type="CATEGORYNAME">
                      <a:rPr lang="en-US" sz="1600">
                        <a:solidFill>
                          <a:schemeClr val="bg1">
                            <a:lumMod val="65000"/>
                          </a:schemeClr>
                        </a:solidFill>
                      </a:rPr>
                      <a:pPr>
                        <a:defRPr>
                          <a:solidFill>
                            <a:schemeClr val="bg1">
                              <a:lumMod val="65000"/>
                            </a:schemeClr>
                          </a:solidFill>
                        </a:defRPr>
                      </a:pPr>
                      <a:t>[CATEGORY NAME]</a:t>
                    </a:fld>
                    <a:r>
                      <a:rPr lang="en-US" sz="1600" baseline="0" dirty="0">
                        <a:solidFill>
                          <a:schemeClr val="bg1">
                            <a:lumMod val="65000"/>
                          </a:schemeClr>
                        </a:solidFill>
                      </a:rPr>
                      <a:t>
</a:t>
                    </a:r>
                    <a:fld id="{19E233D8-5661-41DA-BD19-CBBBCAC43EB0}" type="PERCENTAGE">
                      <a:rPr lang="en-US" sz="1600" baseline="0">
                        <a:solidFill>
                          <a:schemeClr val="bg1">
                            <a:lumMod val="65000"/>
                          </a:schemeClr>
                        </a:solidFill>
                      </a:rPr>
                      <a:pPr>
                        <a:defRPr>
                          <a:solidFill>
                            <a:schemeClr val="bg1">
                              <a:lumMod val="65000"/>
                            </a:schemeClr>
                          </a:solidFill>
                        </a:defRPr>
                      </a:pPr>
                      <a:t>[PERCENTAGE]</a:t>
                    </a:fld>
                    <a:endParaRPr lang="en-US" sz="1600" baseline="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B69C-48DE-9FBB-2E89CC56C47E}"/>
                </c:ext>
              </c:extLst>
            </c:dLbl>
            <c:dLbl>
              <c:idx val="1"/>
              <c:layout>
                <c:manualLayout>
                  <c:x val="-9.0119417643772758E-3"/>
                  <c:y val="-6.5756073666279016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fld id="{85D0821D-6814-4049-B23C-518D2DFF4355}" type="CATEGORYNAME">
                      <a:rPr lang="en-US" sz="1600" b="1">
                        <a:solidFill>
                          <a:schemeClr val="bg1">
                            <a:lumMod val="65000"/>
                          </a:schemeClr>
                        </a:solidFill>
                      </a:rPr>
                      <a:pPr>
                        <a:defRPr>
                          <a:solidFill>
                            <a:schemeClr val="bg1">
                              <a:lumMod val="65000"/>
                            </a:schemeClr>
                          </a:solidFill>
                        </a:defRPr>
                      </a:pPr>
                      <a:t>[CATEGORY NAME]</a:t>
                    </a:fld>
                    <a:r>
                      <a:rPr lang="en-US" sz="1600" b="1" dirty="0">
                        <a:solidFill>
                          <a:schemeClr val="bg1">
                            <a:lumMod val="65000"/>
                          </a:schemeClr>
                        </a:solidFill>
                      </a:rPr>
                      <a:t>
</a:t>
                    </a:r>
                    <a:fld id="{D4C10EB3-896D-4171-B29D-6BAAD744AD15}" type="PERCENTAGE">
                      <a:rPr lang="en-US" sz="1600" b="1">
                        <a:solidFill>
                          <a:schemeClr val="bg1">
                            <a:lumMod val="65000"/>
                          </a:schemeClr>
                        </a:solidFill>
                      </a:rPr>
                      <a:pPr>
                        <a:defRPr>
                          <a:solidFill>
                            <a:schemeClr val="bg1">
                              <a:lumMod val="65000"/>
                            </a:schemeClr>
                          </a:solidFill>
                        </a:defRPr>
                      </a:pPr>
                      <a:t>[PERCENTAGE]</a:t>
                    </a:fld>
                    <a:endParaRPr lang="en-US" sz="1600" b="1" dirty="0">
                      <a:solidFill>
                        <a:schemeClr val="bg1">
                          <a:lumMod val="65000"/>
                        </a:schemeClr>
                      </a:solidFill>
                    </a:endParaRP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 xmlns:c16="http://schemas.microsoft.com/office/drawing/2014/chart" uri="{C3380CC4-5D6E-409C-BE32-E72D297353CC}">
                  <c16:uniqueId val="{00000003-B69C-48DE-9FBB-2E89CC56C47E}"/>
                </c:ext>
              </c:extLst>
            </c:dLbl>
            <c:dLbl>
              <c:idx val="2"/>
              <c:layout>
                <c:manualLayout>
                  <c:x val="0.1301753641088981"/>
                  <c:y val="-0.1169106837097879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r>
                      <a:rPr lang="en-US" sz="1600" dirty="0">
                        <a:solidFill>
                          <a:schemeClr val="bg1">
                            <a:lumMod val="65000"/>
                          </a:schemeClr>
                        </a:solidFill>
                      </a:rPr>
                      <a:t>HW Tip Fees
</a:t>
                    </a:r>
                    <a:fld id="{4FE64204-8FBC-498C-8BCF-7D923786657D}" type="PERCENTAGE">
                      <a:rPr lang="en-US" sz="1600">
                        <a:solidFill>
                          <a:schemeClr val="bg1">
                            <a:lumMod val="65000"/>
                          </a:schemeClr>
                        </a:solidFill>
                      </a:rPr>
                      <a:pPr>
                        <a:defRPr>
                          <a:solidFill>
                            <a:schemeClr val="bg1">
                              <a:lumMod val="65000"/>
                            </a:schemeClr>
                          </a:solidFill>
                        </a:defRPr>
                      </a:pPr>
                      <a:t>[PERCENTAGE]</a:t>
                    </a:fld>
                    <a:endParaRPr lang="en-US" sz="1600" dirty="0">
                      <a:solidFill>
                        <a:schemeClr val="bg1">
                          <a:lumMod val="6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B69C-48DE-9FBB-2E89CC56C47E}"/>
                </c:ext>
              </c:extLst>
            </c:dLbl>
            <c:dLbl>
              <c:idx val="3"/>
              <c:layout>
                <c:manualLayout>
                  <c:x val="0.12840897938511095"/>
                  <c:y val="5.753547110958955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fld id="{FC5266E8-FF4C-4981-A6EC-9B70B2E82CBD}" type="CATEGORYNAME">
                      <a:rPr lang="en-US" sz="1600">
                        <a:solidFill>
                          <a:schemeClr val="bg1">
                            <a:lumMod val="65000"/>
                          </a:schemeClr>
                        </a:solidFill>
                      </a:rPr>
                      <a:pPr>
                        <a:defRPr>
                          <a:solidFill>
                            <a:schemeClr val="bg1">
                              <a:lumMod val="65000"/>
                            </a:schemeClr>
                          </a:solidFill>
                        </a:defRPr>
                      </a:pPr>
                      <a:t>[CATEGORY NAME]</a:t>
                    </a:fld>
                    <a:r>
                      <a:rPr lang="en-US" sz="1600" dirty="0">
                        <a:solidFill>
                          <a:schemeClr val="bg1">
                            <a:lumMod val="65000"/>
                          </a:schemeClr>
                        </a:solidFill>
                      </a:rPr>
                      <a:t>
</a:t>
                    </a:r>
                    <a:r>
                      <a:rPr lang="en-US" sz="1600" dirty="0" smtClean="0">
                        <a:solidFill>
                          <a:schemeClr val="bg1">
                            <a:lumMod val="6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69C-48DE-9FBB-2E89CC56C47E}"/>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B69C-48DE-9FBB-2E89CC56C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B69C-48DE-9FBB-2E89CC56C47E}"/>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B69C-48DE-9FBB-2E89CC56C47E}"/>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B69C-48DE-9FBB-2E89CC56C4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B69C-48DE-9FBB-2E89CC56C4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B69C-48DE-9FBB-2E89CC56C4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B69C-48DE-9FBB-2E89CC56C4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B69C-48DE-9FBB-2E89CC56C47E}"/>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B69C-48DE-9FBB-2E89CC56C4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B69C-48DE-9FBB-2E89CC56C47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29270238279034"/>
          <c:y val="0.21212535948503591"/>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44-4250-9E92-7899D31B1C38}"/>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44-4250-9E92-7899D31B1C38}"/>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844-4250-9E92-7899D31B1C38}"/>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844-4250-9E92-7899D31B1C38}"/>
              </c:ext>
            </c:extLst>
          </c:dPt>
          <c:dLbls>
            <c:dLbl>
              <c:idx val="0"/>
              <c:layout>
                <c:manualLayout>
                  <c:x val="-0.19747651947918288"/>
                  <c:y val="0.1078540036822201"/>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7844-4250-9E92-7899D31B1C38}"/>
                </c:ext>
              </c:extLst>
            </c:dLbl>
            <c:dLbl>
              <c:idx val="1"/>
              <c:delete val="1"/>
              <c:extLst>
                <c:ext xmlns:c15="http://schemas.microsoft.com/office/drawing/2012/chart" uri="{CE6537A1-D6FC-4f65-9D91-7224C49458BB}"/>
                <c:ext xmlns:c16="http://schemas.microsoft.com/office/drawing/2014/chart" uri="{C3380CC4-5D6E-409C-BE32-E72D297353CC}">
                  <c16:uniqueId val="{00000003-7844-4250-9E92-7899D31B1C38}"/>
                </c:ext>
              </c:extLst>
            </c:dLbl>
            <c:dLbl>
              <c:idx val="2"/>
              <c:delete val="1"/>
              <c:extLst>
                <c:ext xmlns:c15="http://schemas.microsoft.com/office/drawing/2012/chart" uri="{CE6537A1-D6FC-4f65-9D91-7224C49458BB}"/>
                <c:ext xmlns:c16="http://schemas.microsoft.com/office/drawing/2014/chart" uri="{C3380CC4-5D6E-409C-BE32-E72D297353CC}">
                  <c16:uniqueId val="{00000005-7844-4250-9E92-7899D31B1C38}"/>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844-4250-9E92-7899D31B1C38}"/>
                </c:ext>
              </c:extLst>
            </c:dLbl>
            <c:dLbl>
              <c:idx val="4"/>
              <c:delete val="1"/>
              <c:extLst>
                <c:ext xmlns:c15="http://schemas.microsoft.com/office/drawing/2012/chart" uri="{CE6537A1-D6FC-4f65-9D91-7224C49458BB}"/>
                <c:ext xmlns:c16="http://schemas.microsoft.com/office/drawing/2014/chart" uri="{C3380CC4-5D6E-409C-BE32-E72D297353CC}">
                  <c16:uniqueId val="{00000009-7844-4250-9E92-7899D31B1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7844-4250-9E92-7899D31B1C38}"/>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7844-4250-9E92-7899D31B1C38}"/>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7844-4250-9E92-7899D31B1C3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7844-4250-9E92-7899D31B1C3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7844-4250-9E92-7899D31B1C3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7844-4250-9E92-7899D31B1C3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7844-4250-9E92-7899D31B1C3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7844-4250-9E92-7899D31B1C3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7844-4250-9E92-7899D31B1C38}"/>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0.17799</cdr:x>
      <cdr:y>0.09621</cdr:y>
    </cdr:from>
    <cdr:to>
      <cdr:x>0.9329</cdr:x>
      <cdr:y>0.27473</cdr:y>
    </cdr:to>
    <cdr:sp macro="" textlink="">
      <cdr:nvSpPr>
        <cdr:cNvPr id="2" name="TextBox 1"/>
        <cdr:cNvSpPr txBox="1"/>
      </cdr:nvSpPr>
      <cdr:spPr>
        <a:xfrm xmlns:a="http://schemas.openxmlformats.org/drawingml/2006/main">
          <a:off x="1383447" y="492760"/>
          <a:ext cx="5867400" cy="914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0.03398</cdr:x>
      <cdr:y>0.09125</cdr:y>
    </cdr:from>
    <cdr:to>
      <cdr:x>0.99217</cdr:x>
      <cdr:y>0.18979</cdr:y>
    </cdr:to>
    <cdr:sp macro="" textlink="">
      <cdr:nvSpPr>
        <cdr:cNvPr id="3" name="Rectangle 2"/>
        <cdr:cNvSpPr/>
      </cdr:nvSpPr>
      <cdr:spPr>
        <a:xfrm xmlns:a="http://schemas.openxmlformats.org/drawingml/2006/main">
          <a:off x="264085" y="467360"/>
          <a:ext cx="7447430" cy="50472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chemeClr val="tx1"/>
              </a:solidFill>
            </a:rPr>
            <a:t>2017-19 Legislative Approved Budget =  $ 3.5 Million</a:t>
          </a:r>
          <a:endParaRPr lang="en-US" sz="24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0.18158</cdr:x>
      <cdr:y>0.09692</cdr:y>
    </cdr:from>
    <cdr:to>
      <cdr:x>0.93648</cdr:x>
      <cdr:y>0.27544</cdr:y>
    </cdr:to>
    <cdr:sp macro="" textlink="">
      <cdr:nvSpPr>
        <cdr:cNvPr id="2" name="TextBox 1"/>
        <cdr:cNvSpPr txBox="1"/>
      </cdr:nvSpPr>
      <cdr:spPr>
        <a:xfrm xmlns:a="http://schemas.openxmlformats.org/drawingml/2006/main">
          <a:off x="1411310" y="496391"/>
          <a:ext cx="5867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latin typeface="Calibri" panose="020F0502020204030204" pitchFamily="34" charset="0"/>
              <a:cs typeface="Calibri" panose="020F0502020204030204" pitchFamily="34" charset="0"/>
            </a:rPr>
            <a:t>2017-19 LEGISLATIVE APPROVED BUDGET</a:t>
          </a:r>
          <a:endParaRPr lang="en-ZW" sz="2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0.03733</cdr:x>
      <cdr:y>0.08984</cdr:y>
    </cdr:from>
    <cdr:to>
      <cdr:x>0.99552</cdr:x>
      <cdr:y>0.18839</cdr:y>
    </cdr:to>
    <cdr:sp macro="" textlink="">
      <cdr:nvSpPr>
        <cdr:cNvPr id="3" name="Rectangle 2"/>
        <cdr:cNvSpPr/>
      </cdr:nvSpPr>
      <cdr:spPr>
        <a:xfrm xmlns:a="http://schemas.openxmlformats.org/drawingml/2006/main">
          <a:off x="290171" y="460176"/>
          <a:ext cx="7447430" cy="50472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chemeClr val="tx1"/>
              </a:solidFill>
            </a:rPr>
            <a:t>2017-19 Legislative Approved Budget =  $ 3.5 Million</a:t>
          </a:r>
          <a:endParaRPr lang="en-US" sz="24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7/16/2019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Good morning Chair George and commissioners, my name is David Livengood.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these hazardous waste generator and Treatment, Storage and Disposal fees in Oregon for the first time in approximately 20 years. Throughout the process of developing the proposed rules before you today, we have been aware of the potential impact on our regulated stakeholder community.  In fact, we asked for feedback and received ideas from some of those stakeholders.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defRPr/>
            </a:pPr>
            <a:r>
              <a:rPr lang="en-US" sz="1400" b="1" kern="1200" baseline="0" dirty="0" smtClean="0">
                <a:solidFill>
                  <a:schemeClr val="tx1"/>
                </a:solidFill>
                <a:effectLst/>
                <a:latin typeface="+mn-lt"/>
                <a:ea typeface="+mn-ea"/>
                <a:cs typeface="+mn-cs"/>
              </a:rPr>
              <a:t>David </a:t>
            </a:r>
            <a:r>
              <a:rPr lang="en-US" sz="1400" b="1" kern="1200" baseline="0" dirty="0" err="1" smtClean="0">
                <a:solidFill>
                  <a:schemeClr val="tx1"/>
                </a:solidFill>
                <a:effectLst/>
                <a:latin typeface="+mn-lt"/>
                <a:ea typeface="+mn-ea"/>
                <a:cs typeface="+mn-cs"/>
              </a:rPr>
              <a:t>Livengood</a:t>
            </a:r>
            <a:endParaRPr lang="en-US" sz="1400" b="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11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dirty="0"/>
          </a:p>
        </p:txBody>
      </p:sp>
    </p:spTree>
    <p:extLst>
      <p:ext uri="{BB962C8B-B14F-4D97-AF65-F5344CB8AC3E}">
        <p14:creationId xmlns:p14="http://schemas.microsoft.com/office/powerpoint/2010/main" val="83005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dirty="0"/>
          </a:p>
        </p:txBody>
      </p:sp>
    </p:spTree>
    <p:extLst>
      <p:ext uri="{BB962C8B-B14F-4D97-AF65-F5344CB8AC3E}">
        <p14:creationId xmlns:p14="http://schemas.microsoft.com/office/powerpoint/2010/main" val="64869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14</a:t>
            </a:fld>
            <a:endParaRPr lang="en-US" dirty="0"/>
          </a:p>
        </p:txBody>
      </p:sp>
    </p:spTree>
    <p:extLst>
      <p:ext uri="{BB962C8B-B14F-4D97-AF65-F5344CB8AC3E}">
        <p14:creationId xmlns:p14="http://schemas.microsoft.com/office/powerpoint/2010/main" val="144682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15</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16</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a:t>
            </a:r>
            <a:r>
              <a:rPr lang="en-US" sz="1100" dirty="0" smtClean="0"/>
              <a:t>fully implemented increase for management </a:t>
            </a:r>
            <a:r>
              <a:rPr lang="en-US" sz="1100" dirty="0"/>
              <a:t>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17</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18</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19</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we presented</a:t>
            </a:r>
            <a:r>
              <a:rPr lang="en-US" b="0" baseline="0" dirty="0" smtClean="0"/>
              <a:t> during our</a:t>
            </a:r>
            <a:r>
              <a:rPr lang="en-US" b="0" dirty="0" smtClean="0"/>
              <a:t> January EQC pre-inform presentation</a:t>
            </a:r>
            <a:r>
              <a:rPr lang="en-US" sz="1400" b="0" baseline="0" dirty="0" smtClean="0"/>
              <a:t>, </a:t>
            </a:r>
            <a:r>
              <a:rPr lang="en-US" sz="1400" baseline="0" dirty="0" smtClean="0"/>
              <a:t>lik</a:t>
            </a:r>
            <a:r>
              <a:rPr lang="en-US" sz="1400" dirty="0" smtClean="0"/>
              <a:t>e other programs at DEQ, our Hazardous Waste Program is largely supported by fees. </a:t>
            </a:r>
          </a:p>
          <a:p>
            <a:pPr marL="285750" indent="-285750" defTabSz="931774">
              <a:buFont typeface="Arial" panose="020B0604020202020204" pitchFamily="34" charset="0"/>
              <a:buChar char="•"/>
              <a:defRPr/>
            </a:pPr>
            <a:endParaRPr lang="en-US" sz="1400" dirty="0" smtClean="0"/>
          </a:p>
          <a:p>
            <a:pPr marL="285750" indent="-285750" defTabSz="931774">
              <a:buFont typeface="Arial" panose="020B0604020202020204" pitchFamily="34" charset="0"/>
              <a:buChar char="•"/>
              <a:defRPr/>
            </a:pPr>
            <a:r>
              <a:rPr lang="en-US" sz="1400" dirty="0" smtClean="0"/>
              <a:t>Annually, DEQ Hazardous Waste Program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285750" indent="-285750" defTabSz="931774">
              <a:buFont typeface="Arial" panose="020B0604020202020204" pitchFamily="34" charset="0"/>
              <a:buChar char="•"/>
              <a:defRPr/>
            </a:pPr>
            <a:endParaRPr lang="en-US" sz="1400" b="1" dirty="0" smtClean="0"/>
          </a:p>
          <a:p>
            <a:pPr marL="285750" marR="0" lvl="0" indent="-2857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Today’s proposed rule changes represent in-depth staff analyses, as well as Advisory Committee input.</a:t>
            </a:r>
            <a:endParaRPr lang="en-US" sz="1400" b="1" baseline="0"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endParaRPr lang="en-US" sz="1400" b="1" dirty="0" smtClean="0"/>
          </a:p>
          <a:p>
            <a:pPr marL="285750" indent="-285750" defTabSz="931774">
              <a:buFont typeface="Arial" panose="020B0604020202020204" pitchFamily="34" charset="0"/>
              <a:buChar char="•"/>
              <a:defRPr/>
            </a:pPr>
            <a:r>
              <a:rPr lang="en-US" sz="1400" b="1" dirty="0" smtClean="0"/>
              <a:t>For the purpose of this rulemaking, we used these figures.</a:t>
            </a:r>
          </a:p>
          <a:p>
            <a:pPr marL="285750" indent="-285750" defTabSz="931774">
              <a:buFont typeface="Arial" panose="020B0604020202020204" pitchFamily="34" charset="0"/>
              <a:buChar char="•"/>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only increase the Generator and TSD Fees, highlighted in green.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our expenses are overrunning our revenue, thus eroding our ending fund balance.  </a:t>
            </a:r>
            <a:r>
              <a:rPr lang="en-US" sz="1400" dirty="0" smtClean="0"/>
              <a:t>Without additional revenue, our program will </a:t>
            </a:r>
            <a:r>
              <a:rPr lang="en-US" sz="1400" b="0" dirty="0" smtClean="0"/>
              <a:t>continue to dwindle</a:t>
            </a:r>
            <a:r>
              <a:rPr lang="en-US" sz="1400" b="0" baseline="0" dirty="0" smtClean="0"/>
              <a:t> the </a:t>
            </a:r>
            <a:r>
              <a:rPr lang="en-US" sz="1400" b="0" dirty="0" smtClean="0"/>
              <a:t>ending fund balance. </a:t>
            </a:r>
            <a:r>
              <a:rPr lang="en-US" sz="1400" b="0" baseline="0" dirty="0" smtClean="0"/>
              <a:t> We estimate by December of this year, and we </a:t>
            </a:r>
            <a:r>
              <a:rPr lang="en-US" sz="1400" dirty="0" smtClean="0"/>
              <a:t>will need to consider </a:t>
            </a:r>
            <a:r>
              <a:rPr lang="en-US" sz="1400" b="0" dirty="0" smtClean="0"/>
              <a:t>further</a:t>
            </a:r>
            <a:r>
              <a:rPr lang="en-US" sz="1400" dirty="0" smtClean="0"/>
              <a:t> reductions, which will adversely impact</a:t>
            </a:r>
            <a:r>
              <a:rPr lang="en-US" sz="1400" baseline="0" dirty="0" smtClean="0"/>
              <a:t> </a:t>
            </a:r>
            <a:r>
              <a:rPr lang="en-US" sz="1400" dirty="0" smtClean="0"/>
              <a:t>our current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 </a:t>
            </a:r>
            <a:r>
              <a:rPr lang="en-US" sz="1400" dirty="0" smtClean="0"/>
              <a:t>without adjusting for inflation or increased program costs.</a:t>
            </a:r>
            <a:r>
              <a:rPr lang="en-US" sz="1400" baseline="0" dirty="0" smtClean="0"/>
              <a:t>  These costs </a:t>
            </a:r>
            <a:r>
              <a:rPr lang="en-US" sz="1400" dirty="0" smtClean="0"/>
              <a:t>include salaries and benefits – by far our largest</a:t>
            </a:r>
            <a:r>
              <a:rPr lang="en-US" sz="1400" baseline="0" dirty="0" smtClean="0"/>
              <a:t> expenses --</a:t>
            </a:r>
            <a:r>
              <a:rPr lang="en-US" sz="1400" dirty="0" smtClean="0"/>
              <a:t> and information technology </a:t>
            </a:r>
            <a:r>
              <a:rPr lang="en-US" sz="1400" i="0" dirty="0" smtClean="0"/>
              <a:t>updates.  The</a:t>
            </a:r>
            <a:r>
              <a:rPr lang="en-US" sz="1400" i="0" baseline="0" dirty="0" smtClean="0"/>
              <a:t> proposed Generator and TSD fee increases we are proposing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had revenue decreases.</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our portion of an EPA </a:t>
            </a:r>
            <a:r>
              <a:rPr lang="en-US" sz="1400" baseline="0" dirty="0" smtClean="0"/>
              <a:t>grant </a:t>
            </a:r>
            <a:r>
              <a:rPr lang="en-US" sz="1400" baseline="0" dirty="0" smtClean="0"/>
              <a:t>decreased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our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a:p>
            <a:pPr marL="0" indent="0" defTabSz="931774">
              <a:buFont typeface="Arial" panose="020B0604020202020204" pitchFamily="34" charset="0"/>
              <a:buNone/>
              <a:defRPr/>
            </a:pP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70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20</a:t>
            </a:fld>
            <a:endParaRPr lang="en-US" dirty="0"/>
          </a:p>
        </p:txBody>
      </p:sp>
    </p:spTree>
    <p:extLst>
      <p:ext uri="{BB962C8B-B14F-4D97-AF65-F5344CB8AC3E}">
        <p14:creationId xmlns:p14="http://schemas.microsoft.com/office/powerpoint/2010/main" val="339621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21</a:t>
            </a:fld>
            <a:endParaRPr lang="en-US" dirty="0"/>
          </a:p>
        </p:txBody>
      </p:sp>
    </p:spTree>
    <p:extLst>
      <p:ext uri="{BB962C8B-B14F-4D97-AF65-F5344CB8AC3E}">
        <p14:creationId xmlns:p14="http://schemas.microsoft.com/office/powerpoint/2010/main" val="297752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r>
              <a:rPr lang="en-US" sz="900" dirty="0" smtClean="0">
                <a:latin typeface="Times New Roman" panose="02020603050405020304" pitchFamily="18" charset="0"/>
                <a:cs typeface="Times New Roman" panose="02020603050405020304" pitchFamily="18" charset="0"/>
              </a:rPr>
              <a:t>.</a:t>
            </a:r>
          </a:p>
          <a:p>
            <a:pPr defTabSz="630997">
              <a:defRPr/>
            </a:pPr>
            <a:endParaRPr lang="en-US" sz="900" dirty="0" smtClean="0">
              <a:latin typeface="Times New Roman" panose="02020603050405020304" pitchFamily="18" charset="0"/>
              <a:cs typeface="Times New Roman" panose="02020603050405020304" pitchFamily="18" charset="0"/>
            </a:endParaRPr>
          </a:p>
          <a:p>
            <a:pPr defTabSz="630997">
              <a:defRPr/>
            </a:pPr>
            <a:r>
              <a:rPr lang="en-US" sz="900" dirty="0" smtClean="0">
                <a:latin typeface="Times New Roman" panose="02020603050405020304" pitchFamily="18" charset="0"/>
                <a:cs typeface="Times New Roman" panose="02020603050405020304" pitchFamily="18" charset="0"/>
              </a:rPr>
              <a:t>The</a:t>
            </a:r>
            <a:r>
              <a:rPr lang="en-US" sz="900" baseline="0" dirty="0" smtClean="0">
                <a:latin typeface="Times New Roman" panose="02020603050405020304" pitchFamily="18" charset="0"/>
                <a:cs typeface="Times New Roman" panose="02020603050405020304" pitchFamily="18" charset="0"/>
              </a:rPr>
              <a:t> other facility would see an increase in storage fees only – from 18,750 to 24,500 for an increase of $5,750 annually</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dirty="0"/>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dirty="0"/>
          </a:p>
        </p:txBody>
      </p:sp>
    </p:spTree>
    <p:extLst>
      <p:ext uri="{BB962C8B-B14F-4D97-AF65-F5344CB8AC3E}">
        <p14:creationId xmlns:p14="http://schemas.microsoft.com/office/powerpoint/2010/main" val="336882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dirty="0"/>
          </a:p>
        </p:txBody>
      </p:sp>
    </p:spTree>
    <p:extLst>
      <p:ext uri="{BB962C8B-B14F-4D97-AF65-F5344CB8AC3E}">
        <p14:creationId xmlns:p14="http://schemas.microsoft.com/office/powerpoint/2010/main" val="290776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dirty="0"/>
          </a:p>
        </p:txBody>
      </p:sp>
    </p:spTree>
    <p:extLst>
      <p:ext uri="{BB962C8B-B14F-4D97-AF65-F5344CB8AC3E}">
        <p14:creationId xmlns:p14="http://schemas.microsoft.com/office/powerpoint/2010/main" val="195675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dirty="0"/>
          </a:p>
        </p:txBody>
      </p:sp>
    </p:spTree>
    <p:extLst>
      <p:ext uri="{BB962C8B-B14F-4D97-AF65-F5344CB8AC3E}">
        <p14:creationId xmlns:p14="http://schemas.microsoft.com/office/powerpoint/2010/main" val="1385042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dirty="0"/>
          </a:p>
        </p:txBody>
      </p:sp>
    </p:spTree>
    <p:extLst>
      <p:ext uri="{BB962C8B-B14F-4D97-AF65-F5344CB8AC3E}">
        <p14:creationId xmlns:p14="http://schemas.microsoft.com/office/powerpoint/2010/main" val="738981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b="1" dirty="0"/>
              <a:t>Jeannette Acomb</a:t>
            </a:r>
          </a:p>
          <a:p>
            <a:endParaRPr lang="en-US" sz="1600" b="1" dirty="0"/>
          </a:p>
          <a:p>
            <a:r>
              <a:rPr lang="en-US" sz="1600" dirty="0"/>
              <a:t>DEQ is headquartered in Portland, with regional offices in </a:t>
            </a:r>
          </a:p>
          <a:p>
            <a:r>
              <a:rPr lang="en-US" sz="1600" dirty="0"/>
              <a:t>	Bend, </a:t>
            </a:r>
          </a:p>
          <a:p>
            <a:r>
              <a:rPr lang="en-US" sz="1600" dirty="0"/>
              <a:t>	Eugene, and </a:t>
            </a:r>
          </a:p>
          <a:p>
            <a:r>
              <a:rPr lang="en-US" sz="1600" dirty="0"/>
              <a:t>	Portland, </a:t>
            </a:r>
          </a:p>
          <a:p>
            <a:endParaRPr lang="en-US" sz="1600" dirty="0"/>
          </a:p>
          <a:p>
            <a:r>
              <a:rPr lang="en-US" sz="1600" dirty="0"/>
              <a:t>and field offices in </a:t>
            </a:r>
          </a:p>
          <a:p>
            <a:r>
              <a:rPr lang="en-US" sz="1600" dirty="0"/>
              <a:t>	Baker City, </a:t>
            </a:r>
          </a:p>
          <a:p>
            <a:r>
              <a:rPr lang="en-US" sz="1600" dirty="0"/>
              <a:t>	Coos Bay, </a:t>
            </a:r>
          </a:p>
          <a:p>
            <a:r>
              <a:rPr lang="en-US" sz="1600" dirty="0"/>
              <a:t>	</a:t>
            </a:r>
            <a:r>
              <a:rPr lang="en-ZW" sz="1600" dirty="0"/>
              <a:t>Medford, </a:t>
            </a:r>
          </a:p>
          <a:p>
            <a:r>
              <a:rPr lang="en-ZW" sz="1600" dirty="0"/>
              <a:t>	Pendleton, </a:t>
            </a:r>
          </a:p>
          <a:p>
            <a:r>
              <a:rPr lang="en-ZW" sz="1600" dirty="0"/>
              <a:t>	Salem, </a:t>
            </a:r>
          </a:p>
          <a:p>
            <a:r>
              <a:rPr lang="en-ZW" sz="1600" dirty="0"/>
              <a:t>	The Dalles, </a:t>
            </a:r>
          </a:p>
          <a:p>
            <a:r>
              <a:rPr lang="en-ZW" sz="1600" dirty="0"/>
              <a:t>	Klamath Falls, and </a:t>
            </a:r>
          </a:p>
          <a:p>
            <a:r>
              <a:rPr lang="en-ZW" sz="1600" dirty="0"/>
              <a:t>	Tillamook. </a:t>
            </a:r>
          </a:p>
          <a:p>
            <a:endParaRPr lang="en-ZW" sz="1600" dirty="0"/>
          </a:p>
          <a:p>
            <a:pPr marL="224315" indent="-224315">
              <a:buFont typeface="Arial" panose="020B0604020202020204" pitchFamily="34" charset="0"/>
              <a:buChar char="•"/>
            </a:pPr>
            <a:r>
              <a:rPr lang="en-ZW" sz="1600" dirty="0"/>
              <a:t>DEQ’s environmental laboratory operates in Hillsboro., and our vehicle inspection stations in Portland, and </a:t>
            </a:r>
            <a:r>
              <a:rPr lang="en-ZW" sz="1600" dirty="0" smtClean="0"/>
              <a:t>Medford</a:t>
            </a:r>
            <a:endParaRPr lang="en-US" dirty="0" smtClean="0"/>
          </a:p>
          <a:p>
            <a:endParaRPr lang="en-US" i="1" dirty="0" smtClean="0"/>
          </a:p>
          <a:p>
            <a:endParaRPr lang="en-US" i="1" dirty="0" smtClean="0"/>
          </a:p>
          <a:p>
            <a:endParaRPr lang="en-US" i="1" dirty="0" smtClean="0"/>
          </a:p>
          <a:p>
            <a:endParaRPr lang="en-US" i="1" dirty="0" smtClean="0"/>
          </a:p>
          <a:p>
            <a:r>
              <a:rPr lang="en-US" i="1" dirty="0" smtClean="0"/>
              <a:t>Sourced:</a:t>
            </a:r>
            <a:r>
              <a:rPr lang="en-US" i="1" baseline="0" dirty="0" smtClean="0"/>
              <a:t> DEQ Governor Budget 2018</a:t>
            </a:r>
            <a:endParaRPr lang="en-US" i="1" dirty="0" smtClean="0"/>
          </a:p>
        </p:txBody>
      </p:sp>
      <p:sp>
        <p:nvSpPr>
          <p:cNvPr id="4" name="Slide Number Placeholder 3"/>
          <p:cNvSpPr>
            <a:spLocks noGrp="1"/>
          </p:cNvSpPr>
          <p:nvPr>
            <p:ph type="sldNum" sz="quarter" idx="10"/>
          </p:nvPr>
        </p:nvSpPr>
        <p:spPr/>
        <p:txBody>
          <a:bodyPr/>
          <a:lstStyle/>
          <a:p>
            <a:pPr defTabSz="1196346">
              <a:defRPr/>
            </a:pPr>
            <a:fld id="{4DC0AA63-26AF-4A52-96CB-29FE7B9F3FC1}" type="slidenum">
              <a:rPr lang="en-US">
                <a:solidFill>
                  <a:prstClr val="black"/>
                </a:solidFill>
                <a:latin typeface="Calibri"/>
              </a:rPr>
              <a:pPr defTabSz="1196346">
                <a:defRPr/>
              </a:pPr>
              <a:t>29</a:t>
            </a:fld>
            <a:endParaRPr lang="en-US" dirty="0">
              <a:solidFill>
                <a:prstClr val="black"/>
              </a:solidFill>
              <a:latin typeface="Calibri"/>
            </a:endParaRPr>
          </a:p>
        </p:txBody>
      </p:sp>
    </p:spTree>
    <p:extLst>
      <p:ext uri="{BB962C8B-B14F-4D97-AF65-F5344CB8AC3E}">
        <p14:creationId xmlns:p14="http://schemas.microsoft.com/office/powerpoint/2010/main" val="654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a:bodyPr>
          <a:lstStyle/>
          <a:p>
            <a:pPr marL="0" indent="0">
              <a:buFont typeface="Arial" panose="020B0604020202020204" pitchFamily="34" charset="0"/>
              <a:buNone/>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revenue deficit </a:t>
            </a:r>
            <a:r>
              <a:rPr lang="en-US" sz="1200" strike="noStrike" kern="1200" baseline="0" dirty="0" smtClean="0">
                <a:solidFill>
                  <a:schemeClr val="tx1"/>
                </a:solidFill>
                <a:effectLst/>
                <a:latin typeface="+mn-lt"/>
                <a:ea typeface="+mn-ea"/>
                <a:cs typeface="+mn-cs"/>
              </a:rPr>
              <a:t>in the 2019 - 2021 </a:t>
            </a:r>
            <a:r>
              <a:rPr lang="en-US" sz="1200" kern="1200" baseline="0" dirty="0" smtClean="0">
                <a:solidFill>
                  <a:schemeClr val="tx1"/>
                </a:solidFill>
                <a:effectLst/>
                <a:latin typeface="+mn-lt"/>
                <a:ea typeface="+mn-ea"/>
                <a:cs typeface="+mn-cs"/>
              </a:rPr>
              <a:t>biennium. </a:t>
            </a: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via inspections and complaint responses, and greatly reduces compliance assistance to small businesses. </a:t>
            </a:r>
          </a:p>
          <a:p>
            <a:pPr marL="171450" indent="-171450">
              <a:buFont typeface="Arial" panose="020B0604020202020204" pitchFamily="34" charset="0"/>
              <a:buChar char="•"/>
              <a:defRPr/>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strike="noStrike" kern="1200" baseline="0" dirty="0" smtClean="0">
                <a:solidFill>
                  <a:schemeClr val="tx1"/>
                </a:solidFill>
                <a:effectLst/>
                <a:latin typeface="+mn-lt"/>
                <a:ea typeface="+mn-ea"/>
                <a:cs typeface="+mn-cs"/>
              </a:rPr>
              <a:t>T</a:t>
            </a:r>
            <a:r>
              <a:rPr lang="en-US" sz="1200" kern="1200" baseline="0" dirty="0" smtClean="0">
                <a:solidFill>
                  <a:schemeClr val="tx1"/>
                </a:solidFill>
                <a:effectLst/>
                <a:latin typeface="+mn-lt"/>
                <a:ea typeface="+mn-ea"/>
                <a:cs typeface="+mn-cs"/>
              </a:rPr>
              <a:t>he </a:t>
            </a:r>
            <a:r>
              <a:rPr lang="en-US" sz="1200" kern="1200" baseline="0" dirty="0" smtClean="0">
                <a:solidFill>
                  <a:schemeClr val="tx1"/>
                </a:solidFill>
                <a:effectLst/>
                <a:latin typeface="+mn-lt"/>
                <a:ea typeface="+mn-ea"/>
                <a:cs typeface="+mn-cs"/>
              </a:rPr>
              <a:t>deficit</a:t>
            </a:r>
            <a:r>
              <a:rPr lang="en-US" sz="1200" kern="1200" dirty="0" smtClean="0">
                <a:solidFill>
                  <a:schemeClr val="tx1"/>
                </a:solidFill>
                <a:effectLst/>
                <a:latin typeface="+mn-lt"/>
                <a:ea typeface="+mn-ea"/>
                <a:cs typeface="+mn-cs"/>
              </a:rPr>
              <a:t> potentially impacts Oregon’s ability to maintain the state’s status as a federally-authorized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b="1" kern="1200" dirty="0" smtClean="0">
                <a:solidFill>
                  <a:schemeClr val="tx1"/>
                </a:solidFill>
                <a:effectLst/>
                <a:latin typeface="+mn-lt"/>
                <a:ea typeface="+mn-ea"/>
                <a:cs typeface="+mn-cs"/>
              </a:rPr>
              <a:t>We are looking to regain our legislatively-approved budget service level</a:t>
            </a:r>
            <a:r>
              <a:rPr lang="en-US" sz="1200" b="1" kern="1200" baseline="0" dirty="0" smtClean="0">
                <a:solidFill>
                  <a:schemeClr val="tx1"/>
                </a:solidFill>
                <a:effectLst/>
                <a:latin typeface="+mn-lt"/>
                <a:ea typeface="+mn-ea"/>
                <a:cs typeface="+mn-cs"/>
              </a:rPr>
              <a:t> of staff – and </a:t>
            </a:r>
            <a:r>
              <a:rPr lang="en-US" sz="1200" b="1" kern="1200" dirty="0" smtClean="0">
                <a:solidFill>
                  <a:schemeClr val="tx1"/>
                </a:solidFill>
                <a:effectLst/>
                <a:latin typeface="+mn-lt"/>
                <a:ea typeface="+mn-ea"/>
                <a:cs typeface="+mn-cs"/>
              </a:rPr>
              <a:t>not add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staff</a:t>
            </a:r>
            <a:r>
              <a:rPr lang="en-US" sz="1200" b="1" kern="1200" baseline="0" dirty="0" smtClean="0">
                <a:solidFill>
                  <a:schemeClr val="tx1"/>
                </a:solidFill>
                <a:effectLst/>
                <a:latin typeface="+mn-lt"/>
                <a:ea typeface="+mn-ea"/>
                <a:cs typeface="+mn-cs"/>
              </a:rPr>
              <a:t> through this rulemaking</a:t>
            </a:r>
            <a:r>
              <a:rPr lang="en-US" sz="1200" b="1"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defRPr/>
            </a:pP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smtClean="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smtClean="0"/>
              <a:t>DEQ last increased the Hazardous</a:t>
            </a:r>
            <a:r>
              <a:rPr lang="en-US" strike="noStrike" baseline="0" dirty="0" smtClean="0"/>
              <a:t> Waste fee cap and per metric ton fee</a:t>
            </a:r>
            <a:r>
              <a:rPr lang="en-US" strike="noStrike" dirty="0" smtClean="0"/>
              <a:t>s in 2007 through by</a:t>
            </a:r>
            <a:r>
              <a:rPr lang="en-US" strike="noStrike" baseline="0" dirty="0" smtClean="0"/>
              <a:t> way of</a:t>
            </a:r>
            <a:r>
              <a:rPr lang="en-US" strike="noStrike" dirty="0" smtClean="0"/>
              <a:t> statutory changes.</a:t>
            </a:r>
            <a:r>
              <a:rPr lang="en-US" strike="noStrike" baseline="0" dirty="0" smtClean="0"/>
              <a:t>  H</a:t>
            </a:r>
            <a:r>
              <a:rPr lang="en-US" strike="noStrike" dirty="0" smtClean="0"/>
              <a:t>owever,</a:t>
            </a:r>
            <a:r>
              <a:rPr lang="en-US" strike="noStrike" baseline="0" dirty="0" smtClean="0"/>
              <a:t> the </a:t>
            </a:r>
            <a:r>
              <a:rPr lang="en-US" strike="noStrike" dirty="0" smtClean="0"/>
              <a:t>fees we are proposing</a:t>
            </a:r>
            <a:r>
              <a:rPr lang="en-US" strike="noStrike" baseline="0" dirty="0" smtClean="0"/>
              <a:t> have not increased since 1998</a:t>
            </a:r>
            <a:endParaRPr lang="en-US" strike="sngStrike" baseline="0"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Velco,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dirty="0"/>
          </a:p>
        </p:txBody>
      </p:sp>
    </p:spTree>
    <p:extLst>
      <p:ext uri="{BB962C8B-B14F-4D97-AF65-F5344CB8AC3E}">
        <p14:creationId xmlns:p14="http://schemas.microsoft.com/office/powerpoint/2010/main" val="1781333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dirty="0"/>
          </a:p>
        </p:txBody>
      </p:sp>
    </p:spTree>
    <p:extLst>
      <p:ext uri="{BB962C8B-B14F-4D97-AF65-F5344CB8AC3E}">
        <p14:creationId xmlns:p14="http://schemas.microsoft.com/office/powerpoint/2010/main" val="2793140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dirty="0"/>
          </a:p>
        </p:txBody>
      </p:sp>
    </p:spTree>
    <p:extLst>
      <p:ext uri="{BB962C8B-B14F-4D97-AF65-F5344CB8AC3E}">
        <p14:creationId xmlns:p14="http://schemas.microsoft.com/office/powerpoint/2010/main" val="170205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dirty="0"/>
          </a:p>
        </p:txBody>
      </p:sp>
    </p:spTree>
    <p:extLst>
      <p:ext uri="{BB962C8B-B14F-4D97-AF65-F5344CB8AC3E}">
        <p14:creationId xmlns:p14="http://schemas.microsoft.com/office/powerpoint/2010/main" val="291279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dirty="0"/>
          </a:p>
        </p:txBody>
      </p:sp>
    </p:spTree>
    <p:extLst>
      <p:ext uri="{BB962C8B-B14F-4D97-AF65-F5344CB8AC3E}">
        <p14:creationId xmlns:p14="http://schemas.microsoft.com/office/powerpoint/2010/main" val="644438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Livengood</a:t>
            </a:r>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36</a:t>
            </a:fld>
            <a:endParaRPr lang="en-US" dirty="0"/>
          </a:p>
        </p:txBody>
      </p:sp>
    </p:spTree>
    <p:extLst>
      <p:ext uri="{BB962C8B-B14F-4D97-AF65-F5344CB8AC3E}">
        <p14:creationId xmlns:p14="http://schemas.microsoft.com/office/powerpoint/2010/main" val="105176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We have 19 regional and headquarters staff working with approximately 500 generators (aka businesses producing hazardous waste) throughout the state.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t>
            </a:r>
            <a:r>
              <a:rPr lang="en-US" baseline="0" dirty="0" smtClean="0"/>
              <a:t>areas. </a:t>
            </a:r>
            <a:endParaRPr lang="en-US" baseline="0" dirty="0" smtClean="0"/>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Blue we have</a:t>
            </a:r>
            <a:r>
              <a:rPr lang="en-US" b="1" i="0" baseline="0" dirty="0" smtClean="0"/>
              <a:t> 6.5 </a:t>
            </a:r>
            <a:r>
              <a:rPr lang="en-US" b="0" i="0" baseline="0" dirty="0" smtClean="0"/>
              <a:t>Compliance and Enforcement staff who inspect each of Oregon’s generators every three years.  </a:t>
            </a:r>
            <a:endParaRPr lang="en-US" i="1" baseline="0" dirty="0" smtClean="0"/>
          </a:p>
          <a:p>
            <a:pPr marL="640594" lvl="1" indent="-174708">
              <a:buFont typeface="Arial" panose="020B0604020202020204" pitchFamily="34" charset="0"/>
              <a:buChar char="•"/>
            </a:pPr>
            <a:r>
              <a:rPr lang="en-US" i="0" baseline="0" dirty="0" smtClean="0"/>
              <a:t>In Green we have </a:t>
            </a:r>
            <a:r>
              <a:rPr lang="en-US" b="1" i="0" baseline="0" dirty="0" smtClean="0"/>
              <a:t>4</a:t>
            </a:r>
            <a:r>
              <a:rPr lang="en-US" b="0" i="0" baseline="0" dirty="0" smtClean="0"/>
              <a:t> </a:t>
            </a:r>
            <a:r>
              <a:rPr lang="en-US" i="0" baseline="0" dirty="0" smtClean="0"/>
              <a:t>technical </a:t>
            </a:r>
            <a:r>
              <a:rPr lang="en-US" baseline="0" dirty="0" smtClean="0"/>
              <a:t>assistance staff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t>
            </a:r>
            <a:endParaRPr lang="en-US" b="0" i="0" baseline="0" dirty="0" smtClean="0"/>
          </a:p>
          <a:p>
            <a:pPr marL="640594" lvl="1" indent="-174708">
              <a:buFont typeface="Arial" panose="020B0604020202020204" pitchFamily="34" charset="0"/>
              <a:buChar char="•"/>
            </a:pPr>
            <a:r>
              <a:rPr lang="en-US" b="0" i="0" baseline="0" dirty="0" smtClean="0"/>
              <a:t>In Orange we have </a:t>
            </a:r>
            <a:r>
              <a:rPr lang="en-US" b="1" i="0" baseline="0" dirty="0" smtClean="0"/>
              <a:t>2 </a:t>
            </a:r>
            <a:r>
              <a:rPr lang="en-US" b="0" i="0" baseline="0" dirty="0" smtClean="0"/>
              <a:t>permitting and Corrective Action staff who are responsible for permitting, corrective action, and compliance activities in Oregon. 	</a:t>
            </a:r>
          </a:p>
          <a:p>
            <a:pPr marL="637336" lvl="1" indent="-171450">
              <a:buFont typeface="Arial" panose="020B0604020202020204" pitchFamily="34" charset="0"/>
              <a:buChar char="•"/>
            </a:pPr>
            <a:r>
              <a:rPr lang="en-US" b="0" i="0" baseline="0" dirty="0" smtClean="0"/>
              <a:t>And in Purple we have </a:t>
            </a:r>
            <a:r>
              <a:rPr lang="en-US" b="1" i="0" baseline="0" dirty="0" smtClean="0"/>
              <a:t>6.5 </a:t>
            </a:r>
            <a:r>
              <a:rPr lang="en-US" b="0" i="0" baseline="0" dirty="0" smtClean="0"/>
              <a:t>Administration</a:t>
            </a:r>
            <a:r>
              <a:rPr lang="en-US" b="1" i="0" baseline="0" dirty="0" smtClean="0"/>
              <a:t> </a:t>
            </a:r>
            <a:r>
              <a:rPr lang="en-US" b="0" i="0" baseline="0" dirty="0" smtClean="0"/>
              <a:t>staff who </a:t>
            </a:r>
            <a:r>
              <a:rPr lang="en-US" i="0" baseline="0" dirty="0" smtClean="0"/>
              <a:t>coordinate </a:t>
            </a:r>
            <a:r>
              <a:rPr lang="en-US" baseline="0" dirty="0" smtClean="0"/>
              <a:t>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Our program is legislatively approved for 25 staff. However, due to current funding levels, the program has 3.5 vacancies. These vacancies include 2 field </a:t>
            </a:r>
            <a:r>
              <a:rPr lang="en-US" b="0" baseline="0" dirty="0" smtClean="0"/>
              <a:t>inspectors and 1 </a:t>
            </a:r>
            <a:r>
              <a:rPr lang="en-US" b="0" baseline="0" dirty="0" smtClean="0"/>
              <a:t>permit </a:t>
            </a:r>
            <a:r>
              <a:rPr lang="en-US" b="0" baseline="0" dirty="0" smtClean="0"/>
              <a:t>writer. </a:t>
            </a:r>
            <a:r>
              <a:rPr lang="en-US" b="0" i="1" baseline="0" dirty="0" smtClean="0"/>
              <a:t>(LAB 2019-2021 25.44)</a:t>
            </a:r>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1450" indent="-171450">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1450" indent="-171450">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1450" indent="-171450">
              <a:buFont typeface="Arial" panose="020B0604020202020204" pitchFamily="34" charset="0"/>
              <a:buChar char="•"/>
            </a:pPr>
            <a:r>
              <a:rPr lang="en-US" baseline="0" dirty="0" smtClean="0"/>
              <a:t>2 Operating TSDs – Chemical Waste of Northwest, Safety-Kleen, Inc</a:t>
            </a:r>
          </a:p>
          <a:p>
            <a:pPr marL="171450" indent="-171450">
              <a:buFont typeface="Arial" panose="020B0604020202020204" pitchFamily="34" charset="0"/>
              <a:buChar char="•"/>
            </a:pPr>
            <a:r>
              <a:rPr lang="en-US" baseline="0" dirty="0" smtClean="0"/>
              <a:t>corrective actions sites - </a:t>
            </a:r>
            <a:r>
              <a:rPr lang="en-US" sz="1200" b="0" i="0" u="none" strike="noStrike" kern="1200" dirty="0" smtClean="0">
                <a:solidFill>
                  <a:schemeClr val="tx1"/>
                </a:solidFill>
                <a:effectLst/>
                <a:latin typeface="+mn-lt"/>
                <a:ea typeface="+mn-ea"/>
                <a:cs typeface="+mn-cs"/>
              </a:rPr>
              <a:t>Boeing of Portland,</a:t>
            </a:r>
            <a:r>
              <a:rPr lang="en-US" dirty="0" smtClean="0"/>
              <a:t> </a:t>
            </a:r>
            <a:r>
              <a:rPr lang="en-US" sz="1200" b="0" i="0" u="none" strike="noStrike" kern="1200" dirty="0" smtClean="0">
                <a:solidFill>
                  <a:schemeClr val="tx1"/>
                </a:solidFill>
                <a:effectLst/>
                <a:latin typeface="+mn-lt"/>
                <a:ea typeface="+mn-ea"/>
                <a:cs typeface="+mn-cs"/>
              </a:rPr>
              <a:t>Cascade Wood Products,</a:t>
            </a:r>
            <a:r>
              <a:rPr lang="en-US" dirty="0" smtClean="0"/>
              <a:t> </a:t>
            </a:r>
            <a:r>
              <a:rPr lang="en-US" sz="1200" b="0" i="0" u="none" strike="noStrike" kern="1200" dirty="0" smtClean="0">
                <a:solidFill>
                  <a:schemeClr val="tx1"/>
                </a:solidFill>
                <a:effectLst/>
                <a:latin typeface="+mn-lt"/>
                <a:ea typeface="+mn-ea"/>
                <a:cs typeface="+mn-cs"/>
              </a:rPr>
              <a:t>Columbia Helicopters,</a:t>
            </a:r>
            <a:r>
              <a:rPr lang="en-US" dirty="0" smtClean="0"/>
              <a:t> </a:t>
            </a:r>
            <a:r>
              <a:rPr lang="en-US" sz="1200" b="0" i="0" u="none" strike="noStrike" kern="1200" dirty="0" smtClean="0">
                <a:solidFill>
                  <a:schemeClr val="tx1"/>
                </a:solidFill>
                <a:effectLst/>
                <a:latin typeface="+mn-lt"/>
                <a:ea typeface="+mn-ea"/>
                <a:cs typeface="+mn-cs"/>
              </a:rPr>
              <a:t>Evraz Oregon Steel,</a:t>
            </a:r>
            <a:r>
              <a:rPr lang="en-US" dirty="0" smtClean="0"/>
              <a:t> </a:t>
            </a:r>
            <a:r>
              <a:rPr lang="en-US" sz="1200" b="0" i="0" u="none" strike="noStrike" kern="1200" dirty="0" smtClean="0">
                <a:solidFill>
                  <a:schemeClr val="tx1"/>
                </a:solidFill>
                <a:effectLst/>
                <a:latin typeface="+mn-lt"/>
                <a:ea typeface="+mn-ea"/>
                <a:cs typeface="+mn-cs"/>
              </a:rPr>
              <a:t>JH Baxter &amp; Co. – Eugene,</a:t>
            </a:r>
            <a:r>
              <a:rPr lang="en-US" dirty="0" smtClean="0"/>
              <a:t> </a:t>
            </a:r>
            <a:r>
              <a:rPr lang="en-US" sz="1200" b="0" i="0" u="none" strike="noStrike" kern="1200" dirty="0" smtClean="0">
                <a:solidFill>
                  <a:schemeClr val="tx1"/>
                </a:solidFill>
                <a:effectLst/>
                <a:latin typeface="+mn-lt"/>
                <a:ea typeface="+mn-ea"/>
                <a:cs typeface="+mn-cs"/>
              </a:rPr>
              <a:t>Marion County Road Dept.,</a:t>
            </a:r>
            <a:r>
              <a:rPr lang="en-US" dirty="0" smtClean="0"/>
              <a:t> </a:t>
            </a:r>
            <a:r>
              <a:rPr lang="en-US" sz="1200" b="0" i="0" u="none" strike="noStrike" kern="1200" dirty="0" smtClean="0">
                <a:solidFill>
                  <a:schemeClr val="tx1"/>
                </a:solidFill>
                <a:effectLst/>
                <a:latin typeface="+mn-lt"/>
                <a:ea typeface="+mn-ea"/>
                <a:cs typeface="+mn-cs"/>
              </a:rPr>
              <a:t>Mew Data Arms (MDA)</a:t>
            </a:r>
            <a:r>
              <a:rPr lang="en-US" dirty="0" smtClean="0"/>
              <a:t>, </a:t>
            </a:r>
            <a:r>
              <a:rPr lang="en-US" sz="1200" b="0" i="0" u="none" strike="noStrike" kern="1200" dirty="0" smtClean="0">
                <a:solidFill>
                  <a:schemeClr val="tx1"/>
                </a:solidFill>
                <a:effectLst/>
                <a:latin typeface="+mn-lt"/>
                <a:ea typeface="+mn-ea"/>
                <a:cs typeface="+mn-cs"/>
              </a:rPr>
              <a:t>NW Industries</a:t>
            </a:r>
            <a:r>
              <a:rPr lang="en-US" dirty="0" smtClean="0"/>
              <a:t> </a:t>
            </a:r>
            <a:r>
              <a:rPr lang="en-US" sz="1200" b="0" i="0" u="none" strike="noStrike" kern="1200" dirty="0" smtClean="0">
                <a:solidFill>
                  <a:schemeClr val="tx1"/>
                </a:solidFill>
                <a:effectLst/>
                <a:latin typeface="+mn-lt"/>
                <a:ea typeface="+mn-ea"/>
                <a:cs typeface="+mn-cs"/>
              </a:rPr>
              <a:t>Pacific Fabricators,</a:t>
            </a:r>
            <a:r>
              <a:rPr lang="en-US" dirty="0" smtClean="0"/>
              <a:t> </a:t>
            </a:r>
            <a:r>
              <a:rPr lang="en-US" sz="1200" b="0" i="0" u="none" strike="noStrike" kern="1200" dirty="0" smtClean="0">
                <a:solidFill>
                  <a:schemeClr val="tx1"/>
                </a:solidFill>
                <a:effectLst/>
                <a:latin typeface="+mn-lt"/>
                <a:ea typeface="+mn-ea"/>
                <a:cs typeface="+mn-cs"/>
              </a:rPr>
              <a:t>Potter Manufacturing,</a:t>
            </a:r>
            <a:r>
              <a:rPr lang="en-US" dirty="0" smtClean="0"/>
              <a:t> </a:t>
            </a:r>
            <a:r>
              <a:rPr lang="en-US" sz="1200" b="0" i="0" u="none" strike="noStrike" kern="1200" dirty="0" smtClean="0">
                <a:solidFill>
                  <a:schemeClr val="tx1"/>
                </a:solidFill>
                <a:effectLst/>
                <a:latin typeface="+mn-lt"/>
                <a:ea typeface="+mn-ea"/>
                <a:cs typeface="+mn-cs"/>
              </a:rPr>
              <a:t>Roseburg Forest Products – Dillard,</a:t>
            </a:r>
            <a:r>
              <a:rPr lang="en-US" dirty="0" smtClean="0"/>
              <a:t> </a:t>
            </a:r>
            <a:r>
              <a:rPr lang="en-US" sz="1200" b="0" i="0" u="none" strike="noStrike" kern="1200" dirty="0" smtClean="0">
                <a:solidFill>
                  <a:schemeClr val="tx1"/>
                </a:solidFill>
                <a:effectLst/>
                <a:latin typeface="+mn-lt"/>
                <a:ea typeface="+mn-ea"/>
                <a:cs typeface="+mn-cs"/>
              </a:rPr>
              <a:t>Safety-Kleen – Springfield,</a:t>
            </a:r>
            <a:r>
              <a:rPr lang="en-US" dirty="0" smtClean="0"/>
              <a:t> </a:t>
            </a:r>
            <a:r>
              <a:rPr lang="en-US" sz="1200" b="0" i="0" u="none" strike="noStrike" kern="1200" dirty="0" smtClean="0">
                <a:solidFill>
                  <a:schemeClr val="tx1"/>
                </a:solidFill>
                <a:effectLst/>
                <a:latin typeface="+mn-lt"/>
                <a:ea typeface="+mn-ea"/>
                <a:cs typeface="+mn-cs"/>
              </a:rPr>
              <a:t>Taylor Lumber &amp; Treating Inc., </a:t>
            </a:r>
            <a:r>
              <a:rPr lang="en-ZW" sz="1200" b="0" i="0" u="none" strike="noStrike" kern="1200" dirty="0" smtClean="0">
                <a:solidFill>
                  <a:schemeClr val="tx1"/>
                </a:solidFill>
                <a:effectLst/>
                <a:latin typeface="+mn-lt"/>
                <a:ea typeface="+mn-ea"/>
                <a:cs typeface="+mn-cs"/>
              </a:rPr>
              <a:t>Teledyne Wah Chang Albany, </a:t>
            </a:r>
            <a:r>
              <a:rPr lang="en-ZW" dirty="0" smtClean="0"/>
              <a:t> </a:t>
            </a:r>
            <a:r>
              <a:rPr lang="en-ZW" sz="1200" b="0" i="0" u="none" strike="noStrike" kern="1200" dirty="0" smtClean="0">
                <a:solidFill>
                  <a:schemeClr val="tx1"/>
                </a:solidFill>
                <a:effectLst/>
                <a:latin typeface="+mn-lt"/>
                <a:ea typeface="+mn-ea"/>
                <a:cs typeface="+mn-cs"/>
              </a:rPr>
              <a:t>Univar, </a:t>
            </a:r>
            <a:r>
              <a:rPr lang="en-ZW" sz="1200" b="0" i="0" u="none" strike="noStrike" kern="1200" dirty="0" err="1" smtClean="0">
                <a:solidFill>
                  <a:schemeClr val="tx1"/>
                </a:solidFill>
                <a:effectLst/>
                <a:latin typeface="+mn-lt"/>
                <a:ea typeface="+mn-ea"/>
                <a:cs typeface="+mn-cs"/>
              </a:rPr>
              <a:t>Velco</a:t>
            </a:r>
            <a:r>
              <a:rPr lang="en-ZW" sz="1200" b="0" i="0" u="none" strike="noStrike" kern="1200" dirty="0" smtClean="0">
                <a:solidFill>
                  <a:schemeClr val="tx1"/>
                </a:solidFill>
                <a:effectLst/>
                <a:latin typeface="+mn-lt"/>
                <a:ea typeface="+mn-ea"/>
                <a:cs typeface="+mn-cs"/>
              </a:rPr>
              <a:t>, Inc. (Former)</a:t>
            </a:r>
            <a:r>
              <a:rPr lang="en-ZW" dirty="0" smtClean="0"/>
              <a:t> </a:t>
            </a:r>
          </a:p>
          <a:p>
            <a:pPr marL="8686" lvl="0" indent="0">
              <a:buFont typeface="Arial" panose="020B0604020202020204" pitchFamily="34" charset="0"/>
              <a:buNone/>
            </a:pPr>
            <a:endParaRPr lang="en-US" b="0" i="0" baseline="0" dirty="0" smtClean="0"/>
          </a:p>
          <a:p>
            <a:pPr marL="8686" lvl="0" indent="0">
              <a:buFont typeface="Arial" panose="020B0604020202020204" pitchFamily="34" charset="0"/>
              <a:buNone/>
            </a:pPr>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65886" lvl="1" indent="0">
              <a:buFont typeface="Arial" panose="020B0604020202020204" pitchFamily="34" charset="0"/>
              <a:buNone/>
            </a:pPr>
            <a:endParaRPr lang="en-US" b="0" i="1" baseline="0" dirty="0" smtClean="0"/>
          </a:p>
          <a:p>
            <a:pPr marL="174708" indent="-174708">
              <a:buFont typeface="Arial" panose="020B0604020202020204" pitchFamily="34" charset="0"/>
              <a:buChar char="•"/>
            </a:pPr>
            <a:r>
              <a:rPr lang="en-US" b="0" baseline="0" dirty="0" smtClean="0"/>
              <a:t>In the 1990’syears past we has as many as 60 staff in the 1990 pre-inform, Jeannette </a:t>
            </a:r>
            <a:r>
              <a:rPr lang="en-US" b="0" baseline="0" dirty="0" err="1" smtClean="0"/>
              <a:t>ur</a:t>
            </a:r>
            <a:r>
              <a:rPr lang="en-US" b="0" baseline="0" dirty="0" smtClean="0"/>
              <a:t> January 2019 EQC presentation, DEQ’s Hazardous Waste Program once had as many as 60 full time staff in the 1990’s, back when we had more than 900 generators.  Today, we have 19 regional and headquarters staff working with approximately 500 generators.  </a:t>
            </a:r>
          </a:p>
          <a:p>
            <a:pPr marL="0" indent="0">
              <a:buFont typeface="Arial" panose="020B0604020202020204" pitchFamily="34" charset="0"/>
              <a:buNone/>
            </a:pPr>
            <a:r>
              <a:rPr lang="en-US" b="0" i="1" baseline="0" dirty="0" smtClean="0"/>
              <a:t>	</a:t>
            </a: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In Blue we have</a:t>
            </a:r>
            <a:r>
              <a:rPr lang="en-US" b="1" i="0" baseline="0" dirty="0" smtClean="0"/>
              <a:t> 6.5 </a:t>
            </a:r>
            <a:r>
              <a:rPr lang="en-US" b="0" i="0" baseline="0" dirty="0" smtClean="0"/>
              <a:t>Compliance and Enforcement staff who inspect each of Oregon’s generators every three years.  Remove?(</a:t>
            </a:r>
            <a:r>
              <a:rPr lang="en-US" b="0" i="0" u="sng" baseline="0" dirty="0" smtClean="0">
                <a:solidFill>
                  <a:srgbClr val="FF0000"/>
                </a:solidFill>
              </a:rPr>
              <a:t>Our program receives an average of 163 complaints and conducts approximately 140 inspections annually, with 50 percent of those leading to at least one enforcement action per visit.        </a:t>
            </a:r>
            <a:r>
              <a:rPr lang="en-US" b="0" i="1" u="sng" baseline="0" dirty="0" smtClean="0">
                <a:solidFill>
                  <a:srgbClr val="FF0000"/>
                </a:solidFill>
              </a:rPr>
              <a:t>(20% complaint-related site visits annually). </a:t>
            </a:r>
          </a:p>
          <a:p>
            <a:pPr marL="640594" lvl="1" indent="-174708">
              <a:buFont typeface="Arial" panose="020B0604020202020204" pitchFamily="34" charset="0"/>
              <a:buChar char="•"/>
            </a:pPr>
            <a:endParaRPr lang="en-US" i="1" baseline="0" dirty="0" smtClean="0"/>
          </a:p>
          <a:p>
            <a:pPr marL="640594" lvl="1" indent="-174708">
              <a:buFont typeface="Arial" panose="020B0604020202020204" pitchFamily="34" charset="0"/>
              <a:buChar char="•"/>
            </a:pPr>
            <a:r>
              <a:rPr lang="en-US" i="0" baseline="0" dirty="0" smtClean="0"/>
              <a:t>In Green we have </a:t>
            </a:r>
            <a:r>
              <a:rPr lang="en-US" b="1" i="0" baseline="0" dirty="0" smtClean="0"/>
              <a:t>4</a:t>
            </a:r>
            <a:r>
              <a:rPr lang="en-US" b="0" i="0" baseline="0" dirty="0" smtClean="0"/>
              <a:t> </a:t>
            </a:r>
            <a:r>
              <a:rPr lang="en-US" i="0" baseline="0" dirty="0" smtClean="0"/>
              <a:t>technical </a:t>
            </a:r>
            <a:r>
              <a:rPr lang="en-US" baseline="0" dirty="0" smtClean="0"/>
              <a:t>assistance staff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t>
            </a:r>
            <a:r>
              <a:rPr lang="en-US" b="0" u="sng" baseline="0" dirty="0" smtClean="0"/>
              <a:t>Remove? Annually, our technical assistance staff provide over 20 workshops, perform 30 plus compliance site visits, and field 2,000+ telephone calls. </a:t>
            </a:r>
            <a:endParaRPr lang="en-US" b="0" u="sng" strike="sngStrike" baseline="0" dirty="0" smtClean="0"/>
          </a:p>
          <a:p>
            <a:pPr marL="174708" indent="-174708">
              <a:buFont typeface="Arial" panose="020B0604020202020204" pitchFamily="34" charset="0"/>
              <a:buChar char="•"/>
            </a:pPr>
            <a:endParaRPr lang="en-US" b="0" i="0" baseline="0" dirty="0" smtClean="0"/>
          </a:p>
          <a:p>
            <a:pPr marL="640594" lvl="1" indent="-174708">
              <a:buFont typeface="Arial" panose="020B0604020202020204" pitchFamily="34" charset="0"/>
              <a:buChar char="•"/>
            </a:pPr>
            <a:r>
              <a:rPr lang="en-US" b="0" i="0" baseline="0" dirty="0" smtClean="0"/>
              <a:t>In Orange we have </a:t>
            </a:r>
            <a:r>
              <a:rPr lang="en-US" b="1" i="0" baseline="0" dirty="0" smtClean="0"/>
              <a:t>2 </a:t>
            </a:r>
            <a:r>
              <a:rPr lang="en-US" b="0" i="0" baseline="0" dirty="0" smtClean="0"/>
              <a:t>permitting and Corrective Action staff who are responsible for permitting, corrective action, and compliance activities in Oregon. </a:t>
            </a:r>
            <a:r>
              <a:rPr lang="en-US" b="0" i="0" u="sng" baseline="0" dirty="0" err="1" smtClean="0"/>
              <a:t>Remove?Oregon</a:t>
            </a:r>
            <a:r>
              <a:rPr lang="en-US" b="0" i="0" u="sng" baseline="0" dirty="0" smtClean="0"/>
              <a:t> has 7 permitted sites, including 2 operating TSD facilities that handle waste from Oregon and out-of-state generators. Program staff also coordinate with the Cleanup Program and work on 22 sites in various stages of cleanup. </a:t>
            </a:r>
          </a:p>
          <a:p>
            <a:pPr marL="465886" lvl="1" indent="0">
              <a:buFont typeface="Arial" panose="020B0604020202020204" pitchFamily="34" charset="0"/>
              <a:buNone/>
            </a:pPr>
            <a:r>
              <a:rPr lang="en-US" b="0" i="0" baseline="0" dirty="0" smtClean="0"/>
              <a:t>	</a:t>
            </a:r>
          </a:p>
          <a:p>
            <a:pPr marL="637336" lvl="1" indent="-171450">
              <a:buFont typeface="Arial" panose="020B0604020202020204" pitchFamily="34" charset="0"/>
              <a:buChar char="•"/>
            </a:pPr>
            <a:r>
              <a:rPr lang="en-US" b="0" i="0" baseline="0" dirty="0" smtClean="0"/>
              <a:t>And finally in Purple we have </a:t>
            </a:r>
            <a:r>
              <a:rPr lang="en-US" b="1" i="0" baseline="0" dirty="0" smtClean="0"/>
              <a:t>6.5 </a:t>
            </a:r>
            <a:r>
              <a:rPr lang="en-US" b="0" i="0" baseline="0" dirty="0" smtClean="0"/>
              <a:t>Administration</a:t>
            </a:r>
            <a:r>
              <a:rPr lang="en-US" b="1" i="0" baseline="0" dirty="0" smtClean="0"/>
              <a:t> </a:t>
            </a:r>
            <a:r>
              <a:rPr lang="en-US" b="0" i="0" baseline="0" dirty="0" smtClean="0"/>
              <a:t>staff who </a:t>
            </a:r>
            <a:r>
              <a:rPr lang="en-US" i="0" baseline="0" dirty="0" smtClean="0"/>
              <a:t>coordinate </a:t>
            </a:r>
            <a:r>
              <a:rPr lang="en-US" baseline="0" dirty="0" smtClean="0"/>
              <a:t>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pPr marL="465886" lvl="1"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8005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trike="noStrik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and meet our core commitments to Oregon and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the approximately 500 businesses and organizations in Oregon currently paying hazardous waste fees. As a way to moderate the impact to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a:t>
            </a:r>
            <a:r>
              <a:rPr lang="en-US" sz="1200" kern="1200" baseline="0" dirty="0" smtClean="0">
                <a:solidFill>
                  <a:schemeClr val="tx1"/>
                </a:solidFill>
                <a:effectLst/>
                <a:latin typeface="+mn-lt"/>
                <a:ea typeface="+mn-ea"/>
                <a:cs typeface="+mn-cs"/>
              </a:rPr>
              <a:t> </a:t>
            </a:r>
          </a:p>
          <a:p>
            <a:pPr marL="0" lvl="0"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And now, I will hand off to Jeannette, who will give a breakdown and explanation of each proposal.</a:t>
            </a:r>
          </a:p>
          <a:p>
            <a:pPr marL="0" lvl="0"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a:t>
            </a:r>
          </a:p>
          <a:p>
            <a:pPr marL="171450" lvl="0" indent="-171450" fontAlgn="base" hangingPunct="0">
              <a:buFont typeface="Arial" panose="020B0604020202020204" pitchFamily="34" charset="0"/>
              <a:buChar char="•"/>
            </a:pPr>
            <a:r>
              <a:rPr lang="en-US" dirty="0" smtClean="0"/>
              <a:t>Notes</a:t>
            </a:r>
          </a:p>
          <a:p>
            <a:pPr>
              <a:defRPr/>
            </a:pPr>
            <a:r>
              <a:rPr lang="en-US" i="1" dirty="0" smtClean="0"/>
              <a:t>Both</a:t>
            </a:r>
            <a:r>
              <a:rPr lang="en-US" i="1" baseline="0" dirty="0" smtClean="0"/>
              <a:t> 2007 fees increased 18%: </a:t>
            </a:r>
            <a:r>
              <a:rPr lang="en-US" i="1" dirty="0" smtClean="0"/>
              <a:t>Cap from $27,500</a:t>
            </a:r>
            <a:r>
              <a:rPr lang="en-US" i="1" baseline="0" dirty="0" smtClean="0"/>
              <a:t> to current $32,500 </a:t>
            </a:r>
            <a:r>
              <a:rPr lang="en-US" i="1" dirty="0" smtClean="0"/>
              <a:t>&amp; Metric</a:t>
            </a:r>
            <a:r>
              <a:rPr lang="en-US" i="1" baseline="0" dirty="0" smtClean="0"/>
              <a:t> ton from </a:t>
            </a:r>
            <a:r>
              <a:rPr lang="en-US" i="1" dirty="0" smtClean="0"/>
              <a:t>$110</a:t>
            </a:r>
            <a:r>
              <a:rPr lang="en-US" i="1" baseline="0" dirty="0" smtClean="0"/>
              <a:t> to current $130 per metric ton</a:t>
            </a: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91343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indent="0" eaLnBrk="1" hangingPunct="1">
              <a:spcBef>
                <a:spcPct val="0"/>
              </a:spcBef>
              <a:buFont typeface="Arial" panose="020B0604020202020204" pitchFamily="34" charset="0"/>
              <a:buNone/>
              <a:defRPr/>
            </a:pPr>
            <a:r>
              <a:rPr lang="en-US" altLang="en-US" b="1" dirty="0" smtClean="0"/>
              <a:t>Jeannette </a:t>
            </a:r>
            <a:r>
              <a:rPr lang="en-US" altLang="en-US" b="1" dirty="0" err="1" smtClean="0"/>
              <a:t>Acomb</a:t>
            </a:r>
            <a:endParaRPr lang="en-US" altLang="en-US" b="1" dirty="0" smtClean="0"/>
          </a:p>
          <a:p>
            <a:pPr marL="0" indent="0" eaLnBrk="1" hangingPunct="1">
              <a:spcBef>
                <a:spcPct val="0"/>
              </a:spcBef>
              <a:buFont typeface="Arial" panose="020B0604020202020204" pitchFamily="34" charset="0"/>
              <a:buNone/>
              <a:defRPr/>
            </a:pPr>
            <a:endParaRPr lang="en-US" altLang="en-US" b="0" dirty="0" smtClean="0"/>
          </a:p>
          <a:p>
            <a:pPr marL="0" indent="0" eaLnBrk="1" hangingPunct="1">
              <a:spcBef>
                <a:spcPct val="0"/>
              </a:spcBef>
              <a:buFont typeface="Arial" panose="020B0604020202020204" pitchFamily="34" charset="0"/>
              <a:buNone/>
              <a:defRPr/>
            </a:pPr>
            <a:r>
              <a:rPr lang="en-US" altLang="en-US" b="0" dirty="0" smtClean="0"/>
              <a:t>Thank you, David.</a:t>
            </a:r>
          </a:p>
          <a:p>
            <a:pPr marL="0" indent="0" eaLnBrk="1" hangingPunct="1">
              <a:spcBef>
                <a:spcPct val="0"/>
              </a:spcBef>
              <a:buFont typeface="Arial" panose="020B0604020202020204" pitchFamily="34" charset="0"/>
              <a:buNone/>
              <a:defRPr/>
            </a:pPr>
            <a:endParaRPr lang="en-US" altLang="en-US" b="1" dirty="0" smtClean="0"/>
          </a:p>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  In our Staff Report on page 13, you can see a full breakdown of these fees and their impact to generators.</a:t>
            </a:r>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We are proposing to increase the Annual Base Fees all hazardous waste generators pay.  These fees will incrementally increase over three years  - changing the current fee for Large Quantity Generators from $525 to $945, and for small quantity generators from $300 to $540 by 2021.</a:t>
            </a:r>
            <a:endParaRPr lang="en-US" altLang="en-US" b="1" baseline="0" dirty="0" smtClean="0"/>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  As of Oct 2018. we had </a:t>
            </a:r>
            <a:r>
              <a:rPr lang="en-US" altLang="en-US" i="0" baseline="0" dirty="0" smtClean="0"/>
              <a:t>197 large and 272 small quantity generators</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proposes to increase the Management Method Fee Factors,</a:t>
            </a:r>
            <a:r>
              <a:rPr lang="en-US" altLang="en-US" baseline="0" dirty="0" smtClean="0"/>
              <a:t> which are part of the Base Annual Fees.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The Management Method Factors reflect Oregon’s environmental hierarchy of preferred management methods, ranging from a low factor giving preference to recovery of valuable materials, like metals and solvents -- to a high factor for less environmentally-preferable options, such as land disposal. </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As you can see, the </a:t>
            </a:r>
            <a:r>
              <a:rPr lang="en-US" altLang="en-US" baseline="0" dirty="0" smtClean="0"/>
              <a:t>current factors range from .5 to 2.  By 2024, the factors will range from .85 to 3.4.</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We will phase in the factor fee increases as six annual increases to mitigate the overall impact to generators giving ample time to budget for the incremental increases. The Advisory Committee favored this approach.</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0" indent="0" eaLnBrk="1" hangingPunct="1">
              <a:lnSpc>
                <a:spcPct val="110000"/>
              </a:lnSpc>
              <a:spcBef>
                <a:spcPct val="0"/>
              </a:spcBef>
              <a:buFont typeface="Arial" panose="020B0604020202020204" pitchFamily="34" charset="0"/>
              <a:buNone/>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allowing us to hire and begin to bring our staffing up to legislatively-approved levels</a:t>
            </a:r>
            <a:r>
              <a:rPr lang="en-US" altLang="en-US" dirty="0" smtClean="0"/>
              <a:t>. </a:t>
            </a:r>
          </a:p>
          <a:p>
            <a:pPr marL="171450" indent="-171450" eaLnBrk="1" hangingPunct="1">
              <a:lnSpc>
                <a:spcPct val="110000"/>
              </a:lnSpc>
              <a:spcBef>
                <a:spcPct val="0"/>
              </a:spcBef>
              <a:buFont typeface="Arial" panose="020B0604020202020204" pitchFamily="34" charset="0"/>
              <a:buChar char="•"/>
              <a:defRPr/>
            </a:pPr>
            <a:endParaRPr lang="en-US" altLang="en-US" b="1" dirty="0" smtClean="0"/>
          </a:p>
          <a:p>
            <a:pPr marL="0" indent="0" eaLnBrk="1" hangingPunct="1">
              <a:lnSpc>
                <a:spcPct val="110000"/>
              </a:lnSpc>
              <a:spcBef>
                <a:spcPct val="0"/>
              </a:spcBef>
              <a:buFont typeface="Arial" panose="020B0604020202020204" pitchFamily="34" charset="0"/>
              <a:buNone/>
              <a:defRPr/>
            </a:pP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b="1" baseline="0" dirty="0" smtClean="0"/>
              <a:t>Jeannette </a:t>
            </a:r>
            <a:r>
              <a:rPr lang="en-US" altLang="en-US" b="1" baseline="0" dirty="0" err="1" smtClean="0"/>
              <a:t>Acomb</a:t>
            </a: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We now shift to our proposed permitting fee increases and a new fee.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On page 14 of our Staff Report, there is a full description of these proposed fees and the potential fiscal impacts.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In this</a:t>
            </a:r>
            <a:r>
              <a:rPr lang="en-US" altLang="en-US" baseline="0" dirty="0" smtClean="0"/>
              <a:t> </a:t>
            </a:r>
            <a:r>
              <a:rPr lang="en-US" altLang="en-US" dirty="0" smtClean="0"/>
              <a:t>table, we show the Hazardous</a:t>
            </a:r>
            <a:r>
              <a:rPr lang="en-US" altLang="en-US" baseline="0" dirty="0" smtClean="0"/>
              <a:t> Waste</a:t>
            </a:r>
            <a:r>
              <a:rPr lang="en-US" altLang="en-US" dirty="0" smtClean="0"/>
              <a:t> Permitted Treatment,</a:t>
            </a:r>
            <a:r>
              <a:rPr lang="en-US" altLang="en-US" baseline="0" dirty="0" smtClean="0"/>
              <a:t> Storage and Disposal (or, TSD) </a:t>
            </a:r>
            <a:r>
              <a:rPr lang="en-US" altLang="en-US" dirty="0" smtClean="0"/>
              <a:t>fee categories </a:t>
            </a:r>
            <a:r>
              <a:rPr lang="en-US" altLang="en-US" b="1" dirty="0" smtClean="0"/>
              <a:t>(PAUSE) </a:t>
            </a:r>
            <a:r>
              <a:rPr lang="en-US" altLang="en-US" dirty="0" smtClean="0"/>
              <a:t>–---</a:t>
            </a:r>
            <a:r>
              <a:rPr lang="en-US" altLang="en-US" baseline="0" dirty="0" smtClean="0"/>
              <a:t> from the top Annual Compliance Determination, to Permit Modification Fees, and to our new, proposed category called Operating Permitted Disposal Administrative Fee.  </a:t>
            </a:r>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dirty="0" smtClean="0"/>
              <a:t>In Oregon,</a:t>
            </a:r>
            <a:r>
              <a:rPr lang="en-US" altLang="en-US" baseline="0" dirty="0" smtClean="0"/>
              <a:t> a</a:t>
            </a:r>
            <a:r>
              <a:rPr lang="en-US" altLang="en-US" dirty="0" smtClean="0"/>
              <a:t>ll</a:t>
            </a:r>
            <a:r>
              <a:rPr lang="en-US" altLang="en-US" baseline="0" dirty="0" smtClean="0"/>
              <a:t> operating permitted hazardous waste TSD’s are subject to our Annual Compliance Determination Fees. </a:t>
            </a:r>
          </a:p>
          <a:p>
            <a:pPr marL="171450" indent="-171450" eaLnBrk="1" hangingPunct="1">
              <a:spcBef>
                <a:spcPct val="0"/>
              </a:spcBef>
              <a:buFont typeface="Arial" panose="020B0604020202020204" pitchFamily="34" charset="0"/>
              <a:buChar char="•"/>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dirty="0" smtClean="0"/>
              <a:t>We propose increasing the Annual C</a:t>
            </a:r>
            <a:r>
              <a:rPr lang="en-US" altLang="en-US" b="0" dirty="0" smtClean="0"/>
              <a:t>ompliance Determination F</a:t>
            </a:r>
            <a:r>
              <a:rPr lang="en-US" altLang="en-US" dirty="0" smtClean="0"/>
              <a:t>ees for treatment, storage and disposal.  We </a:t>
            </a:r>
            <a:r>
              <a:rPr lang="en-US" altLang="en-US" baseline="0" dirty="0" smtClean="0"/>
              <a:t>show the three current Annual Compliance Determination Fees DEQ charges annually.  DEQ charges a fee for each activity, as reflected in the chart.  </a:t>
            </a:r>
            <a:r>
              <a:rPr lang="en-US" altLang="en-US" b="1" baseline="0" dirty="0" smtClean="0"/>
              <a:t>Of our two operating, permitted TSD facilities in Oregon: one facility stores hazardous waste only and the other treats, stores and disposes of hazardous wastes and the applicable fees apply.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a:t>
            </a:r>
            <a:r>
              <a:rPr lang="en-US" altLang="en-US" baseline="0" dirty="0" smtClean="0"/>
              <a:t> we</a:t>
            </a:r>
            <a:r>
              <a:rPr lang="en-US" altLang="en-US" dirty="0" smtClean="0"/>
              <a:t> propose to increase the</a:t>
            </a:r>
            <a:r>
              <a:rPr lang="en-US" altLang="en-US" baseline="0" dirty="0" smtClean="0"/>
              <a:t> Permit Modification Fees.  These fees are broken down into three classes currently based on DEQ work level is to modify the permit.  Class 1 modifications are the simplest and class 3 as the most complex requiring significant review</a:t>
            </a:r>
            <a:r>
              <a:rPr lang="en-US" altLang="en-US" dirty="0" smtClean="0"/>
              <a:t>. </a:t>
            </a:r>
            <a:r>
              <a:rPr lang="en-US" altLang="en-US" baseline="0" dirty="0" smtClean="0"/>
              <a:t>Our proposal also streamlines to just one fee per class. </a:t>
            </a:r>
            <a:r>
              <a:rPr lang="en-US" altLang="en-US" dirty="0" smtClean="0"/>
              <a:t>These</a:t>
            </a:r>
            <a:r>
              <a:rPr lang="en-US" altLang="en-US" baseline="0" dirty="0" smtClean="0"/>
              <a:t> fees are an inconsistent source of revenue since the fees are only assessed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a new Operating</a:t>
            </a:r>
            <a:r>
              <a:rPr lang="en-US" altLang="en-US" baseline="0" dirty="0" smtClean="0"/>
              <a:t> P</a:t>
            </a:r>
            <a:r>
              <a:rPr lang="en-US" altLang="en-US" dirty="0" smtClean="0"/>
              <a:t>ermitted Disposal Administrative</a:t>
            </a:r>
            <a:r>
              <a:rPr lang="en-US" altLang="en-US" baseline="0" dirty="0" smtClean="0"/>
              <a:t> fee of $5.50 per metric ton. DEQ will assess fees </a:t>
            </a:r>
            <a:r>
              <a:rPr lang="en-US" sz="1200" b="0" i="0" u="none" strike="noStrike" kern="1200" baseline="0" dirty="0" smtClean="0">
                <a:solidFill>
                  <a:schemeClr val="tx1"/>
                </a:solidFill>
                <a:latin typeface="+mn-lt"/>
                <a:ea typeface="+mn-ea"/>
                <a:cs typeface="+mn-cs"/>
              </a:rPr>
              <a:t>for </a:t>
            </a:r>
            <a:r>
              <a:rPr lang="en-US" sz="1200" b="0" i="0" u="none" strike="noStrike" kern="1200" baseline="0" dirty="0" smtClean="0">
                <a:solidFill>
                  <a:schemeClr val="tx1"/>
                </a:solidFill>
                <a:latin typeface="+mn-lt"/>
                <a:ea typeface="+mn-ea"/>
                <a:cs typeface="+mn-cs"/>
              </a:rPr>
              <a:t>waste disposed into a permitted Subtitle C land disposal unit.  </a:t>
            </a:r>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0" baseline="0" dirty="0" smtClean="0"/>
              <a:t>At $5.50 per ton this fee could potentially bring in $400, 000 annually in additional revenue.  </a:t>
            </a:r>
            <a:r>
              <a:rPr lang="en-US" altLang="en-US" b="0" i="1" baseline="0" dirty="0" smtClean="0"/>
              <a:t>(90,000 tons)</a:t>
            </a:r>
            <a:endParaRPr lang="en-US" altLang="en-US" b="0" i="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help us meet our program administration costs. </a:t>
            </a:r>
            <a:r>
              <a:rPr lang="en-US" altLang="en-US" strike="sngStrike" baseline="0" dirty="0" smtClean="0"/>
              <a:t> </a:t>
            </a:r>
            <a:endParaRPr lang="en-US" altLang="en-US" strike="sngStrike" baseline="0" dirty="0" smtClean="0"/>
          </a:p>
          <a:p>
            <a:pPr marL="171450" indent="-171450" eaLnBrk="1" hangingPunct="1">
              <a:lnSpc>
                <a:spcPct val="110000"/>
              </a:lnSpc>
              <a:spcBef>
                <a:spcPct val="0"/>
              </a:spcBef>
              <a:buFont typeface="Arial" panose="020B0604020202020204" pitchFamily="34" charset="0"/>
              <a:buChar char="•"/>
              <a:defRPr/>
            </a:pPr>
            <a:endParaRPr lang="en-US" altLang="en-US" b="1" baseline="0"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baseline="0" dirty="0" smtClean="0"/>
              <a:t>We </a:t>
            </a:r>
            <a:r>
              <a:rPr lang="en-US" altLang="en-US" baseline="0" dirty="0" smtClean="0"/>
              <a:t>propose implementing </a:t>
            </a:r>
            <a:r>
              <a:rPr lang="en-US" altLang="en-US" baseline="0" dirty="0" smtClean="0"/>
              <a:t>all of these permitting fee increases in 2019.</a:t>
            </a:r>
            <a:r>
              <a:rPr lang="en-US" altLang="en-US" dirty="0" smtClean="0"/>
              <a:t>  </a:t>
            </a:r>
          </a:p>
          <a:p>
            <a:pPr marL="171450" indent="-171450" eaLnBrk="1" hangingPunct="1">
              <a:lnSpc>
                <a:spcPct val="110000"/>
              </a:lnSpc>
              <a:spcBef>
                <a:spcPct val="0"/>
              </a:spcBef>
              <a:buFont typeface="Arial" panose="020B0604020202020204" pitchFamily="34" charset="0"/>
              <a:buChar char="•"/>
              <a:defRPr/>
            </a:pPr>
            <a:endParaRPr lang="en-US" altLang="en-US" b="1"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Now, I will return the presentation back to David. [CLICK]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a:t>
            </a: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Fee increases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Detail , either by land unit </a:t>
            </a:r>
            <a:r>
              <a:rPr lang="en-US" sz="1200" b="0" kern="1200" baseline="0" dirty="0" smtClean="0">
                <a:solidFill>
                  <a:schemeClr val="tx1"/>
                </a:solidFill>
                <a:effectLst/>
                <a:latin typeface="+mn-lt"/>
                <a:ea typeface="+mn-ea"/>
                <a:cs typeface="+mn-cs"/>
              </a:rPr>
              <a:t>such as in a permitted SW or HW landfill</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or surface impoundment such as a</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permitted surface lagoon.</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7</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our</a:t>
            </a:r>
            <a:r>
              <a:rPr lang="en-US" b="1" strike="noStrike" baseline="0" dirty="0" smtClean="0"/>
              <a:t> </a:t>
            </a:r>
            <a:r>
              <a:rPr lang="en-US" b="0" strike="noStrike" baseline="0" dirty="0" smtClean="0"/>
              <a:t>work-to-date for this rulemaking. </a:t>
            </a:r>
            <a:r>
              <a:rPr lang="en-US" b="0" i="0" strike="noStrike" baseline="0" dirty="0" smtClean="0"/>
              <a:t>The blue circles represent our public engagement process, and the blue paper stacks represent documents we 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mentioned earlier, from the beginning, we were aware of many of the potential impacts this rulemaking would have on businesses producing hazardous waste, as well as the permitted facilities in Oregon that treat, store and dispose hazardous waste.</a:t>
            </a:r>
          </a:p>
          <a:p>
            <a:pPr marL="8686" lvl="0" indent="0">
              <a:buFont typeface="Arial" panose="020B0604020202020204" pitchFamily="34" charset="0"/>
              <a:buNone/>
            </a:pPr>
            <a:endParaRPr lang="en-US" b="0" baseline="0" dirty="0" smtClean="0"/>
          </a:p>
          <a:p>
            <a:pPr marL="18013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During the past year, we sought stakeholder input, primarily from a 9-member advisory committee. The nine-member advisory committee was comprised of statewide stakeholders, including representatives of small and large businesses, business advocates, education, and environmental interests meet three times (in Aug, Sept, and Oct).</a:t>
            </a:r>
          </a:p>
          <a:p>
            <a:pPr marL="180136" lvl="0" indent="-171450">
              <a:buFont typeface="Arial" panose="020B0604020202020204" pitchFamily="34" charset="0"/>
              <a:buChar char="•"/>
            </a:pPr>
            <a:endParaRPr lang="en-US" b="0" u="none" baseline="0" dirty="0" smtClean="0"/>
          </a:p>
          <a:p>
            <a:pPr marL="180136" lvl="0" indent="-171450">
              <a:buFont typeface="Arial" panose="020B0604020202020204" pitchFamily="34" charset="0"/>
              <a:buChar char="•"/>
            </a:pPr>
            <a:r>
              <a:rPr lang="en-US" b="0" u="none" baseline="0" dirty="0" smtClean="0"/>
              <a:t>Topics covered ranged from type of fee increases, amount of fees, and the current service needed to help us better understand impacts.  Stakeholder supported and agreed to our current service level, and on which fees to change and how to change them to mitigate impacts.  </a:t>
            </a:r>
          </a:p>
          <a:p>
            <a:pPr marL="8686" lvl="0" indent="0">
              <a:buFont typeface="Arial" panose="020B0604020202020204" pitchFamily="34" charset="0"/>
              <a:buNone/>
            </a:pPr>
            <a:endParaRPr lang="en-US" b="0" u="none" baseline="0" dirty="0" smtClean="0"/>
          </a:p>
          <a:p>
            <a:pPr marL="180136" lvl="0" indent="-171450">
              <a:buFont typeface="Arial" panose="020B0604020202020204" pitchFamily="34" charset="0"/>
              <a:buChar char="•"/>
            </a:pPr>
            <a:r>
              <a:rPr lang="en-US" b="0" u="none" baseline="0" dirty="0" smtClean="0"/>
              <a:t>During the meetings, the committee discussed impacts on Oregon’s hazardous waste management and </a:t>
            </a:r>
            <a:r>
              <a:rPr lang="en-US" b="0" u="none" baseline="0" dirty="0" smtClean="0"/>
              <a:t>the </a:t>
            </a:r>
            <a:r>
              <a:rPr lang="en-US" b="0" u="none" baseline="0" dirty="0" smtClean="0"/>
              <a:t>anticipated fiscal impacts on Oregon’s.   While there will be impacts, the Committee did not identify significant adverse impacts on Oregon small businesses as a result of our proposed fee increases.  The committee expressed support for the proposed fees increase to maintain DEQ Hazardous Waste Program’s current service</a:t>
            </a:r>
            <a:r>
              <a:rPr lang="en-US" b="1" u="none" baseline="0" dirty="0" smtClean="0"/>
              <a:t> </a:t>
            </a:r>
            <a:r>
              <a:rPr lang="en-US" b="0" u="none" baseline="0" dirty="0" smtClean="0"/>
              <a:t>level. The Committee also </a:t>
            </a:r>
            <a:r>
              <a:rPr lang="en-US" b="0" baseline="0" dirty="0" smtClean="0"/>
              <a:t>supported the concept of phasing-in fee increases for </a:t>
            </a:r>
            <a:r>
              <a:rPr lang="en-US" b="0" baseline="0" dirty="0" smtClean="0"/>
              <a:t>affected </a:t>
            </a:r>
            <a:r>
              <a:rPr lang="en-US" b="0" baseline="0" dirty="0" smtClean="0"/>
              <a:t>hazardous waste generators.</a:t>
            </a:r>
          </a:p>
          <a:p>
            <a:pPr marL="180136" lvl="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u="none" baseline="0" dirty="0" smtClean="0"/>
              <a:t>Next on the chart, we published public notice for the proposed rulemaking on December 14, 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And on January 17, 2019, we held a public hearing in Portland. The public comment period ended January 22, 2019, and 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strike="noStrike" baseline="0" dirty="0" smtClean="0"/>
              <a:t>Today</a:t>
            </a:r>
            <a:r>
              <a:rPr lang="en-US" b="0" u="none" strike="noStrike" baseline="0" dirty="0" smtClean="0"/>
              <a:t>, we are seeking your approval for </a:t>
            </a:r>
            <a:r>
              <a:rPr lang="en-US" b="0" u="none" baseline="0" dirty="0" smtClean="0"/>
              <a:t>phase </a:t>
            </a:r>
            <a:r>
              <a:rPr lang="en-US" b="0" u="none" baseline="0" dirty="0" smtClean="0"/>
              <a:t>1 of our fee increase rulemaking effort. </a:t>
            </a:r>
          </a:p>
          <a:p>
            <a:pPr marL="171450" indent="-171450">
              <a:buFont typeface="Arial" panose="020B0604020202020204" pitchFamily="34" charset="0"/>
              <a:buChar char="•"/>
            </a:pPr>
            <a:r>
              <a:rPr lang="en-US" b="0" u="none" baseline="0" dirty="0" smtClean="0"/>
              <a:t>Phase 2 involves statutory changes followed by additional rulemaking with a goal to secure program funding through 2026.</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baseline="0" dirty="0" smtClean="0"/>
              <a:t>If you approve Phase 1 today, </a:t>
            </a:r>
            <a:r>
              <a:rPr lang="en-US" b="0" baseline="0" dirty="0" smtClean="0"/>
              <a:t>we </a:t>
            </a:r>
            <a:r>
              <a:rPr lang="en-US" b="0" baseline="0" dirty="0" smtClean="0"/>
              <a:t>will send out invoices to our regulated businesses and organizations within the next 30 days.  We have been keeping them informed of our fee increase activities as a courtesy.</a:t>
            </a:r>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 (6-8 pm Hearing)</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a:p>
            <a:pPr marL="457200" lvl="1" indent="0">
              <a:buFont typeface="Arial" panose="020B0604020202020204" pitchFamily="34" charset="0"/>
              <a:buNone/>
            </a:pPr>
            <a:endParaRPr lang="fr-FR" dirty="0" smtClean="0"/>
          </a:p>
          <a:p>
            <a:pPr marL="171450" indent="-171450">
              <a:buFont typeface="Arial" panose="020B0604020202020204" pitchFamily="34" charset="0"/>
              <a:buChar char="•"/>
            </a:pPr>
            <a:r>
              <a:rPr lang="en-US" b="0" u="none" baseline="0" dirty="0" smtClean="0"/>
              <a:t>In addition to the elements to this rulemaking timeline</a:t>
            </a:r>
            <a:r>
              <a:rPr lang="en-US" b="1" u="none" baseline="0" dirty="0" smtClean="0"/>
              <a:t> [point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deficit. The phases will help fund the program to at least 2026.</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including the fees increases proposed in this rulemaking package, </a:t>
            </a:r>
            <a:r>
              <a:rPr lang="en-US" sz="1200" b="0" baseline="0" dirty="0" smtClean="0"/>
              <a:t>we must seek legislative changes -- ideally during 2021 legislative session.  This would help build the next phase of our funding bridge, allowing us to continue the current level of service covering our hazardous waste generators and permitted businesses in Oregon.</a:t>
            </a:r>
          </a:p>
          <a:p>
            <a:pPr marL="457200" lvl="1" indent="0">
              <a:buFont typeface="Arial" panose="020B0604020202020204" pitchFamily="34" charset="0"/>
              <a:buNone/>
            </a:pPr>
            <a:endParaRPr lang="fr-FR"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kern="1200" baseline="0" dirty="0" smtClean="0">
                <a:solidFill>
                  <a:schemeClr val="tx1"/>
                </a:solidFill>
                <a:effectLst/>
                <a:latin typeface="+mn-lt"/>
                <a:ea typeface="+mn-ea"/>
                <a:cs typeface="+mn-cs"/>
              </a:rPr>
              <a:t>David </a:t>
            </a:r>
            <a:r>
              <a:rPr lang="en-US" sz="1200" b="1" kern="1200" baseline="0" dirty="0" err="1" smtClean="0">
                <a:solidFill>
                  <a:schemeClr val="tx1"/>
                </a:solidFill>
                <a:effectLst/>
                <a:latin typeface="+mn-lt"/>
                <a:ea typeface="+mn-ea"/>
                <a:cs typeface="+mn-cs"/>
              </a:rPr>
              <a:t>Livengood</a:t>
            </a:r>
            <a:endParaRPr lang="en-US" sz="1200" b="1" kern="1200" baseline="0" dirty="0" smtClean="0">
              <a:solidFill>
                <a:schemeClr val="tx1"/>
              </a:solidFill>
              <a:effectLst/>
              <a:latin typeface="+mn-lt"/>
              <a:ea typeface="+mn-ea"/>
              <a:cs typeface="+mn-cs"/>
            </a:endParaRPr>
          </a:p>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7/16/2019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7/16/2019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7/16/2019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dirty="0"/>
          </a:p>
        </p:txBody>
      </p:sp>
    </p:spTree>
    <p:extLst>
      <p:ext uri="{BB962C8B-B14F-4D97-AF65-F5344CB8AC3E}">
        <p14:creationId xmlns:p14="http://schemas.microsoft.com/office/powerpoint/2010/main" val="211390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7/16/2019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dirty="0"/>
          </a:p>
        </p:txBody>
      </p:sp>
    </p:spTree>
    <p:extLst>
      <p:ext uri="{BB962C8B-B14F-4D97-AF65-F5344CB8AC3E}">
        <p14:creationId xmlns:p14="http://schemas.microsoft.com/office/powerpoint/2010/main" val="1522306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7/16/2019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dirty="0"/>
          </a:p>
        </p:txBody>
      </p:sp>
    </p:spTree>
    <p:extLst>
      <p:ext uri="{BB962C8B-B14F-4D97-AF65-F5344CB8AC3E}">
        <p14:creationId xmlns:p14="http://schemas.microsoft.com/office/powerpoint/2010/main" val="2379113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7/16/2019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dirty="0"/>
          </a:p>
        </p:txBody>
      </p:sp>
    </p:spTree>
    <p:extLst>
      <p:ext uri="{BB962C8B-B14F-4D97-AF65-F5344CB8AC3E}">
        <p14:creationId xmlns:p14="http://schemas.microsoft.com/office/powerpoint/2010/main" val="20448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7/16/2019</a:t>
            </a:fld>
            <a:endParaRPr lang="en-US" dirty="0"/>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dirty="0"/>
          </a:p>
        </p:txBody>
      </p:sp>
    </p:spTree>
    <p:extLst>
      <p:ext uri="{BB962C8B-B14F-4D97-AF65-F5344CB8AC3E}">
        <p14:creationId xmlns:p14="http://schemas.microsoft.com/office/powerpoint/2010/main" val="104211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7/16/2019</a:t>
            </a:fld>
            <a:endParaRPr lang="en-US" dirty="0"/>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dirty="0"/>
          </a:p>
        </p:txBody>
      </p:sp>
    </p:spTree>
    <p:extLst>
      <p:ext uri="{BB962C8B-B14F-4D97-AF65-F5344CB8AC3E}">
        <p14:creationId xmlns:p14="http://schemas.microsoft.com/office/powerpoint/2010/main" val="18375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7/16/2019</a:t>
            </a:fld>
            <a:endParaRPr lang="en-US" dirty="0"/>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dirty="0"/>
          </a:p>
        </p:txBody>
      </p:sp>
    </p:spTree>
    <p:extLst>
      <p:ext uri="{BB962C8B-B14F-4D97-AF65-F5344CB8AC3E}">
        <p14:creationId xmlns:p14="http://schemas.microsoft.com/office/powerpoint/2010/main" val="161775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7/16/2019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dirty="0"/>
          </a:p>
        </p:txBody>
      </p:sp>
    </p:spTree>
    <p:extLst>
      <p:ext uri="{BB962C8B-B14F-4D97-AF65-F5344CB8AC3E}">
        <p14:creationId xmlns:p14="http://schemas.microsoft.com/office/powerpoint/2010/main" val="212414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7/16/2019</a:t>
            </a:fld>
            <a:endParaRPr lang="en-US" dirty="0"/>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dirty="0"/>
          </a:p>
        </p:txBody>
      </p:sp>
    </p:spTree>
    <p:extLst>
      <p:ext uri="{BB962C8B-B14F-4D97-AF65-F5344CB8AC3E}">
        <p14:creationId xmlns:p14="http://schemas.microsoft.com/office/powerpoint/2010/main" val="296110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7/16/2019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dirty="0"/>
          </a:p>
        </p:txBody>
      </p:sp>
    </p:spTree>
    <p:extLst>
      <p:ext uri="{BB962C8B-B14F-4D97-AF65-F5344CB8AC3E}">
        <p14:creationId xmlns:p14="http://schemas.microsoft.com/office/powerpoint/2010/main" val="28269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7/16/2019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dirty="0"/>
          </a:p>
        </p:txBody>
      </p:sp>
    </p:spTree>
    <p:extLst>
      <p:ext uri="{BB962C8B-B14F-4D97-AF65-F5344CB8AC3E}">
        <p14:creationId xmlns:p14="http://schemas.microsoft.com/office/powerpoint/2010/main" val="28051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7/16/2019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7/16/2019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7/16/2019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7/16/2019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7/16/2019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7/16/2019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7/16/2019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7/16/2019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7/16/2019</a:t>
            </a:fld>
            <a:endParaRPr lang="en-US" dirty="0"/>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dirty="0"/>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3.jpg"/><Relationship Id="rId4" Type="http://schemas.openxmlformats.org/officeDocument/2006/relationships/hyperlink" Target="https://www.oregonlaws.org/ors/466.04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Fee Increase EQC Proposal</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July 18, 2019</a:t>
            </a:r>
          </a:p>
          <a:p>
            <a:pPr algn="r">
              <a:lnSpc>
                <a:spcPct val="110000"/>
              </a:lnSpc>
              <a:spcBef>
                <a:spcPts val="0"/>
              </a:spcBef>
            </a:pPr>
            <a:r>
              <a:rPr lang="en-US" sz="2800" dirty="0" smtClean="0">
                <a:solidFill>
                  <a:schemeClr val="tx1"/>
                </a:solidFill>
              </a:rPr>
              <a:t>Enterprise,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a:t>
            </a:r>
            <a:r>
              <a:rPr lang="en-US" sz="1000" dirty="0" err="1" smtClean="0">
                <a:latin typeface="Arial" pitchFamily="34" charset="0"/>
                <a:cs typeface="Arial" pitchFamily="34" charset="0"/>
              </a:rPr>
              <a:t>Livengood</a:t>
            </a:r>
            <a:r>
              <a:rPr lang="en-US" sz="1000" dirty="0" smtClean="0">
                <a:latin typeface="Arial" pitchFamily="34" charset="0"/>
                <a:cs typeface="Arial" pitchFamily="34" charset="0"/>
              </a:rPr>
              <a:t> &amp; Jeannette </a:t>
            </a:r>
            <a:r>
              <a:rPr lang="en-US" sz="1000" dirty="0" err="1" smtClean="0">
                <a:latin typeface="Arial" pitchFamily="34" charset="0"/>
                <a:cs typeface="Arial" pitchFamily="34" charset="0"/>
              </a:rPr>
              <a:t>Acomb</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69372" y="1667939"/>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dirty="0"/>
              <a:t>The proposed rules were placed on public notice on </a:t>
            </a:r>
            <a:r>
              <a:rPr lang="en-US" altLang="en-US" sz="2000" dirty="0" smtClean="0"/>
              <a:t>December 14, </a:t>
            </a:r>
            <a:r>
              <a:rPr lang="en-US" altLang="en-US" sz="2000" dirty="0"/>
              <a:t>2018. </a:t>
            </a:r>
          </a:p>
          <a:p>
            <a:pPr eaLnBrk="1" hangingPunct="1">
              <a:lnSpc>
                <a:spcPct val="150000"/>
              </a:lnSpc>
              <a:spcBef>
                <a:spcPct val="0"/>
              </a:spcBef>
              <a:buFontTx/>
              <a:buNone/>
            </a:pPr>
            <a:r>
              <a:rPr lang="en-US" altLang="en-US" sz="2000" dirty="0"/>
              <a:t>DEQ held a public hearing in Portland on </a:t>
            </a:r>
            <a:r>
              <a:rPr lang="en-US" altLang="en-US" sz="2000" dirty="0" smtClean="0"/>
              <a:t>January 17, 2019.</a:t>
            </a:r>
            <a:endParaRPr lang="en-US" altLang="en-US" sz="2000" dirty="0"/>
          </a:p>
          <a:p>
            <a:pPr eaLnBrk="1" hangingPunct="1">
              <a:lnSpc>
                <a:spcPct val="150000"/>
              </a:lnSpc>
              <a:spcBef>
                <a:spcPct val="0"/>
              </a:spcBef>
              <a:buFontTx/>
              <a:buNone/>
            </a:pPr>
            <a:r>
              <a:rPr lang="en-US" altLang="en-US" sz="2000" dirty="0"/>
              <a:t>The public comment period ended on June </a:t>
            </a:r>
            <a:r>
              <a:rPr lang="en-US" altLang="en-US" sz="2000" dirty="0" smtClean="0"/>
              <a:t>22, 2019.</a:t>
            </a:r>
          </a:p>
          <a:p>
            <a:pPr eaLnBrk="1" hangingPunct="1">
              <a:lnSpc>
                <a:spcPct val="150000"/>
              </a:lnSpc>
              <a:spcBef>
                <a:spcPct val="0"/>
              </a:spcBef>
              <a:buFontTx/>
              <a:buNone/>
            </a:pPr>
            <a:r>
              <a:rPr lang="en-US" altLang="en-US" sz="2000" dirty="0" smtClean="0"/>
              <a:t>No </a:t>
            </a:r>
            <a:r>
              <a:rPr lang="en-US" altLang="en-US" sz="2000" dirty="0"/>
              <a:t>comments were received.</a:t>
            </a:r>
          </a:p>
          <a:p>
            <a:pPr eaLnBrk="1" hangingPunct="1">
              <a:lnSpc>
                <a:spcPct val="150000"/>
              </a:lnSpc>
              <a:spcBef>
                <a:spcPct val="0"/>
              </a:spcBef>
              <a:buFontTx/>
              <a:buNone/>
            </a:pPr>
            <a:r>
              <a:rPr lang="en-US" altLang="en-US" sz="2000" dirty="0"/>
              <a:t>No changes to the proposed rules were made based on the comments.</a:t>
            </a:r>
          </a:p>
          <a:p>
            <a:pPr eaLnBrk="1" hangingPunct="1">
              <a:lnSpc>
                <a:spcPct val="150000"/>
              </a:lnSpc>
              <a:spcBef>
                <a:spcPct val="0"/>
              </a:spcBef>
              <a:buFontTx/>
              <a:buNone/>
            </a:pPr>
            <a:endParaRPr lang="en-US" altLang="en-US" sz="2000"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Generator</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12</a:t>
            </a:fld>
            <a:endParaRPr lang="en-US" dirty="0"/>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14</a:t>
            </a:fld>
            <a:endParaRPr lang="en-US" dirty="0"/>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42"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0" name="Chart 19"/>
          <p:cNvGraphicFramePr>
            <a:graphicFrameLocks/>
          </p:cNvGraphicFramePr>
          <p:nvPr>
            <p:extLst/>
          </p:nvPr>
        </p:nvGraphicFramePr>
        <p:xfrm>
          <a:off x="744071"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456306150"/>
              </p:ext>
            </p:extLst>
          </p:nvPr>
        </p:nvGraphicFramePr>
        <p:xfrm>
          <a:off x="710514"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02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13" name="Table 12"/>
          <p:cNvGraphicFramePr>
            <a:graphicFrameLocks noGrp="1"/>
          </p:cNvGraphicFramePr>
          <p:nvPr>
            <p:extLst>
              <p:ext uri="{D42A27DB-BD31-4B8C-83A1-F6EECF244321}">
                <p14:modId xmlns:p14="http://schemas.microsoft.com/office/powerpoint/2010/main" val="1514036816"/>
              </p:ext>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69818" y="1470261"/>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27%  $823K</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6419" y="412429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 name="TextBox 2"/>
          <p:cNvSpPr txBox="1"/>
          <p:nvPr/>
        </p:nvSpPr>
        <p:spPr>
          <a:xfrm>
            <a:off x="160383" y="4188464"/>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
        <p:nvSpPr>
          <p:cNvPr id="19" name="Rounded Rectangle 18"/>
          <p:cNvSpPr/>
          <p:nvPr/>
        </p:nvSpPr>
        <p:spPr>
          <a:xfrm>
            <a:off x="1429550"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0" name="Table 19"/>
          <p:cNvGraphicFramePr>
            <a:graphicFrameLocks noGrp="1"/>
          </p:cNvGraphicFramePr>
          <p:nvPr>
            <p:extLst>
              <p:ext uri="{D42A27DB-BD31-4B8C-83A1-F6EECF244321}">
                <p14:modId xmlns:p14="http://schemas.microsoft.com/office/powerpoint/2010/main" val="2226997688"/>
              </p:ext>
            </p:extLst>
          </p:nvPr>
        </p:nvGraphicFramePr>
        <p:xfrm>
          <a:off x="1572994" y="1316865"/>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21" name="TextBox 20"/>
          <p:cNvSpPr txBox="1"/>
          <p:nvPr/>
        </p:nvSpPr>
        <p:spPr>
          <a:xfrm>
            <a:off x="2083456" y="127633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22" name="TextBox 21"/>
          <p:cNvSpPr txBox="1"/>
          <p:nvPr/>
        </p:nvSpPr>
        <p:spPr>
          <a:xfrm>
            <a:off x="2099768" y="2517673"/>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23" name="TextBox 22"/>
          <p:cNvSpPr txBox="1"/>
          <p:nvPr/>
        </p:nvSpPr>
        <p:spPr>
          <a:xfrm>
            <a:off x="2097666" y="442344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24" name="Striped Right Arrow 23"/>
          <p:cNvSpPr/>
          <p:nvPr/>
        </p:nvSpPr>
        <p:spPr>
          <a:xfrm rot="10800000">
            <a:off x="5477608" y="3923647"/>
            <a:ext cx="2370992"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77608" y="4014045"/>
            <a:ext cx="2370992" cy="369332"/>
          </a:xfrm>
          <a:prstGeom prst="rect">
            <a:avLst/>
          </a:prstGeom>
          <a:noFill/>
        </p:spPr>
        <p:txBody>
          <a:bodyPr wrap="square" rtlCol="0">
            <a:spAutoFit/>
          </a:bodyPr>
          <a:lstStyle/>
          <a:p>
            <a:r>
              <a:rPr lang="en-US" dirty="0" smtClean="0">
                <a:solidFill>
                  <a:srgbClr val="FFCC00"/>
                </a:solidFill>
              </a:rPr>
              <a:t>+$152,160 Annual Fees </a:t>
            </a:r>
            <a:endParaRPr lang="en-ZW" dirty="0">
              <a:solidFill>
                <a:srgbClr val="FFCC00"/>
              </a:solidFill>
            </a:endParaRPr>
          </a:p>
        </p:txBody>
      </p:sp>
      <p:sp>
        <p:nvSpPr>
          <p:cNvPr id="26" name="Striped Right Arrow 25"/>
          <p:cNvSpPr/>
          <p:nvPr/>
        </p:nvSpPr>
        <p:spPr>
          <a:xfrm rot="10800000">
            <a:off x="5401866" y="2522344"/>
            <a:ext cx="3286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7" name="TextBox 26"/>
          <p:cNvSpPr txBox="1"/>
          <p:nvPr/>
        </p:nvSpPr>
        <p:spPr>
          <a:xfrm>
            <a:off x="5401867" y="2612743"/>
            <a:ext cx="3208332" cy="369332"/>
          </a:xfrm>
          <a:prstGeom prst="rect">
            <a:avLst/>
          </a:prstGeom>
          <a:noFill/>
        </p:spPr>
        <p:txBody>
          <a:bodyPr wrap="square" rtlCol="0">
            <a:spAutoFit/>
          </a:bodyPr>
          <a:lstStyle/>
          <a:p>
            <a:r>
              <a:rPr lang="en-US" dirty="0" smtClean="0">
                <a:solidFill>
                  <a:srgbClr val="FFCC00"/>
                </a:solidFill>
              </a:rPr>
              <a:t>+$975,367 Management Factors </a:t>
            </a:r>
            <a:endParaRPr lang="en-ZW" dirty="0">
              <a:solidFill>
                <a:srgbClr val="FFCC00"/>
              </a:solidFill>
            </a:endParaRPr>
          </a:p>
        </p:txBody>
      </p:sp>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P spid="19"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Permitting</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21</a:t>
            </a:fld>
            <a:endParaRPr lang="en-US" dirty="0"/>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79994" y="3507825"/>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graphicFrame>
        <p:nvGraphicFramePr>
          <p:cNvPr id="22" name="Table 21"/>
          <p:cNvGraphicFramePr>
            <a:graphicFrameLocks noGrp="1"/>
          </p:cNvGraphicFramePr>
          <p:nvPr>
            <p:extLst>
              <p:ext uri="{D42A27DB-BD31-4B8C-83A1-F6EECF244321}">
                <p14:modId xmlns:p14="http://schemas.microsoft.com/office/powerpoint/2010/main" val="335783553"/>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497810" y="2242726"/>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8" name="TextBox 17"/>
          <p:cNvSpPr txBox="1"/>
          <p:nvPr/>
        </p:nvSpPr>
        <p:spPr>
          <a:xfrm>
            <a:off x="5508542" y="3587914"/>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90196" y="4012209"/>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25" name="TextBox 24"/>
          <p:cNvSpPr txBox="1"/>
          <p:nvPr/>
        </p:nvSpPr>
        <p:spPr>
          <a:xfrm>
            <a:off x="5490196" y="4102606"/>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12902" y="2331873"/>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dirty="0"/>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dirty="0"/>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5400" dirty="0" smtClean="0">
                <a:solidFill>
                  <a:schemeClr val="bg1"/>
                </a:solidFill>
              </a:rPr>
              <a:t>Program Info</a:t>
            </a:r>
            <a:endParaRPr lang="en-US" sz="54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28</a:t>
            </a:fld>
            <a:endParaRPr lang="en-US" dirty="0"/>
          </a:p>
        </p:txBody>
      </p:sp>
    </p:spTree>
    <p:extLst>
      <p:ext uri="{BB962C8B-B14F-4D97-AF65-F5344CB8AC3E}">
        <p14:creationId xmlns:p14="http://schemas.microsoft.com/office/powerpoint/2010/main" val="269379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228600"/>
            <a:ext cx="8402619" cy="6467475"/>
          </a:xfrm>
          <a:prstGeom prst="rect">
            <a:avLst/>
          </a:prstGeom>
        </p:spPr>
      </p:pic>
    </p:spTree>
    <p:extLst>
      <p:ext uri="{BB962C8B-B14F-4D97-AF65-F5344CB8AC3E}">
        <p14:creationId xmlns:p14="http://schemas.microsoft.com/office/powerpoint/2010/main" val="400729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Fees</a:t>
            </a:r>
          </a:p>
          <a:p>
            <a:pPr algn="ctr" eaLnBrk="1" hangingPunct="1">
              <a:spcBef>
                <a:spcPct val="0"/>
              </a:spcBef>
              <a:buFontTx/>
              <a:buNone/>
            </a:pPr>
            <a:endParaRPr lang="en-US" altLang="en-US" sz="2800" b="1" dirty="0"/>
          </a:p>
          <a:p>
            <a:pPr algn="ctr" eaLnBrk="1" hangingPunct="1">
              <a:spcBef>
                <a:spcPct val="0"/>
              </a:spcBef>
              <a:buFontTx/>
              <a:buNone/>
            </a:pPr>
            <a:endParaRPr lang="en-US" altLang="en-US" sz="1000" b="1" dirty="0"/>
          </a:p>
          <a:p>
            <a:pPr marL="342900" indent="-342900" eaLnBrk="1" hangingPunct="1">
              <a:spcBef>
                <a:spcPct val="0"/>
              </a:spcBef>
              <a:spcAft>
                <a:spcPts val="600"/>
              </a:spcAft>
              <a:buFont typeface="Wingdings" panose="05000000000000000000" pitchFamily="2" charset="2"/>
              <a:buChar char="§"/>
            </a:pPr>
            <a:r>
              <a:rPr lang="en-US" altLang="en-US" sz="2400" dirty="0" smtClean="0"/>
              <a:t>Projected $1.2-$1.5 million revenue deficit in revenue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Fee increases needed as </a:t>
            </a:r>
            <a:r>
              <a:rPr lang="en-US" altLang="en-US" sz="2400" dirty="0" smtClean="0"/>
              <a:t>program </a:t>
            </a:r>
            <a:r>
              <a:rPr lang="en-US" altLang="en-US" sz="2400" dirty="0"/>
              <a:t>operating costs </a:t>
            </a:r>
            <a:r>
              <a:rPr lang="en-US" altLang="en-US" sz="2400" dirty="0" smtClean="0"/>
              <a:t>increase</a:t>
            </a:r>
          </a:p>
          <a:p>
            <a:pPr marL="342900" indent="-342900" eaLnBrk="1" hangingPunct="1">
              <a:spcBef>
                <a:spcPct val="0"/>
              </a:spcBef>
              <a:spcAft>
                <a:spcPts val="600"/>
              </a:spcAft>
              <a:buFont typeface="Wingdings" panose="05000000000000000000" pitchFamily="2" charset="2"/>
              <a:buChar char="§"/>
            </a:pPr>
            <a:endParaRPr lang="en-US" altLang="en-US" sz="2400" dirty="0"/>
          </a:p>
          <a:p>
            <a:pPr marL="342900" indent="-342900" eaLnBrk="1" hangingPunct="1">
              <a:spcBef>
                <a:spcPct val="0"/>
              </a:spcBef>
              <a:spcAft>
                <a:spcPts val="600"/>
              </a:spcAft>
              <a:buFont typeface="Wingdings" panose="05000000000000000000" pitchFamily="2" charset="2"/>
              <a:buChar char="§"/>
            </a:pPr>
            <a:r>
              <a:rPr lang="en-US" altLang="en-US" sz="2400" dirty="0"/>
              <a:t>Federal and state statutes authorize fee increases </a:t>
            </a:r>
            <a:r>
              <a:rPr lang="en-US" altLang="en-US" sz="2400" dirty="0" smtClean="0"/>
              <a:t>to implement program</a:t>
            </a:r>
            <a:endParaRPr lang="en-US" altLang="en-US" sz="24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369997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33</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a:solidFill>
                            <a:srgbClr val="000000"/>
                          </a:solidFill>
                          <a:effectLst/>
                          <a:latin typeface="Calibri" panose="020F0502020204030204" pitchFamily="34" charset="0"/>
                        </a:rPr>
                        <a:t>Add'l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34</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smtClean="0">
                          <a:solidFill>
                            <a:srgbClr val="000000"/>
                          </a:solidFill>
                          <a:effectLst/>
                          <a:latin typeface="Calibri" panose="020F0502020204030204" pitchFamily="34" charset="0"/>
                        </a:rPr>
                        <a:t>Add’l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35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59739805"/>
              </p:ext>
            </p:extLst>
          </p:nvPr>
        </p:nvGraphicFramePr>
        <p:xfrm>
          <a:off x="381001" y="1676403"/>
          <a:ext cx="8328991"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299810">
                  <a:extLst>
                    <a:ext uri="{9D8B030D-6E8A-4147-A177-3AD203B41FA5}">
                      <a16:colId xmlns:a16="http://schemas.microsoft.com/office/drawing/2014/main" val="3649831774"/>
                    </a:ext>
                  </a:extLst>
                </a:gridCol>
                <a:gridCol w="1299810">
                  <a:extLst>
                    <a:ext uri="{9D8B030D-6E8A-4147-A177-3AD203B41FA5}">
                      <a16:colId xmlns:a16="http://schemas.microsoft.com/office/drawing/2014/main" val="232002680"/>
                    </a:ext>
                  </a:extLst>
                </a:gridCol>
                <a:gridCol w="1299810">
                  <a:extLst>
                    <a:ext uri="{9D8B030D-6E8A-4147-A177-3AD203B41FA5}">
                      <a16:colId xmlns:a16="http://schemas.microsoft.com/office/drawing/2014/main" val="1950583379"/>
                    </a:ext>
                  </a:extLst>
                </a:gridCol>
                <a:gridCol w="1299810">
                  <a:extLst>
                    <a:ext uri="{9D8B030D-6E8A-4147-A177-3AD203B41FA5}">
                      <a16:colId xmlns:a16="http://schemas.microsoft.com/office/drawing/2014/main" val="754917681"/>
                    </a:ext>
                  </a:extLst>
                </a:gridCol>
                <a:gridCol w="1299810">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dirty="0">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dirty="0">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dirty="0">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dirty="0">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dirty="0">
                          <a:solidFill>
                            <a:srgbClr val="000000"/>
                          </a:solidFill>
                          <a:effectLst/>
                          <a:latin typeface="Calibri" panose="020F0502020204030204" pitchFamily="34" charset="0"/>
                        </a:rPr>
                        <a:t>Add'l </a:t>
                      </a:r>
                      <a:r>
                        <a:rPr lang="en-ZW" sz="2000" b="0" i="0" u="none" strike="noStrike" dirty="0" smtClean="0">
                          <a:solidFill>
                            <a:srgbClr val="000000"/>
                          </a:solidFill>
                          <a:effectLst/>
                          <a:latin typeface="Calibri" panose="020F0502020204030204" pitchFamily="34" charset="0"/>
                        </a:rPr>
                        <a:t>revenue</a:t>
                      </a:r>
                      <a:endParaRPr lang="en-ZW" sz="20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dirty="0">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72354545"/>
                  </a:ext>
                </a:extLst>
              </a:tr>
              <a:tr h="382788">
                <a:tc>
                  <a:txBody>
                    <a:bodyPr/>
                    <a:lstStyle/>
                    <a:p>
                      <a:pPr algn="just" fontAlgn="ctr"/>
                      <a:r>
                        <a:rPr lang="en-US" sz="2000" b="0" i="0" u="none" strike="noStrike" dirty="0">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1" i="0" u="none" strike="noStrike" dirty="0">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6260345"/>
                  </a:ext>
                </a:extLst>
              </a:tr>
              <a:tr h="382788">
                <a:tc>
                  <a:txBody>
                    <a:bodyPr/>
                    <a:lstStyle/>
                    <a:p>
                      <a:pPr algn="l" fontAlgn="ctr"/>
                      <a:r>
                        <a:rPr lang="en-US" sz="2000" b="0" i="0" u="none" strike="noStrike" dirty="0">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000" b="0" i="0" u="none" strike="noStrike" dirty="0">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36</a:t>
            </a:fld>
            <a:endParaRPr lang="en-US" dirty="0"/>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00B05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3826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Headquarters</a:t>
            </a:r>
          </a:p>
          <a:p>
            <a:pPr lvl="1"/>
            <a:endParaRPr lang="en-US" dirty="0" smtClean="0"/>
          </a:p>
          <a:p>
            <a:pPr lvl="1"/>
            <a:endParaRPr lang="en-US" dirty="0" smtClean="0"/>
          </a:p>
          <a:p>
            <a:endParaRPr lang="en-US" b="1" dirty="0" smtClean="0"/>
          </a:p>
          <a:p>
            <a:r>
              <a:rPr lang="en-US" b="1" dirty="0" smtClean="0"/>
              <a:t>Northwest</a:t>
            </a:r>
          </a:p>
          <a:p>
            <a:pPr lvl="1"/>
            <a:endParaRPr lang="en-US" dirty="0" smtClean="0"/>
          </a:p>
          <a:p>
            <a:pPr lvl="1"/>
            <a:endParaRPr lang="en-US" dirty="0" smtClean="0"/>
          </a:p>
          <a:p>
            <a:endParaRPr lang="en-US" b="1" dirty="0" smtClean="0"/>
          </a:p>
          <a:p>
            <a:r>
              <a:rPr lang="en-US" b="1" dirty="0" smtClean="0"/>
              <a:t>Western</a:t>
            </a:r>
          </a:p>
          <a:p>
            <a:pPr lvl="1"/>
            <a:endParaRPr lang="en-US" dirty="0" smtClean="0"/>
          </a:p>
          <a:p>
            <a:pPr lvl="1"/>
            <a:endParaRPr lang="en-US" dirty="0" smtClean="0"/>
          </a:p>
          <a:p>
            <a:endParaRPr lang="en-US" b="1" dirty="0" smtClean="0"/>
          </a:p>
          <a:p>
            <a:r>
              <a:rPr lang="en-US" b="1" dirty="0" smtClean="0"/>
              <a:t>Eastern</a:t>
            </a:r>
          </a:p>
          <a:p>
            <a:endParaRPr lang="en-US" b="1" dirty="0" smtClean="0"/>
          </a:p>
          <a:p>
            <a:r>
              <a:rPr lang="en-US" b="1" dirty="0"/>
              <a:t> </a:t>
            </a:r>
            <a:r>
              <a:rPr lang="en-US" b="1" dirty="0" smtClean="0"/>
              <a:t> </a:t>
            </a:r>
            <a:endParaRPr lang="en-US" dirty="0"/>
          </a:p>
          <a:p>
            <a:endParaRPr lang="en-US" dirty="0"/>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r>
                <a:rPr lang="en-US" dirty="0" smtClean="0"/>
                <a:t>                  TA          Inspection        Permit         Administration</a:t>
              </a:r>
              <a:endParaRPr lang="en-US" dirty="0"/>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198896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28074" y="6286351"/>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584791" y="1834392"/>
            <a:ext cx="82296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a:spcBef>
                <a:spcPct val="0"/>
              </a:spcBef>
              <a:buNone/>
            </a:pPr>
            <a:r>
              <a:rPr lang="en-US" altLang="en-US" sz="2800" b="1" dirty="0" smtClean="0"/>
              <a:t>Today’s Fee Increase Proposal:</a:t>
            </a:r>
          </a:p>
          <a:p>
            <a:pPr algn="ctr">
              <a:spcBef>
                <a:spcPct val="0"/>
              </a:spcBef>
              <a:buNone/>
            </a:pPr>
            <a:endParaRPr lang="en-US" altLang="en-US" sz="2800" b="1" dirty="0" smtClean="0"/>
          </a:p>
          <a:p>
            <a:pPr algn="ctr">
              <a:spcBef>
                <a:spcPct val="0"/>
              </a:spcBef>
              <a:buNone/>
            </a:pPr>
            <a:endParaRPr lang="en-US" altLang="en-US" sz="2800" b="1" dirty="0"/>
          </a:p>
          <a:p>
            <a:pPr marL="342900" indent="-342900" eaLnBrk="1" hangingPunct="1">
              <a:spcBef>
                <a:spcPct val="0"/>
              </a:spcBef>
              <a:spcAft>
                <a:spcPts val="600"/>
              </a:spcAft>
              <a:buFont typeface="Wingdings" panose="05000000000000000000" pitchFamily="2" charset="2"/>
              <a:buChar char="§"/>
            </a:pPr>
            <a:r>
              <a:rPr lang="en-US" altLang="en-US" sz="2400" b="1" dirty="0" smtClean="0"/>
              <a:t>Generator Fees: </a:t>
            </a:r>
            <a:r>
              <a:rPr lang="en-US" altLang="en-US" sz="2400" dirty="0" smtClean="0"/>
              <a:t>Phased in from 2019 to 2024</a:t>
            </a:r>
          </a:p>
          <a:p>
            <a:pPr marL="342900" indent="-342900" eaLnBrk="1" hangingPunct="1">
              <a:spcBef>
                <a:spcPct val="0"/>
              </a:spcBef>
              <a:spcAft>
                <a:spcPts val="600"/>
              </a:spcAft>
              <a:buFont typeface="Wingdings" panose="05000000000000000000" pitchFamily="2" charset="2"/>
              <a:buChar char="§"/>
            </a:pPr>
            <a:endParaRPr lang="en-US" altLang="en-US" sz="2400" dirty="0" smtClean="0"/>
          </a:p>
          <a:p>
            <a:pPr marL="342900" indent="-342900" eaLnBrk="1" hangingPunct="1">
              <a:spcBef>
                <a:spcPct val="0"/>
              </a:spcBef>
              <a:spcAft>
                <a:spcPts val="600"/>
              </a:spcAft>
              <a:buFont typeface="Wingdings" panose="05000000000000000000" pitchFamily="2" charset="2"/>
              <a:buChar char="§"/>
            </a:pPr>
            <a:r>
              <a:rPr lang="en-US" altLang="en-US" sz="2400" b="1" dirty="0" smtClean="0"/>
              <a:t>Permitting Fees: </a:t>
            </a:r>
            <a:r>
              <a:rPr lang="en-US" altLang="en-US" sz="2400" dirty="0" smtClean="0"/>
              <a:t>One increase in 2019</a:t>
            </a:r>
            <a:endParaRPr lang="en-US" altLang="en-US" sz="2400" dirty="0"/>
          </a:p>
          <a:p>
            <a:pPr eaLnBrk="1" hangingPunct="1">
              <a:spcBef>
                <a:spcPct val="0"/>
              </a:spcBef>
              <a:spcAft>
                <a:spcPts val="600"/>
              </a:spcAft>
              <a:buFontTx/>
              <a:buNone/>
            </a:pPr>
            <a:endParaRPr lang="en-US" altLang="en-US" sz="2400" dirty="0"/>
          </a:p>
        </p:txBody>
      </p:sp>
    </p:spTree>
    <p:extLst>
      <p:ext uri="{BB962C8B-B14F-4D97-AF65-F5344CB8AC3E}">
        <p14:creationId xmlns:p14="http://schemas.microsoft.com/office/powerpoint/2010/main" val="1747761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2498291"/>
              </p:ext>
            </p:extLst>
          </p:nvPr>
        </p:nvGraphicFramePr>
        <p:xfrm>
          <a:off x="541337" y="1524000"/>
          <a:ext cx="8077199" cy="40451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3-year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Large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Small Quantity Generator Fee </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6-year Phase-in</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mj-lt"/>
                          <a:cs typeface="Times New Roman" panose="02020603050405020304" pitchFamily="18" charset="0"/>
                        </a:rPr>
                        <a:t>Various Factors</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mj-lt"/>
                          <a:cs typeface="Times New Roman" panose="02020603050405020304" pitchFamily="18" charset="0"/>
                        </a:rPr>
                        <a:t>0.50 – 2.00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mj-lt"/>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37203418"/>
              </p:ext>
            </p:extLst>
          </p:nvPr>
        </p:nvGraphicFramePr>
        <p:xfrm>
          <a:off x="539565" y="1443968"/>
          <a:ext cx="8078972" cy="4346537"/>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Fee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Category</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One Increase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2019</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mj-lt"/>
                          <a:ea typeface="+mn-ea"/>
                          <a:cs typeface="Times New Roman" panose="02020603050405020304" pitchFamily="18" charset="0"/>
                        </a:rPr>
                        <a:t>Storage</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Treatment</a:t>
                      </a:r>
                      <a:endParaRPr lang="en-ZW" sz="1800" dirty="0" smtClean="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Multi- Disposal</a:t>
                      </a:r>
                      <a:endParaRPr lang="en-ZW" sz="1800" dirty="0">
                        <a:latin typeface="+mj-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mj-lt"/>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mj-lt"/>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mj-lt"/>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mj-lt"/>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mj-lt"/>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mj-lt"/>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mj-lt"/>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July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32624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1" y="4362144"/>
            <a:ext cx="135009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68B656"/>
                </a:solidFill>
                <a:effectLst/>
                <a:uLnTx/>
                <a:uFillTx/>
                <a:latin typeface="Calibri"/>
                <a:ea typeface="+mn-ea"/>
                <a:cs typeface="+mn-cs"/>
              </a:rPr>
              <a:t>C</a:t>
            </a:r>
            <a:r>
              <a:rPr kumimoji="0" lang="en-US"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6" y="1478749"/>
            <a:ext cx="126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648386" y="1520272"/>
            <a:ext cx="17289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Public Hearing and EQC pre-inform meeting</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49386" y="4362144"/>
            <a:ext cx="14660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552BA"/>
                </a:solidFill>
                <a:effectLst/>
                <a:uLnTx/>
                <a:uFillTx/>
                <a:latin typeface="Calibri"/>
                <a:ea typeface="+mn-ea"/>
                <a:cs typeface="+mn-cs"/>
              </a:rPr>
              <a:t>P</a:t>
            </a:r>
            <a:r>
              <a:rPr kumimoji="0" lang="en-US"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94EC8-188C-4366-83D5-656EE16AC4AD}">
  <ds:schemaRefs>
    <ds:schemaRef ds:uri="http://purl.org/dc/elements/1.1/"/>
    <ds:schemaRef ds:uri="http://schemas.microsoft.com/office/2006/metadata/properti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10552</TotalTime>
  <Words>6295</Words>
  <Application>Microsoft Office PowerPoint</Application>
  <PresentationFormat>On-screen Show (4:3)</PresentationFormat>
  <Paragraphs>1226</Paragraphs>
  <Slides>36</Slides>
  <Notes>36</Notes>
  <HiddenSlides>26</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Symbol</vt:lpstr>
      <vt:lpstr>Times New Roman</vt:lpstr>
      <vt:lpstr>Wingdings</vt:lpstr>
      <vt:lpstr>Office Theme</vt:lpstr>
      <vt:lpstr>PPTtemplate</vt:lpstr>
      <vt:lpstr>Worksheet</vt:lpstr>
      <vt:lpstr>Hazardous Waste</vt:lpstr>
      <vt:lpstr>PowerPoint Presentation</vt:lpstr>
      <vt:lpstr>Proposed Hazardous Waste Fee Increases</vt:lpstr>
      <vt:lpstr>Hazardous Waste Program Background - Staff</vt:lpstr>
      <vt:lpstr>Proposed Hazardous Waste Fee Increases</vt:lpstr>
      <vt:lpstr>Proposed HW Generator Fee Increases </vt:lpstr>
      <vt:lpstr>Proposed HW Permitting Fee Increases </vt:lpstr>
      <vt:lpstr>Hazardous Waste Fee Increase 2019 </vt:lpstr>
      <vt:lpstr>Increase Generator &amp; Permit Fees</vt:lpstr>
      <vt:lpstr>Contacts</vt:lpstr>
      <vt:lpstr>Increase Hazardous Waste Fees</vt:lpstr>
      <vt:lpstr>Generator</vt:lpstr>
      <vt:lpstr>Proposed Changes to Generator Fee Formula</vt:lpstr>
      <vt:lpstr>Reminder: Generator Fee Cap</vt:lpstr>
      <vt:lpstr>Other Management Factors – Continued</vt:lpstr>
      <vt:lpstr>Generator Invoice -Current Example</vt:lpstr>
      <vt:lpstr>Generator Invoice Example</vt:lpstr>
      <vt:lpstr>Management Method Factor Proposal</vt:lpstr>
      <vt:lpstr>New Management Factor – Continued</vt:lpstr>
      <vt:lpstr>Generator Fees Funding</vt:lpstr>
      <vt:lpstr>Permitting</vt:lpstr>
      <vt:lpstr>Sample Permitting Annual Fee Proposal</vt:lpstr>
      <vt:lpstr>Permit Annual Funding</vt:lpstr>
      <vt:lpstr>Fiscal Impacts</vt:lpstr>
      <vt:lpstr>DEQ’s Fiscal Impact Statement</vt:lpstr>
      <vt:lpstr>DEQ’s Fiscal Impact Statement</vt:lpstr>
      <vt:lpstr>DEQ’s Fiscal Impact Statement –  Permits</vt:lpstr>
      <vt:lpstr>Program Info</vt:lpstr>
      <vt:lpstr>PowerPoint Presentation</vt:lpstr>
      <vt:lpstr>Hazardous Waste Program Background - Staff</vt:lpstr>
      <vt:lpstr>Hazardous Waste Background –            Program Portfolio</vt:lpstr>
      <vt:lpstr>Business Case</vt:lpstr>
      <vt:lpstr>Building a Business Case - Generators</vt:lpstr>
      <vt:lpstr>Business Case – Generators Continued</vt:lpstr>
      <vt:lpstr>Building a Business Case - Permitting</vt:lpstr>
      <vt:lpstr>Statutory Authority</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EQC PPT</dc:title>
  <dc:creator>Eileen Naples</dc:creator>
  <cp:lastModifiedBy>ACOMB Jeannette</cp:lastModifiedBy>
  <cp:revision>465</cp:revision>
  <cp:lastPrinted>2019-03-28T15:41:49Z</cp:lastPrinted>
  <dcterms:created xsi:type="dcterms:W3CDTF">2018-10-03T15:46:23Z</dcterms:created>
  <dcterms:modified xsi:type="dcterms:W3CDTF">2019-07-16T23:41:57Z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