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684" r:id="rId6"/>
  </p:sldMasterIdLst>
  <p:notesMasterIdLst>
    <p:notesMasterId r:id="rId41"/>
  </p:notesMasterIdLst>
  <p:sldIdLst>
    <p:sldId id="399" r:id="rId7"/>
    <p:sldId id="411" r:id="rId8"/>
    <p:sldId id="407" r:id="rId9"/>
    <p:sldId id="406" r:id="rId10"/>
    <p:sldId id="410" r:id="rId11"/>
    <p:sldId id="412" r:id="rId12"/>
    <p:sldId id="409" r:id="rId13"/>
    <p:sldId id="333" r:id="rId14"/>
    <p:sldId id="408" r:id="rId15"/>
    <p:sldId id="331" r:id="rId16"/>
    <p:sldId id="352" r:id="rId17"/>
    <p:sldId id="301" r:id="rId18"/>
    <p:sldId id="298" r:id="rId19"/>
    <p:sldId id="291" r:id="rId20"/>
    <p:sldId id="392" r:id="rId21"/>
    <p:sldId id="345" r:id="rId22"/>
    <p:sldId id="299" r:id="rId23"/>
    <p:sldId id="319" r:id="rId24"/>
    <p:sldId id="268" r:id="rId25"/>
    <p:sldId id="385" r:id="rId26"/>
    <p:sldId id="390" r:id="rId27"/>
    <p:sldId id="370" r:id="rId28"/>
    <p:sldId id="375" r:id="rId29"/>
    <p:sldId id="397" r:id="rId30"/>
    <p:sldId id="398" r:id="rId31"/>
    <p:sldId id="414" r:id="rId32"/>
    <p:sldId id="415" r:id="rId33"/>
    <p:sldId id="401" r:id="rId34"/>
    <p:sldId id="400" r:id="rId35"/>
    <p:sldId id="413" r:id="rId36"/>
    <p:sldId id="351" r:id="rId37"/>
    <p:sldId id="393" r:id="rId38"/>
    <p:sldId id="39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2" autoAdjust="0"/>
    <p:restoredTop sz="33148" autoAdjust="0"/>
  </p:normalViewPr>
  <p:slideViewPr>
    <p:cSldViewPr>
      <p:cViewPr>
        <p:scale>
          <a:sx n="80" d="100"/>
          <a:sy n="80" d="100"/>
        </p:scale>
        <p:origin x="3030" y="-396"/>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explosion val="2"/>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5/1/2019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Livengood.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a:t>
            </a:r>
            <a:r>
              <a:rPr lang="en-US" baseline="0" dirty="0" smtClean="0"/>
              <a:t>these hazardous </a:t>
            </a:r>
            <a:r>
              <a:rPr lang="en-US" baseline="0" dirty="0" smtClean="0"/>
              <a:t>waste generator and Treatment, Storage and Disposal fees in Oregon for the first time in </a:t>
            </a:r>
            <a:r>
              <a:rPr lang="en-US" baseline="0" dirty="0" smtClean="0"/>
              <a:t>approximately 20 years. </a:t>
            </a:r>
            <a:r>
              <a:rPr lang="en-US" baseline="0" dirty="0" smtClean="0"/>
              <a:t>Throughout the process of developing this proposed rule, we have been aware of the potential impact on our stakeholder community. In fact, we asked for feedback and received ideas from a number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proposed rule changes represent in-depth staff analyses, as well as Advisory Committee input.  I’m looking forward to sharing with you details about our proposed changes and implementation timeline.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r>
              <a:rPr lang="en-US" b="1" baseline="0" dirty="0" smtClean="0"/>
              <a:t>[CLICK]</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dirty="0"/>
          </a:p>
        </p:txBody>
      </p:sp>
    </p:spTree>
    <p:extLst>
      <p:ext uri="{BB962C8B-B14F-4D97-AF65-F5344CB8AC3E}">
        <p14:creationId xmlns:p14="http://schemas.microsoft.com/office/powerpoint/2010/main" val="83005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dirty="0"/>
          </a:p>
        </p:txBody>
      </p:sp>
    </p:spTree>
    <p:extLst>
      <p:ext uri="{BB962C8B-B14F-4D97-AF65-F5344CB8AC3E}">
        <p14:creationId xmlns:p14="http://schemas.microsoft.com/office/powerpoint/2010/main" val="64869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12</a:t>
            </a:fld>
            <a:endParaRPr lang="en-US" dirty="0"/>
          </a:p>
        </p:txBody>
      </p:sp>
    </p:spTree>
    <p:extLst>
      <p:ext uri="{BB962C8B-B14F-4D97-AF65-F5344CB8AC3E}">
        <p14:creationId xmlns:p14="http://schemas.microsoft.com/office/powerpoint/2010/main" val="144682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14</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18</a:t>
            </a:fld>
            <a:endParaRPr lang="en-US" dirty="0"/>
          </a:p>
        </p:txBody>
      </p:sp>
    </p:spTree>
    <p:extLst>
      <p:ext uri="{BB962C8B-B14F-4D97-AF65-F5344CB8AC3E}">
        <p14:creationId xmlns:p14="http://schemas.microsoft.com/office/powerpoint/2010/main" val="339621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19</a:t>
            </a:fld>
            <a:endParaRPr lang="en-US" dirty="0"/>
          </a:p>
        </p:txBody>
      </p:sp>
    </p:spTree>
    <p:extLst>
      <p:ext uri="{BB962C8B-B14F-4D97-AF65-F5344CB8AC3E}">
        <p14:creationId xmlns:p14="http://schemas.microsoft.com/office/powerpoint/2010/main" val="29775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b="0" dirty="0" smtClean="0"/>
              <a:t>As 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a:t>
            </a:r>
            <a:r>
              <a:rPr lang="en-US" sz="1400" dirty="0" smtClean="0"/>
              <a:t>Hazardous Waste Program receives </a:t>
            </a:r>
            <a:r>
              <a:rPr lang="en-US" sz="1400" dirty="0" smtClean="0"/>
              <a:t>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r>
              <a:rPr lang="en-US" sz="1400" dirty="0" smtClean="0"/>
              <a:t>  </a:t>
            </a:r>
            <a:r>
              <a:rPr lang="en-US" sz="1400" b="1" dirty="0" smtClean="0"/>
              <a:t>Check on Agency LAB if we want to “ for the purposes of this rulemaking we used these figures.”</a:t>
            </a:r>
          </a:p>
          <a:p>
            <a:pPr marL="285750" indent="-285750" defTabSz="931774">
              <a:buFont typeface="Arial" panose="020B0604020202020204" pitchFamily="34" charset="0"/>
              <a:buChar char="•"/>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a:t>
            </a:r>
            <a:r>
              <a:rPr lang="en-US" sz="1400" i="0" dirty="0" smtClean="0"/>
              <a:t>These</a:t>
            </a:r>
            <a:r>
              <a:rPr lang="en-US" sz="1400" i="0" baseline="0" dirty="0" smtClean="0"/>
              <a:t> </a:t>
            </a:r>
            <a:r>
              <a:rPr lang="en-US" sz="1400" i="0" baseline="0" dirty="0" smtClean="0"/>
              <a:t>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smtClean="0"/>
              <a:t>Ans: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smtClean="0"/>
              <a:t>Ans:</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21</a:t>
            </a:fld>
            <a:endParaRPr lang="en-US" dirty="0"/>
          </a:p>
        </p:txBody>
      </p:sp>
    </p:spTree>
    <p:extLst>
      <p:ext uri="{BB962C8B-B14F-4D97-AF65-F5344CB8AC3E}">
        <p14:creationId xmlns:p14="http://schemas.microsoft.com/office/powerpoint/2010/main" val="75325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dirty="0"/>
          </a:p>
        </p:txBody>
      </p:sp>
    </p:spTree>
    <p:extLst>
      <p:ext uri="{BB962C8B-B14F-4D97-AF65-F5344CB8AC3E}">
        <p14:creationId xmlns:p14="http://schemas.microsoft.com/office/powerpoint/2010/main" val="336882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dirty="0"/>
          </a:p>
        </p:txBody>
      </p:sp>
    </p:spTree>
    <p:extLst>
      <p:ext uri="{BB962C8B-B14F-4D97-AF65-F5344CB8AC3E}">
        <p14:creationId xmlns:p14="http://schemas.microsoft.com/office/powerpoint/2010/main" val="290776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dirty="0"/>
          </a:p>
        </p:txBody>
      </p:sp>
    </p:spTree>
    <p:extLst>
      <p:ext uri="{BB962C8B-B14F-4D97-AF65-F5344CB8AC3E}">
        <p14:creationId xmlns:p14="http://schemas.microsoft.com/office/powerpoint/2010/main" val="19567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dirty="0"/>
          </a:p>
        </p:txBody>
      </p:sp>
    </p:spTree>
    <p:extLst>
      <p:ext uri="{BB962C8B-B14F-4D97-AF65-F5344CB8AC3E}">
        <p14:creationId xmlns:p14="http://schemas.microsoft.com/office/powerpoint/2010/main" val="138504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dirty="0"/>
          </a:p>
        </p:txBody>
      </p:sp>
    </p:spTree>
    <p:extLst>
      <p:ext uri="{BB962C8B-B14F-4D97-AF65-F5344CB8AC3E}">
        <p14:creationId xmlns:p14="http://schemas.microsoft.com/office/powerpoint/2010/main" val="73898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smtClean="0"/>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27</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Velco,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dirty="0"/>
          </a:p>
        </p:txBody>
      </p:sp>
    </p:spTree>
    <p:extLst>
      <p:ext uri="{BB962C8B-B14F-4D97-AF65-F5344CB8AC3E}">
        <p14:creationId xmlns:p14="http://schemas.microsoft.com/office/powerpoint/2010/main" val="17813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55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a:t>
            </a:r>
            <a:r>
              <a:rPr lang="en-US" sz="1200" kern="1200" baseline="0" dirty="0" smtClean="0">
                <a:solidFill>
                  <a:schemeClr val="tx1"/>
                </a:solidFill>
                <a:effectLst/>
                <a:latin typeface="+mn-lt"/>
                <a:ea typeface="+mn-ea"/>
                <a:cs typeface="+mn-cs"/>
              </a:rPr>
              <a:t>the Hazardous </a:t>
            </a:r>
            <a:r>
              <a:rPr lang="en-US" sz="1200" kern="1200" baseline="0" dirty="0" smtClean="0">
                <a:solidFill>
                  <a:schemeClr val="tx1"/>
                </a:solidFill>
                <a:effectLst/>
                <a:latin typeface="+mn-lt"/>
                <a:ea typeface="+mn-ea"/>
                <a:cs typeface="+mn-cs"/>
              </a:rPr>
              <a:t>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a:t>
            </a:r>
            <a:r>
              <a:rPr lang="en-US" dirty="0" smtClean="0"/>
              <a:t>2007.</a:t>
            </a:r>
            <a:r>
              <a:rPr lang="en-US" baseline="0" dirty="0" smtClean="0"/>
              <a:t> </a:t>
            </a:r>
            <a:r>
              <a:rPr lang="en-US" baseline="0" dirty="0" smtClean="0"/>
              <a:t>H</a:t>
            </a:r>
            <a:r>
              <a:rPr lang="en-US" dirty="0" smtClean="0"/>
              <a:t>owever,</a:t>
            </a:r>
            <a:r>
              <a:rPr lang="en-US" baseline="0" dirty="0" smtClean="0"/>
              <a:t> the </a:t>
            </a:r>
            <a:r>
              <a:rPr lang="en-US" dirty="0" smtClean="0"/>
              <a:t>fees </a:t>
            </a:r>
            <a:r>
              <a:rPr lang="en-US" dirty="0" smtClean="0"/>
              <a:t>we </a:t>
            </a:r>
            <a:r>
              <a:rPr lang="en-US" dirty="0" smtClean="0"/>
              <a:t>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a:t>
            </a:r>
            <a:r>
              <a:rPr lang="en-US" sz="1200" b="0" strike="noStrike" baseline="0" dirty="0" smtClean="0"/>
              <a:t>EPA</a:t>
            </a:r>
            <a:r>
              <a:rPr lang="en-US" sz="1200" b="0" strike="noStrike" baseline="0" dirty="0" smtClean="0"/>
              <a:t>:</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For us to minimize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a:t>
            </a:r>
            <a:r>
              <a:rPr lang="en-US" sz="1200" kern="1200" dirty="0" smtClean="0">
                <a:solidFill>
                  <a:schemeClr val="tx1"/>
                </a:solidFill>
                <a:effectLst/>
                <a:latin typeface="+mn-lt"/>
                <a:ea typeface="+mn-ea"/>
                <a:cs typeface="+mn-cs"/>
              </a:rPr>
              <a:t>structure.</a:t>
            </a:r>
            <a:r>
              <a:rPr lang="en-US" sz="1200" kern="1200" baseline="0" dirty="0" smtClean="0">
                <a:solidFill>
                  <a:schemeClr val="tx1"/>
                </a:solidFill>
                <a:effectLst/>
                <a:latin typeface="+mn-lt"/>
                <a:ea typeface="+mn-ea"/>
                <a:cs typeface="+mn-cs"/>
              </a:rPr>
              <a:t>  I will go into detail on a later slide. </a:t>
            </a:r>
            <a:endParaRPr lang="en-US" dirty="0"/>
          </a:p>
          <a:p>
            <a:pPr>
              <a:defRPr/>
            </a:pPr>
            <a:r>
              <a:rPr lang="en-US" dirty="0" smtClean="0"/>
              <a:t>~~~~~~~~~</a:t>
            </a:r>
          </a:p>
          <a:p>
            <a:pPr>
              <a:defRPr/>
            </a:pPr>
            <a:r>
              <a:rPr lang="en-US" dirty="0" smtClean="0"/>
              <a:t>Notes</a:t>
            </a:r>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dirty="0"/>
          </a:p>
        </p:txBody>
      </p:sp>
    </p:spTree>
    <p:extLst>
      <p:ext uri="{BB962C8B-B14F-4D97-AF65-F5344CB8AC3E}">
        <p14:creationId xmlns:p14="http://schemas.microsoft.com/office/powerpoint/2010/main" val="279314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dirty="0"/>
          </a:p>
        </p:txBody>
      </p:sp>
    </p:spTree>
    <p:extLst>
      <p:ext uri="{BB962C8B-B14F-4D97-AF65-F5344CB8AC3E}">
        <p14:creationId xmlns:p14="http://schemas.microsoft.com/office/powerpoint/2010/main" val="170205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dirty="0"/>
          </a:p>
        </p:txBody>
      </p:sp>
    </p:spTree>
    <p:extLst>
      <p:ext uri="{BB962C8B-B14F-4D97-AF65-F5344CB8AC3E}">
        <p14:creationId xmlns:p14="http://schemas.microsoft.com/office/powerpoint/2010/main" val="29127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dirty="0"/>
          </a:p>
        </p:txBody>
      </p:sp>
    </p:spTree>
    <p:extLst>
      <p:ext uri="{BB962C8B-B14F-4D97-AF65-F5344CB8AC3E}">
        <p14:creationId xmlns:p14="http://schemas.microsoft.com/office/powerpoint/2010/main" val="644438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Livengood</a:t>
            </a:r>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dirty="0"/>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a:t>
            </a:r>
            <a:r>
              <a:rPr lang="en-US" altLang="en-US" b="1" baseline="0" dirty="0" smtClean="0"/>
              <a:t>from the current fee of $300 per year for small quantity generators </a:t>
            </a:r>
            <a:r>
              <a:rPr lang="en-US" altLang="en-US" b="1" baseline="0" dirty="0" smtClean="0"/>
              <a:t>and </a:t>
            </a:r>
            <a:r>
              <a:rPr lang="en-US" altLang="en-US" b="1" baseline="0" dirty="0" smtClean="0"/>
              <a:t>$525 per year for large quantity generators </a:t>
            </a:r>
            <a:r>
              <a:rPr lang="en-US" altLang="en-US" b="1" baseline="0" dirty="0" smtClean="0"/>
              <a:t>to </a:t>
            </a:r>
            <a:r>
              <a:rPr lang="en-US" altLang="en-US" b="1" baseline="0" dirty="0" smtClean="0"/>
              <a:t>$540 for </a:t>
            </a:r>
            <a:r>
              <a:rPr lang="en-US" altLang="en-US" b="1" baseline="0" dirty="0" smtClean="0"/>
              <a:t>Small and </a:t>
            </a:r>
            <a:r>
              <a:rPr lang="en-US" altLang="en-US" b="1" baseline="0" dirty="0" smtClean="0"/>
              <a:t>$945 for </a:t>
            </a:r>
            <a:r>
              <a:rPr lang="en-US" altLang="en-US" b="1" baseline="0" dirty="0" smtClean="0"/>
              <a:t>Large quantity generators by </a:t>
            </a:r>
            <a:r>
              <a:rPr lang="en-US" altLang="en-US" b="1" baseline="0" dirty="0" smtClean="0"/>
              <a:t>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r>
              <a:rPr lang="en-US" altLang="en-US" baseline="0" dirty="0" smtClean="0"/>
              <a:t>. As of Oct 2018 we had </a:t>
            </a:r>
            <a:r>
              <a:rPr lang="en-US" altLang="en-US" i="0" baseline="0" dirty="0" smtClean="0"/>
              <a:t>197 Large and 272 Small generators</a:t>
            </a:r>
            <a:endParaRPr lang="en-US" altLang="en-US" i="0" baseline="0"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1" dirty="0" smtClean="0"/>
              <a:t>Wordy Revise? </a:t>
            </a:r>
            <a:r>
              <a:rPr lang="en-US" altLang="en-US" dirty="0" smtClean="0"/>
              <a:t>Next</a:t>
            </a:r>
            <a:r>
              <a:rPr lang="en-US" altLang="en-US" dirty="0" smtClean="0"/>
              <a: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The </a:t>
            </a:r>
            <a:r>
              <a:rPr lang="en-US" altLang="en-US" baseline="0" dirty="0" smtClean="0"/>
              <a:t>current management method factors range from .</a:t>
            </a:r>
            <a:r>
              <a:rPr lang="en-US" altLang="en-US" baseline="0" dirty="0" smtClean="0"/>
              <a:t>5 </a:t>
            </a:r>
            <a:r>
              <a:rPr lang="en-US" altLang="en-US" baseline="0" dirty="0" smtClean="0"/>
              <a:t>to </a:t>
            </a:r>
            <a:r>
              <a:rPr lang="en-US" altLang="en-US" baseline="0" dirty="0" smtClean="0"/>
              <a:t>2. By 2024, our management method fee factors will range from .85 to 3.4 for the various management methods.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fee increases will phase-in as six annual increases to </a:t>
            </a:r>
            <a:r>
              <a:rPr lang="en-US" altLang="en-US" baseline="0" dirty="0" smtClean="0"/>
              <a:t>reduce </a:t>
            </a:r>
            <a:r>
              <a:rPr lang="en-US" altLang="en-US" baseline="0" dirty="0" smtClean="0"/>
              <a:t>overall impact </a:t>
            </a:r>
            <a:r>
              <a:rPr lang="en-US" altLang="en-US" baseline="0" dirty="0" smtClean="0"/>
              <a:t>to </a:t>
            </a:r>
            <a:r>
              <a:rPr lang="en-US" altLang="en-US" baseline="0" dirty="0" smtClean="0"/>
              <a:t>generators.</a:t>
            </a: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a:t>
            </a:r>
            <a:r>
              <a:rPr lang="en-US" altLang="en-US" baseline="0" dirty="0" smtClean="0"/>
              <a:t>increases </a:t>
            </a:r>
            <a:r>
              <a:rPr lang="en-US" altLang="en-US" baseline="0" dirty="0" smtClean="0"/>
              <a:t>and </a:t>
            </a:r>
            <a:r>
              <a:rPr lang="en-US" altLang="en-US" baseline="0" dirty="0" smtClean="0"/>
              <a:t>the potential impacts </a:t>
            </a:r>
            <a:r>
              <a:rPr lang="en-US" altLang="en-US" baseline="0" dirty="0" smtClean="0"/>
              <a:t>on our hazardous waste generator fee structure on </a:t>
            </a:r>
            <a:r>
              <a:rPr lang="en-US" altLang="en-US" b="1" baseline="0" dirty="0" smtClean="0"/>
              <a:t>pages 14 and 16, </a:t>
            </a:r>
            <a:r>
              <a:rPr lang="en-US" altLang="en-US" b="0" baseline="0" dirty="0" smtClean="0"/>
              <a:t>respectively, of our Hazardous Waste Fees 2019 Staff Report. </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a:t>
            </a:r>
            <a:r>
              <a:rPr lang="en-US" altLang="en-US" baseline="0" dirty="0" smtClean="0"/>
              <a:t>2019.</a:t>
            </a:r>
            <a:r>
              <a:rPr lang="en-US" altLang="en-US" dirty="0" smtClean="0"/>
              <a:t>  </a:t>
            </a: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a:t>
            </a:r>
            <a:r>
              <a:rPr lang="en-US" altLang="en-US" baseline="0" dirty="0" smtClean="0"/>
              <a:t>the three  </a:t>
            </a:r>
            <a:r>
              <a:rPr lang="en-US" altLang="en-US" baseline="0" dirty="0" smtClean="0"/>
              <a:t>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r>
              <a:rPr lang="en-US" altLang="en-US" baseline="0" dirty="0" smtClean="0"/>
              <a:t>.  </a:t>
            </a:r>
            <a:r>
              <a:rPr lang="en-US" altLang="en-US" b="1" baseline="0" dirty="0" smtClean="0"/>
              <a:t>Of our two operating permitted TSD facilities in Oregon: one facility stores hazardous waste only and the other treats, stores and disposes of hazardous wastes and the applicable fees apply. </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TSDs dispose in solid waste and hazardous permitted land units in Oregon. </a:t>
            </a:r>
            <a:r>
              <a:rPr lang="en-US" altLang="en-US" b="1" baseline="0" dirty="0" smtClean="0"/>
              <a:t>Note: New admin fee affects only </a:t>
            </a:r>
            <a:r>
              <a:rPr lang="en-US" altLang="en-US" b="1" baseline="0" dirty="0" smtClean="0"/>
              <a:t>our only </a:t>
            </a:r>
            <a:r>
              <a:rPr lang="en-US" altLang="en-US" b="1" baseline="0" dirty="0" smtClean="0"/>
              <a:t>operating permitted disposal facility in Oregon</a:t>
            </a:r>
            <a:r>
              <a:rPr lang="en-US" altLang="en-US" b="1" baseline="0" dirty="0" smtClean="0"/>
              <a:t>. Approximately 90,000 tons annually are land dispose in Oregon.  This number has been consistent over the last few years.  At $5.50 per ton this fee could potentially bring in $400, 000 annual in additional revenue.</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a:t>
            </a: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Fee increases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Detail ,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a:t>
            </a:r>
            <a:r>
              <a:rPr lang="en-US" b="0" baseline="0" dirty="0" smtClean="0"/>
              <a:t>potential impacts </a:t>
            </a:r>
            <a:r>
              <a:rPr lang="en-US" b="0" baseline="0" dirty="0" smtClean="0"/>
              <a:t>this rulemaking would </a:t>
            </a:r>
            <a:r>
              <a:rPr lang="en-US" b="0" baseline="0" dirty="0" smtClean="0"/>
              <a:t>have </a:t>
            </a:r>
            <a:r>
              <a:rPr lang="en-US" b="0" baseline="0" dirty="0" smtClean="0"/>
              <a:t>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better understand impacts.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we received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the pros and cons associated with the proposed rules, as well as the anticipated fiscal impacts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Oregon small businesses as a result of our proposed fee </a:t>
            </a:r>
            <a:r>
              <a:rPr lang="en-US" b="0" baseline="0" dirty="0" smtClean="0"/>
              <a:t>increases.  </a:t>
            </a:r>
            <a:r>
              <a:rPr lang="en-US" b="0" baseline="0" dirty="0" smtClean="0"/>
              <a:t>The committee expressed support for the proposed fees increase to maintain DEQ Hazardous Waste Program’s current service</a:t>
            </a:r>
            <a:r>
              <a:rPr lang="en-US" b="1" baseline="0" dirty="0" smtClean="0"/>
              <a:t> </a:t>
            </a:r>
            <a:r>
              <a:rPr lang="en-US" b="0" baseline="0" dirty="0" smtClean="0"/>
              <a:t>level. The Committee also supported the concept of phasing-in fee increases for those affected hazardous waste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January 17, 2019, we held a public hearing in Portland </a:t>
            </a:r>
            <a:r>
              <a:rPr lang="en-US" b="0" i="1" u="none" baseline="0" dirty="0" smtClean="0"/>
              <a:t>(6-8pm)</a:t>
            </a:r>
            <a:r>
              <a:rPr lang="en-US" b="0" u="none" baseline="0" dirty="0" smtClean="0"/>
              <a:t>. The public comment period ended at 4pm on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a:t>
            </a:r>
            <a:r>
              <a:rPr lang="en-US" sz="1200" b="0" baseline="0" dirty="0" smtClean="0"/>
              <a:t>2021 </a:t>
            </a:r>
            <a:r>
              <a:rPr lang="en-US" sz="1200" b="0" baseline="0" dirty="0" smtClean="0"/>
              <a:t>legislative session.  This would help build the next </a:t>
            </a:r>
            <a:r>
              <a:rPr lang="en-US" sz="1200" b="0" baseline="0" dirty="0" smtClean="0"/>
              <a:t>phase`	 </a:t>
            </a:r>
            <a:r>
              <a:rPr lang="en-US" sz="1200" b="0" baseline="0" dirty="0" smtClean="0"/>
              <a:t>of our funding bridge, allowing us to continue the current level of service covering our hazardous waste generators and permitted businesses in Oregon.</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If approved, we will send out invoices July 2019 under the new fees.</a:t>
            </a: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dirty="0"/>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dirty="0"/>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dirty="0"/>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dirty="0"/>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5/1/2019</a:t>
            </a:fld>
            <a:endParaRPr lang="en-US" dirty="0"/>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dirty="0"/>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5/1/2019</a:t>
            </a:fld>
            <a:endParaRPr lang="en-US" dirty="0"/>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dirty="0"/>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5/1/2019</a:t>
            </a:fld>
            <a:endParaRPr lang="en-US" dirty="0"/>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dirty="0"/>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dirty="0"/>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5/1/2019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dirty="0"/>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dirty="0"/>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dirty="0"/>
          </a:p>
        </p:txBody>
      </p:sp>
    </p:spTree>
    <p:extLst>
      <p:ext uri="{BB962C8B-B14F-4D97-AF65-F5344CB8AC3E}">
        <p14:creationId xmlns:p14="http://schemas.microsoft.com/office/powerpoint/2010/main" val="280512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5/1/2019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5/1/2019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5/1/2019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5/1/2019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1999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5/1/2019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5/1/2019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5/1/2019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5/1/2019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5/1/2019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dirty="0"/>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July </a:t>
            </a:r>
            <a:r>
              <a:rPr lang="en-US" sz="2800" dirty="0" smtClean="0"/>
              <a:t>18, </a:t>
            </a:r>
            <a:r>
              <a:rPr lang="en-US" sz="2800" dirty="0" smtClean="0"/>
              <a:t>2019</a:t>
            </a:r>
            <a:endParaRPr lang="en-US" sz="2800" dirty="0" smtClean="0">
              <a:latin typeface="Arial" pitchFamily="34" charset="0"/>
              <a:cs typeface="Arial" pitchFamily="34" charset="0"/>
            </a:endParaRPr>
          </a:p>
          <a:p>
            <a:pPr algn="r">
              <a:lnSpc>
                <a:spcPct val="110000"/>
              </a:lnSpc>
              <a:spcBef>
                <a:spcPts val="0"/>
              </a:spcBef>
            </a:pPr>
            <a:r>
              <a:rPr lang="en-US" sz="2800" dirty="0" smtClean="0"/>
              <a:t>Enterprise,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10</a:t>
            </a:fld>
            <a:endParaRPr lang="en-US" dirty="0"/>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12</a:t>
            </a:fld>
            <a:endParaRPr lang="en-US" dirty="0"/>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14"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33417727"/>
              </p:ext>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58218558"/>
              </p:ext>
            </p:extLst>
          </p:nvPr>
        </p:nvGraphicFramePr>
        <p:xfrm>
          <a:off x="715726"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22</a:t>
            </a:fld>
            <a:endParaRPr lang="en-US" dirty="0"/>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dirty="0"/>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26</a:t>
            </a:fld>
            <a:endParaRPr lang="en-US" dirty="0"/>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marL="342900" indent="-342900" eaLnBrk="1" hangingPunct="1">
              <a:spcBef>
                <a:spcPct val="0"/>
              </a:spcBef>
              <a:spcAft>
                <a:spcPts val="600"/>
              </a:spcAft>
              <a:buFont typeface="Wingdings" panose="05000000000000000000" pitchFamily="2" charset="2"/>
              <a:buChar char="§"/>
            </a:pPr>
            <a:r>
              <a:rPr lang="en-US" altLang="en-US" sz="2000" dirty="0" smtClean="0"/>
              <a:t>Projected $1.2-$1.5 million revenue deficit in revenue</a:t>
            </a:r>
            <a:endParaRPr lang="en-US" altLang="en-US" sz="2000" dirty="0"/>
          </a:p>
          <a:p>
            <a:pPr marL="342900" indent="-342900" eaLnBrk="1" hangingPunct="1">
              <a:spcBef>
                <a:spcPct val="0"/>
              </a:spcBef>
              <a:spcAft>
                <a:spcPts val="600"/>
              </a:spcAft>
              <a:buFont typeface="Wingdings" panose="05000000000000000000" pitchFamily="2" charset="2"/>
              <a:buChar char="§"/>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marL="342900" indent="-342900" eaLnBrk="1" hangingPunct="1">
              <a:spcBef>
                <a:spcPct val="0"/>
              </a:spcBef>
              <a:spcAft>
                <a:spcPts val="600"/>
              </a:spcAft>
              <a:buFont typeface="Wingdings" panose="05000000000000000000" pitchFamily="2" charset="2"/>
              <a:buChar char="§"/>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None/>
            </a:pPr>
            <a:r>
              <a:rPr lang="en-US" altLang="en-US" sz="2000" dirty="0" smtClean="0"/>
              <a:t>Today’s fee </a:t>
            </a:r>
            <a:r>
              <a:rPr lang="en-US" altLang="en-US" sz="2000" dirty="0"/>
              <a:t>increase proposal:</a:t>
            </a:r>
          </a:p>
          <a:p>
            <a:pPr marL="342900" indent="-342900" eaLnBrk="1" hangingPunct="1">
              <a:spcBef>
                <a:spcPct val="0"/>
              </a:spcBef>
              <a:spcAft>
                <a:spcPts val="600"/>
              </a:spcAft>
              <a:buFontTx/>
              <a:buChar char="-"/>
            </a:pPr>
            <a:r>
              <a:rPr lang="en-US" altLang="en-US" sz="2000" b="1" dirty="0" smtClean="0"/>
              <a:t>Generator </a:t>
            </a:r>
            <a:r>
              <a:rPr lang="en-US" altLang="en-US" sz="2000" b="1" dirty="0" smtClean="0"/>
              <a:t>Fees: </a:t>
            </a:r>
            <a:r>
              <a:rPr lang="en-US" altLang="en-US" sz="2000" dirty="0" smtClean="0"/>
              <a:t>Phased in from 2019 to </a:t>
            </a:r>
            <a:r>
              <a:rPr lang="en-US" altLang="en-US" sz="2000" dirty="0" smtClean="0"/>
              <a:t>2024</a:t>
            </a:r>
          </a:p>
          <a:p>
            <a:pPr marL="342900" indent="-342900" eaLnBrk="1" hangingPunct="1">
              <a:spcBef>
                <a:spcPct val="0"/>
              </a:spcBef>
              <a:spcAft>
                <a:spcPts val="600"/>
              </a:spcAft>
              <a:buFontTx/>
              <a:buChar char="-"/>
            </a:pPr>
            <a:r>
              <a:rPr lang="en-US" altLang="en-US" sz="2000" b="1" dirty="0" smtClean="0"/>
              <a:t>Permitting </a:t>
            </a:r>
            <a:r>
              <a:rPr lang="en-US" altLang="en-US" sz="2000" b="1" dirty="0" smtClean="0"/>
              <a:t>Fees: </a:t>
            </a:r>
            <a:r>
              <a:rPr lang="en-US" altLang="en-US" sz="2000" dirty="0" smtClean="0"/>
              <a:t>One increase in </a:t>
            </a:r>
            <a:r>
              <a:rPr lang="en-US" altLang="en-US" sz="2000" dirty="0" smtClean="0"/>
              <a:t>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dirty="0"/>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31</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a:solidFill>
                            <a:srgbClr val="000000"/>
                          </a:solidFill>
                          <a:effectLst/>
                          <a:latin typeface="Calibri" panose="020F0502020204030204" pitchFamily="34" charset="0"/>
                        </a:rPr>
                        <a:t>Add'l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32</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smtClean="0">
                          <a:solidFill>
                            <a:srgbClr val="000000"/>
                          </a:solidFill>
                          <a:effectLst/>
                          <a:latin typeface="Calibri" panose="020F0502020204030204" pitchFamily="34" charset="0"/>
                        </a:rPr>
                        <a:t>Add’l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739805"/>
              </p:ext>
            </p:extLst>
          </p:nvPr>
        </p:nvGraphicFramePr>
        <p:xfrm>
          <a:off x="381001" y="1676403"/>
          <a:ext cx="8328991"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299810">
                  <a:extLst>
                    <a:ext uri="{9D8B030D-6E8A-4147-A177-3AD203B41FA5}">
                      <a16:colId xmlns:a16="http://schemas.microsoft.com/office/drawing/2014/main" val="3649831774"/>
                    </a:ext>
                  </a:extLst>
                </a:gridCol>
                <a:gridCol w="1299810">
                  <a:extLst>
                    <a:ext uri="{9D8B030D-6E8A-4147-A177-3AD203B41FA5}">
                      <a16:colId xmlns:a16="http://schemas.microsoft.com/office/drawing/2014/main" val="232002680"/>
                    </a:ext>
                  </a:extLst>
                </a:gridCol>
                <a:gridCol w="1299810">
                  <a:extLst>
                    <a:ext uri="{9D8B030D-6E8A-4147-A177-3AD203B41FA5}">
                      <a16:colId xmlns:a16="http://schemas.microsoft.com/office/drawing/2014/main" val="1950583379"/>
                    </a:ext>
                  </a:extLst>
                </a:gridCol>
                <a:gridCol w="1299810">
                  <a:extLst>
                    <a:ext uri="{9D8B030D-6E8A-4147-A177-3AD203B41FA5}">
                      <a16:colId xmlns:a16="http://schemas.microsoft.com/office/drawing/2014/main" val="754917681"/>
                    </a:ext>
                  </a:extLst>
                </a:gridCol>
                <a:gridCol w="1299810">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dirty="0">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dirty="0">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dirty="0">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dirty="0">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dirty="0">
                          <a:solidFill>
                            <a:srgbClr val="000000"/>
                          </a:solidFill>
                          <a:effectLst/>
                          <a:latin typeface="Calibri" panose="020F0502020204030204" pitchFamily="34" charset="0"/>
                        </a:rPr>
                        <a:t>Add'l </a:t>
                      </a:r>
                      <a:r>
                        <a:rPr lang="en-ZW" sz="2000" b="0" i="0" u="none" strike="noStrike" dirty="0" smtClean="0">
                          <a:solidFill>
                            <a:srgbClr val="000000"/>
                          </a:solidFill>
                          <a:effectLst/>
                          <a:latin typeface="Calibri" panose="020F0502020204030204" pitchFamily="34" charset="0"/>
                        </a:rPr>
                        <a:t>revenue</a:t>
                      </a:r>
                      <a:endParaRPr lang="en-ZW" sz="2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dirty="0">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2354545"/>
                  </a:ext>
                </a:extLst>
              </a:tr>
              <a:tr h="382788">
                <a:tc>
                  <a:txBody>
                    <a:bodyPr/>
                    <a:lstStyle/>
                    <a:p>
                      <a:pPr algn="just" fontAlgn="ctr"/>
                      <a:r>
                        <a:rPr lang="en-US" sz="2000" b="0" i="0" u="none" strike="noStrike" dirty="0">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260345"/>
                  </a:ext>
                </a:extLst>
              </a:tr>
              <a:tr h="382788">
                <a:tc>
                  <a:txBody>
                    <a:bodyPr/>
                    <a:lstStyle/>
                    <a:p>
                      <a:pPr algn="l" fontAlgn="ctr"/>
                      <a:r>
                        <a:rPr lang="en-US" sz="2000" b="0" i="0" u="none" strike="noStrike" dirty="0">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34</a:t>
            </a:fld>
            <a:endParaRPr lang="en-US" dirty="0"/>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498291"/>
              </p:ext>
            </p:extLst>
          </p:nvPr>
        </p:nvGraphicFramePr>
        <p:xfrm>
          <a:off x="541337" y="1524000"/>
          <a:ext cx="8077199" cy="40451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3-year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Large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Small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6-year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mj-lt"/>
                          <a:cs typeface="Times New Roman" panose="02020603050405020304" pitchFamily="18" charset="0"/>
                        </a:rPr>
                        <a:t>Various Factors</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mj-lt"/>
                          <a:cs typeface="Times New Roman" panose="02020603050405020304" pitchFamily="18" charset="0"/>
                        </a:rPr>
                        <a:t>0.50 </a:t>
                      </a:r>
                      <a:r>
                        <a:rPr lang="en-US" sz="1800" dirty="0" smtClean="0">
                          <a:latin typeface="+mj-lt"/>
                          <a:cs typeface="Times New Roman" panose="02020603050405020304" pitchFamily="18" charset="0"/>
                        </a:rPr>
                        <a:t>– 2.00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mj-lt"/>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7203418"/>
              </p:ext>
            </p:extLst>
          </p:nvPr>
        </p:nvGraphicFramePr>
        <p:xfrm>
          <a:off x="539565" y="1443968"/>
          <a:ext cx="8078972" cy="4346537"/>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One Increase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2019</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Storage</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Treatment</a:t>
                      </a:r>
                      <a:endParaRPr lang="en-ZW" sz="1800" dirty="0" smtClean="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Disposal</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mj-lt"/>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July</a:t>
            </a: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3262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1" y="4362144"/>
            <a:ext cx="13500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68B656"/>
                </a:solidFill>
                <a:effectLst/>
                <a:uLnTx/>
                <a:uFillTx/>
                <a:latin typeface="Calibri"/>
                <a:ea typeface="+mn-ea"/>
                <a:cs typeface="+mn-cs"/>
              </a:rPr>
              <a:t>C</a:t>
            </a:r>
            <a:r>
              <a:rPr kumimoji="0" lang="en-US"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6" y="1478749"/>
            <a:ext cx="126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648386" y="1520272"/>
            <a:ext cx="17289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a:t>
            </a:r>
            <a:r>
              <a:rPr kumimoji="0" lang="en-US" b="0" i="0" u="none" strike="noStrike" kern="1200" cap="none" spc="0" normalizeH="0" baseline="0" noProof="0" dirty="0" smtClean="0">
                <a:ln>
                  <a:noFill/>
                </a:ln>
                <a:solidFill>
                  <a:prstClr val="black"/>
                </a:solidFill>
                <a:effectLst/>
                <a:uLnTx/>
                <a:uFillTx/>
                <a:latin typeface="Calibri"/>
                <a:ea typeface="+mn-ea"/>
                <a:cs typeface="+mn-cs"/>
              </a:rPr>
              <a:t>Hearing and </a:t>
            </a:r>
            <a:r>
              <a:rPr kumimoji="0" lang="en-US" b="0" i="0" u="none" strike="noStrike" kern="1200" cap="none" spc="0" normalizeH="0" baseline="0" noProof="0" dirty="0" smtClean="0">
                <a:ln>
                  <a:noFill/>
                </a:ln>
                <a:solidFill>
                  <a:prstClr val="black"/>
                </a:solidFill>
                <a:effectLst/>
                <a:uLnTx/>
                <a:uFillTx/>
                <a:latin typeface="Calibri"/>
                <a:ea typeface="+mn-ea"/>
                <a:cs typeface="+mn-cs"/>
              </a:rPr>
              <a:t>EQC </a:t>
            </a:r>
            <a:r>
              <a:rPr kumimoji="0" lang="en-US" b="0" i="0" u="none" strike="noStrike" kern="1200" cap="none" spc="0" normalizeH="0" baseline="0" noProof="0" dirty="0" smtClean="0">
                <a:ln>
                  <a:noFill/>
                </a:ln>
                <a:solidFill>
                  <a:prstClr val="black"/>
                </a:solidFill>
                <a:effectLst/>
                <a:uLnTx/>
                <a:uFillTx/>
                <a:latin typeface="Calibri"/>
                <a:ea typeface="+mn-ea"/>
                <a:cs typeface="+mn-cs"/>
              </a:rPr>
              <a:t>pre-inform 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49386" y="4362144"/>
            <a:ext cx="14660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552BA"/>
                </a:solidFill>
                <a:effectLst/>
                <a:uLnTx/>
                <a:uFillTx/>
                <a:latin typeface="Calibri"/>
                <a:ea typeface="+mn-ea"/>
                <a:cs typeface="+mn-cs"/>
              </a:rPr>
              <a:t>P</a:t>
            </a:r>
            <a:r>
              <a:rPr kumimoji="0" lang="en-US"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69372" y="1667939"/>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dirty="0"/>
              <a:t>The proposed rules were placed on public notice on </a:t>
            </a:r>
            <a:r>
              <a:rPr lang="en-US" altLang="en-US" sz="2000" dirty="0" smtClean="0"/>
              <a:t>December 14, </a:t>
            </a:r>
            <a:r>
              <a:rPr lang="en-US" altLang="en-US" sz="2000" dirty="0"/>
              <a:t>2018. </a:t>
            </a:r>
          </a:p>
          <a:p>
            <a:pPr eaLnBrk="1" hangingPunct="1">
              <a:lnSpc>
                <a:spcPct val="150000"/>
              </a:lnSpc>
              <a:spcBef>
                <a:spcPct val="0"/>
              </a:spcBef>
              <a:buFontTx/>
              <a:buNone/>
            </a:pPr>
            <a:r>
              <a:rPr lang="en-US" altLang="en-US" sz="2000" dirty="0"/>
              <a:t>DEQ held a public hearing in Portland on </a:t>
            </a:r>
            <a:r>
              <a:rPr lang="en-US" altLang="en-US" sz="2000" dirty="0" smtClean="0"/>
              <a:t>January 17, 2019.</a:t>
            </a:r>
            <a:endParaRPr lang="en-US" altLang="en-US" sz="2000" dirty="0"/>
          </a:p>
          <a:p>
            <a:pPr eaLnBrk="1" hangingPunct="1">
              <a:lnSpc>
                <a:spcPct val="150000"/>
              </a:lnSpc>
              <a:spcBef>
                <a:spcPct val="0"/>
              </a:spcBef>
              <a:buFontTx/>
              <a:buNone/>
            </a:pPr>
            <a:r>
              <a:rPr lang="en-US" altLang="en-US" sz="2000" dirty="0"/>
              <a:t>The public comment period ended on June </a:t>
            </a:r>
            <a:r>
              <a:rPr lang="en-US" altLang="en-US" sz="2000" dirty="0" smtClean="0"/>
              <a:t>22, 2019</a:t>
            </a:r>
            <a:r>
              <a:rPr lang="en-US" altLang="en-US" sz="2000" dirty="0" smtClean="0"/>
              <a:t>.</a:t>
            </a:r>
          </a:p>
          <a:p>
            <a:pPr eaLnBrk="1" hangingPunct="1">
              <a:lnSpc>
                <a:spcPct val="150000"/>
              </a:lnSpc>
              <a:spcBef>
                <a:spcPct val="0"/>
              </a:spcBef>
              <a:buFontTx/>
              <a:buNone/>
            </a:pPr>
            <a:r>
              <a:rPr lang="en-US" altLang="en-US" sz="2000" dirty="0" smtClean="0"/>
              <a:t>No </a:t>
            </a:r>
            <a:r>
              <a:rPr lang="en-US" altLang="en-US" sz="2000" dirty="0"/>
              <a:t>comments were received.</a:t>
            </a:r>
          </a:p>
          <a:p>
            <a:pPr eaLnBrk="1" hangingPunct="1">
              <a:lnSpc>
                <a:spcPct val="150000"/>
              </a:lnSpc>
              <a:spcBef>
                <a:spcPct val="0"/>
              </a:spcBef>
              <a:buFontTx/>
              <a:buNone/>
            </a:pPr>
            <a:r>
              <a:rPr lang="en-US" altLang="en-US" sz="2000" dirty="0"/>
              <a:t>No changes to the proposed rules were made based on the comments.</a:t>
            </a:r>
          </a:p>
          <a:p>
            <a:pPr eaLnBrk="1" hangingPunct="1">
              <a:lnSpc>
                <a:spcPct val="150000"/>
              </a:lnSpc>
              <a:spcBef>
                <a:spcPct val="0"/>
              </a:spcBef>
              <a:buFontTx/>
              <a:buNone/>
            </a:pPr>
            <a:endParaRPr lang="en-US" altLang="en-US" sz="2000"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2.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94EC8-188C-4366-83D5-656EE16AC4AD}">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ListId:doc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9663</TotalTime>
  <Words>6085</Words>
  <Application>Microsoft Office PowerPoint</Application>
  <PresentationFormat>On-screen Show (4:3)</PresentationFormat>
  <Paragraphs>1122</Paragraphs>
  <Slides>34</Slides>
  <Notes>34</Notes>
  <HiddenSlides>26</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Symbol</vt:lpstr>
      <vt:lpstr>Times New Roman</vt:lpstr>
      <vt:lpstr>Wingdings</vt:lpstr>
      <vt:lpstr>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EQC PPT</dc:title>
  <dc:creator>Eileen Naples</dc:creator>
  <cp:lastModifiedBy>DEQ\jacomb</cp:lastModifiedBy>
  <cp:revision>415</cp:revision>
  <cp:lastPrinted>2019-03-28T15:41:49Z</cp:lastPrinted>
  <dcterms:created xsi:type="dcterms:W3CDTF">2018-10-03T15:46:23Z</dcterms:created>
  <dcterms:modified xsi:type="dcterms:W3CDTF">2019-05-01T22:12:54Z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