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2" r:id="rId5"/>
    <p:sldMasterId id="2147483684" r:id="rId6"/>
  </p:sldMasterIdLst>
  <p:notesMasterIdLst>
    <p:notesMasterId r:id="rId41"/>
  </p:notesMasterIdLst>
  <p:sldIdLst>
    <p:sldId id="399" r:id="rId7"/>
    <p:sldId id="411" r:id="rId8"/>
    <p:sldId id="407" r:id="rId9"/>
    <p:sldId id="406" r:id="rId10"/>
    <p:sldId id="410" r:id="rId11"/>
    <p:sldId id="412" r:id="rId12"/>
    <p:sldId id="409" r:id="rId13"/>
    <p:sldId id="333" r:id="rId14"/>
    <p:sldId id="408" r:id="rId15"/>
    <p:sldId id="331" r:id="rId16"/>
    <p:sldId id="352" r:id="rId17"/>
    <p:sldId id="301" r:id="rId18"/>
    <p:sldId id="298" r:id="rId19"/>
    <p:sldId id="291" r:id="rId20"/>
    <p:sldId id="392" r:id="rId21"/>
    <p:sldId id="345" r:id="rId22"/>
    <p:sldId id="299" r:id="rId23"/>
    <p:sldId id="319" r:id="rId24"/>
    <p:sldId id="268" r:id="rId25"/>
    <p:sldId id="385" r:id="rId26"/>
    <p:sldId id="390" r:id="rId27"/>
    <p:sldId id="370" r:id="rId28"/>
    <p:sldId id="375" r:id="rId29"/>
    <p:sldId id="397" r:id="rId30"/>
    <p:sldId id="398" r:id="rId31"/>
    <p:sldId id="414" r:id="rId32"/>
    <p:sldId id="415" r:id="rId33"/>
    <p:sldId id="401" r:id="rId34"/>
    <p:sldId id="400" r:id="rId35"/>
    <p:sldId id="413" r:id="rId36"/>
    <p:sldId id="351" r:id="rId37"/>
    <p:sldId id="393" r:id="rId38"/>
    <p:sldId id="394" r:id="rId39"/>
    <p:sldId id="334"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Eileen Naples" initials="EN" lastIdx="46" clrIdx="0">
    <p:extLst>
      <p:ext uri="{19B8F6BF-5375-455C-9EA6-DF929625EA0E}">
        <p15:presenceInfo xmlns:p15="http://schemas.microsoft.com/office/powerpoint/2012/main" userId="92c0a775d5b8b05f" providerId="Windows Live"/>
      </p:ext>
    </p:extLst>
  </p:cmAuthor>
  <p:cmAuthor id="3" name="ACOMB Jeannette" initials="AJ" lastIdx="1" clrIdx="1">
    <p:extLst>
      <p:ext uri="{19B8F6BF-5375-455C-9EA6-DF929625EA0E}">
        <p15:presenceInfo xmlns:p15="http://schemas.microsoft.com/office/powerpoint/2012/main" userId="S-1-5-21-2124760015-1411717758-1302595720-75362" providerId="AD"/>
      </p:ext>
    </p:extLst>
  </p:cmAuthor>
  <p:cmAuthor id="4" name="GIBSON Lynda" initials="GL" lastIdx="5" clrIdx="2">
    <p:extLst>
      <p:ext uri="{19B8F6BF-5375-455C-9EA6-DF929625EA0E}">
        <p15:presenceInfo xmlns:p15="http://schemas.microsoft.com/office/powerpoint/2012/main" userId="S-1-5-21-2124760015-1411717758-1302595720-75448" providerId="AD"/>
      </p:ext>
    </p:extLst>
  </p:cmAuthor>
  <p:cmAuthor id="5" name="NAPLES Eileen" initials="NE" lastIdx="2"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D9C3"/>
    <a:srgbClr val="00CC00"/>
    <a:srgbClr val="7452B7"/>
    <a:srgbClr val="7452B9"/>
    <a:srgbClr val="DFF1EB"/>
    <a:srgbClr val="439777"/>
    <a:srgbClr val="C5E5D9"/>
    <a:srgbClr val="9FD5C0"/>
    <a:srgbClr val="008272"/>
    <a:srgbClr val="C3DE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23721" autoAdjust="0"/>
  </p:normalViewPr>
  <p:slideViewPr>
    <p:cSldViewPr>
      <p:cViewPr varScale="1">
        <p:scale>
          <a:sx n="27" d="100"/>
          <a:sy n="27" d="100"/>
        </p:scale>
        <p:origin x="4272" y="48"/>
      </p:cViewPr>
      <p:guideLst>
        <p:guide orient="horz" pos="2160"/>
        <p:guide pos="2880"/>
      </p:guideLst>
    </p:cSldViewPr>
  </p:slideViewPr>
  <p:notesTextViewPr>
    <p:cViewPr>
      <p:scale>
        <a:sx n="100" d="100"/>
        <a:sy n="100" d="100"/>
      </p:scale>
      <p:origin x="0" y="0"/>
    </p:cViewPr>
  </p:notesTextViewPr>
  <p:sorterViewPr>
    <p:cViewPr>
      <p:scale>
        <a:sx n="160" d="100"/>
        <a:sy n="160" d="100"/>
      </p:scale>
      <p:origin x="0" y="-6138"/>
    </p:cViewPr>
  </p:sorterViewPr>
  <p:notesViewPr>
    <p:cSldViewPr>
      <p:cViewPr varScale="1">
        <p:scale>
          <a:sx n="54" d="100"/>
          <a:sy n="54" d="100"/>
        </p:scale>
        <p:origin x="2109" y="2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dliveng\Local%20Settings\Temporary%20Internet%20Files\Content.Outlook\Z49E3CR2\Budget%20info%20for%20DL.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dirty="0" smtClean="0"/>
              <a:t>2009-11 Legislative-adopted </a:t>
            </a:r>
            <a:endParaRPr lang="en-US" dirty="0"/>
          </a:p>
        </c:rich>
      </c:tx>
      <c:layout/>
      <c:overlay val="0"/>
    </c:title>
    <c:autoTitleDeleted val="0"/>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7452B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69C-48DE-9FBB-2E89CC56C47E}"/>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69C-48DE-9FBB-2E89CC56C47E}"/>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B69C-48DE-9FBB-2E89CC56C47E}"/>
              </c:ext>
            </c:extLst>
          </c:dPt>
          <c:dPt>
            <c:idx val="3"/>
            <c:bubble3D val="0"/>
            <c:spPr>
              <a:solidFill>
                <a:srgbClr val="7452B7"/>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B69C-48DE-9FBB-2E89CC56C47E}"/>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B69C-48DE-9FBB-2E89CC56C47E}"/>
              </c:ext>
            </c:extLst>
          </c:dPt>
          <c:dLbls>
            <c:dLbl>
              <c:idx val="0"/>
              <c:layout>
                <c:manualLayout>
                  <c:x val="-0.19094058660725008"/>
                  <c:y val="0.10785400171078893"/>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bg1">
                            <a:lumMod val="65000"/>
                          </a:schemeClr>
                        </a:solidFill>
                        <a:latin typeface="+mn-lt"/>
                        <a:ea typeface="+mn-ea"/>
                        <a:cs typeface="+mn-cs"/>
                      </a:defRPr>
                    </a:pPr>
                    <a:fld id="{0BD86B71-6273-4C55-91DB-B4E12D22B20B}" type="CATEGORYNAME">
                      <a:rPr lang="en-US" sz="1600">
                        <a:solidFill>
                          <a:schemeClr val="bg1">
                            <a:lumMod val="65000"/>
                          </a:schemeClr>
                        </a:solidFill>
                      </a:rPr>
                      <a:pPr>
                        <a:defRPr>
                          <a:solidFill>
                            <a:schemeClr val="bg1">
                              <a:lumMod val="65000"/>
                            </a:schemeClr>
                          </a:solidFill>
                        </a:defRPr>
                      </a:pPr>
                      <a:t>[CATEGORY NAME]</a:t>
                    </a:fld>
                    <a:r>
                      <a:rPr lang="en-US" sz="1600" baseline="0" dirty="0">
                        <a:solidFill>
                          <a:schemeClr val="bg1">
                            <a:lumMod val="65000"/>
                          </a:schemeClr>
                        </a:solidFill>
                      </a:rPr>
                      <a:t>
</a:t>
                    </a:r>
                    <a:fld id="{19E233D8-5661-41DA-BD19-CBBBCAC43EB0}" type="PERCENTAGE">
                      <a:rPr lang="en-US" sz="1600" baseline="0">
                        <a:solidFill>
                          <a:schemeClr val="bg1">
                            <a:lumMod val="65000"/>
                          </a:schemeClr>
                        </a:solidFill>
                      </a:rPr>
                      <a:pPr>
                        <a:defRPr>
                          <a:solidFill>
                            <a:schemeClr val="bg1">
                              <a:lumMod val="65000"/>
                            </a:schemeClr>
                          </a:solidFill>
                        </a:defRPr>
                      </a:pPr>
                      <a:t>[PERCENTAGE]</a:t>
                    </a:fld>
                    <a:endParaRPr lang="en-US" sz="1600" baseline="0" dirty="0">
                      <a:solidFill>
                        <a:schemeClr val="bg1">
                          <a:lumMod val="65000"/>
                        </a:schemeClr>
                      </a:solidFill>
                    </a:endParaRP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B69C-48DE-9FBB-2E89CC56C47E}"/>
                </c:ext>
              </c:extLst>
            </c:dLbl>
            <c:dLbl>
              <c:idx val="1"/>
              <c:layout>
                <c:manualLayout>
                  <c:x val="-9.0119417643772758E-3"/>
                  <c:y val="-6.5756073666279016E-2"/>
                </c:manualLayout>
              </c:layout>
              <c:tx>
                <c:rich>
                  <a:bodyPr rot="0" spcFirstLastPara="1" vertOverflow="clip" horzOverflow="clip" vert="horz" wrap="square" lIns="38100" tIns="19050" rIns="38100" bIns="19050" anchor="ctr" anchorCtr="1">
                    <a:spAutoFit/>
                  </a:bodyPr>
                  <a:lstStyle/>
                  <a:p>
                    <a:pPr>
                      <a:defRPr sz="1197" b="0" i="0" u="none" strike="noStrike" kern="1200" baseline="0">
                        <a:solidFill>
                          <a:schemeClr val="bg1">
                            <a:lumMod val="65000"/>
                          </a:schemeClr>
                        </a:solidFill>
                        <a:latin typeface="+mn-lt"/>
                        <a:ea typeface="+mn-ea"/>
                        <a:cs typeface="+mn-cs"/>
                      </a:defRPr>
                    </a:pPr>
                    <a:fld id="{85D0821D-6814-4049-B23C-518D2DFF4355}" type="CATEGORYNAME">
                      <a:rPr lang="en-US" sz="1600" b="1">
                        <a:solidFill>
                          <a:schemeClr val="bg1">
                            <a:lumMod val="65000"/>
                          </a:schemeClr>
                        </a:solidFill>
                      </a:rPr>
                      <a:pPr>
                        <a:defRPr>
                          <a:solidFill>
                            <a:schemeClr val="bg1">
                              <a:lumMod val="65000"/>
                            </a:schemeClr>
                          </a:solidFill>
                        </a:defRPr>
                      </a:pPr>
                      <a:t>[CATEGORY NAME]</a:t>
                    </a:fld>
                    <a:r>
                      <a:rPr lang="en-US" sz="1600" b="1" dirty="0">
                        <a:solidFill>
                          <a:schemeClr val="bg1">
                            <a:lumMod val="65000"/>
                          </a:schemeClr>
                        </a:solidFill>
                      </a:rPr>
                      <a:t>
</a:t>
                    </a:r>
                    <a:fld id="{D4C10EB3-896D-4171-B29D-6BAAD744AD15}" type="PERCENTAGE">
                      <a:rPr lang="en-US" sz="1600" b="1">
                        <a:solidFill>
                          <a:schemeClr val="bg1">
                            <a:lumMod val="65000"/>
                          </a:schemeClr>
                        </a:solidFill>
                      </a:rPr>
                      <a:pPr>
                        <a:defRPr>
                          <a:solidFill>
                            <a:schemeClr val="bg1">
                              <a:lumMod val="65000"/>
                            </a:schemeClr>
                          </a:solidFill>
                        </a:defRPr>
                      </a:pPr>
                      <a:t>[PERCENTAGE]</a:t>
                    </a:fld>
                    <a:endParaRPr lang="en-US" sz="1600" b="1" dirty="0">
                      <a:solidFill>
                        <a:schemeClr val="bg1">
                          <a:lumMod val="65000"/>
                        </a:schemeClr>
                      </a:solidFill>
                    </a:endParaRPr>
                  </a:p>
                </c:rich>
              </c:tx>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15:dlblFieldTable/>
                  <c15:showDataLabelsRange val="0"/>
                </c:ext>
                <c:ext xmlns:c16="http://schemas.microsoft.com/office/drawing/2014/chart" uri="{C3380CC4-5D6E-409C-BE32-E72D297353CC}">
                  <c16:uniqueId val="{00000003-B69C-48DE-9FBB-2E89CC56C47E}"/>
                </c:ext>
              </c:extLst>
            </c:dLbl>
            <c:dLbl>
              <c:idx val="2"/>
              <c:layout>
                <c:manualLayout>
                  <c:x val="0.1301753641088981"/>
                  <c:y val="-0.1169106837097879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r>
                      <a:rPr lang="en-US" sz="1600" dirty="0">
                        <a:solidFill>
                          <a:schemeClr val="bg1">
                            <a:lumMod val="65000"/>
                          </a:schemeClr>
                        </a:solidFill>
                      </a:rPr>
                      <a:t>HW Tip Fees
</a:t>
                    </a:r>
                    <a:fld id="{4FE64204-8FBC-498C-8BCF-7D923786657D}" type="PERCENTAGE">
                      <a:rPr lang="en-US" sz="1600">
                        <a:solidFill>
                          <a:schemeClr val="bg1">
                            <a:lumMod val="65000"/>
                          </a:schemeClr>
                        </a:solidFill>
                      </a:rPr>
                      <a:pPr>
                        <a:defRPr>
                          <a:solidFill>
                            <a:schemeClr val="bg1">
                              <a:lumMod val="65000"/>
                            </a:schemeClr>
                          </a:solidFill>
                        </a:defRPr>
                      </a:pPr>
                      <a:t>[PERCENTAGE]</a:t>
                    </a:fld>
                    <a:endParaRPr lang="en-US" sz="1600" dirty="0">
                      <a:solidFill>
                        <a:schemeClr val="bg1">
                          <a:lumMod val="65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B69C-48DE-9FBB-2E89CC56C47E}"/>
                </c:ext>
              </c:extLst>
            </c:dLbl>
            <c:dLbl>
              <c:idx val="3"/>
              <c:layout>
                <c:manualLayout>
                  <c:x val="0.12840897938511095"/>
                  <c:y val="5.7535471109589559E-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fld id="{FC5266E8-FF4C-4981-A6EC-9B70B2E82CBD}" type="CATEGORYNAME">
                      <a:rPr lang="en-US" sz="1600">
                        <a:solidFill>
                          <a:schemeClr val="bg1">
                            <a:lumMod val="65000"/>
                          </a:schemeClr>
                        </a:solidFill>
                      </a:rPr>
                      <a:pPr>
                        <a:defRPr>
                          <a:solidFill>
                            <a:schemeClr val="bg1">
                              <a:lumMod val="65000"/>
                            </a:schemeClr>
                          </a:solidFill>
                        </a:defRPr>
                      </a:pPr>
                      <a:t>[CATEGORY NAME]</a:t>
                    </a:fld>
                    <a:r>
                      <a:rPr lang="en-US" sz="1600" dirty="0">
                        <a:solidFill>
                          <a:schemeClr val="bg1">
                            <a:lumMod val="65000"/>
                          </a:schemeClr>
                        </a:solidFill>
                      </a:rPr>
                      <a:t>
</a:t>
                    </a:r>
                    <a:r>
                      <a:rPr lang="en-US" sz="1600" dirty="0" smtClean="0">
                        <a:solidFill>
                          <a:schemeClr val="bg1">
                            <a:lumMod val="65000"/>
                          </a:schemeClr>
                        </a:solidFill>
                      </a:rPr>
                      <a:t>10%</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B69C-48DE-9FBB-2E89CC56C47E}"/>
                </c:ext>
              </c:extLst>
            </c:dLbl>
            <c:dLbl>
              <c:idx val="4"/>
              <c:layout>
                <c:manualLayout>
                  <c:x val="9.6506001503661884E-2"/>
                  <c:y val="0.17240043364144694"/>
                </c:manualLayout>
              </c:layout>
              <c:tx>
                <c:rich>
                  <a:bodyPr/>
                  <a:lstStyle/>
                  <a:p>
                    <a:fld id="{20871E0C-1628-4296-9FF5-E89F2FBBB96D}" type="CATEGORYNAME">
                      <a:rPr lang="en-US" sz="1600">
                        <a:solidFill>
                          <a:schemeClr val="bg1"/>
                        </a:solidFill>
                      </a:rPr>
                      <a:pPr/>
                      <a:t>[CATEGORY NAME]</a:t>
                    </a:fld>
                    <a:r>
                      <a:rPr lang="en-US" sz="1600" baseline="0" dirty="0">
                        <a:solidFill>
                          <a:schemeClr val="bg1"/>
                        </a:solidFill>
                      </a:rPr>
                      <a:t>
</a:t>
                    </a:r>
                    <a:r>
                      <a:rPr lang="en-US" sz="1600" baseline="0" dirty="0" smtClean="0">
                        <a:solidFill>
                          <a:schemeClr val="bg1"/>
                        </a:solidFill>
                      </a:rPr>
                      <a:t>20%</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B69C-48DE-9FBB-2E89CC56C47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B69C-48DE-9FBB-2E89CC56C47E}"/>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B69C-48DE-9FBB-2E89CC56C47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B69C-48DE-9FBB-2E89CC56C47E}"/>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B69C-48DE-9FBB-2E89CC56C47E}"/>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B69C-48DE-9FBB-2E89CC56C47E}"/>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B69C-48DE-9FBB-2E89CC56C47E}"/>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B69C-48DE-9FBB-2E89CC56C47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B69C-48DE-9FBB-2E89CC56C47E}"/>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B69C-48DE-9FBB-2E89CC56C47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B69C-48DE-9FBB-2E89CC56C47E}"/>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B69C-48DE-9FBB-2E89CC56C47E}"/>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B69C-48DE-9FBB-2E89CC56C47E}"/>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B69C-48DE-9FBB-2E89CC56C47E}"/>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B69C-48DE-9FBB-2E89CC56C47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B69C-48DE-9FBB-2E89CC56C47E}"/>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explosion val="2"/>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844-4250-9E92-7899D31B1C38}"/>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844-4250-9E92-7899D31B1C38}"/>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844-4250-9E92-7899D31B1C38}"/>
              </c:ext>
            </c:extLst>
          </c:dPt>
          <c:dPt>
            <c:idx val="3"/>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844-4250-9E92-7899D31B1C38}"/>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7844-4250-9E92-7899D31B1C38}"/>
              </c:ext>
            </c:extLst>
          </c:dPt>
          <c:dLbls>
            <c:dLbl>
              <c:idx val="0"/>
              <c:layout>
                <c:manualLayout>
                  <c:x val="-0.19747651947918288"/>
                  <c:y val="0.1078540036822201"/>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fld id="{0BD86B71-6273-4C55-91DB-B4E12D22B20B}" type="CATEGORYNAME">
                      <a:rPr lang="en-US" sz="1600">
                        <a:solidFill>
                          <a:schemeClr val="bg1"/>
                        </a:solidFill>
                      </a:rPr>
                      <a:pPr>
                        <a:defRPr/>
                      </a:pPr>
                      <a:t>[CATEGORY NAME]</a:t>
                    </a:fld>
                    <a:r>
                      <a:rPr lang="en-US" sz="1600" baseline="0" dirty="0"/>
                      <a:t>
</a:t>
                    </a:r>
                    <a:fld id="{19E233D8-5661-41DA-BD19-CBBBCAC43EB0}" type="PERCENTAGE">
                      <a:rPr lang="en-US" sz="1600" baseline="0">
                        <a:solidFill>
                          <a:schemeClr val="bg1"/>
                        </a:solidFill>
                      </a:rPr>
                      <a:pPr>
                        <a:defRPr/>
                      </a:pPr>
                      <a:t>[PERCENTAGE]</a:t>
                    </a:fld>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7844-4250-9E92-7899D31B1C38}"/>
                </c:ext>
              </c:extLst>
            </c:dLbl>
            <c:dLbl>
              <c:idx val="1"/>
              <c:delete val="1"/>
              <c:extLst>
                <c:ext xmlns:c15="http://schemas.microsoft.com/office/drawing/2012/chart" uri="{CE6537A1-D6FC-4f65-9D91-7224C49458BB}"/>
                <c:ext xmlns:c16="http://schemas.microsoft.com/office/drawing/2014/chart" uri="{C3380CC4-5D6E-409C-BE32-E72D297353CC}">
                  <c16:uniqueId val="{00000003-7844-4250-9E92-7899D31B1C38}"/>
                </c:ext>
              </c:extLst>
            </c:dLbl>
            <c:dLbl>
              <c:idx val="2"/>
              <c:delete val="1"/>
              <c:extLst>
                <c:ext xmlns:c15="http://schemas.microsoft.com/office/drawing/2012/chart" uri="{CE6537A1-D6FC-4f65-9D91-7224C49458BB}"/>
                <c:ext xmlns:c16="http://schemas.microsoft.com/office/drawing/2014/chart" uri="{C3380CC4-5D6E-409C-BE32-E72D297353CC}">
                  <c16:uniqueId val="{00000005-7844-4250-9E92-7899D31B1C38}"/>
                </c:ext>
              </c:extLst>
            </c:dLbl>
            <c:dLbl>
              <c:idx val="3"/>
              <c:layout>
                <c:manualLayout>
                  <c:x val="0.12840897938511095"/>
                  <c:y val="5.7535471109589559E-3"/>
                </c:manualLayout>
              </c:layout>
              <c:tx>
                <c:rich>
                  <a:bodyPr/>
                  <a:lstStyle/>
                  <a:p>
                    <a:fld id="{FC5266E8-FF4C-4981-A6EC-9B70B2E82CBD}" type="CATEGORYNAME">
                      <a:rPr lang="en-US" sz="1600"/>
                      <a:pPr/>
                      <a:t>[CATEGORY NAME]</a:t>
                    </a:fld>
                    <a:r>
                      <a:rPr lang="en-US" sz="1600" dirty="0"/>
                      <a:t>
</a:t>
                    </a:r>
                    <a:r>
                      <a:rPr lang="en-US" sz="1600" dirty="0" smtClean="0"/>
                      <a:t>10%</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7844-4250-9E92-7899D31B1C38}"/>
                </c:ext>
              </c:extLst>
            </c:dLbl>
            <c:dLbl>
              <c:idx val="4"/>
              <c:delete val="1"/>
              <c:extLst>
                <c:ext xmlns:c15="http://schemas.microsoft.com/office/drawing/2012/chart" uri="{CE6537A1-D6FC-4f65-9D91-7224C49458BB}"/>
                <c:ext xmlns:c16="http://schemas.microsoft.com/office/drawing/2014/chart" uri="{C3380CC4-5D6E-409C-BE32-E72D297353CC}">
                  <c16:uniqueId val="{00000009-7844-4250-9E92-7899D31B1C3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7844-4250-9E92-7899D31B1C38}"/>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7844-4250-9E92-7899D31B1C3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7844-4250-9E92-7899D31B1C38}"/>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7844-4250-9E92-7899D31B1C38}"/>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7844-4250-9E92-7899D31B1C38}"/>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7844-4250-9E92-7899D31B1C38}"/>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7844-4250-9E92-7899D31B1C3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7844-4250-9E92-7899D31B1C38}"/>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7844-4250-9E92-7899D31B1C3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7844-4250-9E92-7899D31B1C38}"/>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7844-4250-9E92-7899D31B1C38}"/>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7844-4250-9E92-7899D31B1C38}"/>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7844-4250-9E92-7899D31B1C38}"/>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7844-4250-9E92-7899D31B1C3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7844-4250-9E92-7899D31B1C38}"/>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490133177797"/>
          <c:y val="0"/>
          <c:w val="0.72222222222222221"/>
          <c:h val="1"/>
        </c:manualLayout>
      </c:layout>
      <c:pieChart>
        <c:varyColors val="1"/>
        <c:ser>
          <c:idx val="0"/>
          <c:order val="0"/>
          <c:explosion val="8"/>
          <c:dPt>
            <c:idx val="0"/>
            <c:bubble3D val="0"/>
            <c:explosion val="6"/>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62DB-4FE7-849F-0577DA2F3DBC}"/>
              </c:ext>
            </c:extLst>
          </c:dPt>
          <c:dLbls>
            <c:dLbl>
              <c:idx val="0"/>
              <c:layout>
                <c:manualLayout>
                  <c:x val="-0.12058952858165464"/>
                  <c:y val="8.0246809998120228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solidFill>
                          <a:schemeClr val="bg1"/>
                        </a:solidFill>
                      </a:rPr>
                      <a:t>Eastern</a:t>
                    </a:r>
                    <a:r>
                      <a:rPr lang="en-US" sz="1800" b="1" baseline="0" dirty="0" smtClean="0">
                        <a:solidFill>
                          <a:schemeClr val="bg1"/>
                        </a:solidFill>
                      </a:rPr>
                      <a:t> Region</a:t>
                    </a:r>
                  </a:p>
                  <a:p>
                    <a:pPr>
                      <a:defRPr sz="2000"/>
                    </a:pPr>
                    <a:r>
                      <a:rPr lang="en-US" sz="1800" b="1" baseline="0" dirty="0" smtClean="0">
                        <a:solidFill>
                          <a:schemeClr val="bg1"/>
                        </a:solidFill>
                      </a:rPr>
                      <a:t>10%</a:t>
                    </a:r>
                    <a:endParaRPr lang="en-US" sz="2000" b="1"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6945468987429202"/>
                      <c:h val="0.31940311165398572"/>
                    </c:manualLayout>
                  </c15:layout>
                </c:ext>
                <c:ext xmlns:c16="http://schemas.microsoft.com/office/drawing/2014/chart" uri="{C3380CC4-5D6E-409C-BE32-E72D297353CC}">
                  <c16:uniqueId val="{00000001-62DB-4FE7-849F-0577DA2F3DBC}"/>
                </c:ext>
              </c:extLst>
            </c:dLbl>
            <c:dLbl>
              <c:idx val="1"/>
              <c:layout>
                <c:manualLayout>
                  <c:x val="-0.27809966935951197"/>
                  <c:y val="-0.2161318305973581"/>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Northwest Region</a:t>
                    </a:r>
                  </a:p>
                  <a:p>
                    <a:pPr>
                      <a:defRPr sz="2000"/>
                    </a:pPr>
                    <a:r>
                      <a:rPr lang="en-US" sz="1800" b="1" dirty="0" smtClean="0"/>
                      <a:t>62%</a:t>
                    </a: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5906436900305488"/>
                      <c:h val="0.24592578419222605"/>
                    </c:manualLayout>
                  </c15:layout>
                </c:ext>
                <c:ext xmlns:c16="http://schemas.microsoft.com/office/drawing/2014/chart" uri="{C3380CC4-5D6E-409C-BE32-E72D297353CC}">
                  <c16:uniqueId val="{00000003-62DB-4FE7-849F-0577DA2F3DBC}"/>
                </c:ext>
              </c:extLst>
            </c:dLbl>
            <c:dLbl>
              <c:idx val="2"/>
              <c:layout>
                <c:manualLayout>
                  <c:x val="0.15393913828953196"/>
                  <c:y val="0.22376526654193934"/>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Western</a:t>
                    </a:r>
                    <a:r>
                      <a:rPr lang="en-US" sz="1800" b="1" baseline="0" dirty="0" smtClean="0"/>
                      <a:t> Region</a:t>
                    </a:r>
                  </a:p>
                  <a:p>
                    <a:pPr>
                      <a:defRPr sz="2000"/>
                    </a:pPr>
                    <a:r>
                      <a:rPr lang="en-US" sz="1800" b="1" baseline="0" dirty="0" smtClean="0"/>
                      <a:t>28%</a:t>
                    </a:r>
                    <a:endParaRPr lang="en-US" sz="1800" b="1" dirty="0" smtClean="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1224043715846994"/>
                      <c:h val="0.23526153439610531"/>
                    </c:manualLayout>
                  </c15:layout>
                </c:ext>
                <c:ext xmlns:c16="http://schemas.microsoft.com/office/drawing/2014/chart" uri="{C3380CC4-5D6E-409C-BE32-E72D297353CC}">
                  <c16:uniqueId val="{00000005-62DB-4FE7-849F-0577DA2F3DB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Count'!$B$4:$B$6</c:f>
              <c:numCache>
                <c:formatCode>General</c:formatCode>
                <c:ptCount val="3"/>
                <c:pt idx="0">
                  <c:v>41</c:v>
                </c:pt>
                <c:pt idx="1">
                  <c:v>218</c:v>
                </c:pt>
                <c:pt idx="2">
                  <c:v>103</c:v>
                </c:pt>
              </c:numCache>
            </c:numRef>
          </c:val>
          <c:extLst>
            <c:ext xmlns:c16="http://schemas.microsoft.com/office/drawing/2014/chart" uri="{C3380CC4-5D6E-409C-BE32-E72D297353CC}">
              <c16:uniqueId val="{00000006-62DB-4FE7-849F-0577DA2F3DBC}"/>
            </c:ext>
          </c:extLst>
        </c:ser>
        <c:ser>
          <c:idx val="1"/>
          <c:order val="1"/>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8-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A-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Count'!$C$4:$C$6</c:f>
              <c:numCache>
                <c:formatCode>General</c:formatCode>
                <c:ptCount val="3"/>
                <c:pt idx="0">
                  <c:v>16</c:v>
                </c:pt>
                <c:pt idx="1">
                  <c:v>121</c:v>
                </c:pt>
                <c:pt idx="2">
                  <c:v>44</c:v>
                </c:pt>
              </c:numCache>
            </c:numRef>
          </c:val>
          <c:extLst>
            <c:ext xmlns:c16="http://schemas.microsoft.com/office/drawing/2014/chart" uri="{C3380CC4-5D6E-409C-BE32-E72D297353CC}">
              <c16:uniqueId val="{0000000D-62DB-4FE7-849F-0577DA2F3DBC}"/>
            </c:ext>
          </c:extLst>
        </c:ser>
        <c:ser>
          <c:idx val="2"/>
          <c:order val="2"/>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Count'!$B$2</c:f>
              <c:numCache>
                <c:formatCode>General</c:formatCode>
                <c:ptCount val="1"/>
                <c:pt idx="0">
                  <c:v>362</c:v>
                </c:pt>
              </c:numCache>
            </c:numRef>
          </c:val>
          <c:extLst>
            <c:ext xmlns:c16="http://schemas.microsoft.com/office/drawing/2014/chart" uri="{C3380CC4-5D6E-409C-BE32-E72D297353CC}">
              <c16:uniqueId val="{00000010-62DB-4FE7-849F-0577DA2F3DBC}"/>
            </c:ext>
          </c:extLst>
        </c:ser>
        <c:ser>
          <c:idx val="3"/>
          <c:order val="3"/>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Count'!$C$2</c:f>
              <c:numCache>
                <c:formatCode>General</c:formatCode>
                <c:ptCount val="1"/>
                <c:pt idx="0">
                  <c:v>181</c:v>
                </c:pt>
              </c:numCache>
            </c:numRef>
          </c:val>
          <c:extLst>
            <c:ext xmlns:c16="http://schemas.microsoft.com/office/drawing/2014/chart" uri="{C3380CC4-5D6E-409C-BE32-E72D297353CC}">
              <c16:uniqueId val="{00000013-62DB-4FE7-849F-0577DA2F3DBC}"/>
            </c:ext>
          </c:extLst>
        </c:ser>
        <c:dLbls>
          <c:dLblPos val="inEnd"/>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0.17799</cdr:x>
      <cdr:y>0.09621</cdr:y>
    </cdr:from>
    <cdr:to>
      <cdr:x>0.9329</cdr:x>
      <cdr:y>0.27473</cdr:y>
    </cdr:to>
    <cdr:sp macro="" textlink="">
      <cdr:nvSpPr>
        <cdr:cNvPr id="2" name="TextBox 1"/>
        <cdr:cNvSpPr txBox="1"/>
      </cdr:nvSpPr>
      <cdr:spPr>
        <a:xfrm xmlns:a="http://schemas.openxmlformats.org/drawingml/2006/main">
          <a:off x="1383447" y="492760"/>
          <a:ext cx="5867400" cy="914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smtClean="0">
              <a:latin typeface="Calibri" panose="020F0502020204030204" pitchFamily="34" charset="0"/>
              <a:cs typeface="Calibri" panose="020F0502020204030204" pitchFamily="34" charset="0"/>
            </a:rPr>
            <a:t>2017-19 LEGISLATIVE APPROVED BUDGET</a:t>
          </a:r>
          <a:endParaRPr lang="en-ZW" sz="2400" dirty="0">
            <a:latin typeface="Calibri" panose="020F0502020204030204" pitchFamily="34" charset="0"/>
            <a:cs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0.18158</cdr:x>
      <cdr:y>0.09692</cdr:y>
    </cdr:from>
    <cdr:to>
      <cdr:x>0.93648</cdr:x>
      <cdr:y>0.27544</cdr:y>
    </cdr:to>
    <cdr:sp macro="" textlink="">
      <cdr:nvSpPr>
        <cdr:cNvPr id="2" name="TextBox 1"/>
        <cdr:cNvSpPr txBox="1"/>
      </cdr:nvSpPr>
      <cdr:spPr>
        <a:xfrm xmlns:a="http://schemas.openxmlformats.org/drawingml/2006/main">
          <a:off x="1411310" y="496391"/>
          <a:ext cx="5867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smtClean="0">
              <a:latin typeface="Calibri" panose="020F0502020204030204" pitchFamily="34" charset="0"/>
              <a:cs typeface="Calibri" panose="020F0502020204030204" pitchFamily="34" charset="0"/>
            </a:rPr>
            <a:t>2017-19 LEGISLATIVE APPROVED BUDGET</a:t>
          </a:r>
          <a:endParaRPr lang="en-ZW" sz="2400" dirty="0">
            <a:latin typeface="Calibri" panose="020F0502020204030204" pitchFamily="34" charset="0"/>
            <a:cs typeface="Calibri" panose="020F0502020204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0.03896</cdr:x>
      <cdr:y>0.91878</cdr:y>
    </cdr:from>
    <cdr:to>
      <cdr:x>0.97403</cdr:x>
      <cdr:y>0.97675</cdr:y>
    </cdr:to>
    <cdr:sp macro="" textlink="">
      <cdr:nvSpPr>
        <cdr:cNvPr id="2" name="TextBox 1"/>
        <cdr:cNvSpPr txBox="1"/>
      </cdr:nvSpPr>
      <cdr:spPr>
        <a:xfrm xmlns:a="http://schemas.openxmlformats.org/drawingml/2006/main">
          <a:off x="228600" y="4830762"/>
          <a:ext cx="5486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0.09091</cdr:x>
      <cdr:y>0.90579</cdr:y>
    </cdr:from>
    <cdr:to>
      <cdr:x>0.94805</cdr:x>
      <cdr:y>0.97978</cdr:y>
    </cdr:to>
    <cdr:sp macro="" textlink="">
      <cdr:nvSpPr>
        <cdr:cNvPr id="3" name="TextBox 2"/>
        <cdr:cNvSpPr txBox="1"/>
      </cdr:nvSpPr>
      <cdr:spPr>
        <a:xfrm xmlns:a="http://schemas.openxmlformats.org/drawingml/2006/main">
          <a:off x="533400" y="4804189"/>
          <a:ext cx="5029183" cy="3923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Hazardous Waste Generators reported in 2018</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40DCEB-E0DC-4ADD-9BF3-326A5B6F645B}" type="datetimeFigureOut">
              <a:rPr lang="en-US" smtClean="0"/>
              <a:t>5/1/2019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Good morning Chair George and commissioners, my name is David </a:t>
            </a:r>
            <a:r>
              <a:rPr lang="en-US" baseline="0" dirty="0" err="1" smtClean="0"/>
              <a:t>Livengood</a:t>
            </a:r>
            <a:r>
              <a:rPr lang="en-US" baseline="0" dirty="0" smtClean="0"/>
              <a:t>.  I manage DEQ’s Hazardous Waste and Tanks program from headquarters in Portland.</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Today, I am joined by my colleague, Jeannette Acomb, whom you met in January when she presented background on the Hazardous Waste Program’s structure and budget outlook in preparation for today’s rulemaking presentation.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Jeannette and I are here to present proposed rules to increase hazardous waste generator and Treatment, Storage and Disposal fees in Oregon for the first time in a generation. Throughout the process of developing this proposed rule, we have been aware of the potential impact on our stakeholder community. In fact, we asked for feedback and received ideas from a number of stakeholders.</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Today’s proposed rule changes represent in-depth staff analyses, as well as Advisory Committee input.  I’m looking forward to sharing with you details about our proposed changes and implementation timeline.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 welcome your questions and thoughts as we move through the presentation. </a:t>
            </a:r>
            <a:r>
              <a:rPr lang="en-US" b="1" baseline="0" dirty="0" smtClean="0"/>
              <a:t>[CLICK]</a:t>
            </a:r>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a:p>
        </p:txBody>
      </p:sp>
    </p:spTree>
    <p:extLst>
      <p:ext uri="{BB962C8B-B14F-4D97-AF65-F5344CB8AC3E}">
        <p14:creationId xmlns:p14="http://schemas.microsoft.com/office/powerpoint/2010/main" val="1257470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309563"/>
            <a:ext cx="4184650" cy="3138487"/>
          </a:xfrm>
        </p:spPr>
      </p:sp>
      <p:sp>
        <p:nvSpPr>
          <p:cNvPr id="3" name="Notes Placeholder 2"/>
          <p:cNvSpPr>
            <a:spLocks noGrp="1"/>
          </p:cNvSpPr>
          <p:nvPr>
            <p:ph type="body" idx="1"/>
          </p:nvPr>
        </p:nvSpPr>
        <p:spPr>
          <a:xfrm>
            <a:off x="701040" y="3641090"/>
            <a:ext cx="5608320" cy="4493260"/>
          </a:xfrm>
        </p:spPr>
        <p:txBody>
          <a:bodyPr/>
          <a:lstStyle/>
          <a:p>
            <a:r>
              <a:rPr lang="en-US" b="1" dirty="0" smtClean="0"/>
              <a:t>David </a:t>
            </a:r>
          </a:p>
          <a:p>
            <a:endParaRPr lang="en-US" b="1" dirty="0" smtClean="0"/>
          </a:p>
          <a:p>
            <a:r>
              <a:rPr lang="en-US" b="0" dirty="0" smtClean="0"/>
              <a:t>--clarify that from here on out we are addressing both permits and generators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10</a:t>
            </a:fld>
            <a:endParaRPr lang="en-US"/>
          </a:p>
        </p:txBody>
      </p:sp>
    </p:spTree>
    <p:extLst>
      <p:ext uri="{BB962C8B-B14F-4D97-AF65-F5344CB8AC3E}">
        <p14:creationId xmlns:p14="http://schemas.microsoft.com/office/powerpoint/2010/main" val="830058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Killian Condon</a:t>
            </a:r>
          </a:p>
          <a:p>
            <a:endParaRPr lang="en-US" b="1" dirty="0" smtClean="0"/>
          </a:p>
          <a:p>
            <a:r>
              <a:rPr lang="en-US" dirty="0" smtClean="0"/>
              <a:t>To</a:t>
            </a:r>
            <a:r>
              <a:rPr lang="en-US" baseline="0" dirty="0" smtClean="0"/>
              <a:t> be clear, given DOJ’s recent input, this proposed rulemaking seeks to change the management method factor and the Activity Verification Fee.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The management method factor remains subject to the cap as part of the total Annual Hazardous Waste Generation calculation. </a:t>
            </a:r>
          </a:p>
          <a:p>
            <a:pPr marL="174708" indent="-174708">
              <a:buFont typeface="Arial" panose="020B0604020202020204" pitchFamily="34" charset="0"/>
              <a:buChar char="•"/>
            </a:pPr>
            <a:r>
              <a:rPr lang="en-US" baseline="0" dirty="0" smtClean="0"/>
              <a:t>The Activity Verification is increased on a flat basis for both small and large quantity generators. </a:t>
            </a:r>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11</a:t>
            </a:fld>
            <a:endParaRPr lang="en-US"/>
          </a:p>
        </p:txBody>
      </p:sp>
    </p:spTree>
    <p:extLst>
      <p:ext uri="{BB962C8B-B14F-4D97-AF65-F5344CB8AC3E}">
        <p14:creationId xmlns:p14="http://schemas.microsoft.com/office/powerpoint/2010/main" val="648692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Killian Condon</a:t>
            </a:r>
          </a:p>
          <a:p>
            <a:endParaRPr lang="en-US" b="1" dirty="0" smtClean="0"/>
          </a:p>
          <a:p>
            <a:r>
              <a:rPr lang="en-US" b="0" dirty="0" smtClean="0"/>
              <a:t>We want to keep in mind the fee cap is a</a:t>
            </a:r>
            <a:r>
              <a:rPr lang="en-US" b="0" baseline="0" dirty="0" smtClean="0"/>
              <a:t> core component we will need to factor in as we consider changes to generator fees – now and in the future.</a:t>
            </a:r>
          </a:p>
          <a:p>
            <a:r>
              <a:rPr lang="en-US" b="0" baseline="0" dirty="0" smtClean="0"/>
              <a:t>  </a:t>
            </a:r>
          </a:p>
          <a:p>
            <a:r>
              <a:rPr lang="en-US" b="0" baseline="0" dirty="0" smtClean="0"/>
              <a:t>Although it is out of scope for this rulemaking we would like to consider it for a possible change in the next rulemaking, our phase 2, where we can address changes in statute.</a:t>
            </a:r>
          </a:p>
          <a:p>
            <a:endParaRPr lang="en-US" b="1" dirty="0" smtClean="0"/>
          </a:p>
          <a:p>
            <a:pPr algn="l"/>
            <a:r>
              <a:rPr lang="en-US" sz="1100" dirty="0"/>
              <a:t>The generator fee cap was last increased in 2008 from $27,500 to the current cap of $32,500.</a:t>
            </a:r>
          </a:p>
          <a:p>
            <a:pPr algn="l"/>
            <a:endParaRPr lang="en-US" sz="1100" dirty="0"/>
          </a:p>
          <a:p>
            <a:pPr defTabSz="630997">
              <a:defRPr/>
            </a:pPr>
            <a:r>
              <a:rPr lang="en-US" sz="1100" dirty="0"/>
              <a:t>Effects approximately 18 capped LQGs currently (this is a change in an earlier meeting where we said currently 15 LQGs are capped based on as all 2018 reporting data is received.</a:t>
            </a:r>
          </a:p>
          <a:p>
            <a:pPr algn="l"/>
            <a:endParaRPr lang="en-US" sz="1100" dirty="0"/>
          </a:p>
          <a:p>
            <a:pPr algn="l"/>
            <a:endParaRPr lang="en-US" sz="1100" dirty="0"/>
          </a:p>
          <a:p>
            <a:pPr algn="l"/>
            <a:endParaRPr lang="en-US" sz="1100" dirty="0"/>
          </a:p>
          <a:p>
            <a:pPr algn="l"/>
            <a:r>
              <a:rPr lang="en-US" sz="1100" dirty="0"/>
              <a:t>~~~~~~~~~~~~~~~~~~~~~~~~~~~~~~~~~~~~~~~~~~~~~~~~~~~~~~~~~~~~~~~~~~~</a:t>
            </a:r>
          </a:p>
          <a:p>
            <a:pPr algn="l"/>
            <a:r>
              <a:rPr lang="en-US" sz="1100" dirty="0"/>
              <a:t>If we were to apply an inflation factor = 19%</a:t>
            </a:r>
          </a:p>
          <a:p>
            <a:pPr algn="l"/>
            <a:r>
              <a:rPr lang="en-US" sz="1100" dirty="0"/>
              <a:t> </a:t>
            </a:r>
          </a:p>
          <a:p>
            <a:pPr algn="l"/>
            <a:r>
              <a:rPr lang="en-US" sz="1100" dirty="0"/>
              <a:t>Options</a:t>
            </a:r>
          </a:p>
          <a:p>
            <a:pPr marL="412779" indent="-412779">
              <a:buFont typeface="Arial" panose="020B0604020202020204" pitchFamily="34" charset="0"/>
              <a:buChar char="•"/>
            </a:pPr>
            <a:r>
              <a:rPr lang="en-US" sz="1100" dirty="0">
                <a:latin typeface="Arial" pitchFamily="34" charset="0"/>
                <a:cs typeface="Arial" pitchFamily="34" charset="0"/>
              </a:rPr>
              <a:t>Cap: $32,500 current to $45,221 in 8 yrs ~ $5,653 yearly</a:t>
            </a:r>
          </a:p>
          <a:p>
            <a:pPr marL="412779" indent="-412779">
              <a:buFont typeface="Arial" panose="020B0604020202020204" pitchFamily="34" charset="0"/>
              <a:buChar char="•"/>
            </a:pPr>
            <a:r>
              <a:rPr lang="en-US" sz="1100" dirty="0"/>
              <a:t>Effects approximately 15 capped LQGs</a:t>
            </a:r>
          </a:p>
          <a:p>
            <a:pPr marL="412779" indent="-412779">
              <a:buFont typeface="Arial" panose="020B0604020202020204" pitchFamily="34" charset="0"/>
              <a:buChar char="•"/>
            </a:pPr>
            <a:r>
              <a:rPr lang="en-US" sz="1100" dirty="0"/>
              <a:t>Ex: LQG 2015 invoice = $.5M  but paid $32,500</a:t>
            </a:r>
          </a:p>
          <a:p>
            <a:pPr marL="412779" indent="-412779">
              <a:buFont typeface="Arial" panose="020B0604020202020204" pitchFamily="34" charset="0"/>
              <a:buChar char="•"/>
            </a:pPr>
            <a:r>
              <a:rPr lang="en-US" sz="1100" dirty="0"/>
              <a:t>Revenue jumps $487,500 to $678,315 = 3.02 to 4.2 FTE</a:t>
            </a:r>
          </a:p>
          <a:p>
            <a:pPr defTabSz="825559">
              <a:defRPr/>
            </a:pPr>
            <a:r>
              <a:rPr lang="en-US" sz="1100" dirty="0">
                <a:solidFill>
                  <a:srgbClr val="92D050"/>
                </a:solidFill>
              </a:rPr>
              <a:t>Adds approximately $190K in additional revenue annually</a:t>
            </a:r>
          </a:p>
          <a:p>
            <a:pPr algn="l"/>
            <a:endParaRPr lang="en-US" sz="1100" dirty="0"/>
          </a:p>
          <a:p>
            <a:pPr algn="l"/>
            <a:r>
              <a:rPr lang="en-US" sz="1100" dirty="0"/>
              <a:t>Risks</a:t>
            </a:r>
          </a:p>
          <a:p>
            <a:pPr marL="412779" indent="-412779">
              <a:buFont typeface="Arial" panose="020B0604020202020204" pitchFamily="34" charset="0"/>
              <a:buChar char="•"/>
            </a:pPr>
            <a:r>
              <a:rPr lang="en-US" sz="1100" dirty="0"/>
              <a:t>Assumes generator numbers remain static </a:t>
            </a:r>
          </a:p>
          <a:p>
            <a:pPr marL="412779" indent="-412779">
              <a:buFont typeface="Arial" panose="020B0604020202020204" pitchFamily="34" charset="0"/>
              <a:buChar char="•"/>
            </a:pPr>
            <a:r>
              <a:rPr lang="en-US" sz="1100" dirty="0"/>
              <a:t>Increase is steep </a:t>
            </a:r>
          </a:p>
          <a:p>
            <a:pPr marL="412779" indent="-412779">
              <a:buFont typeface="Arial" panose="020B0604020202020204" pitchFamily="34" charset="0"/>
              <a:buChar char="•"/>
            </a:pPr>
            <a:r>
              <a:rPr lang="en-US" sz="1100" dirty="0"/>
              <a:t>Requires stakeholder involvement</a:t>
            </a:r>
          </a:p>
          <a:p>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12</a:t>
            </a:fld>
            <a:endParaRPr lang="en-US"/>
          </a:p>
        </p:txBody>
      </p:sp>
    </p:spTree>
    <p:extLst>
      <p:ext uri="{BB962C8B-B14F-4D97-AF65-F5344CB8AC3E}">
        <p14:creationId xmlns:p14="http://schemas.microsoft.com/office/powerpoint/2010/main" val="1446821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b="1" dirty="0"/>
          </a:p>
          <a:p>
            <a:r>
              <a:rPr lang="en-US" sz="1100" dirty="0"/>
              <a:t>Here are the 16 management factors we are proposing to increase by 70% over time.  </a:t>
            </a:r>
          </a:p>
          <a:p>
            <a:r>
              <a:rPr lang="en-US" sz="1100" dirty="0"/>
              <a:t>The proposed final factor is what the factor would be in 2024 for the last increase.</a:t>
            </a:r>
          </a:p>
          <a:p>
            <a:endParaRPr lang="en-US" sz="1100" dirty="0"/>
          </a:p>
          <a:p>
            <a:r>
              <a:rPr lang="en-US" sz="1100" dirty="0"/>
              <a:t>The factors will stay as the purple column as approved until changed by a future rulemaking.</a:t>
            </a:r>
          </a:p>
          <a:p>
            <a:r>
              <a:rPr lang="en-US" sz="1100" dirty="0"/>
              <a:t>Our intent is to be able to address all parts of the current calculation you saw just a few slides back, when we are able to change the statute.</a:t>
            </a:r>
          </a:p>
          <a:p>
            <a:endParaRPr lang="en-US" sz="1100" dirty="0"/>
          </a:p>
          <a:p>
            <a:r>
              <a:rPr lang="en-US" sz="1100" dirty="0"/>
              <a:t>~~~~~</a:t>
            </a:r>
          </a:p>
          <a:p>
            <a:r>
              <a:rPr lang="en-US" sz="1100" dirty="0"/>
              <a:t>What does the CWM ORU2 code used? H039?</a:t>
            </a:r>
          </a:p>
          <a:p>
            <a:r>
              <a:rPr lang="en-US" sz="1100" dirty="0"/>
              <a:t>Consider in messaging around this facility political</a:t>
            </a:r>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13</a:t>
            </a:fld>
            <a:endParaRPr lang="en-US" dirty="0">
              <a:solidFill>
                <a:prstClr val="black"/>
              </a:solidFill>
              <a:latin typeface="Calibri"/>
            </a:endParaRPr>
          </a:p>
        </p:txBody>
      </p:sp>
    </p:spTree>
    <p:extLst>
      <p:ext uri="{BB962C8B-B14F-4D97-AF65-F5344CB8AC3E}">
        <p14:creationId xmlns:p14="http://schemas.microsoft.com/office/powerpoint/2010/main" val="2089986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0"/>
            <a:ext cx="4181475" cy="3136900"/>
          </a:xfrm>
        </p:spPr>
      </p:sp>
      <p:sp>
        <p:nvSpPr>
          <p:cNvPr id="3" name="Notes Placeholder 2"/>
          <p:cNvSpPr>
            <a:spLocks noGrp="1"/>
          </p:cNvSpPr>
          <p:nvPr>
            <p:ph type="body" idx="1"/>
          </p:nvPr>
        </p:nvSpPr>
        <p:spPr>
          <a:xfrm>
            <a:off x="389467" y="3331210"/>
            <a:ext cx="6231467" cy="5267960"/>
          </a:xfrm>
        </p:spPr>
        <p:txBody>
          <a:bodyPr>
            <a:normAutofit/>
          </a:bodyPr>
          <a:lstStyle/>
          <a:p>
            <a:pPr defTabSz="825559">
              <a:defRPr/>
            </a:pPr>
            <a:r>
              <a:rPr lang="en-US" b="1" dirty="0" smtClean="0"/>
              <a:t>Killian Condon</a:t>
            </a:r>
          </a:p>
          <a:p>
            <a:pPr defTabSz="825559">
              <a:defRPr/>
            </a:pPr>
            <a:endParaRPr lang="en-US" b="1" dirty="0" smtClean="0"/>
          </a:p>
          <a:p>
            <a:pPr algn="l"/>
            <a:r>
              <a:rPr lang="en-US" sz="1100" dirty="0"/>
              <a:t>We wanted to show you how the previous calculation looks in a current generator invoice.</a:t>
            </a:r>
          </a:p>
          <a:p>
            <a:pPr algn="l"/>
            <a:r>
              <a:rPr lang="en-US" sz="1100" dirty="0"/>
              <a:t>As you can see each item or management method factor is identified and based on reported quantity is multiplied….</a:t>
            </a:r>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r>
              <a:rPr lang="en-US" b="1" baseline="0" dirty="0" smtClean="0"/>
              <a:t>~~~~~~~~~~~~~~~~~~~~~~~~~~~~~~</a:t>
            </a:r>
          </a:p>
          <a:p>
            <a:pPr defTabSz="825559">
              <a:defRPr/>
            </a:pPr>
            <a:r>
              <a:rPr lang="en-US" b="1" baseline="0" dirty="0" smtClean="0"/>
              <a:t>Notes:</a:t>
            </a:r>
          </a:p>
          <a:p>
            <a:endParaRPr lang="en-US" sz="1100" dirty="0"/>
          </a:p>
          <a:p>
            <a:r>
              <a:rPr lang="en-US" sz="1100" dirty="0"/>
              <a:t>Based on unofficial 2017 generator data.</a:t>
            </a:r>
          </a:p>
          <a:p>
            <a:endParaRPr lang="en-US" sz="1100" dirty="0"/>
          </a:p>
          <a:p>
            <a:endParaRPr lang="en-US" sz="1100" dirty="0"/>
          </a:p>
          <a:p>
            <a:endParaRPr lang="en-US" sz="1100" dirty="0"/>
          </a:p>
          <a:p>
            <a:r>
              <a:rPr lang="en-US" sz="1100" dirty="0"/>
              <a:t>~~~~~~~~~~~~~~~~~~~~~~~~~~~~~~~~~~~~~~~~~~</a:t>
            </a:r>
          </a:p>
          <a:p>
            <a:r>
              <a:rPr lang="en-US" sz="1100" dirty="0"/>
              <a:t>Older material</a:t>
            </a:r>
          </a:p>
          <a:p>
            <a:r>
              <a:rPr lang="en-US" sz="1100" dirty="0"/>
              <a:t>2017 base fees total $187,125 (293 SQG x $300 &amp; 189 LQG X $525)</a:t>
            </a:r>
          </a:p>
          <a:p>
            <a:endParaRPr lang="en-US" sz="1100" dirty="0"/>
          </a:p>
          <a:p>
            <a:r>
              <a:rPr lang="en-US" sz="1100" dirty="0"/>
              <a:t>Option 2 is 549% increase from current base fee. </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14</a:t>
            </a:fld>
            <a:endParaRPr lang="en-US" dirty="0">
              <a:solidFill>
                <a:prstClr val="black"/>
              </a:solidFill>
              <a:latin typeface="Calibri"/>
            </a:endParaRPr>
          </a:p>
        </p:txBody>
      </p:sp>
    </p:spTree>
    <p:extLst>
      <p:ext uri="{BB962C8B-B14F-4D97-AF65-F5344CB8AC3E}">
        <p14:creationId xmlns:p14="http://schemas.microsoft.com/office/powerpoint/2010/main" val="1536242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0"/>
            <a:ext cx="4181475" cy="3136900"/>
          </a:xfrm>
        </p:spPr>
      </p:sp>
      <p:sp>
        <p:nvSpPr>
          <p:cNvPr id="3" name="Notes Placeholder 2"/>
          <p:cNvSpPr>
            <a:spLocks noGrp="1"/>
          </p:cNvSpPr>
          <p:nvPr>
            <p:ph type="body" idx="1"/>
          </p:nvPr>
        </p:nvSpPr>
        <p:spPr>
          <a:xfrm>
            <a:off x="389467" y="3331210"/>
            <a:ext cx="6231467" cy="5267960"/>
          </a:xfrm>
        </p:spPr>
        <p:txBody>
          <a:bodyPr>
            <a:normAutofit/>
          </a:bodyPr>
          <a:lstStyle/>
          <a:p>
            <a:pPr defTabSz="931774">
              <a:defRPr/>
            </a:pPr>
            <a:r>
              <a:rPr lang="en-US" sz="1100" b="1" dirty="0"/>
              <a:t>Killian Condon</a:t>
            </a:r>
          </a:p>
          <a:p>
            <a:endParaRPr lang="en-US" sz="1100" dirty="0"/>
          </a:p>
          <a:p>
            <a:r>
              <a:rPr lang="en-US" sz="1100" dirty="0"/>
              <a:t>Here is an example of what the invoice might look like with the </a:t>
            </a:r>
            <a:r>
              <a:rPr lang="en-US" sz="1100" dirty="0" smtClean="0"/>
              <a:t>fully implemented increase for management </a:t>
            </a:r>
            <a:r>
              <a:rPr lang="en-US" sz="1100" dirty="0"/>
              <a:t>method factors.  </a:t>
            </a:r>
          </a:p>
          <a:p>
            <a:endParaRPr lang="en-US" sz="1100" dirty="0"/>
          </a:p>
          <a:p>
            <a:r>
              <a:rPr lang="en-US" sz="1100" dirty="0"/>
              <a:t>Bearing in mind that 70% percent does not translate to a 70% increase in revenue because </a:t>
            </a:r>
          </a:p>
          <a:p>
            <a:pPr marL="174708" indent="-174708">
              <a:buFont typeface="Arial" panose="020B0604020202020204" pitchFamily="34" charset="0"/>
              <a:buChar char="•"/>
            </a:pPr>
            <a:r>
              <a:rPr lang="en-US" sz="1100" dirty="0"/>
              <a:t>	a) larger generators may run into the cap; (we’ve gone to 18 to 28 facilities that are capped with the increase that happens by 2024); and</a:t>
            </a:r>
          </a:p>
          <a:p>
            <a:pPr marL="174708" indent="-174708">
              <a:buFont typeface="Arial" panose="020B0604020202020204" pitchFamily="34" charset="0"/>
              <a:buChar char="•"/>
            </a:pPr>
            <a:r>
              <a:rPr lang="en-US" sz="1100" dirty="0"/>
              <a:t>	a facility may chose to change its management method.</a:t>
            </a:r>
          </a:p>
          <a:p>
            <a:endParaRPr lang="en-US" sz="1100" dirty="0"/>
          </a:p>
          <a:p>
            <a:r>
              <a:rPr lang="en-US" sz="1100" dirty="0"/>
              <a:t>And here’s how this might look in the invoice:</a:t>
            </a:r>
          </a:p>
          <a:p>
            <a:endParaRPr lang="en-US" sz="1100" dirty="0"/>
          </a:p>
          <a:p>
            <a:r>
              <a:rPr lang="en-US" sz="1100" dirty="0"/>
              <a:t>	Recovery Factor       	changed from 0.75 to 0.85</a:t>
            </a:r>
          </a:p>
          <a:p>
            <a:r>
              <a:rPr lang="en-US" sz="1100" dirty="0"/>
              <a:t>	Incineration Factor   	changed from 1.00 to 1.70</a:t>
            </a:r>
          </a:p>
          <a:p>
            <a:r>
              <a:rPr lang="en-US" sz="1100" dirty="0"/>
              <a:t>	Energy Recovery Factor	changed from 0.75 to 1.28</a:t>
            </a:r>
          </a:p>
          <a:p>
            <a:r>
              <a:rPr lang="en-US" sz="1100" dirty="0"/>
              <a:t>	Land Disposal Factor	changed from 1.50 to 2.55</a:t>
            </a:r>
          </a:p>
          <a:p>
            <a:r>
              <a:rPr lang="en-US" sz="1100" dirty="0"/>
              <a:t>	Off-site Neutralization factor	changed from 0.75 to 1.28</a:t>
            </a:r>
          </a:p>
          <a:p>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15</a:t>
            </a:fld>
            <a:endParaRPr lang="en-US" dirty="0">
              <a:solidFill>
                <a:prstClr val="black"/>
              </a:solidFill>
              <a:latin typeface="Calibri"/>
            </a:endParaRPr>
          </a:p>
        </p:txBody>
      </p:sp>
    </p:spTree>
    <p:extLst>
      <p:ext uri="{BB962C8B-B14F-4D97-AF65-F5344CB8AC3E}">
        <p14:creationId xmlns:p14="http://schemas.microsoft.com/office/powerpoint/2010/main" val="985365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825559">
              <a:defRPr/>
            </a:pPr>
            <a:r>
              <a:rPr lang="en-US" b="1" dirty="0" smtClean="0"/>
              <a:t>Killian</a:t>
            </a:r>
            <a:r>
              <a:rPr lang="en-US" b="1" baseline="0" dirty="0" smtClean="0"/>
              <a:t> Condon</a:t>
            </a:r>
          </a:p>
          <a:p>
            <a:pPr defTabSz="825559">
              <a:defRPr/>
            </a:pPr>
            <a:endParaRPr lang="en-US" b="1" baseline="0" dirty="0" smtClean="0"/>
          </a:p>
          <a:p>
            <a:pPr defTabSz="825559">
              <a:defRPr/>
            </a:pPr>
            <a:endParaRPr lang="en-US" b="0" dirty="0" smtClean="0"/>
          </a:p>
          <a:p>
            <a:pPr marL="349415" indent="-349415">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management method factor that you see here reflects the Advisory Committee’s input from previous meetings in two specific ways:</a:t>
            </a:r>
          </a:p>
          <a:p>
            <a:pPr marL="465887">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349415" indent="-349415">
              <a:lnSpc>
                <a:spcPct val="107000"/>
              </a:lnSpc>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While we initially proposed to change only 4 fee factors, we heard your input on avoiding political choices, and now we are proposing to change all of the factors proportionally.</a:t>
            </a:r>
          </a:p>
          <a:p>
            <a:pPr marL="349415" indent="-349415">
              <a:lnSpc>
                <a:spcPct val="107000"/>
              </a:lnSpc>
              <a:spcAft>
                <a:spcPts val="815"/>
              </a:spcAft>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We also heard that our regulated community will need time to adjust to the increased fees, so we’re proposing phasing in the increase over a period of six years, through 2024; however in order to meet budgetary needs, we propose to frontload the management method increase after a softer start in 2019 and 2020.</a:t>
            </a:r>
          </a:p>
          <a:p>
            <a:pPr marL="640594" lvl="1" indent="-174708">
              <a:lnSpc>
                <a:spcPct val="107000"/>
              </a:lnSpc>
              <a:spcAft>
                <a:spcPts val="815"/>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In order to meet budget needs, DEQ proposes front loading the steepest increases in 2019 and 2020. This initial increase is intended to stabilize funding and the increases thereafter are intended to roughly keep pace with inflation until DEQ is able to address inflation through statute in a future phase. </a:t>
            </a:r>
          </a:p>
          <a:p>
            <a:pPr defTabSz="825559">
              <a:defRPr/>
            </a:pPr>
            <a:endParaRPr lang="en-US" b="1" dirty="0" smtClean="0"/>
          </a:p>
          <a:p>
            <a:pPr marL="174708" indent="-174708" defTabSz="825559">
              <a:buFont typeface="Arial" panose="020B0604020202020204" pitchFamily="34" charset="0"/>
              <a:buChar char="•"/>
              <a:defRPr/>
            </a:pPr>
            <a:r>
              <a:rPr lang="en-US" b="0" dirty="0" smtClean="0"/>
              <a:t>If</a:t>
            </a:r>
            <a:r>
              <a:rPr lang="en-US" b="0" baseline="0" dirty="0" smtClean="0"/>
              <a:t> the management method factor changes are implemented as proposed, when the revenue from the management method fee factor increase is combined with revenue from the annual activity verification, we estimate that DEQ will have an additional $975,367 or ~ 1 million in additional revenue annually. </a:t>
            </a:r>
          </a:p>
          <a:p>
            <a:pPr marL="174708" indent="-174708" defTabSz="825559">
              <a:buFont typeface="Arial" panose="020B0604020202020204" pitchFamily="34" charset="0"/>
              <a:buChar char="•"/>
              <a:defRPr/>
            </a:pPr>
            <a:endParaRPr lang="en-US" b="0" dirty="0" smtClean="0"/>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r>
              <a:rPr lang="en-US" b="1" dirty="0" smtClean="0"/>
              <a:t>----------------------------------------------</a:t>
            </a:r>
            <a:endParaRPr lang="en-US" dirty="0" smtClean="0"/>
          </a:p>
          <a:p>
            <a:pPr defTabSz="825559">
              <a:defRPr/>
            </a:pPr>
            <a:endParaRPr lang="en-US" b="1" dirty="0" smtClean="0"/>
          </a:p>
          <a:p>
            <a:pPr defTabSz="825559">
              <a:defRPr/>
            </a:pPr>
            <a:r>
              <a:rPr lang="en-US" b="1" dirty="0" smtClean="0"/>
              <a:t>Killian Condon</a:t>
            </a:r>
          </a:p>
          <a:p>
            <a:pPr defTabSz="825559">
              <a:defRPr/>
            </a:pPr>
            <a:endParaRPr lang="en-US" b="0" dirty="0" smtClean="0"/>
          </a:p>
          <a:p>
            <a:pPr defTabSz="825559">
              <a:defRPr/>
            </a:pPr>
            <a:r>
              <a:rPr lang="en-US" b="0" dirty="0" smtClean="0"/>
              <a:t>Knowing this might</a:t>
            </a:r>
            <a:r>
              <a:rPr lang="en-US" b="0" baseline="0" dirty="0" smtClean="0"/>
              <a:t> be an additional option to add into the suite of proposals, and knowing it </a:t>
            </a:r>
            <a:r>
              <a:rPr lang="en-US" b="0" dirty="0" smtClean="0"/>
              <a:t>will not generate sufficient funding we are still proposing changes.</a:t>
            </a:r>
          </a:p>
          <a:p>
            <a:pPr defTabSz="825559">
              <a:defRPr/>
            </a:pPr>
            <a:r>
              <a:rPr lang="en-US" b="0" dirty="0" smtClean="0"/>
              <a:t>With</a:t>
            </a:r>
            <a:r>
              <a:rPr lang="en-US" b="0" baseline="0" dirty="0" smtClean="0"/>
              <a:t> the caveat that t</a:t>
            </a:r>
            <a:r>
              <a:rPr lang="en-US" b="0" dirty="0" smtClean="0"/>
              <a:t>his</a:t>
            </a:r>
            <a:r>
              <a:rPr lang="en-US" b="0" baseline="0" dirty="0" smtClean="0"/>
              <a:t> option could potentially reduce the other earlier options.</a:t>
            </a:r>
            <a:endParaRPr lang="en-US" b="0" dirty="0" smtClean="0"/>
          </a:p>
          <a:p>
            <a:pPr defTabSz="825559">
              <a:defRPr/>
            </a:pPr>
            <a:endParaRPr lang="en-US" b="0" dirty="0" smtClean="0"/>
          </a:p>
          <a:p>
            <a:pPr defTabSz="825559">
              <a:defRPr/>
            </a:pPr>
            <a:r>
              <a:rPr lang="en-US" b="0" dirty="0" smtClean="0"/>
              <a:t>The purpose for this approach is</a:t>
            </a:r>
            <a:r>
              <a:rPr lang="en-US" b="0" baseline="0" dirty="0" smtClean="0"/>
              <a:t> to incentivize good behavior and disincentive bad behavior. </a:t>
            </a:r>
          </a:p>
          <a:p>
            <a:pPr defTabSz="825559">
              <a:defRPr/>
            </a:pPr>
            <a:endParaRPr lang="en-US" b="0" baseline="0" dirty="0" smtClean="0"/>
          </a:p>
          <a:p>
            <a:pPr defTabSz="825559">
              <a:defRPr/>
            </a:pPr>
            <a:endParaRPr lang="en-US" b="0" dirty="0" smtClean="0"/>
          </a:p>
          <a:p>
            <a:pPr defTabSz="825559">
              <a:defRPr/>
            </a:pPr>
            <a:endParaRPr lang="en-US" b="1" dirty="0" smtClean="0"/>
          </a:p>
          <a:p>
            <a:r>
              <a:rPr lang="en-US" sz="1100" dirty="0"/>
              <a:t> </a:t>
            </a:r>
            <a:endParaRPr lang="en-ZW" sz="1100" dirty="0"/>
          </a:p>
          <a:p>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16</a:t>
            </a:fld>
            <a:endParaRPr lang="en-US" dirty="0">
              <a:solidFill>
                <a:prstClr val="black"/>
              </a:solidFill>
              <a:latin typeface="Calibri"/>
            </a:endParaRPr>
          </a:p>
        </p:txBody>
      </p:sp>
    </p:spTree>
    <p:extLst>
      <p:ext uri="{BB962C8B-B14F-4D97-AF65-F5344CB8AC3E}">
        <p14:creationId xmlns:p14="http://schemas.microsoft.com/office/powerpoint/2010/main" val="2563721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dirty="0"/>
          </a:p>
          <a:p>
            <a:r>
              <a:rPr lang="en-US" sz="1100" dirty="0"/>
              <a:t>Based on what we heard from the last meeting, we are proposing this change…. Note the strike through of the word government. </a:t>
            </a:r>
          </a:p>
          <a:p>
            <a:pPr defTabSz="931774">
              <a:defRPr/>
            </a:pPr>
            <a:r>
              <a:rPr lang="en-US" sz="1100" dirty="0"/>
              <a:t>The committee recommended we remove the Government portion and identify with Brownfield only</a:t>
            </a:r>
          </a:p>
          <a:p>
            <a:endParaRPr lang="en-US" sz="1100" dirty="0"/>
          </a:p>
          <a:p>
            <a:r>
              <a:rPr lang="en-US" sz="1100" dirty="0"/>
              <a:t>This proposal will encourage all grant-funded cleanups of brownfields or orphaned industrial .</a:t>
            </a:r>
          </a:p>
          <a:p>
            <a:endParaRPr lang="en-US" sz="1100" dirty="0"/>
          </a:p>
          <a:p>
            <a:endParaRPr lang="en-US" sz="1100" dirty="0"/>
          </a:p>
          <a:p>
            <a:endParaRPr lang="en-US" sz="1100" dirty="0"/>
          </a:p>
          <a:p>
            <a:r>
              <a:rPr lang="en-US" sz="1100" dirty="0"/>
              <a:t>~~~~~~~~~~~~~~~~~</a:t>
            </a:r>
          </a:p>
          <a:p>
            <a:r>
              <a:rPr lang="en-US" sz="1100" dirty="0"/>
              <a:t>Notes:</a:t>
            </a:r>
          </a:p>
          <a:p>
            <a:r>
              <a:rPr lang="en-US" sz="1100" dirty="0"/>
              <a:t>Would need to ensure the reporting a G code to indicate remediation – then Mary would be able to uncheck the waste from applying fees.</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17</a:t>
            </a:fld>
            <a:endParaRPr lang="en-US" dirty="0">
              <a:solidFill>
                <a:prstClr val="black"/>
              </a:solidFill>
              <a:latin typeface="Calibri"/>
            </a:endParaRPr>
          </a:p>
        </p:txBody>
      </p:sp>
    </p:spTree>
    <p:extLst>
      <p:ext uri="{BB962C8B-B14F-4D97-AF65-F5344CB8AC3E}">
        <p14:creationId xmlns:p14="http://schemas.microsoft.com/office/powerpoint/2010/main" val="1606391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100" b="1" dirty="0"/>
              <a:t>Ed Note: add a different color on the bar to illustrate what we’re proposing</a:t>
            </a:r>
          </a:p>
          <a:p>
            <a:pPr algn="l"/>
            <a:endParaRPr lang="en-US" sz="1100" b="1" dirty="0"/>
          </a:p>
          <a:p>
            <a:pPr algn="l"/>
            <a:r>
              <a:rPr lang="en-US" sz="1100" b="1" dirty="0"/>
              <a:t>Killian Condon</a:t>
            </a:r>
            <a:endParaRPr lang="en-US" sz="1100" dirty="0"/>
          </a:p>
          <a:p>
            <a:pPr algn="l"/>
            <a:endParaRPr lang="en-US" sz="1100" dirty="0"/>
          </a:p>
          <a:p>
            <a:pPr algn="l"/>
            <a:r>
              <a:rPr lang="en-US" sz="1100" dirty="0"/>
              <a:t>Just as a recap: </a:t>
            </a:r>
          </a:p>
          <a:p>
            <a:pPr defTabSz="825559">
              <a:defRPr/>
            </a:pPr>
            <a:r>
              <a:rPr lang="en-US" sz="1100" dirty="0"/>
              <a:t>DEQ hazardous waste program receives approximately $1.5 million annually </a:t>
            </a:r>
            <a:r>
              <a:rPr lang="en-US" dirty="0" smtClean="0"/>
              <a:t> in generator fees</a:t>
            </a:r>
            <a:endParaRPr lang="en-US" sz="1100" dirty="0"/>
          </a:p>
          <a:p>
            <a:pPr algn="l"/>
            <a:r>
              <a:rPr lang="en-US" sz="1100" dirty="0"/>
              <a:t>In looking at making generator fees self-sufficient,  we would need a total of $3.57 million in annual fees</a:t>
            </a:r>
          </a:p>
          <a:p>
            <a:endParaRPr lang="en-US" b="1" i="0" baseline="0" dirty="0" smtClean="0"/>
          </a:p>
          <a:p>
            <a:pPr marL="154792" indent="-154792" defTabSz="825559">
              <a:buFont typeface="Arial" panose="020B0604020202020204" pitchFamily="34" charset="0"/>
              <a:buChar char="•"/>
              <a:defRPr/>
            </a:pPr>
            <a:r>
              <a:rPr lang="en-US" b="0" i="0" baseline="0" dirty="0" smtClean="0"/>
              <a:t>Currently, we are about 43% of our goal in annual revenue, to fully support the generator compliance work.</a:t>
            </a:r>
          </a:p>
          <a:p>
            <a:pPr marL="154792" indent="-154792" defTabSz="825559">
              <a:buFont typeface="Arial" panose="020B0604020202020204" pitchFamily="34" charset="0"/>
              <a:buChar char="•"/>
              <a:defRPr/>
            </a:pPr>
            <a:r>
              <a:rPr lang="en-US" dirty="0" smtClean="0"/>
              <a:t>DEQ determined</a:t>
            </a:r>
            <a:r>
              <a:rPr lang="en-US" baseline="0" dirty="0" smtClean="0"/>
              <a:t> we need 7 FTE for generator inspection</a:t>
            </a:r>
            <a:r>
              <a:rPr lang="en-US" b="0" i="0" baseline="0" dirty="0" smtClean="0"/>
              <a:t> geographically across the state.  We recently had this number of staff about 6 mos ago.</a:t>
            </a:r>
          </a:p>
          <a:p>
            <a:pPr defTabSz="825559">
              <a:defRPr/>
            </a:pPr>
            <a:r>
              <a:rPr lang="en-US" b="1" i="0" dirty="0" smtClean="0"/>
              <a:t>Click</a:t>
            </a:r>
          </a:p>
          <a:p>
            <a:pPr marL="154792" indent="-154792" defTabSz="825559">
              <a:buFont typeface="Arial" panose="020B0604020202020204" pitchFamily="34" charset="0"/>
              <a:buChar char="•"/>
              <a:defRPr/>
            </a:pPr>
            <a:r>
              <a:rPr lang="en-US" b="0" i="0" baseline="0" dirty="0" smtClean="0"/>
              <a:t>Our goal is $3.57 million annually by 2026</a:t>
            </a:r>
            <a:endParaRPr lang="en-US" b="0" i="0" dirty="0" smtClean="0"/>
          </a:p>
          <a:p>
            <a:pPr marL="154792" indent="-154792">
              <a:buFont typeface="Arial" panose="020B0604020202020204" pitchFamily="34" charset="0"/>
              <a:buChar char="•"/>
            </a:pPr>
            <a:r>
              <a:rPr lang="en-US" b="0" i="0" baseline="0" dirty="0" smtClean="0"/>
              <a:t>Which means we will need an additional $2.022 million in funding annually.  </a:t>
            </a:r>
          </a:p>
          <a:p>
            <a:pPr marL="154792" indent="-154792">
              <a:buFont typeface="Arial" panose="020B0604020202020204" pitchFamily="34" charset="0"/>
              <a:buChar char="•"/>
            </a:pPr>
            <a:r>
              <a:rPr lang="en-US" b="0" i="0" baseline="0" dirty="0" smtClean="0"/>
              <a:t>As you heard in our first meeting we have streamlined program costs by not filing vacancies and implementing efficiencies</a:t>
            </a:r>
          </a:p>
          <a:p>
            <a:pPr algn="l"/>
            <a:endParaRPr lang="en-US" sz="1100" dirty="0"/>
          </a:p>
          <a:p>
            <a:pPr algn="l"/>
            <a:endParaRPr lang="en-US" sz="1100"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18</a:t>
            </a:fld>
            <a:endParaRPr lang="en-US"/>
          </a:p>
        </p:txBody>
      </p:sp>
    </p:spTree>
    <p:extLst>
      <p:ext uri="{BB962C8B-B14F-4D97-AF65-F5344CB8AC3E}">
        <p14:creationId xmlns:p14="http://schemas.microsoft.com/office/powerpoint/2010/main" val="3396214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7350"/>
            <a:ext cx="4183063" cy="3136900"/>
          </a:xfrm>
        </p:spPr>
      </p:sp>
      <p:sp>
        <p:nvSpPr>
          <p:cNvPr id="3" name="Notes Placeholder 2"/>
          <p:cNvSpPr>
            <a:spLocks noGrp="1"/>
          </p:cNvSpPr>
          <p:nvPr>
            <p:ph type="body" idx="1"/>
          </p:nvPr>
        </p:nvSpPr>
        <p:spPr>
          <a:xfrm>
            <a:off x="701040" y="3641090"/>
            <a:ext cx="5608320" cy="4493260"/>
          </a:xfrm>
        </p:spPr>
        <p:txBody>
          <a:bodyPr/>
          <a:lstStyle/>
          <a:p>
            <a:r>
              <a:rPr lang="en-US" b="1" dirty="0" smtClean="0"/>
              <a:t>Note: there will be one permit stakeholder on the phone. Check in with this person regularly. </a:t>
            </a:r>
          </a:p>
          <a:p>
            <a:endParaRPr lang="en-US" b="1" dirty="0" smtClean="0"/>
          </a:p>
          <a:p>
            <a:r>
              <a:rPr lang="en-US" b="1" dirty="0" smtClean="0"/>
              <a:t>Rich Duval</a:t>
            </a:r>
          </a:p>
          <a:p>
            <a:r>
              <a:rPr lang="en-US" dirty="0" smtClean="0"/>
              <a:t>Recap of Advisory Committee</a:t>
            </a:r>
            <a:r>
              <a:rPr lang="en-US" baseline="0" dirty="0" smtClean="0"/>
              <a:t> 2 make-up meeting and outcome</a:t>
            </a:r>
          </a:p>
          <a:p>
            <a:endParaRPr lang="en-US" baseline="0" dirty="0" smtClean="0"/>
          </a:p>
          <a:p>
            <a:pPr marL="174708" indent="-174708">
              <a:buFont typeface="Arial" panose="020B0604020202020204" pitchFamily="34" charset="0"/>
              <a:buChar char="•"/>
            </a:pPr>
            <a:r>
              <a:rPr lang="en-US" baseline="0" dirty="0" smtClean="0"/>
              <a:t>Due to logistical issues we were not able to hold our last permitting discussion the same day as our second Advisory Committee meeting.</a:t>
            </a:r>
          </a:p>
          <a:p>
            <a:endParaRPr lang="en-US" baseline="0" dirty="0" smtClean="0"/>
          </a:p>
          <a:p>
            <a:pPr marL="174708" indent="-174708">
              <a:buFont typeface="Arial" panose="020B0604020202020204" pitchFamily="34" charset="0"/>
              <a:buChar char="•"/>
            </a:pPr>
            <a:r>
              <a:rPr lang="en-US" baseline="0" dirty="0" smtClean="0"/>
              <a:t>However, DEQ has subsequently discussed permitting fee proposals with the members of our Advisory Committee who represent that sector, and we wanted to share the outcomes of our conversation with you. </a:t>
            </a:r>
          </a:p>
          <a:p>
            <a:endParaRPr lang="en-US" baseline="0" dirty="0" smtClean="0"/>
          </a:p>
          <a:p>
            <a:pPr marL="174708" indent="-174708">
              <a:buFont typeface="Arial" panose="020B0604020202020204" pitchFamily="34" charset="0"/>
              <a:buChar char="•"/>
            </a:pPr>
            <a:r>
              <a:rPr lang="en-US" baseline="0" dirty="0" smtClean="0"/>
              <a:t>The permitting fee proposals that we are presenting here today  are an important piece of the whole picture when it comes to increasing the revenue stream to fund DEQ’s hazardous waste work.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19</a:t>
            </a:fld>
            <a:endParaRPr lang="en-US"/>
          </a:p>
        </p:txBody>
      </p:sp>
    </p:spTree>
    <p:extLst>
      <p:ext uri="{BB962C8B-B14F-4D97-AF65-F5344CB8AC3E}">
        <p14:creationId xmlns:p14="http://schemas.microsoft.com/office/powerpoint/2010/main" val="297752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285750" indent="-285750" defTabSz="931774">
              <a:buFont typeface="Arial" panose="020B0604020202020204" pitchFamily="34" charset="0"/>
              <a:buChar char="•"/>
              <a:defRPr/>
            </a:pPr>
            <a:r>
              <a:rPr lang="en-US" b="0" dirty="0" smtClean="0"/>
              <a:t>As we presented</a:t>
            </a:r>
            <a:r>
              <a:rPr lang="en-US" b="0" baseline="0" dirty="0" smtClean="0"/>
              <a:t> during our</a:t>
            </a:r>
            <a:r>
              <a:rPr lang="en-US" b="0" dirty="0" smtClean="0"/>
              <a:t> January EQC pre-inform presentation</a:t>
            </a:r>
            <a:r>
              <a:rPr lang="en-US" sz="1400" b="0" baseline="0" dirty="0" smtClean="0"/>
              <a:t>, </a:t>
            </a:r>
            <a:r>
              <a:rPr lang="en-US" sz="1400" baseline="0" dirty="0" smtClean="0"/>
              <a:t>lik</a:t>
            </a:r>
            <a:r>
              <a:rPr lang="en-US" sz="1400" dirty="0" smtClean="0"/>
              <a:t>e other programs at DEQ, our Hazardous Waste Program is largely supported by fees. </a:t>
            </a:r>
          </a:p>
          <a:p>
            <a:pPr marL="285750" indent="-285750" defTabSz="931774">
              <a:buFont typeface="Arial" panose="020B0604020202020204" pitchFamily="34" charset="0"/>
              <a:buChar char="•"/>
              <a:defRPr/>
            </a:pPr>
            <a:r>
              <a:rPr lang="en-US" sz="1400" dirty="0" smtClean="0"/>
              <a:t>Annually, DEQ receives approximately $3.5 million from multiple sources.  Of that total, approximately 80%</a:t>
            </a:r>
            <a:r>
              <a:rPr lang="en-US" sz="1400" baseline="0" dirty="0" smtClean="0"/>
              <a:t> are </a:t>
            </a:r>
            <a:r>
              <a:rPr lang="en-US" sz="1400" dirty="0" smtClean="0"/>
              <a:t>in fees</a:t>
            </a:r>
            <a:r>
              <a:rPr lang="en-US" sz="1400" baseline="0" dirty="0" smtClean="0"/>
              <a:t> --</a:t>
            </a:r>
            <a:r>
              <a:rPr lang="en-US" sz="1400" dirty="0" smtClean="0"/>
              <a:t> and 20%</a:t>
            </a:r>
            <a:r>
              <a:rPr lang="en-US" sz="1400" baseline="0" dirty="0" smtClean="0"/>
              <a:t> </a:t>
            </a:r>
            <a:r>
              <a:rPr lang="en-US" sz="1400" dirty="0" smtClean="0"/>
              <a:t>in federal grant dollars. </a:t>
            </a:r>
          </a:p>
          <a:p>
            <a:pPr marL="0" indent="0" defTabSz="931774">
              <a:buFont typeface="Arial" panose="020B0604020202020204" pitchFamily="34" charset="0"/>
              <a:buNone/>
              <a:defRPr/>
            </a:pPr>
            <a:endParaRPr lang="en-US" sz="1400" b="1" dirty="0" smtClean="0"/>
          </a:p>
          <a:p>
            <a:pPr marL="0" indent="0" defTabSz="931774">
              <a:buFont typeface="Arial" panose="020B0604020202020204" pitchFamily="34" charset="0"/>
              <a:buNone/>
              <a:defRPr/>
            </a:pPr>
            <a:r>
              <a:rPr lang="en-US" sz="1400" b="1" dirty="0" smtClean="0"/>
              <a:t>(CLICK) </a:t>
            </a:r>
          </a:p>
          <a:p>
            <a:pPr marL="0" indent="0" defTabSz="931774">
              <a:buFont typeface="Arial" panose="020B0604020202020204" pitchFamily="34" charset="0"/>
              <a:buNone/>
              <a:defRPr/>
            </a:pPr>
            <a:endParaRPr lang="en-US" sz="1400" b="1" dirty="0" smtClean="0"/>
          </a:p>
          <a:p>
            <a:pPr marL="285750" indent="-285750" defTabSz="931774">
              <a:buFont typeface="Arial" panose="020B0604020202020204" pitchFamily="34" charset="0"/>
              <a:buChar char="•"/>
              <a:defRPr/>
            </a:pPr>
            <a:r>
              <a:rPr lang="en-US" sz="1400" baseline="0" dirty="0" smtClean="0"/>
              <a:t>Today, we are proposing to only increase the Generator and TSD Fees, highlighted in green. </a:t>
            </a:r>
          </a:p>
          <a:p>
            <a:pPr marL="285750" indent="-285750" defTabSz="931774">
              <a:buFont typeface="Arial" panose="020B0604020202020204" pitchFamily="34" charset="0"/>
              <a:buChar char="•"/>
              <a:defRPr/>
            </a:pPr>
            <a:endParaRPr lang="en-US" sz="140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smtClean="0"/>
              <a:t>For many</a:t>
            </a:r>
            <a:r>
              <a:rPr lang="en-US" sz="1400" b="0" i="0" baseline="0" dirty="0" smtClean="0"/>
              <a:t> years, we have run a </a:t>
            </a:r>
            <a:r>
              <a:rPr lang="en-US" sz="1400" b="0" i="0" dirty="0" smtClean="0"/>
              <a:t>lean</a:t>
            </a:r>
            <a:r>
              <a:rPr lang="en-US" sz="1400" b="0" i="0" baseline="0" dirty="0" smtClean="0"/>
              <a:t> program by seeking efficiencies and cost-saving measures, including: Shifting more to electronic reporting and invoicing, delaying hiring, eliminating positions, and reducing overhead expenses.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baseline="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baseline="0" dirty="0" smtClean="0"/>
              <a:t>Now, we are operating at a deficit and eroding our ending fund balance.  </a:t>
            </a:r>
            <a:r>
              <a:rPr lang="en-US" sz="1400" dirty="0" smtClean="0"/>
              <a:t>Without additional revenue, the program will </a:t>
            </a:r>
            <a:r>
              <a:rPr lang="en-US" sz="1400" b="0" dirty="0" smtClean="0"/>
              <a:t>continue to experience an annual deficit</a:t>
            </a:r>
            <a:r>
              <a:rPr lang="en-US" sz="1400" b="0" baseline="0" dirty="0" smtClean="0"/>
              <a:t> and </a:t>
            </a:r>
            <a:r>
              <a:rPr lang="en-US" sz="1400" dirty="0" smtClean="0"/>
              <a:t>will need to consider </a:t>
            </a:r>
            <a:r>
              <a:rPr lang="en-US" sz="1400" b="0" dirty="0" smtClean="0"/>
              <a:t>further</a:t>
            </a:r>
            <a:r>
              <a:rPr lang="en-US" sz="1400" dirty="0" smtClean="0"/>
              <a:t> reductions by December 2019.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dirty="0" smtClean="0"/>
          </a:p>
          <a:p>
            <a:pPr marL="285750" indent="-285750" defTabSz="931774">
              <a:buFont typeface="Arial" panose="020B0604020202020204" pitchFamily="34" charset="0"/>
              <a:buChar char="•"/>
              <a:defRPr/>
            </a:pPr>
            <a:r>
              <a:rPr lang="en-US" sz="1400" b="0" baseline="0" dirty="0" smtClean="0"/>
              <a:t>S</a:t>
            </a:r>
            <a:r>
              <a:rPr lang="en-US" sz="1400" dirty="0" smtClean="0"/>
              <a:t>everal factors contributed to this deficit:</a:t>
            </a:r>
            <a:endParaRPr lang="en-US" sz="1400" strike="sngStrike" dirty="0" smtClean="0"/>
          </a:p>
          <a:p>
            <a:pPr marL="640594" lvl="1" indent="-174708" defTabSz="931774">
              <a:buFont typeface="Arial" panose="020B0604020202020204" pitchFamily="34" charset="0"/>
              <a:buChar char="•"/>
              <a:defRPr/>
            </a:pPr>
            <a:r>
              <a:rPr lang="en-US" sz="1400" b="1" dirty="0" smtClean="0"/>
              <a:t>First</a:t>
            </a:r>
            <a:r>
              <a:rPr lang="en-US" sz="1400" dirty="0" smtClean="0"/>
              <a:t>, most of our program fees have remained unchanged for </a:t>
            </a:r>
            <a:r>
              <a:rPr lang="en-US" sz="1400" b="0" dirty="0" smtClean="0"/>
              <a:t>over a decade </a:t>
            </a:r>
            <a:r>
              <a:rPr lang="en-US" sz="1400" dirty="0" smtClean="0"/>
              <a:t>without adjustment for inflation or increased program costs, which include, salaries, benefits and information technology </a:t>
            </a:r>
            <a:r>
              <a:rPr lang="en-US" sz="1400" i="0" dirty="0" smtClean="0"/>
              <a:t>updates. The</a:t>
            </a:r>
            <a:r>
              <a:rPr lang="en-US" sz="1400" i="0" baseline="0" dirty="0" smtClean="0"/>
              <a:t> proposed Generator and TSD Fees have remained unchanged since the late 1990’s.</a:t>
            </a:r>
          </a:p>
          <a:p>
            <a:pPr marL="640594" lvl="1" indent="-174708" defTabSz="931774">
              <a:buFont typeface="Arial" panose="020B0604020202020204" pitchFamily="34" charset="0"/>
              <a:buChar char="•"/>
              <a:defRPr/>
            </a:pPr>
            <a:endParaRPr lang="en-US" sz="1400" dirty="0" smtClean="0"/>
          </a:p>
          <a:p>
            <a:pPr marL="640594" lvl="1" indent="-174708" defTabSz="931774">
              <a:buFont typeface="Arial" panose="020B0604020202020204" pitchFamily="34" charset="0"/>
              <a:buChar char="•"/>
              <a:defRPr/>
            </a:pPr>
            <a:r>
              <a:rPr lang="en-US" sz="1400" b="1" dirty="0" smtClean="0"/>
              <a:t>Second,</a:t>
            </a:r>
            <a:r>
              <a:rPr lang="en-US" sz="1400" dirty="0" smtClean="0"/>
              <a:t> the program has experienced decreases in funding.</a:t>
            </a:r>
            <a:r>
              <a:rPr lang="en-US" sz="1400" baseline="0" dirty="0" smtClean="0"/>
              <a:t> </a:t>
            </a:r>
            <a:r>
              <a:rPr lang="en-US" sz="1400" dirty="0" smtClean="0"/>
              <a:t>For example, since 2004, the Hazardous Waste Program tipping fee has decreased by approximately 60%. And,</a:t>
            </a:r>
            <a:r>
              <a:rPr lang="en-US" sz="1400" baseline="0" dirty="0" smtClean="0"/>
              <a:t> since 2008, DEQ’s EPA grant has decreased by 7%.</a:t>
            </a:r>
          </a:p>
          <a:p>
            <a:pPr marL="465886" lvl="1" indent="0" defTabSz="931774">
              <a:buFont typeface="Arial" panose="020B0604020202020204" pitchFamily="34" charset="0"/>
              <a:buNone/>
              <a:defRPr/>
            </a:pPr>
            <a:endParaRPr lang="en-US" sz="1400" strike="noStrike" baseline="0" dirty="0" smtClean="0"/>
          </a:p>
          <a:p>
            <a:pPr marL="640594" lvl="1" indent="-174708" defTabSz="931774">
              <a:buFont typeface="Arial" panose="020B0604020202020204" pitchFamily="34" charset="0"/>
              <a:buChar char="•"/>
              <a:defRPr/>
            </a:pPr>
            <a:r>
              <a:rPr lang="en-US" sz="1400" b="1" dirty="0" smtClean="0"/>
              <a:t>And third</a:t>
            </a:r>
            <a:r>
              <a:rPr lang="en-US" sz="1400" dirty="0" smtClean="0"/>
              <a:t>, we have experienced a significant change in state revenue. The program received $1.2 million in state General Funds in 1999. Since then, the amount of General Fund allocation steadily declined until its elimination in 2015.</a:t>
            </a:r>
            <a:r>
              <a:rPr lang="en-US" sz="1400" strike="noStrike" baseline="0" dirty="0" smtClean="0"/>
              <a:t> </a:t>
            </a:r>
            <a:r>
              <a:rPr lang="en-US" sz="1400" b="1" strike="noStrike" baseline="0" dirty="0" smtClean="0"/>
              <a:t>[CLICK]</a:t>
            </a:r>
          </a:p>
          <a:p>
            <a:pPr marL="640594" lvl="1" indent="-174708" defTabSz="931774">
              <a:buFont typeface="Arial" panose="020B0604020202020204" pitchFamily="34" charset="0"/>
              <a:buChar char="•"/>
              <a:defRPr/>
            </a:pPr>
            <a:endParaRPr lang="en-US" sz="1400" b="1" strike="noStrike" baseline="0" dirty="0" smtClean="0"/>
          </a:p>
          <a:p>
            <a:pPr defTabSz="931774">
              <a:defRPr/>
            </a:pPr>
            <a:r>
              <a:rPr lang="en-US" sz="1400" b="1" dirty="0" smtClean="0"/>
              <a:t>--------------------------</a:t>
            </a:r>
          </a:p>
          <a:p>
            <a:pPr defTabSz="931774">
              <a:defRPr/>
            </a:pPr>
            <a:r>
              <a:rPr lang="en-US" sz="1400" b="1" dirty="0" smtClean="0"/>
              <a:t>Potential Questions: </a:t>
            </a:r>
          </a:p>
          <a:p>
            <a:pPr defTabSz="931774">
              <a:defRPr/>
            </a:pPr>
            <a:endParaRPr lang="en-US" sz="1400" b="1" dirty="0" smtClean="0"/>
          </a:p>
          <a:p>
            <a:pPr marL="171450" indent="-171450" defTabSz="931774">
              <a:buFont typeface="Arial" panose="020B0604020202020204" pitchFamily="34" charset="0"/>
              <a:buChar char="•"/>
              <a:defRPr/>
            </a:pPr>
            <a:r>
              <a:rPr lang="en-US" sz="1400" b="1" baseline="0" dirty="0" smtClean="0"/>
              <a:t>Is Land Quality interested in receiving general funds again? </a:t>
            </a:r>
            <a:r>
              <a:rPr lang="en-US" sz="1400" b="0" i="1" baseline="0" dirty="0" err="1" smtClean="0"/>
              <a:t>Ans</a:t>
            </a:r>
            <a:r>
              <a:rPr lang="en-US" sz="1400" b="0" i="1" baseline="0" dirty="0" smtClean="0"/>
              <a:t>: It is an agency allocation decision for those state funds received. In the past, other programs in air and water have had higher priority funding needs.</a:t>
            </a:r>
          </a:p>
          <a:p>
            <a:pPr marL="171450" indent="-171450" defTabSz="931774">
              <a:buFont typeface="Arial" panose="020B0604020202020204" pitchFamily="34" charset="0"/>
              <a:buChar char="•"/>
              <a:defRPr/>
            </a:pPr>
            <a:r>
              <a:rPr lang="en-US" sz="1400" b="1" baseline="0" dirty="0" smtClean="0"/>
              <a:t>Is this an urgent concern, why were we not made aware of the issue earlier? Are we being asked to rubber stamp a fee increase?  </a:t>
            </a:r>
            <a:r>
              <a:rPr lang="en-US" sz="1400" b="0" i="1" baseline="0" dirty="0" err="1" smtClean="0"/>
              <a:t>Ans</a:t>
            </a:r>
            <a:r>
              <a:rPr lang="en-US" sz="1400" b="0" i="1" baseline="0" dirty="0" smtClean="0"/>
              <a:t>:</a:t>
            </a:r>
            <a:r>
              <a:rPr lang="en-US" sz="1400" b="0" baseline="0" dirty="0" smtClean="0"/>
              <a:t> </a:t>
            </a:r>
            <a:r>
              <a:rPr lang="en-US" sz="1400" b="0" i="1" baseline="0" dirty="0" smtClean="0"/>
              <a:t>Trend towards fee-based programs. Many entities pay fees associated with several DEQ programs (e.g. land, air , water) and DEQ had to make tough decisions about which fee increases to prioritize to not overburden the regulated community. Now, due to program need, it’s Hazardous Waste Program’s time to request fee increases</a:t>
            </a:r>
            <a:r>
              <a:rPr lang="en-US" sz="1400" b="0" baseline="0" dirty="0" smtClean="0"/>
              <a:t>. </a:t>
            </a:r>
            <a:r>
              <a:rPr lang="en-US" sz="1400" b="0" i="1" baseline="0" dirty="0" smtClean="0"/>
              <a:t> No, we are not asking for a rubber stamp, but your help in address this issue.</a:t>
            </a:r>
            <a:endParaRPr lang="en-US" sz="1400" b="0" i="0" baseline="0" dirty="0" smtClean="0"/>
          </a:p>
          <a:p>
            <a:pPr marL="171450" indent="-171450" defTabSz="931774">
              <a:buFont typeface="Arial" panose="020B0604020202020204" pitchFamily="34" charset="0"/>
              <a:buChar char="•"/>
              <a:defRPr/>
            </a:pPr>
            <a:r>
              <a:rPr lang="en-US" sz="1400" b="1" baseline="0" dirty="0" smtClean="0"/>
              <a:t>What is the relationship between hazardous waste work/fees and GHG goals for waste reduction? </a:t>
            </a:r>
            <a:r>
              <a:rPr lang="en-US" sz="1400" b="0" i="1" baseline="0" dirty="0" smtClean="0"/>
              <a:t>Direct to Director Whitman.</a:t>
            </a:r>
            <a:r>
              <a:rPr lang="en-US" sz="1400" b="0" baseline="0" dirty="0" smtClean="0"/>
              <a:t> </a:t>
            </a:r>
            <a:endParaRPr lang="en-US" sz="1400" b="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33E47-AAF5-41A3-9FEC-0A5C7A8FD8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69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latin typeface="Times New Roman" panose="02020603050405020304" pitchFamily="18" charset="0"/>
                <a:cs typeface="Times New Roman" panose="02020603050405020304" pitchFamily="18" charset="0"/>
              </a:rPr>
              <a:t>Rich Duval</a:t>
            </a: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dirty="0">
                <a:latin typeface="Times New Roman" panose="02020603050405020304" pitchFamily="18" charset="0"/>
                <a:cs typeface="Times New Roman" panose="02020603050405020304" pitchFamily="18" charset="0"/>
              </a:rPr>
              <a:t>As you can see, when the fee proposals are combined for one facility, they total ~ $319,500 per year, or an increase of $75,750 difference from current fees.  This is a 31% increase for this facility</a:t>
            </a:r>
            <a:r>
              <a:rPr lang="en-US" sz="900" dirty="0" smtClean="0">
                <a:latin typeface="Times New Roman" panose="02020603050405020304" pitchFamily="18" charset="0"/>
                <a:cs typeface="Times New Roman" panose="02020603050405020304" pitchFamily="18" charset="0"/>
              </a:rPr>
              <a:t>.</a:t>
            </a:r>
          </a:p>
          <a:p>
            <a:pPr defTabSz="630997">
              <a:defRPr/>
            </a:pPr>
            <a:endParaRPr lang="en-US" sz="900" dirty="0" smtClean="0">
              <a:latin typeface="Times New Roman" panose="02020603050405020304" pitchFamily="18" charset="0"/>
              <a:cs typeface="Times New Roman" panose="02020603050405020304" pitchFamily="18" charset="0"/>
            </a:endParaRPr>
          </a:p>
          <a:p>
            <a:pPr defTabSz="630997">
              <a:defRPr/>
            </a:pPr>
            <a:r>
              <a:rPr lang="en-US" sz="900" dirty="0" smtClean="0">
                <a:latin typeface="Times New Roman" panose="02020603050405020304" pitchFamily="18" charset="0"/>
                <a:cs typeface="Times New Roman" panose="02020603050405020304" pitchFamily="18" charset="0"/>
              </a:rPr>
              <a:t>The</a:t>
            </a:r>
            <a:r>
              <a:rPr lang="en-US" sz="900" baseline="0" dirty="0" smtClean="0">
                <a:latin typeface="Times New Roman" panose="02020603050405020304" pitchFamily="18" charset="0"/>
                <a:cs typeface="Times New Roman" panose="02020603050405020304" pitchFamily="18" charset="0"/>
              </a:rPr>
              <a:t> other facility would see an increase in storage fees only – from 18,750 to 24,500 for an increase of $5,750 annually</a:t>
            </a: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pPr algn="l"/>
            <a:endParaRPr lang="en-US" sz="900" b="1" dirty="0"/>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691983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1" i="1" dirty="0" smtClean="0"/>
              <a:t>Rich Duval</a:t>
            </a:r>
            <a:endParaRPr lang="en-US" b="0" i="0" dirty="0" smtClean="0"/>
          </a:p>
          <a:p>
            <a:pPr algn="l"/>
            <a:endParaRPr lang="en-US" b="0" i="0" dirty="0" smtClean="0"/>
          </a:p>
          <a:p>
            <a:pPr marL="118312" indent="-118312" defTabSz="630997">
              <a:buFont typeface="Arial" panose="020B0604020202020204" pitchFamily="34" charset="0"/>
              <a:buChar char="•"/>
              <a:defRPr/>
            </a:pPr>
            <a:r>
              <a:rPr lang="en-US" b="0" i="0" dirty="0" smtClean="0"/>
              <a:t>The program’s permitting revenue</a:t>
            </a:r>
            <a:r>
              <a:rPr lang="en-US" b="0" i="0" baseline="0" dirty="0" smtClean="0"/>
              <a:t> is about $362,500, which includes $262,500 in annual TSD fees and about $100,00 in cost recovery for post closure and corrective action work.</a:t>
            </a:r>
          </a:p>
          <a:p>
            <a:pPr marL="118312" indent="-118312" defTabSz="630997">
              <a:buFont typeface="Arial" panose="020B0604020202020204" pitchFamily="34" charset="0"/>
              <a:buChar char="•"/>
              <a:defRPr/>
            </a:pPr>
            <a:endParaRPr lang="en-US" b="0" i="0" baseline="0" dirty="0" smtClean="0"/>
          </a:p>
          <a:p>
            <a:pPr marL="118312" indent="-118312" defTabSz="630997">
              <a:buFont typeface="Arial" panose="020B0604020202020204" pitchFamily="34" charset="0"/>
              <a:buChar char="•"/>
              <a:defRPr/>
            </a:pPr>
            <a:r>
              <a:rPr lang="en-US" b="0" i="0" baseline="0" dirty="0" smtClean="0"/>
              <a:t>Currently, we are about 43% of our goal in annual revenue, to fully support the permitting work.</a:t>
            </a:r>
          </a:p>
          <a:p>
            <a:pPr marL="118312" indent="-118312" defTabSz="630997">
              <a:buFont typeface="Arial" panose="020B0604020202020204" pitchFamily="34" charset="0"/>
              <a:buChar char="•"/>
              <a:defRPr/>
            </a:pPr>
            <a:r>
              <a:rPr lang="en-US" dirty="0" smtClean="0"/>
              <a:t>DEQ determined</a:t>
            </a:r>
            <a:r>
              <a:rPr lang="en-US" baseline="0" dirty="0" smtClean="0"/>
              <a:t> we need 3 FTE for permit work to maintain the current permitting program</a:t>
            </a:r>
            <a:r>
              <a:rPr lang="en-US" b="0" i="0" baseline="0" dirty="0" smtClean="0"/>
              <a:t>.</a:t>
            </a:r>
          </a:p>
          <a:p>
            <a:pPr marL="118312" indent="-118312" defTabSz="630997">
              <a:buFont typeface="Arial" panose="020B0604020202020204" pitchFamily="34" charset="0"/>
              <a:buChar char="•"/>
              <a:defRPr/>
            </a:pPr>
            <a:r>
              <a:rPr lang="en-US" b="0" i="0" baseline="0" dirty="0" smtClean="0"/>
              <a:t>Our goal is $838,000 annually.</a:t>
            </a:r>
            <a:endParaRPr lang="en-US" b="0" i="0" dirty="0" smtClean="0"/>
          </a:p>
          <a:p>
            <a:endParaRPr lang="en-US" b="1" i="0" baseline="0" dirty="0" smtClean="0"/>
          </a:p>
          <a:p>
            <a:pPr marL="118312" indent="-118312">
              <a:buFont typeface="Arial" panose="020B0604020202020204" pitchFamily="34" charset="0"/>
              <a:buChar char="•"/>
            </a:pPr>
            <a:r>
              <a:rPr lang="en-US" b="0" i="0" baseline="0" dirty="0" smtClean="0"/>
              <a:t>Which means we will need an additional $475,500 funding annually to maintain our current service level.  </a:t>
            </a:r>
          </a:p>
          <a:p>
            <a:pPr marL="118312" indent="-118312">
              <a:buFont typeface="Arial" panose="020B0604020202020204" pitchFamily="34" charset="0"/>
              <a:buChar char="•"/>
            </a:pPr>
            <a:r>
              <a:rPr lang="en-US" b="0" i="0" baseline="0" dirty="0" smtClean="0"/>
              <a:t>As you heard in our first meeting we have streamlined the permitting process and squeezed as many savings as possible -  which include not filing vacancies.</a:t>
            </a:r>
          </a:p>
          <a:p>
            <a:pPr marL="118312" indent="-118312">
              <a:buFont typeface="Arial" panose="020B0604020202020204" pitchFamily="34" charset="0"/>
              <a:buChar char="•"/>
            </a:pPr>
            <a:r>
              <a:rPr lang="en-US" b="0" i="0" baseline="0" dirty="0" smtClean="0"/>
              <a:t>Bear in mind the current revenue is supported by generator fees as a stop-gap measure.</a:t>
            </a:r>
          </a:p>
          <a:p>
            <a:pPr algn="l"/>
            <a:endParaRPr lang="en-US" b="0" i="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pPr/>
              <a:t>21</a:t>
            </a:fld>
            <a:endParaRPr lang="en-US"/>
          </a:p>
        </p:txBody>
      </p:sp>
    </p:spTree>
    <p:extLst>
      <p:ext uri="{BB962C8B-B14F-4D97-AF65-F5344CB8AC3E}">
        <p14:creationId xmlns:p14="http://schemas.microsoft.com/office/powerpoint/2010/main" val="753250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41350"/>
            <a:ext cx="4181475" cy="3136900"/>
          </a:xfrm>
        </p:spPr>
      </p:sp>
      <p:sp>
        <p:nvSpPr>
          <p:cNvPr id="3" name="Notes Placeholder 2"/>
          <p:cNvSpPr>
            <a:spLocks noGrp="1"/>
          </p:cNvSpPr>
          <p:nvPr>
            <p:ph type="body" idx="1"/>
          </p:nvPr>
        </p:nvSpPr>
        <p:spPr/>
        <p:txBody>
          <a:bodyPr/>
          <a:lstStyle/>
          <a:p>
            <a:r>
              <a:rPr lang="en-US" b="1" dirty="0" smtClean="0"/>
              <a:t>David </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22</a:t>
            </a:fld>
            <a:endParaRPr lang="en-US"/>
          </a:p>
        </p:txBody>
      </p:sp>
    </p:spTree>
    <p:extLst>
      <p:ext uri="{BB962C8B-B14F-4D97-AF65-F5344CB8AC3E}">
        <p14:creationId xmlns:p14="http://schemas.microsoft.com/office/powerpoint/2010/main" val="3368826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231775"/>
            <a:ext cx="4186238" cy="3138488"/>
          </a:xfrm>
        </p:spPr>
      </p:sp>
      <p:sp>
        <p:nvSpPr>
          <p:cNvPr id="3" name="Notes Placeholder 2"/>
          <p:cNvSpPr>
            <a:spLocks noGrp="1"/>
          </p:cNvSpPr>
          <p:nvPr>
            <p:ph type="body" idx="1"/>
          </p:nvPr>
        </p:nvSpPr>
        <p:spPr>
          <a:xfrm>
            <a:off x="389467" y="3563619"/>
            <a:ext cx="6231467" cy="5266347"/>
          </a:xfrm>
        </p:spPr>
        <p:txBody>
          <a:bodyPr/>
          <a:lstStyle/>
          <a:p>
            <a:r>
              <a:rPr lang="en-US" b="1" baseline="0" dirty="0" smtClean="0"/>
              <a:t>Killian Condon</a:t>
            </a:r>
          </a:p>
          <a:p>
            <a:endParaRPr lang="en-US" b="1" baseline="0" dirty="0" smtClean="0"/>
          </a:p>
          <a:p>
            <a:r>
              <a:rPr lang="en-US" b="0" u="sng" baseline="0" dirty="0" smtClean="0"/>
              <a:t>Annual Hazardous Waste Activity Verification Fee</a:t>
            </a:r>
          </a:p>
          <a:p>
            <a:endParaRPr lang="en-US" b="1" baseline="0" dirty="0" smtClean="0"/>
          </a:p>
          <a:p>
            <a:pPr marL="174708" indent="-174708">
              <a:buFont typeface="Arial" panose="020B0604020202020204" pitchFamily="34" charset="0"/>
              <a:buChar char="•"/>
            </a:pPr>
            <a:r>
              <a:rPr lang="en-US" b="0" baseline="0" dirty="0" smtClean="0"/>
              <a:t>The Annual Hazardous Waste Activity Verification Fee is a phased-in increase of the Small Quantity Generator base fee from $300 to $540 by 2021, and the Large quantity Generator Fee from $525 to $945 by 2021.</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This represents an 80% increase that will result in an annual increase of $152,160 above the current revenue by 2021 and thereafter.</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This will impact 291 SQGs, of which 118 are small businesses. And it will impact 196 LQGs, of which 71 are small businesses. </a:t>
            </a:r>
          </a:p>
          <a:p>
            <a:pPr marL="174708" indent="-174708">
              <a:buFont typeface="Arial" panose="020B0604020202020204" pitchFamily="34" charset="0"/>
              <a:buChar char="•"/>
            </a:pPr>
            <a:endParaRPr lang="en-US" b="0" baseline="0" dirty="0" smtClean="0"/>
          </a:p>
          <a:p>
            <a:endParaRPr lang="en-US" b="0" baseline="0" dirty="0" smtClean="0"/>
          </a:p>
          <a:p>
            <a:r>
              <a:rPr lang="en-US" b="0" u="sng" baseline="0" dirty="0" smtClean="0"/>
              <a:t>Management Method Factor</a:t>
            </a:r>
          </a:p>
          <a:p>
            <a:pPr marL="174708" indent="-174708">
              <a:buFont typeface="Arial" panose="020B0604020202020204" pitchFamily="34" charset="0"/>
              <a:buChar char="•"/>
            </a:pPr>
            <a:r>
              <a:rPr lang="en-US" b="0" u="none" baseline="0" dirty="0" smtClean="0"/>
              <a:t>A six year phase-in to increase the management method factor for all management methods by 70%  change starting in July 2019 would result in a $975,367 annual increase from the current funding by 2024. </a:t>
            </a:r>
          </a:p>
          <a:p>
            <a:endParaRPr lang="en-US" b="0" u="none" baseline="0" dirty="0" smtClean="0"/>
          </a:p>
          <a:p>
            <a:pPr marL="174708" indent="-174708">
              <a:buFont typeface="Arial" panose="020B0604020202020204" pitchFamily="34" charset="0"/>
              <a:buChar char="•"/>
            </a:pPr>
            <a:r>
              <a:rPr lang="en-US" b="0" u="none" baseline="0" dirty="0" smtClean="0"/>
              <a:t>This would increase the number of capped generators from 18 to 34 by 2024. </a:t>
            </a:r>
          </a:p>
          <a:p>
            <a:endParaRPr lang="en-US" b="0" u="none" baseline="0" dirty="0" smtClean="0"/>
          </a:p>
          <a:p>
            <a:pPr marL="174708" indent="-174708">
              <a:buFont typeface="Arial" panose="020B0604020202020204" pitchFamily="34" charset="0"/>
              <a:buChar char="•"/>
            </a:pPr>
            <a:r>
              <a:rPr lang="en-US" b="0" u="none" baseline="0" dirty="0" smtClean="0"/>
              <a:t>The current management method factor revenue averages $2,855 over 487 reporting facilities and the proposed increase would average approximately $4,907 for 487 reporting facilities by 2024</a:t>
            </a:r>
          </a:p>
          <a:p>
            <a:pPr marL="174708" indent="-174708">
              <a:buFont typeface="Arial" panose="020B0604020202020204" pitchFamily="34" charset="0"/>
              <a:buChar char="•"/>
            </a:pPr>
            <a:endParaRPr lang="en-US" b="0" baseline="0" dirty="0" smtClean="0"/>
          </a:p>
          <a:p>
            <a:endParaRPr lang="en-US" b="1" baseline="0" dirty="0" smtClean="0"/>
          </a:p>
          <a:p>
            <a:endParaRPr lang="en-US" b="1" baseline="0" dirty="0" smtClean="0"/>
          </a:p>
          <a:p>
            <a:pPr marL="174708" indent="-174708">
              <a:buFont typeface="Arial" panose="020B0604020202020204" pitchFamily="34" charset="0"/>
              <a:buChar char="•"/>
            </a:pPr>
            <a:endParaRPr lang="en-US" b="1"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23</a:t>
            </a:fld>
            <a:endParaRPr lang="en-US"/>
          </a:p>
        </p:txBody>
      </p:sp>
    </p:spTree>
    <p:extLst>
      <p:ext uri="{BB962C8B-B14F-4D97-AF65-F5344CB8AC3E}">
        <p14:creationId xmlns:p14="http://schemas.microsoft.com/office/powerpoint/2010/main" val="2907769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24</a:t>
            </a:fld>
            <a:endParaRPr lang="en-US"/>
          </a:p>
        </p:txBody>
      </p:sp>
    </p:spTree>
    <p:extLst>
      <p:ext uri="{BB962C8B-B14F-4D97-AF65-F5344CB8AC3E}">
        <p14:creationId xmlns:p14="http://schemas.microsoft.com/office/powerpoint/2010/main" val="1956750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b="1" dirty="0" smtClean="0"/>
              <a:t>Rich Duval/Jeannette Acomb</a:t>
            </a:r>
          </a:p>
          <a:p>
            <a:endParaRPr lang="en-ZW" b="1" dirty="0" smtClean="0"/>
          </a:p>
          <a:p>
            <a:pPr marL="174708" indent="-174708">
              <a:buFont typeface="Arial" panose="020B0604020202020204" pitchFamily="34" charset="0"/>
              <a:buChar char="•"/>
            </a:pPr>
            <a:r>
              <a:rPr lang="en-ZW" b="0" dirty="0" smtClean="0"/>
              <a:t>The</a:t>
            </a:r>
            <a:r>
              <a:rPr lang="en-ZW" b="0" baseline="0" dirty="0" smtClean="0"/>
              <a:t> proposed changes to the permit fee will impact two permitted operations Treatment, Storage and Disposal facilities.</a:t>
            </a:r>
          </a:p>
          <a:p>
            <a:pPr marL="174708" indent="-174708">
              <a:buFont typeface="Arial" panose="020B0604020202020204" pitchFamily="34" charset="0"/>
              <a:buChar char="•"/>
            </a:pPr>
            <a:endParaRPr lang="en-ZW" b="0" baseline="0" dirty="0" smtClean="0"/>
          </a:p>
          <a:p>
            <a:pPr marL="174708" indent="-174708">
              <a:buFont typeface="Arial" panose="020B0604020202020204" pitchFamily="34" charset="0"/>
              <a:buChar char="•"/>
            </a:pPr>
            <a:endParaRPr lang="en-ZW" b="0" dirty="0"/>
          </a:p>
        </p:txBody>
      </p:sp>
      <p:sp>
        <p:nvSpPr>
          <p:cNvPr id="4" name="Slide Number Placeholder 3"/>
          <p:cNvSpPr>
            <a:spLocks noGrp="1"/>
          </p:cNvSpPr>
          <p:nvPr>
            <p:ph type="sldNum" sz="quarter" idx="10"/>
          </p:nvPr>
        </p:nvSpPr>
        <p:spPr/>
        <p:txBody>
          <a:bodyPr/>
          <a:lstStyle/>
          <a:p>
            <a:fld id="{783981EC-B6E6-4B85-93C1-B50A6F43896D}" type="slidenum">
              <a:rPr lang="en-US" smtClean="0"/>
              <a:t>25</a:t>
            </a:fld>
            <a:endParaRPr lang="en-US"/>
          </a:p>
        </p:txBody>
      </p:sp>
    </p:spTree>
    <p:extLst>
      <p:ext uri="{BB962C8B-B14F-4D97-AF65-F5344CB8AC3E}">
        <p14:creationId xmlns:p14="http://schemas.microsoft.com/office/powerpoint/2010/main" val="1385042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7350"/>
            <a:ext cx="4183063" cy="3136900"/>
          </a:xfrm>
        </p:spPr>
      </p:sp>
      <p:sp>
        <p:nvSpPr>
          <p:cNvPr id="3" name="Notes Placeholder 2"/>
          <p:cNvSpPr>
            <a:spLocks noGrp="1"/>
          </p:cNvSpPr>
          <p:nvPr>
            <p:ph type="body" idx="1"/>
          </p:nvPr>
        </p:nvSpPr>
        <p:spPr>
          <a:xfrm>
            <a:off x="701040" y="3641090"/>
            <a:ext cx="5608320" cy="4493260"/>
          </a:xfrm>
        </p:spPr>
        <p:txBody>
          <a:bodyPr/>
          <a:lstStyle/>
          <a:p>
            <a:r>
              <a:rPr lang="en-US" b="1" dirty="0" smtClean="0"/>
              <a:t>Note: there will be one permit stakeholder on the phone. Check in with this person regularly. </a:t>
            </a:r>
          </a:p>
          <a:p>
            <a:endParaRPr lang="en-US" b="1" dirty="0" smtClean="0"/>
          </a:p>
          <a:p>
            <a:r>
              <a:rPr lang="en-US" b="1" dirty="0" smtClean="0"/>
              <a:t>Rich Duval</a:t>
            </a:r>
          </a:p>
          <a:p>
            <a:r>
              <a:rPr lang="en-US" dirty="0" smtClean="0"/>
              <a:t>Recap of Advisory Committee</a:t>
            </a:r>
            <a:r>
              <a:rPr lang="en-US" baseline="0" dirty="0" smtClean="0"/>
              <a:t> 2 make-up meeting and outcome</a:t>
            </a:r>
          </a:p>
          <a:p>
            <a:endParaRPr lang="en-US" baseline="0" dirty="0" smtClean="0"/>
          </a:p>
          <a:p>
            <a:pPr marL="174708" indent="-174708">
              <a:buFont typeface="Arial" panose="020B0604020202020204" pitchFamily="34" charset="0"/>
              <a:buChar char="•"/>
            </a:pPr>
            <a:r>
              <a:rPr lang="en-US" baseline="0" dirty="0" smtClean="0"/>
              <a:t>Due to logistical issues we were not able to hold our last permitting discussion the same day as our second Advisory Committee meeting.</a:t>
            </a:r>
          </a:p>
          <a:p>
            <a:endParaRPr lang="en-US" baseline="0" dirty="0" smtClean="0"/>
          </a:p>
          <a:p>
            <a:pPr marL="174708" indent="-174708">
              <a:buFont typeface="Arial" panose="020B0604020202020204" pitchFamily="34" charset="0"/>
              <a:buChar char="•"/>
            </a:pPr>
            <a:r>
              <a:rPr lang="en-US" baseline="0" dirty="0" smtClean="0"/>
              <a:t>However, DEQ has subsequently discussed permitting fee proposals with the members of our Advisory Committee who represent that sector, and we wanted to share the outcomes of our conversation with you. </a:t>
            </a:r>
          </a:p>
          <a:p>
            <a:endParaRPr lang="en-US" baseline="0" dirty="0" smtClean="0"/>
          </a:p>
          <a:p>
            <a:pPr marL="174708" indent="-174708">
              <a:buFont typeface="Arial" panose="020B0604020202020204" pitchFamily="34" charset="0"/>
              <a:buChar char="•"/>
            </a:pPr>
            <a:r>
              <a:rPr lang="en-US" baseline="0" dirty="0" smtClean="0"/>
              <a:t>The permitting fee proposals that we are presenting here today  are an important piece of the whole picture when it comes to increasing the revenue stream to fund DEQ’s hazardous waste work.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26</a:t>
            </a:fld>
            <a:endParaRPr lang="en-US"/>
          </a:p>
        </p:txBody>
      </p:sp>
    </p:spTree>
    <p:extLst>
      <p:ext uri="{BB962C8B-B14F-4D97-AF65-F5344CB8AC3E}">
        <p14:creationId xmlns:p14="http://schemas.microsoft.com/office/powerpoint/2010/main" val="738981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600" b="1" dirty="0"/>
              <a:t>Jeannette Acomb</a:t>
            </a:r>
          </a:p>
          <a:p>
            <a:endParaRPr lang="en-US" sz="1600" b="1" dirty="0"/>
          </a:p>
          <a:p>
            <a:r>
              <a:rPr lang="en-US" sz="1600" dirty="0"/>
              <a:t>DEQ is headquartered in Portland, with regional offices in </a:t>
            </a:r>
          </a:p>
          <a:p>
            <a:r>
              <a:rPr lang="en-US" sz="1600" dirty="0"/>
              <a:t>	Bend, </a:t>
            </a:r>
          </a:p>
          <a:p>
            <a:r>
              <a:rPr lang="en-US" sz="1600" dirty="0"/>
              <a:t>	Eugene, and </a:t>
            </a:r>
          </a:p>
          <a:p>
            <a:r>
              <a:rPr lang="en-US" sz="1600" dirty="0"/>
              <a:t>	Portland, </a:t>
            </a:r>
          </a:p>
          <a:p>
            <a:endParaRPr lang="en-US" sz="1600" dirty="0"/>
          </a:p>
          <a:p>
            <a:r>
              <a:rPr lang="en-US" sz="1600" dirty="0"/>
              <a:t>and field offices in </a:t>
            </a:r>
          </a:p>
          <a:p>
            <a:r>
              <a:rPr lang="en-US" sz="1600" dirty="0"/>
              <a:t>	Baker City, </a:t>
            </a:r>
          </a:p>
          <a:p>
            <a:r>
              <a:rPr lang="en-US" sz="1600" dirty="0"/>
              <a:t>	Coos Bay, </a:t>
            </a:r>
          </a:p>
          <a:p>
            <a:r>
              <a:rPr lang="en-US" sz="1600" dirty="0"/>
              <a:t>	</a:t>
            </a:r>
            <a:r>
              <a:rPr lang="en-ZW" sz="1600" dirty="0"/>
              <a:t>Medford, </a:t>
            </a:r>
          </a:p>
          <a:p>
            <a:r>
              <a:rPr lang="en-ZW" sz="1600" dirty="0"/>
              <a:t>	Pendleton, </a:t>
            </a:r>
          </a:p>
          <a:p>
            <a:r>
              <a:rPr lang="en-ZW" sz="1600" dirty="0"/>
              <a:t>	Salem, </a:t>
            </a:r>
          </a:p>
          <a:p>
            <a:r>
              <a:rPr lang="en-ZW" sz="1600" dirty="0"/>
              <a:t>	The Dalles, </a:t>
            </a:r>
          </a:p>
          <a:p>
            <a:r>
              <a:rPr lang="en-ZW" sz="1600" dirty="0"/>
              <a:t>	Klamath Falls, and </a:t>
            </a:r>
          </a:p>
          <a:p>
            <a:r>
              <a:rPr lang="en-ZW" sz="1600" dirty="0"/>
              <a:t>	Tillamook. </a:t>
            </a:r>
          </a:p>
          <a:p>
            <a:endParaRPr lang="en-ZW" sz="1600" dirty="0"/>
          </a:p>
          <a:p>
            <a:pPr marL="224315" indent="-224315">
              <a:buFont typeface="Arial" panose="020B0604020202020204" pitchFamily="34" charset="0"/>
              <a:buChar char="•"/>
            </a:pPr>
            <a:r>
              <a:rPr lang="en-ZW" sz="1600" dirty="0"/>
              <a:t>DEQ’s environmental laboratory operates in Hillsboro., and our vehicle inspection stations in Portland, and </a:t>
            </a:r>
            <a:r>
              <a:rPr lang="en-ZW" sz="1600" dirty="0" err="1"/>
              <a:t>medford</a:t>
            </a:r>
            <a:endParaRPr lang="en-US" dirty="0" smtClean="0"/>
          </a:p>
          <a:p>
            <a:endParaRPr lang="en-US" i="1" dirty="0" smtClean="0"/>
          </a:p>
          <a:p>
            <a:endParaRPr lang="en-US" i="1" dirty="0" smtClean="0"/>
          </a:p>
          <a:p>
            <a:endParaRPr lang="en-US" i="1" dirty="0" smtClean="0"/>
          </a:p>
          <a:p>
            <a:endParaRPr lang="en-US" i="1" dirty="0" smtClean="0"/>
          </a:p>
          <a:p>
            <a:r>
              <a:rPr lang="en-US" i="1" dirty="0" smtClean="0"/>
              <a:t>Sourced:</a:t>
            </a:r>
            <a:r>
              <a:rPr lang="en-US" i="1" baseline="0" dirty="0" smtClean="0"/>
              <a:t> DEQ Governor Budget 2018</a:t>
            </a:r>
            <a:endParaRPr lang="en-US" i="1" dirty="0" smtClean="0"/>
          </a:p>
        </p:txBody>
      </p:sp>
      <p:sp>
        <p:nvSpPr>
          <p:cNvPr id="4" name="Slide Number Placeholder 3"/>
          <p:cNvSpPr>
            <a:spLocks noGrp="1"/>
          </p:cNvSpPr>
          <p:nvPr>
            <p:ph type="sldNum" sz="quarter" idx="10"/>
          </p:nvPr>
        </p:nvSpPr>
        <p:spPr/>
        <p:txBody>
          <a:bodyPr/>
          <a:lstStyle/>
          <a:p>
            <a:pPr defTabSz="1196346">
              <a:defRPr/>
            </a:pPr>
            <a:fld id="{4DC0AA63-26AF-4A52-96CB-29FE7B9F3FC1}" type="slidenum">
              <a:rPr lang="en-US">
                <a:solidFill>
                  <a:prstClr val="black"/>
                </a:solidFill>
                <a:latin typeface="Calibri"/>
              </a:rPr>
              <a:pPr defTabSz="1196346">
                <a:defRPr/>
              </a:pPr>
              <a:t>27</a:t>
            </a:fld>
            <a:endParaRPr lang="en-US" dirty="0">
              <a:solidFill>
                <a:prstClr val="black"/>
              </a:solidFill>
              <a:latin typeface="Calibri"/>
            </a:endParaRPr>
          </a:p>
        </p:txBody>
      </p:sp>
    </p:spTree>
    <p:extLst>
      <p:ext uri="{BB962C8B-B14F-4D97-AF65-F5344CB8AC3E}">
        <p14:creationId xmlns:p14="http://schemas.microsoft.com/office/powerpoint/2010/main" val="65483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Jeannette Acomb</a:t>
            </a:r>
          </a:p>
          <a:p>
            <a:endParaRPr lang="en-US" b="1" dirty="0" smtClean="0"/>
          </a:p>
          <a:p>
            <a:pPr marL="178027" indent="-178027">
              <a:buFont typeface="Arial" panose="020B0604020202020204" pitchFamily="34" charset="0"/>
              <a:buChar char="•"/>
            </a:pPr>
            <a:r>
              <a:rPr lang="en-US" b="0" baseline="0" dirty="0" smtClean="0"/>
              <a:t>DEQ’s Hazardous Waste Program once had as many as 60 full time staff in the 1990’s, back when we had more than 900 generators.  Today, we have 19 regional and headquarters staff working with approximately 500 generators.  </a:t>
            </a:r>
          </a:p>
          <a:p>
            <a:r>
              <a:rPr lang="en-US" b="0" i="1" baseline="0" dirty="0" smtClean="0"/>
              <a:t>	</a:t>
            </a:r>
            <a:endParaRPr lang="en-US" b="0" baseline="0" dirty="0" smtClean="0"/>
          </a:p>
          <a:p>
            <a:pPr marL="178027" indent="-178027" defTabSz="931774">
              <a:buFont typeface="Arial" panose="020B0604020202020204" pitchFamily="34" charset="0"/>
              <a:buChar char="•"/>
              <a:defRPr/>
            </a:pPr>
            <a:r>
              <a:rPr lang="en-US" b="0" baseline="0" dirty="0" smtClean="0"/>
              <a:t>The program is legislatively approved for 25 staff. However, due to current funding levels, the program is carrying 3.5 vacancies. These vacancies include 2 field inspectors, 1 permitting staff and a half-position for a program analyst.  </a:t>
            </a:r>
            <a:r>
              <a:rPr lang="en-US" b="0" i="1" baseline="0" dirty="0" smtClean="0"/>
              <a:t>(LAB 2019-2021 25.44)</a:t>
            </a:r>
          </a:p>
          <a:p>
            <a:pPr marL="178027" indent="-178027" defTabSz="931774">
              <a:buFont typeface="Arial" panose="020B0604020202020204" pitchFamily="34" charset="0"/>
              <a:buChar char="•"/>
              <a:defRPr/>
            </a:pPr>
            <a:endParaRPr lang="en-US" b="0" baseline="0" dirty="0" smtClean="0"/>
          </a:p>
          <a:p>
            <a:pPr marL="178027" indent="-178027" defTabSz="931774">
              <a:buFont typeface="Arial" panose="020B0604020202020204" pitchFamily="34" charset="0"/>
              <a:buChar char="•"/>
              <a:defRPr/>
            </a:pPr>
            <a:r>
              <a:rPr lang="en-US" b="0" baseline="0" dirty="0" smtClean="0"/>
              <a:t>On the map we have highlighted our hazardous waste staff offices, and by color, identified the different types of work.  O</a:t>
            </a:r>
            <a:r>
              <a:rPr lang="en-US" baseline="0" dirty="0" smtClean="0"/>
              <a:t>ur program has four areas of focused work. </a:t>
            </a:r>
          </a:p>
          <a:p>
            <a:pPr marL="652765" lvl="1" indent="-178027" defTabSz="931774">
              <a:buFont typeface="Arial" panose="020B0604020202020204" pitchFamily="34" charset="0"/>
              <a:buChar char="•"/>
              <a:defRPr/>
            </a:pPr>
            <a:r>
              <a:rPr lang="en-US" b="0" i="1" baseline="0" dirty="0" smtClean="0"/>
              <a:t>(Compliance and Enforcement): </a:t>
            </a:r>
            <a:r>
              <a:rPr lang="en-US" b="0" i="0" baseline="0" dirty="0" smtClean="0"/>
              <a:t>We have </a:t>
            </a:r>
            <a:r>
              <a:rPr lang="en-US" b="1" i="0" baseline="0" dirty="0" smtClean="0"/>
              <a:t>6.5</a:t>
            </a:r>
            <a:r>
              <a:rPr lang="en-US" b="0" i="0" baseline="0" dirty="0" smtClean="0"/>
              <a:t> staff (identified in blue) who inspect each of Oregon’s generators every three years. Our program receives an average of 163 complaints and conducts approximately 140 inspections annually, with 50 percent of those leading to at least one enforcement action per visit.        </a:t>
            </a:r>
            <a:r>
              <a:rPr lang="en-US" b="0" i="1" baseline="0" dirty="0" smtClean="0"/>
              <a:t>(20% complaint-related site visits annually). </a:t>
            </a:r>
          </a:p>
          <a:p>
            <a:pPr marL="652765" lvl="1" indent="-178027">
              <a:buFont typeface="Arial" panose="020B0604020202020204" pitchFamily="34" charset="0"/>
              <a:buChar char="•"/>
            </a:pPr>
            <a:endParaRPr lang="en-US" i="1" baseline="0" dirty="0" smtClean="0"/>
          </a:p>
          <a:p>
            <a:pPr marL="652765" lvl="1" indent="-178027">
              <a:buFont typeface="Arial" panose="020B0604020202020204" pitchFamily="34" charset="0"/>
              <a:buChar char="•"/>
            </a:pPr>
            <a:r>
              <a:rPr lang="en-US" i="1" baseline="0" dirty="0" smtClean="0"/>
              <a:t>(Technical Assistance): </a:t>
            </a:r>
            <a:r>
              <a:rPr lang="en-US" baseline="0" dirty="0" smtClean="0"/>
              <a:t>We have </a:t>
            </a:r>
            <a:r>
              <a:rPr lang="en-US" b="1" baseline="0" dirty="0" smtClean="0"/>
              <a:t>4</a:t>
            </a:r>
            <a:r>
              <a:rPr lang="en-US" baseline="0" dirty="0" smtClean="0"/>
              <a:t> technical assistance staff (identified in green) </a:t>
            </a:r>
            <a:r>
              <a:rPr lang="en-US" b="0" baseline="0" dirty="0" smtClean="0"/>
              <a:t>who</a:t>
            </a:r>
            <a:r>
              <a:rPr lang="en-US" b="1" baseline="0" dirty="0" smtClean="0"/>
              <a:t> </a:t>
            </a:r>
            <a:r>
              <a:rPr lang="en-US" baseline="0" dirty="0" smtClean="0"/>
              <a:t>work with businesses of all sizes throughout the state to </a:t>
            </a:r>
            <a:r>
              <a:rPr lang="en-US" b="0" baseline="0" dirty="0" smtClean="0"/>
              <a:t>implement regulatory requirements and reduce wastes and toxic chemicals. Annually, our technical assistance staff provide over 20 workshops, perform 30 plus compliance site visits, and field 2,000+ telephone calls. </a:t>
            </a:r>
            <a:endParaRPr lang="en-US" b="0" strike="sngStrike" baseline="0" dirty="0" smtClean="0"/>
          </a:p>
          <a:p>
            <a:pPr marL="178027" indent="-178027">
              <a:buFont typeface="Arial" panose="020B0604020202020204" pitchFamily="34" charset="0"/>
              <a:buChar char="•"/>
            </a:pPr>
            <a:endParaRPr lang="en-US" b="0" i="0" baseline="0" dirty="0" smtClean="0"/>
          </a:p>
          <a:p>
            <a:pPr marL="652765" lvl="1" indent="-178027">
              <a:buFont typeface="Arial" panose="020B0604020202020204" pitchFamily="34" charset="0"/>
              <a:buChar char="•"/>
            </a:pPr>
            <a:r>
              <a:rPr lang="en-US" b="0" i="1" baseline="0" dirty="0" smtClean="0"/>
              <a:t>(Permitting and Corrective Action): </a:t>
            </a:r>
            <a:r>
              <a:rPr lang="en-US" b="0" i="0" baseline="0" dirty="0" smtClean="0"/>
              <a:t>We have</a:t>
            </a:r>
            <a:r>
              <a:rPr lang="en-US" b="0" i="1" baseline="0" dirty="0" smtClean="0"/>
              <a:t> </a:t>
            </a:r>
            <a:r>
              <a:rPr lang="en-US" b="1" i="0" baseline="0" dirty="0" smtClean="0"/>
              <a:t>2 </a:t>
            </a:r>
            <a:r>
              <a:rPr lang="en-US" b="0" i="0" baseline="0" dirty="0" smtClean="0"/>
              <a:t>staff (identified in orange) who are responsible for permitting, corrective action, and compliance activities in Oregon. Oregon has 7 permitted sites, including 2 operating TSD facilities that handle waste from Oregon and out-of-state generators. Program staff also coordinate with the Cleanup Program and work on 22 sites in various stages of cleanup. </a:t>
            </a:r>
          </a:p>
          <a:p>
            <a:pPr marL="474738" lvl="1"/>
            <a:r>
              <a:rPr lang="en-US" b="0" i="0" baseline="0" dirty="0" smtClean="0"/>
              <a:t>	</a:t>
            </a:r>
          </a:p>
          <a:p>
            <a:pPr marL="649445" lvl="1" indent="-174708">
              <a:buFont typeface="Arial" panose="020B0604020202020204" pitchFamily="34" charset="0"/>
              <a:buChar char="•"/>
            </a:pPr>
            <a:r>
              <a:rPr lang="en-US" b="0" i="1" baseline="0" dirty="0" smtClean="0"/>
              <a:t>(Program Administration): </a:t>
            </a:r>
            <a:r>
              <a:rPr lang="en-US" b="1" i="0" baseline="0" dirty="0" smtClean="0"/>
              <a:t>6.5 </a:t>
            </a:r>
            <a:r>
              <a:rPr lang="en-US" b="0" i="0" baseline="0" dirty="0" smtClean="0"/>
              <a:t>staff (identified in purple) who </a:t>
            </a:r>
            <a:r>
              <a:rPr lang="en-US" baseline="0" dirty="0" smtClean="0"/>
              <a:t>coordinate the program, perform mandatory tracking and reporting of data to EPA, invoicing, policy analysis and implementing state rules such as the federal rule adoptions and the recent delisting. </a:t>
            </a:r>
            <a:endParaRPr lang="en-US" b="1" baseline="0" dirty="0" smtClean="0"/>
          </a:p>
          <a:p>
            <a:endParaRPr lang="en-US" dirty="0" smtClean="0"/>
          </a:p>
          <a:p>
            <a:r>
              <a:rPr lang="en-US" dirty="0" smtClean="0"/>
              <a:t>---------------------------------------------------------------------------------------------------</a:t>
            </a:r>
            <a:endParaRPr lang="en-US" dirty="0"/>
          </a:p>
          <a:p>
            <a:r>
              <a:rPr lang="en-US" b="1" dirty="0" smtClean="0"/>
              <a:t>Potential</a:t>
            </a:r>
            <a:r>
              <a:rPr lang="en-US" b="1" baseline="0" dirty="0" smtClean="0"/>
              <a:t> Questions &amp; Notes</a:t>
            </a:r>
            <a:r>
              <a:rPr lang="en-US" b="1" dirty="0" smtClean="0"/>
              <a:t>: </a:t>
            </a:r>
            <a:endParaRPr lang="en-US" b="1" dirty="0"/>
          </a:p>
          <a:p>
            <a:endParaRPr lang="en-US" dirty="0" smtClean="0"/>
          </a:p>
          <a:p>
            <a:pPr marL="174708" indent="-174708">
              <a:buFont typeface="Arial" panose="020B0604020202020204" pitchFamily="34" charset="0"/>
              <a:buChar char="•"/>
            </a:pPr>
            <a:r>
              <a:rPr lang="en-US" b="1" dirty="0" smtClean="0"/>
              <a:t>What would happen if we chose to inspect</a:t>
            </a:r>
            <a:r>
              <a:rPr lang="en-US" b="1" baseline="0" dirty="0" smtClean="0"/>
              <a:t> every 5 years (EPA requirement), instead of every 3 years (DEQ standard)?</a:t>
            </a:r>
            <a:r>
              <a:rPr lang="en-US" baseline="0" dirty="0" smtClean="0"/>
              <a:t> </a:t>
            </a:r>
          </a:p>
          <a:p>
            <a:pPr marL="174708" indent="-174708">
              <a:buFont typeface="Arial" panose="020B0604020202020204" pitchFamily="34" charset="0"/>
              <a:buChar char="•"/>
            </a:pPr>
            <a:r>
              <a:rPr lang="en-US" baseline="0" dirty="0" smtClean="0"/>
              <a:t>You have more program administration staff than other types of core staff. Is it possible to put more FTE towards technical assistance and inspection work and less staff towards program administration? </a:t>
            </a:r>
          </a:p>
          <a:p>
            <a:endParaRPr lang="en-US" baseline="0" dirty="0" smtClean="0"/>
          </a:p>
          <a:p>
            <a:pPr marL="174708" indent="-174708">
              <a:buFont typeface="Arial" panose="020B0604020202020204" pitchFamily="34" charset="0"/>
              <a:buChar char="•"/>
            </a:pPr>
            <a:r>
              <a:rPr lang="en-US" baseline="0" dirty="0" smtClean="0"/>
              <a:t>7 permitted sites – Baron Blakeslee </a:t>
            </a:r>
            <a:r>
              <a:rPr lang="en-US" i="1" baseline="0" dirty="0" smtClean="0"/>
              <a:t>(Portland)</a:t>
            </a:r>
            <a:r>
              <a:rPr lang="en-US" baseline="0" dirty="0" smtClean="0"/>
              <a:t>, Evanite Fiber Corp </a:t>
            </a:r>
            <a:r>
              <a:rPr lang="en-US" i="1" baseline="0" dirty="0" smtClean="0"/>
              <a:t>(Corvallis)</a:t>
            </a:r>
            <a:r>
              <a:rPr lang="en-US" baseline="0" dirty="0" smtClean="0"/>
              <a:t>, Lockheed (</a:t>
            </a:r>
            <a:r>
              <a:rPr lang="en-US" i="1" baseline="0" dirty="0" smtClean="0"/>
              <a:t>The Dalles)</a:t>
            </a:r>
            <a:r>
              <a:rPr lang="en-US" baseline="0" dirty="0" smtClean="0"/>
              <a:t>, Permapost Products Co (</a:t>
            </a:r>
            <a:r>
              <a:rPr lang="en-US" i="1" baseline="0" dirty="0" smtClean="0"/>
              <a:t>Hillsboro)</a:t>
            </a:r>
            <a:r>
              <a:rPr lang="en-US" baseline="0" dirty="0" smtClean="0"/>
              <a:t>, Tektronix Inc </a:t>
            </a:r>
            <a:r>
              <a:rPr lang="en-US" i="1" baseline="0" dirty="0" smtClean="0"/>
              <a:t>(Beaverton)</a:t>
            </a:r>
          </a:p>
          <a:p>
            <a:pPr marL="174708" indent="-174708">
              <a:buFont typeface="Arial" panose="020B0604020202020204" pitchFamily="34" charset="0"/>
              <a:buChar char="•"/>
            </a:pPr>
            <a:r>
              <a:rPr lang="en-US" baseline="0" dirty="0" smtClean="0"/>
              <a:t>2 Operating TSDs – Chemical Waste of Northwest, Safety-Kleen, Inc</a:t>
            </a:r>
          </a:p>
          <a:p>
            <a:pPr marL="174708" indent="-174708">
              <a:buFont typeface="Arial" panose="020B0604020202020204" pitchFamily="34" charset="0"/>
              <a:buChar char="•"/>
            </a:pPr>
            <a:r>
              <a:rPr lang="en-US" baseline="0" dirty="0" smtClean="0"/>
              <a:t>corrective actions sites - </a:t>
            </a:r>
            <a:r>
              <a:rPr lang="en-US" dirty="0"/>
              <a:t>Boeing of Portland,</a:t>
            </a:r>
            <a:r>
              <a:rPr lang="en-US" dirty="0" smtClean="0"/>
              <a:t> </a:t>
            </a:r>
            <a:r>
              <a:rPr lang="en-US" dirty="0"/>
              <a:t>Cascade Wood Products,</a:t>
            </a:r>
            <a:r>
              <a:rPr lang="en-US" dirty="0" smtClean="0"/>
              <a:t> </a:t>
            </a:r>
            <a:r>
              <a:rPr lang="en-US" dirty="0"/>
              <a:t>Columbia Helicopters,</a:t>
            </a:r>
            <a:r>
              <a:rPr lang="en-US" dirty="0" smtClean="0"/>
              <a:t> </a:t>
            </a:r>
            <a:r>
              <a:rPr lang="en-US" dirty="0"/>
              <a:t>Evraz Oregon Steel,</a:t>
            </a:r>
            <a:r>
              <a:rPr lang="en-US" dirty="0" smtClean="0"/>
              <a:t> </a:t>
            </a:r>
            <a:r>
              <a:rPr lang="en-US" dirty="0"/>
              <a:t>JH Baxter &amp; Co. – Eugene,</a:t>
            </a:r>
            <a:r>
              <a:rPr lang="en-US" dirty="0" smtClean="0"/>
              <a:t> </a:t>
            </a:r>
            <a:r>
              <a:rPr lang="en-US" dirty="0"/>
              <a:t>Marion County Road Dept.,</a:t>
            </a:r>
            <a:r>
              <a:rPr lang="en-US" dirty="0" smtClean="0"/>
              <a:t> </a:t>
            </a:r>
            <a:r>
              <a:rPr lang="en-US" dirty="0"/>
              <a:t>Mew Data Arms (MDA)</a:t>
            </a:r>
            <a:r>
              <a:rPr lang="en-US" dirty="0" smtClean="0"/>
              <a:t>, </a:t>
            </a:r>
            <a:r>
              <a:rPr lang="en-US" dirty="0"/>
              <a:t>NW Industries</a:t>
            </a:r>
            <a:r>
              <a:rPr lang="en-US" dirty="0" smtClean="0"/>
              <a:t> </a:t>
            </a:r>
            <a:r>
              <a:rPr lang="en-US" dirty="0"/>
              <a:t>Pacific Fabricators,</a:t>
            </a:r>
            <a:r>
              <a:rPr lang="en-US" dirty="0" smtClean="0"/>
              <a:t> </a:t>
            </a:r>
            <a:r>
              <a:rPr lang="en-US" dirty="0"/>
              <a:t>Potter Manufacturing,</a:t>
            </a:r>
            <a:r>
              <a:rPr lang="en-US" dirty="0" smtClean="0"/>
              <a:t> </a:t>
            </a:r>
            <a:r>
              <a:rPr lang="en-US" dirty="0"/>
              <a:t>Roseburg Forest Products – Dillard,</a:t>
            </a:r>
            <a:r>
              <a:rPr lang="en-US" dirty="0" smtClean="0"/>
              <a:t> </a:t>
            </a:r>
            <a:r>
              <a:rPr lang="en-US" dirty="0"/>
              <a:t>Safety-Kleen – Springfield,</a:t>
            </a:r>
            <a:r>
              <a:rPr lang="en-US" dirty="0" smtClean="0"/>
              <a:t> </a:t>
            </a:r>
            <a:r>
              <a:rPr lang="en-US" dirty="0"/>
              <a:t>Taylor Lumber &amp; Treating Inc., </a:t>
            </a:r>
            <a:r>
              <a:rPr lang="en-ZW" dirty="0"/>
              <a:t>Teledyne Wah Chang Albany, </a:t>
            </a:r>
            <a:r>
              <a:rPr lang="en-ZW" dirty="0" smtClean="0"/>
              <a:t> </a:t>
            </a:r>
            <a:r>
              <a:rPr lang="en-ZW" dirty="0"/>
              <a:t>Univar, </a:t>
            </a:r>
            <a:r>
              <a:rPr lang="en-ZW" dirty="0" err="1"/>
              <a:t>Velco</a:t>
            </a:r>
            <a:r>
              <a:rPr lang="en-ZW" dirty="0"/>
              <a:t>, Inc. (Former)</a:t>
            </a:r>
            <a:r>
              <a:rPr lang="en-ZW" dirty="0" smtClean="0"/>
              <a:t> </a:t>
            </a:r>
          </a:p>
          <a:p>
            <a:pPr marL="8851"/>
            <a:endParaRPr lang="en-US" b="0" i="0" baseline="0" dirty="0" smtClean="0"/>
          </a:p>
          <a:p>
            <a:pPr marL="8851"/>
            <a:r>
              <a:rPr lang="en-US" b="0" i="0" baseline="0" dirty="0" smtClean="0"/>
              <a:t>(</a:t>
            </a:r>
            <a:r>
              <a:rPr lang="en-US" b="0" i="1" baseline="0" dirty="0" smtClean="0"/>
              <a:t>It is worth noting that while we only have two operating permitted TSDs, DEQ’s data shows sometimes it can cost up to $140,000 in staff hours per complex permit modification.) </a:t>
            </a:r>
          </a:p>
          <a:p>
            <a:pPr marL="474738" lvl="1"/>
            <a:endParaRPr lang="en-US" b="0" i="1"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2897829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arenR"/>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29</a:t>
            </a:fld>
            <a:endParaRPr lang="en-US"/>
          </a:p>
        </p:txBody>
      </p:sp>
    </p:spTree>
    <p:extLst>
      <p:ext uri="{BB962C8B-B14F-4D97-AF65-F5344CB8AC3E}">
        <p14:creationId xmlns:p14="http://schemas.microsoft.com/office/powerpoint/2010/main" val="1781333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D13C299-9259-485E-A829-8F01C4140AD5}"/>
              </a:ext>
            </a:extLst>
          </p:cNvPr>
          <p:cNvSpPr>
            <a:spLocks noGrp="1"/>
          </p:cNvSpPr>
          <p:nvPr>
            <p:ph type="body" idx="1"/>
          </p:nvPr>
        </p:nvSpPr>
        <p:spPr/>
        <p:txBody>
          <a:bodyPr>
            <a:normAutofit fontScale="70000" lnSpcReduction="20000"/>
          </a:bodyPr>
          <a:lstStyle/>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Today, we face a projected $1.2 to $1.5 million deficit in Hazardous Waste Program revenue for the 2019-2021 biennium. </a:t>
            </a:r>
          </a:p>
          <a:p>
            <a:pPr marL="0" indent="0">
              <a:buFont typeface="Arial" panose="020B0604020202020204" pitchFamily="34" charset="0"/>
              <a:buNone/>
              <a:defRPr/>
            </a:pP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This shortfall threatens DEQ’s ability to ensure safe management and disposal of hazardous waste and greatly reduces compliance assistance to small businesses. Also, the deficit</a:t>
            </a:r>
            <a:r>
              <a:rPr lang="en-US" sz="1200" kern="1200" dirty="0" smtClean="0">
                <a:solidFill>
                  <a:schemeClr val="tx1"/>
                </a:solidFill>
                <a:effectLst/>
                <a:latin typeface="+mn-lt"/>
                <a:ea typeface="+mn-ea"/>
                <a:cs typeface="+mn-cs"/>
              </a:rPr>
              <a:t> potentially impacts Oregon’s ability to maintain the state’s status as a federally-authorized hazardous waste program.</a:t>
            </a:r>
          </a:p>
          <a:p>
            <a:pPr marL="171450" indent="-171450">
              <a:buFont typeface="Arial" panose="020B0604020202020204" pitchFamily="34" charset="0"/>
              <a:buChar char="•"/>
              <a:defRP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DEQ last increased the Hazardous</a:t>
            </a:r>
            <a:r>
              <a:rPr lang="en-US" baseline="0" dirty="0" smtClean="0"/>
              <a:t> Waste fee cap and per metric ton fee</a:t>
            </a:r>
            <a:r>
              <a:rPr lang="en-US" dirty="0" smtClean="0"/>
              <a:t>s in 2007.  </a:t>
            </a:r>
            <a:r>
              <a:rPr lang="en-US" i="1" dirty="0" smtClean="0"/>
              <a:t>[Both</a:t>
            </a:r>
            <a:r>
              <a:rPr lang="en-US" i="1" baseline="0" dirty="0" smtClean="0"/>
              <a:t> 2007 fees increased 18%: </a:t>
            </a:r>
            <a:r>
              <a:rPr lang="en-US" i="1" dirty="0" smtClean="0"/>
              <a:t>Cap from $27,500</a:t>
            </a:r>
            <a:r>
              <a:rPr lang="en-US" i="1" baseline="0" dirty="0" smtClean="0"/>
              <a:t> to current $32,500 </a:t>
            </a:r>
            <a:r>
              <a:rPr lang="en-US" i="1" dirty="0" smtClean="0"/>
              <a:t>&amp; Metric</a:t>
            </a:r>
            <a:r>
              <a:rPr lang="en-US" i="1" baseline="0" dirty="0" smtClean="0"/>
              <a:t> ton from </a:t>
            </a:r>
            <a:r>
              <a:rPr lang="en-US" i="1" dirty="0" smtClean="0"/>
              <a:t>$110</a:t>
            </a:r>
            <a:r>
              <a:rPr lang="en-US" i="1" baseline="0" dirty="0" smtClean="0"/>
              <a:t> to current $130 per metric ton] </a:t>
            </a:r>
            <a:r>
              <a:rPr lang="en-US" baseline="0" dirty="0" smtClean="0"/>
              <a:t>  H</a:t>
            </a:r>
            <a:r>
              <a:rPr lang="en-US" dirty="0" smtClean="0"/>
              <a:t>owever,</a:t>
            </a:r>
            <a:r>
              <a:rPr lang="en-US" baseline="0" dirty="0" smtClean="0"/>
              <a:t> the </a:t>
            </a:r>
            <a:r>
              <a:rPr lang="en-US" dirty="0" smtClean="0"/>
              <a:t>fees rules we are proposing</a:t>
            </a:r>
            <a:r>
              <a:rPr lang="en-US" baseline="0" dirty="0" smtClean="0"/>
              <a:t> have not increased since 1998.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kern="1200" baseline="0" dirty="0" smtClean="0">
                <a:solidFill>
                  <a:schemeClr val="tx1"/>
                </a:solidFill>
                <a:effectLst/>
                <a:latin typeface="+mn-lt"/>
                <a:ea typeface="+mn-ea"/>
                <a:cs typeface="+mn-cs"/>
              </a:rPr>
              <a:t>The two types of fee increases that we are proposing today </a:t>
            </a:r>
            <a:r>
              <a:rPr lang="en-US" sz="1200" b="0" strike="noStrike" baseline="0" dirty="0" smtClean="0"/>
              <a:t>will help support our current staffing level and meet our core commitments to Oregon and to EPA:</a:t>
            </a:r>
            <a:endParaRPr lang="en-US" sz="1200" kern="1200" dirty="0" smtClean="0">
              <a:solidFill>
                <a:schemeClr val="tx1"/>
              </a:solidFill>
              <a:effectLst/>
              <a:latin typeface="+mn-lt"/>
              <a:ea typeface="+mn-ea"/>
              <a:cs typeface="+mn-cs"/>
            </a:endParaRPr>
          </a:p>
          <a:p>
            <a:pPr lvl="0" fontAlgn="base" hangingPunct="0"/>
            <a:endParaRPr lang="en-US" sz="1200" kern="1200" dirty="0" smtClean="0">
              <a:solidFill>
                <a:schemeClr val="tx1"/>
              </a:solidFill>
              <a:effectLst/>
              <a:latin typeface="+mn-lt"/>
              <a:ea typeface="+mn-ea"/>
              <a:cs typeface="+mn-cs"/>
            </a:endParaRPr>
          </a:p>
          <a:p>
            <a:pPr marL="171450" lvl="0"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First,</a:t>
            </a:r>
            <a:r>
              <a:rPr lang="en-US" sz="1200" kern="1200" baseline="0" dirty="0" smtClean="0">
                <a:solidFill>
                  <a:schemeClr val="tx1"/>
                </a:solidFill>
                <a:effectLst/>
                <a:latin typeface="+mn-lt"/>
                <a:ea typeface="+mn-ea"/>
                <a:cs typeface="+mn-cs"/>
              </a:rPr>
              <a:t> we are proposing increases to two existing hazardous waste generator fees:</a:t>
            </a:r>
            <a:endParaRPr lang="en-US"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activity verification fees, and </a:t>
            </a: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management method fee factors </a:t>
            </a:r>
          </a:p>
          <a:p>
            <a:pPr marL="457200" lvl="1" indent="0" fontAlgn="base" hangingPunct="0">
              <a:buFont typeface="Arial" panose="020B0604020202020204" pitchFamily="34" charset="0"/>
              <a:buNone/>
            </a:pPr>
            <a:endParaRPr lang="en-ZW" sz="1200" kern="1200" dirty="0" smtClean="0">
              <a:solidFill>
                <a:schemeClr val="tx1"/>
              </a:solidFill>
              <a:effectLst/>
              <a:latin typeface="+mn-lt"/>
              <a:ea typeface="+mn-ea"/>
              <a:cs typeface="+mn-cs"/>
            </a:endParaRPr>
          </a:p>
          <a:p>
            <a:pPr marL="457200" lvl="1" indent="0" fontAlgn="base" hangingPunct="0">
              <a:buFont typeface="Arial" panose="020B0604020202020204" pitchFamily="34" charset="0"/>
              <a:buNone/>
            </a:pPr>
            <a:r>
              <a:rPr lang="en-ZW" sz="1200" kern="1200" dirty="0" smtClean="0">
                <a:solidFill>
                  <a:schemeClr val="tx1"/>
                </a:solidFill>
                <a:effectLst/>
                <a:latin typeface="+mn-lt"/>
                <a:ea typeface="+mn-ea"/>
                <a:cs typeface="+mn-cs"/>
              </a:rPr>
              <a:t>[PAUSE]</a:t>
            </a:r>
          </a:p>
          <a:p>
            <a:pPr marL="457200" lvl="1" indent="0" fontAlgn="base" hangingPunct="0">
              <a:buFont typeface="Arial" panose="020B0604020202020204" pitchFamily="34" charset="0"/>
              <a:buNone/>
            </a:pP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ZW" sz="1200" kern="1200" baseline="0" dirty="0" smtClean="0">
                <a:solidFill>
                  <a:schemeClr val="tx1"/>
                </a:solidFill>
                <a:effectLst/>
                <a:latin typeface="+mn-lt"/>
                <a:ea typeface="+mn-ea"/>
                <a:cs typeface="+mn-cs"/>
              </a:rPr>
              <a:t>If implemented, these proposed fee increases will impact approximately 500 businesses and organizations in Oregon that currently pay hazardous waste fees. For us to minimize impact on our fee-paying generators, we are proposing to phase in these fee increases over several years. </a:t>
            </a:r>
          </a:p>
          <a:p>
            <a:pPr lvl="0" fontAlgn="base" hangingPunct="0"/>
            <a:endParaRPr lang="en-ZW" sz="1200" kern="1200" baseline="0" dirty="0" smtClean="0">
              <a:solidFill>
                <a:schemeClr val="tx1"/>
              </a:solidFill>
              <a:effectLst/>
              <a:latin typeface="+mn-lt"/>
              <a:ea typeface="+mn-ea"/>
              <a:cs typeface="+mn-cs"/>
            </a:endParaRPr>
          </a:p>
          <a:p>
            <a:pPr marL="171450" lvl="0" indent="-171450" fontAlgn="base" hangingPunct="0">
              <a:buFont typeface="Arial" panose="020B0604020202020204" pitchFamily="34" charset="0"/>
              <a:buChar char="•"/>
            </a:pPr>
            <a:r>
              <a:rPr lang="en-ZW" sz="1200" kern="1200" baseline="0" dirty="0" smtClean="0">
                <a:solidFill>
                  <a:schemeClr val="tx1"/>
                </a:solidFill>
                <a:effectLst/>
                <a:latin typeface="+mn-lt"/>
                <a:ea typeface="+mn-ea"/>
                <a:cs typeface="+mn-cs"/>
              </a:rPr>
              <a:t>Second, we are proposing to change the </a:t>
            </a:r>
            <a:r>
              <a:rPr lang="en-US" sz="1200" kern="1200" dirty="0" smtClean="0">
                <a:solidFill>
                  <a:schemeClr val="tx1"/>
                </a:solidFill>
                <a:effectLst/>
                <a:latin typeface="+mn-lt"/>
                <a:ea typeface="+mn-ea"/>
                <a:cs typeface="+mn-cs"/>
              </a:rPr>
              <a:t>permitted fees for Treatment Storage and Disposal (TSD) fee structure, including:</a:t>
            </a: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increase in annual compliance determination</a:t>
            </a:r>
            <a:r>
              <a:rPr lang="en-US" sz="1200" kern="1200" baseline="0" dirty="0" smtClean="0">
                <a:solidFill>
                  <a:schemeClr val="tx1"/>
                </a:solidFill>
                <a:effectLst/>
                <a:latin typeface="+mn-lt"/>
                <a:ea typeface="+mn-ea"/>
                <a:cs typeface="+mn-cs"/>
              </a:rPr>
              <a:t> fees (TSD annual base fee for treatment, storage and disposal activities)</a:t>
            </a: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increase to Permit Modification fees, and</a:t>
            </a: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addition of</a:t>
            </a:r>
            <a:r>
              <a:rPr lang="en-US" sz="1200" kern="1200" baseline="0" dirty="0" smtClean="0">
                <a:solidFill>
                  <a:schemeClr val="tx1"/>
                </a:solidFill>
                <a:effectLst/>
                <a:latin typeface="+mn-lt"/>
                <a:ea typeface="+mn-ea"/>
                <a:cs typeface="+mn-cs"/>
              </a:rPr>
              <a:t> an operating permitted disposal administrative fee (for permitted facilities disposing solid and hazardous wastes in Oregon, either by land unit </a:t>
            </a:r>
            <a:r>
              <a:rPr lang="en-US" sz="1200" b="0" kern="1200" baseline="0" dirty="0" smtClean="0">
                <a:solidFill>
                  <a:schemeClr val="tx1"/>
                </a:solidFill>
                <a:effectLst/>
                <a:latin typeface="+mn-lt"/>
                <a:ea typeface="+mn-ea"/>
                <a:cs typeface="+mn-cs"/>
              </a:rPr>
              <a:t>such as in a permitted SW or HW landfill</a:t>
            </a:r>
            <a:r>
              <a:rPr lang="en-US" sz="1200" b="1"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or surface impoundment such as a</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permitted surface lagoon.</a:t>
            </a:r>
          </a:p>
          <a:p>
            <a:pPr marL="457200" lvl="1" indent="0" fontAlgn="base" hangingPunc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457200" lvl="1" indent="0" fontAlgn="base" hangingPunct="0">
              <a:buFont typeface="Arial" panose="020B0604020202020204" pitchFamily="34" charset="0"/>
              <a:buNone/>
            </a:pPr>
            <a:r>
              <a:rPr lang="en-US" sz="1200" kern="1200" baseline="0" dirty="0" smtClean="0">
                <a:solidFill>
                  <a:schemeClr val="tx1"/>
                </a:solidFill>
                <a:effectLst/>
                <a:latin typeface="+mn-lt"/>
                <a:ea typeface="+mn-ea"/>
                <a:cs typeface="+mn-cs"/>
              </a:rPr>
              <a:t>[PAUSE]</a:t>
            </a:r>
          </a:p>
          <a:p>
            <a:pPr>
              <a:defRPr/>
            </a:pPr>
            <a:endParaRPr lang="en-US" sz="1200" kern="1200" baseline="0" dirty="0" smtClean="0">
              <a:solidFill>
                <a:schemeClr val="tx1"/>
              </a:solidFill>
              <a:effectLst/>
              <a:latin typeface="+mn-lt"/>
              <a:ea typeface="+mn-ea"/>
              <a:cs typeface="+mn-cs"/>
            </a:endParaRPr>
          </a:p>
          <a:p>
            <a:pPr marL="628650" lvl="1"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These TSD fees will apply to two operating treatment, storage and disposal facilities in Oregon, and we are proposing one fee increase in 2019. </a:t>
            </a:r>
            <a:r>
              <a:rPr lang="en-US" sz="1200" b="1" kern="1200" baseline="0" dirty="0" smtClean="0">
                <a:solidFill>
                  <a:schemeClr val="tx1"/>
                </a:solidFill>
                <a:effectLst/>
                <a:latin typeface="+mn-lt"/>
                <a:ea typeface="+mn-ea"/>
                <a:cs typeface="+mn-cs"/>
              </a:rPr>
              <a:t>[CLICK]</a:t>
            </a:r>
          </a:p>
          <a:p>
            <a:pPr>
              <a:defRPr/>
            </a:pPr>
            <a:endParaRPr lang="en-US" dirty="0"/>
          </a:p>
          <a:p>
            <a:pPr>
              <a:defRPr/>
            </a:pPr>
            <a:endParaRPr 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B42F9B-D759-4606-B8CC-C2D91FB52D39}" type="slidenum">
              <a:rPr lang="en-US" altLang="en-US" smtClean="0">
                <a:latin typeface="Calibri" panose="020F0502020204030204" pitchFamily="34" charset="0"/>
              </a:rPr>
              <a:pPr/>
              <a:t>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680548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309563"/>
            <a:ext cx="4184650" cy="3138487"/>
          </a:xfrm>
        </p:spPr>
      </p:sp>
      <p:sp>
        <p:nvSpPr>
          <p:cNvPr id="3" name="Notes Placeholder 2"/>
          <p:cNvSpPr>
            <a:spLocks noGrp="1"/>
          </p:cNvSpPr>
          <p:nvPr>
            <p:ph type="body" idx="1"/>
          </p:nvPr>
        </p:nvSpPr>
        <p:spPr>
          <a:xfrm>
            <a:off x="701040" y="3641090"/>
            <a:ext cx="5608320" cy="4493260"/>
          </a:xfrm>
        </p:spPr>
        <p:txBody>
          <a:bodyPr/>
          <a:lstStyle/>
          <a:p>
            <a:r>
              <a:rPr lang="en-US" b="1" dirty="0" smtClean="0"/>
              <a:t>David </a:t>
            </a:r>
          </a:p>
          <a:p>
            <a:endParaRPr lang="en-US" b="1" dirty="0" smtClean="0"/>
          </a:p>
          <a:p>
            <a:r>
              <a:rPr lang="en-US" b="0" dirty="0" smtClean="0"/>
              <a:t>--clarify that from here on out we are addressing both permits and generators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30</a:t>
            </a:fld>
            <a:endParaRPr lang="en-US"/>
          </a:p>
        </p:txBody>
      </p:sp>
    </p:spTree>
    <p:extLst>
      <p:ext uri="{BB962C8B-B14F-4D97-AF65-F5344CB8AC3E}">
        <p14:creationId xmlns:p14="http://schemas.microsoft.com/office/powerpoint/2010/main" val="2793140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1" dirty="0" smtClean="0"/>
              <a:t>We put together a business</a:t>
            </a:r>
            <a:r>
              <a:rPr lang="en-US" b="1" baseline="0" dirty="0" smtClean="0"/>
              <a:t> case for generators…..</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31</a:t>
            </a:fld>
            <a:endParaRPr lang="en-US"/>
          </a:p>
        </p:txBody>
      </p:sp>
    </p:spTree>
    <p:extLst>
      <p:ext uri="{BB962C8B-B14F-4D97-AF65-F5344CB8AC3E}">
        <p14:creationId xmlns:p14="http://schemas.microsoft.com/office/powerpoint/2010/main" val="1702053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0" dirty="0" smtClean="0"/>
              <a:t>As you saw in</a:t>
            </a:r>
            <a:r>
              <a:rPr lang="en-US" b="0" baseline="0" dirty="0" smtClean="0"/>
              <a:t> the previous slide, we are now moving forward from the previous slide of July 22 forward to July 2026…..</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32</a:t>
            </a:fld>
            <a:endParaRPr lang="en-US"/>
          </a:p>
        </p:txBody>
      </p:sp>
    </p:spTree>
    <p:extLst>
      <p:ext uri="{BB962C8B-B14F-4D97-AF65-F5344CB8AC3E}">
        <p14:creationId xmlns:p14="http://schemas.microsoft.com/office/powerpoint/2010/main" val="2912793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a:t>
            </a:r>
            <a:r>
              <a:rPr lang="en-US" b="1" baseline="0" dirty="0" smtClean="0"/>
              <a:t> Livengood</a:t>
            </a:r>
          </a:p>
          <a:p>
            <a:endParaRPr lang="en-US" b="1" baseline="0" dirty="0" smtClean="0"/>
          </a:p>
          <a:p>
            <a:r>
              <a:rPr lang="en-US" b="0" baseline="0" dirty="0" smtClean="0"/>
              <a:t>We built a similar one for Permitting, however this is proposed as one set increase in 2019 without additional to make up for the inflation since 1997-1998.</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33</a:t>
            </a:fld>
            <a:endParaRPr lang="en-US"/>
          </a:p>
        </p:txBody>
      </p:sp>
    </p:spTree>
    <p:extLst>
      <p:ext uri="{BB962C8B-B14F-4D97-AF65-F5344CB8AC3E}">
        <p14:creationId xmlns:p14="http://schemas.microsoft.com/office/powerpoint/2010/main" val="6444389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231775"/>
            <a:ext cx="2911475" cy="2184400"/>
          </a:xfrm>
        </p:spPr>
      </p:sp>
      <p:sp>
        <p:nvSpPr>
          <p:cNvPr id="3" name="Notes Placeholder 2"/>
          <p:cNvSpPr>
            <a:spLocks noGrp="1"/>
          </p:cNvSpPr>
          <p:nvPr>
            <p:ph type="body" idx="1"/>
          </p:nvPr>
        </p:nvSpPr>
        <p:spPr>
          <a:xfrm>
            <a:off x="233680" y="2633980"/>
            <a:ext cx="6465147" cy="6275070"/>
          </a:xfrm>
        </p:spPr>
        <p:txBody>
          <a:bodyPr/>
          <a:lstStyle/>
          <a:p>
            <a:endParaRPr lang="en-US" b="1" dirty="0" smtClean="0"/>
          </a:p>
          <a:p>
            <a:r>
              <a:rPr lang="en-US" b="1" dirty="0" smtClean="0"/>
              <a:t>David </a:t>
            </a:r>
            <a:r>
              <a:rPr lang="en-US" b="1" dirty="0" err="1" smtClean="0"/>
              <a:t>Livengood</a:t>
            </a:r>
            <a:endParaRPr lang="en-US" b="1" dirty="0" smtClean="0"/>
          </a:p>
          <a:p>
            <a:endParaRPr lang="en-US" b="0" baseline="0" dirty="0" smtClean="0"/>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We have had twists and turns along this process, and the time since our last meeting is no exception!  Since we last met, we asked Oregon Department of Justice for advice about our different fee options, including the volume- and capacity-based fee structures – as well as using some economic index.  </a:t>
            </a:r>
            <a:r>
              <a:rPr lang="en-US" dirty="0">
                <a:latin typeface="Calibri" panose="020F0502020204030204" pitchFamily="34" charset="0"/>
                <a:ea typeface="Calibri" panose="020F0502020204030204" pitchFamily="34" charset="0"/>
                <a:cs typeface="Calibri" panose="020F0502020204030204" pitchFamily="34" charset="0"/>
              </a:rPr>
              <a:t>DOJ reminded us the generators fees in statute are to “to pay the cost of carrying on the monitoring, inspection and surveillance program under ORS 466.195 and related administrative costs.</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Even with such fee authority for, we are unable to include a new or revised generator fee in rule related in any way to volume or capacity unless we change statute. In short, this means the so-called flat fee option and management method factors are the only changes we can make via rule. This conclusion upholds the concern some of you held about having to volume-based charges.  </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While the advice directly affects our fee increase proposal for this first phase, this does not preclude us from seeking other options in the next phase when we will ask for statutory changes in a future Oregon legislature. </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ZW" dirty="0">
                <a:latin typeface="Calibri" panose="020F0502020204030204" pitchFamily="34" charset="0"/>
                <a:ea typeface="Calibri" panose="020F0502020204030204" pitchFamily="34" charset="0"/>
                <a:cs typeface="Times New Roman" panose="02020603050405020304" pitchFamily="18" charset="0"/>
              </a:rPr>
              <a:t>In our second phase work, we will revisit the </a:t>
            </a:r>
            <a:r>
              <a:rPr lang="en-US" dirty="0">
                <a:latin typeface="Calibri" panose="020F0502020204030204" pitchFamily="34" charset="0"/>
                <a:ea typeface="Calibri" panose="020F0502020204030204" pitchFamily="34" charset="0"/>
                <a:cs typeface="Times New Roman" panose="02020603050405020304" pitchFamily="18" charset="0"/>
              </a:rPr>
              <a:t>volume-based and cap options, which means looking at:</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Changing the volume-driven $130/metric ton charge;</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Changing the current $32,500 cap; and</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Possibly changing permitting fee limits.</a:t>
            </a:r>
          </a:p>
          <a:p>
            <a:pPr marL="465887" lvl="1">
              <a:lnSpc>
                <a:spcPct val="107000"/>
              </a:lnSpc>
              <a:spcAft>
                <a:spcPts val="815"/>
              </a:spcAft>
              <a:tabLst>
                <a:tab pos="931774"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ZW" dirty="0">
                <a:latin typeface="Calibri" panose="020F0502020204030204" pitchFamily="34" charset="0"/>
                <a:ea typeface="Calibri" panose="020F0502020204030204" pitchFamily="34" charset="0"/>
                <a:cs typeface="Times New Roman" panose="02020603050405020304" pitchFamily="18" charset="0"/>
              </a:rPr>
              <a:t>We also asked advice about adding an economic index or inflation factor.  We learned we would need a statute change and a subsequent rule to set it.  Anytime we need to change it, we would have to change the rule.  Therefore, for this rulemaking, this is not an option.  We can revisit this when we hold our next advisory committee focused on statutory changes to make the program financially whole and stable in the future.</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As I shared earlier during the permitting-specific discussion, we asked for Department of Justice questions about increasing cost recovery options and limits to the permit modification fee. We are unable to increase those due to limits in statute.</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With all of these new developments and the need to make some strides in restoring program funding, we shaped our only clear proposals.</a:t>
            </a:r>
          </a:p>
          <a:p>
            <a:pPr marL="349415" indent="-349415">
              <a:lnSpc>
                <a:spcPct val="107000"/>
              </a:lnSpc>
              <a:spcAft>
                <a:spcPts val="815"/>
              </a:spcAft>
              <a:buFont typeface="Arial" panose="020B0604020202020204" pitchFamily="34" charset="0"/>
              <a:buChar char="•"/>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Now I will turn to Rich Duval to present our permitting proposal from earlier this morning. </a:t>
            </a:r>
          </a:p>
          <a:p>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34</a:t>
            </a:fld>
            <a:endParaRPr lang="en-US"/>
          </a:p>
        </p:txBody>
      </p:sp>
    </p:spTree>
    <p:extLst>
      <p:ext uri="{BB962C8B-B14F-4D97-AF65-F5344CB8AC3E}">
        <p14:creationId xmlns:p14="http://schemas.microsoft.com/office/powerpoint/2010/main" val="1051760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marL="171450" indent="-171450" eaLnBrk="1" hangingPunct="1">
              <a:spcBef>
                <a:spcPct val="0"/>
              </a:spcBef>
              <a:buFont typeface="Arial" panose="020B0604020202020204" pitchFamily="34" charset="0"/>
              <a:buChar char="•"/>
              <a:defRPr/>
            </a:pPr>
            <a:r>
              <a:rPr lang="en-US" altLang="en-US" dirty="0" smtClean="0"/>
              <a:t>This table illustrates</a:t>
            </a:r>
            <a:r>
              <a:rPr lang="en-US" altLang="en-US" baseline="0" dirty="0" smtClean="0"/>
              <a:t> our hazardous waste annual generator fee and management method fee factors.</a:t>
            </a:r>
          </a:p>
          <a:p>
            <a:pPr marL="0" indent="0" eaLnBrk="1" hangingPunct="1">
              <a:spcBef>
                <a:spcPct val="0"/>
              </a:spcBef>
              <a:buFont typeface="Arial" panose="020B0604020202020204" pitchFamily="34" charset="0"/>
              <a:buNone/>
              <a:defRPr/>
            </a:pPr>
            <a:endParaRPr lang="en-US" altLang="en-US" baseline="0" dirty="0" smtClean="0"/>
          </a:p>
          <a:p>
            <a:pPr marL="171450" indent="-171450" eaLnBrk="1" hangingPunct="1">
              <a:spcBef>
                <a:spcPct val="0"/>
              </a:spcBef>
              <a:buFont typeface="Arial" panose="020B0604020202020204" pitchFamily="34" charset="0"/>
              <a:buChar char="•"/>
              <a:defRPr/>
            </a:pPr>
            <a:r>
              <a:rPr lang="en-US" altLang="en-US" baseline="0" dirty="0" smtClean="0"/>
              <a:t>DEQ is proposing to increase the annual base fee that all hazardous waste generators pay over three years – from the current fee of $300 per year for small quantity generators (also known as SQGs) and $525 per year for large quantity generators (also known as LQGs) to $540 for SQGs and $945 for LQGs by 2021.</a:t>
            </a:r>
          </a:p>
          <a:p>
            <a:pPr marL="171450" indent="-171450" eaLnBrk="1" hangingPunct="1">
              <a:spcBef>
                <a:spcPct val="0"/>
              </a:spcBef>
              <a:buFont typeface="Arial" panose="020B0604020202020204" pitchFamily="34" charset="0"/>
              <a:buChar char="•"/>
              <a:defRPr/>
            </a:pPr>
            <a:endParaRPr lang="en-US" altLang="en-US" baseline="0" dirty="0" smtClean="0"/>
          </a:p>
          <a:p>
            <a:pPr marL="628650" lvl="1" indent="-171450" eaLnBrk="1" hangingPunct="1">
              <a:spcBef>
                <a:spcPct val="0"/>
              </a:spcBef>
              <a:buFont typeface="Arial" panose="020B0604020202020204" pitchFamily="34" charset="0"/>
              <a:buChar char="•"/>
              <a:defRPr/>
            </a:pPr>
            <a:r>
              <a:rPr lang="en-US" altLang="en-US" baseline="0" dirty="0" smtClean="0"/>
              <a:t>This phased-in fee increase will impact less than 500 small and large quantity generators in Oregon.</a:t>
            </a:r>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b="1" dirty="0" smtClean="0"/>
              <a:t>[PAUSE]</a:t>
            </a:r>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Next, DEQ is proposing to increase the management method fee factors that we apply to fee</a:t>
            </a:r>
            <a:r>
              <a:rPr lang="en-US" altLang="en-US" baseline="0" dirty="0" smtClean="0"/>
              <a:t> calculations for small and large quantity generators depending on which method they use to dispose of their hazardous waste.  The management method factors reflect Oregon’s environmental hierarchy of preferred management methods, ranging from a preference for recovery of valuable materials like metals and solvents to less environmentally-preferable options such as land disposal. </a:t>
            </a:r>
          </a:p>
          <a:p>
            <a:pPr marL="0" indent="0" eaLnBrk="1" hangingPunct="1">
              <a:lnSpc>
                <a:spcPct val="110000"/>
              </a:lnSpc>
              <a:spcBef>
                <a:spcPct val="0"/>
              </a:spcBef>
              <a:buFont typeface="Arial" panose="020B0604020202020204" pitchFamily="34" charset="0"/>
              <a:buNone/>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You can find a full description of the management method factors and their impact on our hazardous waste generator fee structure on </a:t>
            </a:r>
            <a:r>
              <a:rPr lang="en-US" altLang="en-US" b="1" baseline="0" dirty="0" smtClean="0"/>
              <a:t>pages 13 and 16, </a:t>
            </a:r>
            <a:r>
              <a:rPr lang="en-US" altLang="en-US" b="0" baseline="0" dirty="0" smtClean="0"/>
              <a:t>respectively, of our of our Hazardous Waste Fees 2019 Staff Report.</a:t>
            </a:r>
          </a:p>
          <a:p>
            <a:pPr marL="171450" indent="-171450" eaLnBrk="1" hangingPunct="1">
              <a:lnSpc>
                <a:spcPct val="110000"/>
              </a:lnSpc>
              <a:spcBef>
                <a:spcPct val="0"/>
              </a:spcBef>
              <a:buFont typeface="Arial" panose="020B0604020202020204" pitchFamily="34" charset="0"/>
              <a:buChar char="•"/>
              <a:defRPr/>
            </a:pPr>
            <a:endParaRPr lang="en-US" altLang="en-US" b="0" baseline="0" dirty="0" smtClean="0"/>
          </a:p>
          <a:p>
            <a:pPr marL="171450" indent="-171450" eaLnBrk="1" hangingPunct="1">
              <a:lnSpc>
                <a:spcPct val="110000"/>
              </a:lnSpc>
              <a:spcBef>
                <a:spcPct val="0"/>
              </a:spcBef>
              <a:buFont typeface="Arial" panose="020B0604020202020204" pitchFamily="34" charset="0"/>
              <a:buChar char="•"/>
              <a:defRPr/>
            </a:pPr>
            <a:r>
              <a:rPr lang="en-US" altLang="en-US" b="0" baseline="0" dirty="0" smtClean="0"/>
              <a:t>For the purpose of this presentation, we wanted to highlight our </a:t>
            </a:r>
            <a:r>
              <a:rPr lang="en-US" altLang="en-US" baseline="0" dirty="0" smtClean="0"/>
              <a:t>current management method factors range from .50 to 2.00 and, with the adoption of the proposed hazardous waste fee increase, we will phase in multiple increases to these fee factors over six years to reduce impact to generators.</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By 2024, our management method fee factors will range from .85 to 3.40 for the various management methods outline in your Staff Report. </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1" baseline="0" dirty="0" smtClean="0"/>
              <a:t>[PAUSE]</a:t>
            </a:r>
            <a:endParaRPr lang="en-US" altLang="en-US" b="1" dirty="0" smtClean="0"/>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Together, fee increases will bridge our projected</a:t>
            </a:r>
            <a:r>
              <a:rPr lang="en-US" altLang="en-US" baseline="0" dirty="0" smtClean="0"/>
              <a:t> deficit and support safe management and disposal of wastes in Oregon by keeping our staffing at current levels</a:t>
            </a:r>
            <a:r>
              <a:rPr lang="en-US" altLang="en-US" dirty="0" smtClean="0"/>
              <a:t>. </a:t>
            </a:r>
            <a:r>
              <a:rPr lang="en-US" altLang="en-US" b="1" dirty="0" smtClean="0"/>
              <a:t>[CLICK] </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D2E2E563-4C59-453F-9949-C4FA210B917B}" type="slidenum">
              <a:rPr lang="en-US" altLang="en-US">
                <a:solidFill>
                  <a:prstClr val="black"/>
                </a:solidFill>
                <a:latin typeface="Calibri" panose="020F0502020204030204" pitchFamily="34" charset="0"/>
              </a:rPr>
              <a:pPr defTabSz="931774" fontAlgn="base">
                <a:spcBef>
                  <a:spcPct val="0"/>
                </a:spcBef>
                <a:spcAft>
                  <a:spcPct val="0"/>
                </a:spcAft>
                <a:defRPr/>
              </a:pPr>
              <a:t>4</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109733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baseline="0" dirty="0" smtClean="0"/>
              <a:t>You can find a full description of the proposed permitting fee increase and their impact on our hazardous waste generator fee structure on </a:t>
            </a:r>
            <a:r>
              <a:rPr lang="en-US" altLang="en-US" b="1" baseline="0" dirty="0" smtClean="0"/>
              <a:t>pages 14 and 16, </a:t>
            </a:r>
            <a:r>
              <a:rPr lang="en-US" altLang="en-US" b="0" baseline="0" dirty="0" smtClean="0"/>
              <a:t>respectively, of our Hazardous Waste Fees 2019 Staff Report. </a:t>
            </a:r>
            <a:r>
              <a:rPr lang="en-US" altLang="en-US" b="1" baseline="0" dirty="0" smtClean="0"/>
              <a:t>MOVED, work?</a:t>
            </a:r>
          </a:p>
          <a:p>
            <a:pPr marL="171450" indent="-171450" eaLnBrk="1" hangingPunct="1">
              <a:spcBef>
                <a:spcPct val="0"/>
              </a:spcBef>
              <a:buFont typeface="Arial" panose="020B0604020202020204" pitchFamily="34" charset="0"/>
              <a:buChar char="•"/>
              <a:defRPr/>
            </a:pPr>
            <a:endParaRPr lang="en-US" altLang="en-US" dirty="0" smtClean="0"/>
          </a:p>
          <a:p>
            <a:pPr marL="171450" indent="-171450" eaLnBrk="1" hangingPunct="1">
              <a:spcBef>
                <a:spcPct val="0"/>
              </a:spcBef>
              <a:buFont typeface="Arial" panose="020B0604020202020204" pitchFamily="34" charset="0"/>
              <a:buChar char="•"/>
              <a:defRPr/>
            </a:pPr>
            <a:r>
              <a:rPr lang="en-US" altLang="en-US" dirty="0" smtClean="0"/>
              <a:t>This table shows various Treatment,</a:t>
            </a:r>
            <a:r>
              <a:rPr lang="en-US" altLang="en-US" baseline="0" dirty="0" smtClean="0"/>
              <a:t> Storage and Disposal (or, TSD) </a:t>
            </a:r>
            <a:r>
              <a:rPr lang="en-US" altLang="en-US" dirty="0" smtClean="0"/>
              <a:t>fee categories –</a:t>
            </a:r>
            <a:r>
              <a:rPr lang="en-US" altLang="en-US" baseline="0" dirty="0" smtClean="0"/>
              <a:t> from Annual Compliance Determination, to Permit Modification Fees, as well as a new proposed category of Operating Permitted Disposal Administrative Fee.  We propose to implement all of the fee increases in 2019</a:t>
            </a:r>
            <a:r>
              <a:rPr lang="en-US" altLang="en-US" b="0" dirty="0" smtClean="0"/>
              <a:t>.</a:t>
            </a:r>
            <a:r>
              <a:rPr lang="en-US" altLang="en-US" dirty="0" smtClean="0"/>
              <a:t>  </a:t>
            </a:r>
          </a:p>
          <a:p>
            <a:pPr marL="171450" indent="-171450" eaLnBrk="1" hangingPunct="1">
              <a:spcBef>
                <a:spcPct val="0"/>
              </a:spcBef>
              <a:buFont typeface="Arial" panose="020B0604020202020204" pitchFamily="34" charset="0"/>
              <a:buChar char="•"/>
              <a:defRPr/>
            </a:pPr>
            <a:endParaRPr lang="en-US" altLang="en-US" dirty="0" smtClean="0"/>
          </a:p>
          <a:p>
            <a:pPr marL="171450" indent="-171450" eaLnBrk="1" hangingPunct="1">
              <a:spcBef>
                <a:spcPct val="0"/>
              </a:spcBef>
              <a:buFont typeface="Arial" panose="020B0604020202020204" pitchFamily="34" charset="0"/>
              <a:buChar char="•"/>
              <a:defRPr/>
            </a:pPr>
            <a:r>
              <a:rPr lang="en-US" altLang="en-US" dirty="0" smtClean="0"/>
              <a:t>All</a:t>
            </a:r>
            <a:r>
              <a:rPr lang="en-US" altLang="en-US" baseline="0" dirty="0" smtClean="0"/>
              <a:t> permitted hazardous waste TSD facilities with operating hazardous waste units are subject to Annual Compliance Determination fees. </a:t>
            </a:r>
            <a:r>
              <a:rPr lang="en-US" altLang="en-US" dirty="0" smtClean="0"/>
              <a:t>We propose increasing the annual </a:t>
            </a:r>
            <a:r>
              <a:rPr lang="en-US" altLang="en-US" b="0" dirty="0" smtClean="0"/>
              <a:t>compliance determination </a:t>
            </a:r>
            <a:r>
              <a:rPr lang="en-US" altLang="en-US" dirty="0" smtClean="0"/>
              <a:t>base fees for storage, treatment and disposal.  We </a:t>
            </a:r>
            <a:r>
              <a:rPr lang="en-US" altLang="en-US" baseline="0" dirty="0" smtClean="0"/>
              <a:t>list here just three of the proposed annual compliance determination fee increases DEQ currently charges annually.  </a:t>
            </a:r>
            <a:r>
              <a:rPr lang="en-US" altLang="en-US" dirty="0" smtClean="0"/>
              <a:t>Where</a:t>
            </a:r>
            <a:r>
              <a:rPr lang="en-US" altLang="en-US" baseline="0" dirty="0" smtClean="0"/>
              <a:t> more than one hazardous waste management activity occurs at a single facility, DEQ charges a fee for each activity as reflected here in the chart.</a:t>
            </a:r>
            <a:endParaRPr lang="en-US" altLang="en-US" b="1" baseline="0" dirty="0" smtClean="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altLang="en-US" b="1" baseline="0" dirty="0" smtClean="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b="1" baseline="0" dirty="0" smtClean="0"/>
              <a:t>[PAUSE]</a:t>
            </a:r>
          </a:p>
          <a:p>
            <a:pPr marL="0" indent="0" eaLnBrk="1" hangingPunct="1">
              <a:spcBef>
                <a:spcPct val="0"/>
              </a:spcBef>
              <a:buFont typeface="Arial" panose="020B0604020202020204" pitchFamily="34" charset="0"/>
              <a:buNone/>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Also,</a:t>
            </a:r>
            <a:r>
              <a:rPr lang="en-US" altLang="en-US" baseline="0" dirty="0" smtClean="0"/>
              <a:t> we</a:t>
            </a:r>
            <a:r>
              <a:rPr lang="en-US" altLang="en-US" dirty="0" smtClean="0"/>
              <a:t> propose to increase the</a:t>
            </a:r>
            <a:r>
              <a:rPr lang="en-US" altLang="en-US" baseline="0" dirty="0" smtClean="0"/>
              <a:t> Permit Modification fees for Classes 1, 2 and 3 modifications. This proposal streamlines the current multiple permit modification classifications to just one fee per class.  The range is Class 1 as the simplest permit modification to class 3 as the most complex requiring significant review</a:t>
            </a:r>
            <a:r>
              <a:rPr lang="en-US" altLang="en-US" dirty="0" smtClean="0"/>
              <a:t>. These</a:t>
            </a:r>
            <a:r>
              <a:rPr lang="en-US" altLang="en-US" baseline="0" dirty="0" smtClean="0"/>
              <a:t> fees are an inconsistent source of revenue since we only assesses fees when permittees request a modification.</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1" baseline="0" dirty="0" smtClean="0"/>
              <a:t>[PAUSE]</a:t>
            </a:r>
            <a:endParaRPr lang="en-US" altLang="en-US" b="1" dirty="0" smtClean="0"/>
          </a:p>
          <a:p>
            <a:pPr eaLnBrk="1" hangingPunct="1">
              <a:lnSpc>
                <a:spcPct val="110000"/>
              </a:lnSpc>
              <a:spcBef>
                <a:spcPct val="0"/>
              </a:spcBef>
              <a:buFontTx/>
              <a:buChar char="•"/>
              <a:defRPr/>
            </a:pPr>
            <a:endParaRPr lang="en-US" altLang="en-US" dirty="0" smtClean="0"/>
          </a:p>
          <a:p>
            <a:pPr marL="171450" marR="0" lvl="0" indent="-171450" algn="l"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lang="en-US" altLang="en-US" dirty="0" smtClean="0"/>
              <a:t>Finally, we propose to add a new Operating</a:t>
            </a:r>
            <a:r>
              <a:rPr lang="en-US" altLang="en-US" baseline="0" dirty="0" smtClean="0"/>
              <a:t> P</a:t>
            </a:r>
            <a:r>
              <a:rPr lang="en-US" altLang="en-US" dirty="0" smtClean="0"/>
              <a:t>ermitted Disposal Administrative</a:t>
            </a:r>
            <a:r>
              <a:rPr lang="en-US" altLang="en-US" baseline="0" dirty="0" smtClean="0"/>
              <a:t> fee of $5.50 per metric ton for waste TSDs dispose in solid waste and hazardous permitted land units in Oregon. </a:t>
            </a:r>
            <a:r>
              <a:rPr lang="en-US" altLang="en-US" b="1" baseline="0" dirty="0" smtClean="0"/>
              <a:t>Note: New admin fee affects only one operating permitted disposal facility in Oregon.</a:t>
            </a:r>
            <a:endParaRPr lang="en-US" altLang="en-US" dirty="0" smtClean="0"/>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Together, these proposed fee increases will help align our hazardous waste permit fees with the Consumer Price Index and our needs to administer the program. </a:t>
            </a:r>
            <a:r>
              <a:rPr lang="en-US" altLang="en-US" b="1" baseline="0" dirty="0" smtClean="0"/>
              <a:t>[CLICK]</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D2E2E563-4C59-453F-9949-C4FA210B917B}" type="slidenum">
              <a:rPr lang="en-US" altLang="en-US">
                <a:solidFill>
                  <a:prstClr val="black"/>
                </a:solidFill>
                <a:latin typeface="Calibri" panose="020F0502020204030204" pitchFamily="34" charset="0"/>
              </a:rPr>
              <a:pPr defTabSz="931774" fontAlgn="base">
                <a:spcBef>
                  <a:spcPct val="0"/>
                </a:spcBef>
                <a:spcAft>
                  <a:spcPct val="0"/>
                </a:spcAft>
                <a:defRPr/>
              </a:pPr>
              <a:t>5</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010322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strike="noStrik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smtClean="0"/>
              <a:t>This calendar reflects our</a:t>
            </a:r>
            <a:r>
              <a:rPr lang="en-US" b="1" strike="noStrike" baseline="0" dirty="0" smtClean="0"/>
              <a:t> </a:t>
            </a:r>
            <a:r>
              <a:rPr lang="en-US" b="0" strike="noStrike" baseline="0" dirty="0" smtClean="0"/>
              <a:t>work-to-date for this rulemaking. </a:t>
            </a:r>
            <a:r>
              <a:rPr lang="en-US" b="0" i="0" strike="noStrike" baseline="0" dirty="0" smtClean="0"/>
              <a:t>The blue circles represent our public engagement process, and the blue paper stacks represent documents we developed in support of this rulemaking.</a:t>
            </a:r>
          </a:p>
          <a:p>
            <a:endParaRPr lang="en-US" b="0" u="sng" baseline="0" dirty="0" smtClean="0"/>
          </a:p>
          <a:p>
            <a:pPr marL="180136" lvl="0" indent="-171450">
              <a:buFont typeface="Arial" panose="020B0604020202020204" pitchFamily="34" charset="0"/>
              <a:buChar char="•"/>
            </a:pPr>
            <a:r>
              <a:rPr lang="en-US" b="0" baseline="0" dirty="0" smtClean="0"/>
              <a:t>As mentioned earlier, from the beginning, we were aware of many of the potential impacts this rulemaking would potentially have on businesses producing hazardous waste, as well as the permitted facilities in Oregon that treat, store and dispose hazardous waste.</a:t>
            </a:r>
          </a:p>
          <a:p>
            <a:pPr marL="8686" lvl="0" indent="0">
              <a:buFont typeface="Arial" panose="020B0604020202020204" pitchFamily="34" charset="0"/>
              <a:buNone/>
            </a:pPr>
            <a:endParaRPr lang="en-US" b="0" baseline="0" dirty="0" smtClean="0"/>
          </a:p>
          <a:p>
            <a:pPr marL="180136" lvl="0" indent="-171450">
              <a:buFont typeface="Arial" panose="020B0604020202020204" pitchFamily="34" charset="0"/>
              <a:buChar char="•"/>
            </a:pPr>
            <a:r>
              <a:rPr lang="en-US" b="0" baseline="0" dirty="0" smtClean="0"/>
              <a:t>During the past year, we have sought stakeholder input to help us better understand impacts. </a:t>
            </a:r>
          </a:p>
          <a:p>
            <a:pPr marL="8686" lvl="0" indent="0">
              <a:buFont typeface="Arial" panose="020B0604020202020204" pitchFamily="34" charset="0"/>
              <a:buNone/>
            </a:pPr>
            <a:endParaRPr lang="en-US" b="0" baseline="0" dirty="0" smtClean="0"/>
          </a:p>
          <a:p>
            <a:pPr marL="180136" lvl="0" indent="-171450">
              <a:buFont typeface="Arial" panose="020B0604020202020204" pitchFamily="34" charset="0"/>
              <a:buChar char="•"/>
            </a:pPr>
            <a:r>
              <a:rPr lang="en-US" b="0" baseline="0" dirty="0" smtClean="0"/>
              <a:t>In fall 2018, we received input on the rulemaking from a nine-member advisory committee comprised of statewide stakeholders, including representatives of small and large businesses, business advocates, education, and environmental interests. </a:t>
            </a:r>
          </a:p>
          <a:p>
            <a:pPr marL="8686" lvl="0" indent="0">
              <a:buFont typeface="Arial" panose="020B0604020202020204" pitchFamily="34" charset="0"/>
              <a:buNone/>
            </a:pPr>
            <a:endParaRPr lang="en-US" b="0" baseline="0" dirty="0" smtClean="0"/>
          </a:p>
          <a:p>
            <a:pPr marL="640594" lvl="1" indent="-174708">
              <a:buFont typeface="Arial" panose="020B0604020202020204" pitchFamily="34" charset="0"/>
              <a:buChar char="•"/>
            </a:pPr>
            <a:r>
              <a:rPr lang="en-US" b="0" baseline="0" dirty="0" smtClean="0"/>
              <a:t>The advisory committee met three times (in Aug, Sept, and Oct) to discuss the pros and cons associated with the proposed rules, as well as the anticipated fiscal impacts on Oregon’s businesses. </a:t>
            </a:r>
          </a:p>
          <a:p>
            <a:pPr marL="8687" lvl="0"/>
            <a:endParaRPr lang="en-US" b="0" baseline="0" dirty="0" smtClean="0"/>
          </a:p>
          <a:p>
            <a:pPr marL="640594" lvl="1" indent="-174708">
              <a:buFont typeface="Arial" panose="020B0604020202020204" pitchFamily="34" charset="0"/>
              <a:buChar char="•"/>
            </a:pPr>
            <a:r>
              <a:rPr lang="en-US" b="0" baseline="0" dirty="0" smtClean="0"/>
              <a:t>While there will be impacts, the Committee did not identify significant adverse impacts on Oregon small businesses as a result of our proposed fee increase.  The committee expressed support for the proposed fees increase to maintain DEQ Hazardous Waste Program’s current service</a:t>
            </a:r>
            <a:r>
              <a:rPr lang="en-US" b="1" baseline="0" dirty="0" smtClean="0"/>
              <a:t> </a:t>
            </a:r>
            <a:r>
              <a:rPr lang="en-US" b="0" baseline="0" dirty="0" smtClean="0"/>
              <a:t>level. The Committee also supported the concept of phasing-in fee increases for those affected hazardous waste generators.</a:t>
            </a:r>
          </a:p>
          <a:p>
            <a:pPr marL="465886" lvl="1"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0" u="none" baseline="0" dirty="0" smtClean="0"/>
              <a:t>We published public notice for the proposed rulemaking on December 14, 2018.  </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On January 17, 2019, we held a public hearing in Portland </a:t>
            </a:r>
            <a:r>
              <a:rPr lang="en-US" b="0" i="1" u="none" baseline="0" dirty="0" smtClean="0"/>
              <a:t>(6-8pm)</a:t>
            </a:r>
            <a:r>
              <a:rPr lang="en-US" b="0" u="none" baseline="0" dirty="0" smtClean="0"/>
              <a:t>. The public comment period ended at 4pm on January 22, 2019, and we received no comments.</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i="1" u="none" baseline="0" dirty="0" smtClean="0"/>
              <a:t>Because we did not receive comments during the public comment period, we did not make changes to the proposed rules. </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In addition to the elements to this rulemaking timeline</a:t>
            </a:r>
            <a:r>
              <a:rPr lang="en-US" b="1" u="none" baseline="0" dirty="0" smtClean="0"/>
              <a:t> [point to/glance at screen], </a:t>
            </a:r>
            <a:r>
              <a:rPr lang="en-US" b="0" u="none" baseline="0" dirty="0" smtClean="0"/>
              <a:t>we would also like to note that </a:t>
            </a:r>
            <a:r>
              <a:rPr lang="en-US" sz="1200" b="0" baseline="0" dirty="0" smtClean="0"/>
              <a:t>today’s proposed rulemaking is the first phase of an anticipated multi-phase effort to fully address our funding deficit. The phases will help fund the program to at least 2026.</a:t>
            </a:r>
            <a:r>
              <a:rPr lang="en-US" b="0" u="none" baseline="0" dirty="0" smtClean="0"/>
              <a:t> </a:t>
            </a:r>
          </a:p>
          <a:p>
            <a:pPr marL="0" indent="0">
              <a:buFont typeface="Arial" panose="020B0604020202020204" pitchFamily="34" charset="0"/>
              <a:buNone/>
            </a:pPr>
            <a:endParaRPr lang="en-US" b="0" strike="noStrik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baseline="0" dirty="0" smtClean="0"/>
              <a:t>To </a:t>
            </a:r>
            <a:r>
              <a:rPr lang="en-US" sz="1200" b="0" baseline="0" dirty="0" smtClean="0"/>
              <a:t>secure long-term, stable funding</a:t>
            </a:r>
            <a:r>
              <a:rPr lang="en-US" sz="1200" b="0" strike="noStrike" baseline="0" dirty="0" smtClean="0"/>
              <a:t>, including the fees increases proposed in this rulemaking package, </a:t>
            </a:r>
            <a:r>
              <a:rPr lang="en-US" sz="1200" b="0" baseline="0" dirty="0" smtClean="0"/>
              <a:t>we must seek legislative changes -- ideally during 2023 legislative session.  This would help build the next piece of our funding bridge, allowing us to continue the current level of service covering our hazardous waste generators and permitted businesses in Oregon.</a:t>
            </a:r>
          </a:p>
          <a:p>
            <a:pPr marL="0" indent="0">
              <a:buFont typeface="Arial" panose="020B0604020202020204" pitchFamily="34" charset="0"/>
              <a:buNone/>
            </a:pPr>
            <a:endParaRPr lang="en-US" b="0" baseline="0" dirty="0" smtClean="0"/>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a:t>
            </a:r>
          </a:p>
          <a:p>
            <a:pPr marL="0" indent="0">
              <a:buFont typeface="Arial" panose="020B0604020202020204" pitchFamily="34" charset="0"/>
              <a:buNone/>
            </a:pPr>
            <a:r>
              <a:rPr lang="en-US" b="1" baseline="0" dirty="0" smtClean="0"/>
              <a:t>Notes:</a:t>
            </a:r>
          </a:p>
          <a:p>
            <a:pPr marL="0" indent="0">
              <a:buFont typeface="Arial" panose="020B0604020202020204" pitchFamily="34" charset="0"/>
              <a:buNone/>
            </a:pPr>
            <a:endParaRPr lang="en-US" b="1" baseline="0" dirty="0" smtClean="0"/>
          </a:p>
          <a:p>
            <a:pPr marL="0" indent="0">
              <a:buFont typeface="Arial" panose="020B0604020202020204" pitchFamily="34" charset="0"/>
              <a:buNone/>
            </a:pPr>
            <a:r>
              <a:rPr lang="en-US" altLang="en-US" sz="1200" dirty="0" smtClean="0"/>
              <a:t>We notified 23,744 interested people by GovDelivery bulletins, emails and US mail about the advisory committee meetings, public comment period and public hearing. Our distribution</a:t>
            </a:r>
            <a:r>
              <a:rPr lang="en-US" altLang="en-US" sz="1200" baseline="0" dirty="0" smtClean="0"/>
              <a:t> list for this information </a:t>
            </a:r>
            <a:endParaRPr lang="en-US" altLang="en-US" sz="1200" dirty="0" smtClean="0"/>
          </a:p>
          <a:p>
            <a:pPr marL="0" indent="0">
              <a:buFont typeface="Arial" panose="020B0604020202020204" pitchFamily="34" charset="0"/>
              <a:buNone/>
            </a:pPr>
            <a:r>
              <a:rPr lang="en-US" altLang="en-US" sz="1200" dirty="0" smtClean="0"/>
              <a:t>Includes notification of 1,014 hazardous waste generators who reported to DEQ within the last three years</a:t>
            </a:r>
            <a:endParaRPr lang="en-US" b="1" baseline="0" dirty="0" smtClean="0"/>
          </a:p>
          <a:p>
            <a:pPr marL="0" indent="0">
              <a:buFont typeface="Arial" panose="020B0604020202020204" pitchFamily="34" charset="0"/>
              <a:buNone/>
            </a:pPr>
            <a:endParaRPr lang="en-US" b="1"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dirty="0" smtClean="0"/>
              <a:t>DEQ held a public hearing on Jan 17, 2018.  2 interested people attended the public hearing in person and an unknown number by phone. </a:t>
            </a:r>
          </a:p>
          <a:p>
            <a:pPr marL="0" indent="0">
              <a:buFont typeface="Arial" panose="020B0604020202020204" pitchFamily="34" charset="0"/>
              <a:buNone/>
            </a:pPr>
            <a:endParaRPr lang="en-US" b="1" baseline="0" dirty="0" smtClean="0"/>
          </a:p>
          <a:p>
            <a:pPr marL="0" indent="0">
              <a:buFont typeface="Arial" panose="020B0604020202020204" pitchFamily="34" charset="0"/>
              <a:buNone/>
            </a:pPr>
            <a:endParaRPr lang="en-US" b="1" baseline="0" dirty="0" smtClean="0"/>
          </a:p>
          <a:p>
            <a:pPr marL="171450" indent="-171450">
              <a:buFont typeface="Arial" panose="020B0604020202020204" pitchFamily="34" charset="0"/>
              <a:buChar char="•"/>
            </a:pPr>
            <a:r>
              <a:rPr lang="en-US" b="0" baseline="0" dirty="0" smtClean="0"/>
              <a:t>Potential Question: Be prepared to answer what we may propose to change via statute:</a:t>
            </a:r>
          </a:p>
          <a:p>
            <a:pPr marL="628650" lvl="1" indent="-171450">
              <a:buFont typeface="Arial" panose="020B0604020202020204" pitchFamily="34" charset="0"/>
              <a:buChar char="•"/>
            </a:pPr>
            <a:r>
              <a:rPr lang="en-US" b="0" baseline="0" dirty="0" smtClean="0"/>
              <a:t>hazardous waste generator fee cap  </a:t>
            </a:r>
            <a:r>
              <a:rPr lang="en-US" b="1" baseline="0" dirty="0" smtClean="0"/>
              <a:t>$32,500</a:t>
            </a:r>
            <a:r>
              <a:rPr lang="en-US" b="0" baseline="0" dirty="0" smtClean="0"/>
              <a:t>: </a:t>
            </a:r>
            <a:r>
              <a:rPr lang="fr-FR" sz="1200" b="0" i="0" u="none" strike="noStrike" kern="1200" dirty="0" smtClean="0">
                <a:solidFill>
                  <a:schemeClr val="tx1"/>
                </a:solidFill>
                <a:effectLst/>
                <a:latin typeface="+mn-lt"/>
                <a:ea typeface="+mn-ea"/>
                <a:cs typeface="+mn-cs"/>
              </a:rPr>
              <a:t>Est 1992   1997 Cap $15,000 to $22,500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  2003 Cap $22,500 to $27,500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2007 Cap $27,500 to $32,500</a:t>
            </a:r>
            <a:r>
              <a:rPr lang="fr-FR" dirty="0" smtClean="0"/>
              <a:t> </a:t>
            </a:r>
            <a:endParaRPr lang="en-US" b="0" baseline="0" dirty="0" smtClean="0"/>
          </a:p>
          <a:p>
            <a:pPr marL="628650" lvl="1" indent="-171450">
              <a:buFont typeface="Arial" panose="020B0604020202020204" pitchFamily="34" charset="0"/>
              <a:buChar char="•"/>
            </a:pPr>
            <a:r>
              <a:rPr lang="en-US" b="0" baseline="0" dirty="0" smtClean="0"/>
              <a:t>per metric ton fee  </a:t>
            </a:r>
            <a:r>
              <a:rPr lang="en-US" b="1" baseline="0" dirty="0" smtClean="0"/>
              <a:t>$130 </a:t>
            </a:r>
            <a:r>
              <a:rPr lang="en-US" b="0" baseline="0" dirty="0" smtClean="0"/>
              <a:t>: </a:t>
            </a:r>
            <a:r>
              <a:rPr lang="fr-FR" sz="1200" b="0" i="0" u="none" strike="noStrike" kern="1200" dirty="0" smtClean="0">
                <a:solidFill>
                  <a:schemeClr val="tx1"/>
                </a:solidFill>
                <a:effectLst/>
                <a:latin typeface="+mn-lt"/>
                <a:ea typeface="+mn-ea"/>
                <a:cs typeface="+mn-cs"/>
              </a:rPr>
              <a:t>Est 1992             1997  $60 to $90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2003 $90 to $110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2007 $110 to $130 </a:t>
            </a:r>
            <a:r>
              <a:rPr lang="fr-FR" dirty="0" smtClean="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2539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0" dirty="0" smtClean="0"/>
          </a:p>
          <a:p>
            <a:pPr marL="171450" indent="-171450" eaLnBrk="1" hangingPunct="1">
              <a:spcBef>
                <a:spcPct val="0"/>
              </a:spcBef>
              <a:buFont typeface="Arial" panose="020B0604020202020204" pitchFamily="34" charset="0"/>
              <a:buChar char="•"/>
            </a:pPr>
            <a:r>
              <a:rPr lang="en-US" altLang="en-US" b="0" dirty="0" smtClean="0"/>
              <a:t>In conclusion, DEQ recommends the Environmental Quality Commission adopt the proposed rules in Attachment A as part of chapter 340 of the Oregon Administrative Rules.</a:t>
            </a:r>
          </a:p>
          <a:p>
            <a:pPr marL="0" indent="0" defTabSz="931774">
              <a:buFont typeface="Arial" panose="020B0604020202020204" pitchFamily="34" charset="0"/>
              <a:buNone/>
              <a:defRPr/>
            </a:pPr>
            <a:endParaRPr lang="en-US" b="0" baseline="0" dirty="0" smtClean="0"/>
          </a:p>
          <a:p>
            <a:pPr marL="171450" indent="-171450" defTabSz="931774">
              <a:buFont typeface="Arial" panose="020B0604020202020204" pitchFamily="34" charset="0"/>
              <a:buChar char="•"/>
              <a:defRPr/>
            </a:pPr>
            <a:r>
              <a:rPr lang="en-US" b="0" baseline="0" dirty="0" smtClean="0"/>
              <a:t>Chair George and Commissioners, thank you for your consideration of the information we presented today, and for addressing the Hazardous Waste Program’s funding needs.</a:t>
            </a:r>
          </a:p>
          <a:p>
            <a:pPr marL="0" indent="0" defTabSz="931774">
              <a:buFont typeface="Arial" panose="020B0604020202020204" pitchFamily="34" charset="0"/>
              <a:buNone/>
              <a:defRPr/>
            </a:pPr>
            <a:endParaRPr lang="en-US" b="0" dirty="0" smtClean="0"/>
          </a:p>
          <a:p>
            <a:pPr marL="174708" indent="-174708">
              <a:buFont typeface="Arial" panose="020B0604020202020204" pitchFamily="34" charset="0"/>
              <a:buChar char="•"/>
            </a:pPr>
            <a:r>
              <a:rPr lang="en-US" b="0" baseline="0" dirty="0" smtClean="0"/>
              <a:t>We welcome any additional questions you may have about the program, rulemaking background, and our plans moving forward. (PAUSE)</a:t>
            </a:r>
          </a:p>
          <a:p>
            <a:pPr marL="174708" indent="-174708">
              <a:buFont typeface="Arial" panose="020B0604020202020204" pitchFamily="34" charset="0"/>
              <a:buChar char="•"/>
            </a:pPr>
            <a:endParaRPr lang="en-US" b="0" baseline="0" dirty="0" smtClean="0"/>
          </a:p>
          <a:p>
            <a:pPr eaLnBrk="1" hangingPunct="1">
              <a:spcBef>
                <a:spcPct val="0"/>
              </a:spcBef>
            </a:pPr>
            <a:r>
              <a:rPr lang="en-US" altLang="en-US" dirty="0" smtClean="0"/>
              <a:t>(Wait for EQC actions)</a:t>
            </a:r>
          </a:p>
          <a:p>
            <a:pPr eaLnBrk="1" hangingPunct="1">
              <a:spcBef>
                <a:spcPct val="0"/>
              </a:spcBef>
            </a:pPr>
            <a:endParaRPr lang="en-US" altLang="en-US" dirty="0" smtClean="0"/>
          </a:p>
          <a:p>
            <a:pPr eaLnBrk="1" hangingPunct="1">
              <a:spcBef>
                <a:spcPct val="0"/>
              </a:spcBef>
            </a:pPr>
            <a:r>
              <a:rPr lang="en-US" altLang="en-US" b="1" dirty="0" smtClean="0"/>
              <a:t>Thank you, Commissioners.</a:t>
            </a:r>
          </a:p>
          <a:p>
            <a:pPr marL="174708" indent="-174708">
              <a:buFont typeface="Arial" panose="020B0604020202020204" pitchFamily="34" charset="0"/>
              <a:buChar char="•"/>
            </a:pPr>
            <a:endParaRPr lang="en-US" b="0" baseline="0" dirty="0" smtClean="0"/>
          </a:p>
          <a:p>
            <a:pPr eaLnBrk="1" hangingPunct="1">
              <a:spcBef>
                <a:spcPct val="0"/>
              </a:spcBef>
            </a:pPr>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C47FEC-0461-4FCE-81E5-53BF9F11FEB1}" type="slidenum">
              <a:rPr lang="en-US" altLang="en-US" smtClean="0">
                <a:latin typeface="Calibri" panose="020F0502020204030204" pitchFamily="34" charset="0"/>
              </a:rPr>
              <a:pPr/>
              <a:t>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241194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3156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endParaRPr lang="en-US" altLang="en-US" sz="1100" dirty="0"/>
          </a:p>
          <a:p>
            <a:pPr marL="171450" indent="-171450" eaLnBrk="1" hangingPunct="1">
              <a:spcBef>
                <a:spcPct val="0"/>
              </a:spcBef>
              <a:buFont typeface="Arial" panose="020B0604020202020204" pitchFamily="34" charset="0"/>
              <a:buChar char="•"/>
            </a:pPr>
            <a:r>
              <a:rPr lang="en-US" altLang="en-US" sz="1100" dirty="0" smtClean="0"/>
              <a:t>In addition to the outreach activities that I mentioned</a:t>
            </a:r>
            <a:r>
              <a:rPr lang="en-US" altLang="en-US" sz="1100" baseline="0" dirty="0" smtClean="0"/>
              <a:t> on the previous slide</a:t>
            </a:r>
            <a:r>
              <a:rPr lang="en-US" altLang="en-US" sz="1100" dirty="0" smtClean="0"/>
              <a:t>, we also notified 23,744 interested people by GovDelivery bulletins, emails and US mail about the advisory committee meetings, </a:t>
            </a:r>
            <a:r>
              <a:rPr lang="en-US" altLang="en-US" sz="1100" dirty="0"/>
              <a:t>public comment period and public hearing. </a:t>
            </a:r>
            <a:r>
              <a:rPr lang="en-US" altLang="en-US" sz="1100" dirty="0" smtClean="0"/>
              <a:t>Our distribution</a:t>
            </a:r>
            <a:r>
              <a:rPr lang="en-US" altLang="en-US" sz="1100" baseline="0" dirty="0" smtClean="0"/>
              <a:t> list for this information </a:t>
            </a:r>
            <a:r>
              <a:rPr lang="en-US" altLang="en-US" sz="1100" dirty="0" smtClean="0"/>
              <a:t>included </a:t>
            </a:r>
            <a:r>
              <a:rPr lang="en-US" altLang="en-US" sz="1100" dirty="0"/>
              <a:t>1,014 hazardous waste generators who </a:t>
            </a:r>
            <a:r>
              <a:rPr lang="en-US" altLang="en-US" sz="1100" dirty="0" smtClean="0"/>
              <a:t>reported to DEQ within </a:t>
            </a:r>
            <a:r>
              <a:rPr lang="en-US" altLang="en-US" sz="1100" dirty="0"/>
              <a:t>the last three years. </a:t>
            </a:r>
            <a:endParaRPr lang="en-US" altLang="en-US" sz="1100" dirty="0" smtClean="0"/>
          </a:p>
          <a:p>
            <a:pPr marL="0" indent="0" eaLnBrk="1" hangingPunct="1">
              <a:spcBef>
                <a:spcPct val="0"/>
              </a:spcBef>
              <a:buFont typeface="Arial" panose="020B0604020202020204" pitchFamily="34" charset="0"/>
              <a:buNone/>
            </a:pPr>
            <a:endParaRPr lang="en-US" altLang="en-US" sz="1100" dirty="0"/>
          </a:p>
          <a:p>
            <a:pPr eaLnBrk="1" hangingPunct="1">
              <a:spcBef>
                <a:spcPct val="0"/>
              </a:spcBef>
            </a:pPr>
            <a:r>
              <a:rPr lang="en-US" altLang="en-US" sz="1100" dirty="0"/>
              <a:t>DEQ held a public hearing on Jan 17, 2018.  2 interested people attended the public hearing in person and </a:t>
            </a:r>
            <a:r>
              <a:rPr lang="en-US" altLang="en-US" sz="1100" dirty="0" smtClean="0"/>
              <a:t>an unknown number </a:t>
            </a:r>
            <a:r>
              <a:rPr lang="en-US" altLang="en-US" sz="1100" dirty="0"/>
              <a:t>by phone. </a:t>
            </a:r>
          </a:p>
          <a:p>
            <a:pPr eaLnBrk="1" hangingPunct="1">
              <a:spcBef>
                <a:spcPct val="0"/>
              </a:spcBef>
            </a:pPr>
            <a:endParaRPr lang="en-US" altLang="en-US" sz="1100" dirty="0"/>
          </a:p>
          <a:p>
            <a:pPr eaLnBrk="1" hangingPunct="1">
              <a:spcBef>
                <a:spcPct val="0"/>
              </a:spcBef>
            </a:pPr>
            <a:r>
              <a:rPr lang="en-US" altLang="en-US" sz="1100" dirty="0">
                <a:solidFill>
                  <a:srgbClr val="FF0000"/>
                </a:solidFill>
              </a:rPr>
              <a:t>NO</a:t>
            </a:r>
            <a:r>
              <a:rPr lang="en-US" altLang="en-US" sz="1100" dirty="0"/>
              <a:t> comments were received. </a:t>
            </a:r>
          </a:p>
          <a:p>
            <a:pPr eaLnBrk="1" hangingPunct="1">
              <a:spcBef>
                <a:spcPct val="0"/>
              </a:spcBef>
            </a:pPr>
            <a:endParaRPr lang="en-US" altLang="en-US" sz="1100" dirty="0"/>
          </a:p>
          <a:p>
            <a:pPr eaLnBrk="1" hangingPunct="1">
              <a:spcBef>
                <a:spcPct val="0"/>
              </a:spcBef>
            </a:pPr>
            <a:r>
              <a:rPr lang="en-US" altLang="en-US" sz="1100" dirty="0"/>
              <a:t>No changes were made in the proposed </a:t>
            </a:r>
            <a:r>
              <a:rPr lang="en-US" altLang="en-US" sz="1100" dirty="0" smtClean="0"/>
              <a:t>rules.</a:t>
            </a:r>
            <a:endParaRPr lang="en-US" altLang="en-US" sz="1100" dirty="0"/>
          </a:p>
          <a:p>
            <a:pPr eaLnBrk="1" hangingPunct="1">
              <a:spcBef>
                <a:spcPct val="0"/>
              </a:spcBef>
            </a:pPr>
            <a:endParaRPr lang="en-US" altLang="en-US" sz="1100" dirty="0" smtClean="0"/>
          </a:p>
          <a:p>
            <a:pPr marL="171450" indent="-171450">
              <a:buFont typeface="Arial" panose="020B0604020202020204" pitchFamily="34" charset="0"/>
              <a:buChar char="•"/>
            </a:pPr>
            <a:r>
              <a:rPr lang="en-US" sz="1100" b="0" baseline="0" dirty="0" smtClean="0"/>
              <a:t>We look forward to your comments and questions on this proposed hazardous waste fee increase rulemaking, and we would also like to note that today’s proposed rulemaking is the first phase of an anticipated multi-phase effort to fully address our funding deficit by 2026.</a:t>
            </a:r>
          </a:p>
          <a:p>
            <a:pPr marL="0" indent="0">
              <a:buFont typeface="Arial" panose="020B0604020202020204" pitchFamily="34" charset="0"/>
              <a:buNone/>
            </a:pPr>
            <a:endParaRPr lang="en-US" sz="1100" b="0" baseline="0" dirty="0" smtClean="0"/>
          </a:p>
          <a:p>
            <a:pPr marL="174708" indent="-174708">
              <a:buFont typeface="Arial" panose="020B0604020202020204" pitchFamily="34" charset="0"/>
              <a:buChar char="•"/>
            </a:pPr>
            <a:r>
              <a:rPr lang="en-US" sz="1100" b="0" strike="noStrike" baseline="0" dirty="0" smtClean="0"/>
              <a:t>To </a:t>
            </a:r>
            <a:r>
              <a:rPr lang="en-US" sz="1100" b="0" baseline="0" dirty="0" smtClean="0"/>
              <a:t>secure long-term, stable funding</a:t>
            </a:r>
            <a:r>
              <a:rPr lang="en-US" sz="1100" b="0" strike="noStrike" baseline="0" dirty="0" smtClean="0"/>
              <a:t>,  in addition to increasing fees by rulemaking, </a:t>
            </a:r>
            <a:r>
              <a:rPr lang="en-US" sz="1100" b="0" baseline="0" dirty="0" smtClean="0"/>
              <a:t>we must also seek additional changes under statutory authority within the next several years in order to completely bridge our projected deficit and allow us to continue the current level of service to our hazardous waste generator and TSD community in Oregon.</a:t>
            </a:r>
          </a:p>
          <a:p>
            <a:pPr marL="174708" indent="-174708">
              <a:buFont typeface="Arial" panose="020B0604020202020204" pitchFamily="34" charset="0"/>
              <a:buChar char="•"/>
            </a:pPr>
            <a:endParaRPr lang="en-US" sz="1100" b="0" baseline="0" dirty="0" smtClean="0"/>
          </a:p>
          <a:p>
            <a:pPr marL="174708" indent="-174708">
              <a:buFont typeface="Arial" panose="020B0604020202020204" pitchFamily="34" charset="0"/>
              <a:buChar char="•"/>
            </a:pPr>
            <a:r>
              <a:rPr lang="en-US" sz="1100" b="0" baseline="0" dirty="0" smtClean="0"/>
              <a:t>Chairman George and commissioners, thank you for your time. </a:t>
            </a:r>
          </a:p>
          <a:p>
            <a:pPr eaLnBrk="1" hangingPunct="1">
              <a:spcBef>
                <a:spcPct val="0"/>
              </a:spcBef>
            </a:pPr>
            <a:endParaRPr lang="en-US" altLang="en-US" sz="1100"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E85A95-AF88-4575-9064-A4096E4F2FC1}" type="slidenum">
              <a:rPr lang="en-US" altLang="en-US" smtClean="0">
                <a:latin typeface="Calibri" panose="020F0502020204030204" pitchFamily="34" charset="0"/>
              </a:rPr>
              <a:pPr/>
              <a:t>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52592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E240206-5BE6-426D-BE36-5ECD0DF8E782}" type="datetime1">
              <a:rPr lang="en-US" smtClean="0"/>
              <a:t>5/1/2019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E9FC36C-D80B-4F69-9874-5C181AF7D3AC}" type="datetime1">
              <a:rPr lang="en-US" smtClean="0"/>
              <a:t>5/1/2019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170519-40EF-469C-87E9-94CD95A783CD}" type="datetime1">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C5687E81-4055-4EA3-A84B-CA3A3B7E245D}" type="datetimeFigureOut">
              <a:rPr lang="en-US"/>
              <a:pPr>
                <a:defRPr/>
              </a:pPr>
              <a:t>5/1/2019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0AE47128-ED51-49D4-AC0C-615129EFD610}" type="slidenum">
              <a:rPr lang="en-US" altLang="en-US"/>
              <a:pPr>
                <a:defRPr/>
              </a:pPr>
              <a:t>‹#›</a:t>
            </a:fld>
            <a:endParaRPr lang="en-US" altLang="en-US"/>
          </a:p>
        </p:txBody>
      </p:sp>
    </p:spTree>
    <p:extLst>
      <p:ext uri="{BB962C8B-B14F-4D97-AF65-F5344CB8AC3E}">
        <p14:creationId xmlns:p14="http://schemas.microsoft.com/office/powerpoint/2010/main" val="2113900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B8F8A595-0288-4E7D-A9FC-398FEFCE370B}" type="datetimeFigureOut">
              <a:rPr lang="en-US"/>
              <a:pPr>
                <a:defRPr/>
              </a:pPr>
              <a:t>5/1/2019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8177EE4-E9AA-463A-B560-AA1D3A93DFA6}" type="slidenum">
              <a:rPr lang="en-US" altLang="en-US"/>
              <a:pPr>
                <a:defRPr/>
              </a:pPr>
              <a:t>‹#›</a:t>
            </a:fld>
            <a:endParaRPr lang="en-US" altLang="en-US"/>
          </a:p>
        </p:txBody>
      </p:sp>
    </p:spTree>
    <p:extLst>
      <p:ext uri="{BB962C8B-B14F-4D97-AF65-F5344CB8AC3E}">
        <p14:creationId xmlns:p14="http://schemas.microsoft.com/office/powerpoint/2010/main" val="1522306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94707A89-8DB8-44F0-AAB9-9191CB5EF928}" type="datetimeFigureOut">
              <a:rPr lang="en-US"/>
              <a:pPr>
                <a:defRPr/>
              </a:pPr>
              <a:t>5/1/2019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613C2764-D9E5-4D34-ACF5-FDE3094C30C3}" type="slidenum">
              <a:rPr lang="en-US" altLang="en-US"/>
              <a:pPr>
                <a:defRPr/>
              </a:pPr>
              <a:t>‹#›</a:t>
            </a:fld>
            <a:endParaRPr lang="en-US" altLang="en-US"/>
          </a:p>
        </p:txBody>
      </p:sp>
    </p:spTree>
    <p:extLst>
      <p:ext uri="{BB962C8B-B14F-4D97-AF65-F5344CB8AC3E}">
        <p14:creationId xmlns:p14="http://schemas.microsoft.com/office/powerpoint/2010/main" val="2379113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14A86C4-B0D4-4833-9AD0-F508439811D6}" type="datetimeFigureOut">
              <a:rPr lang="en-US"/>
              <a:pPr>
                <a:defRPr/>
              </a:pPr>
              <a:t>5/1/2019</a:t>
            </a:fld>
            <a:endParaRPr lang="en-US"/>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0C3C298-BF80-49DA-B8D9-C43816B44E45}" type="slidenum">
              <a:rPr lang="en-US" altLang="en-US"/>
              <a:pPr>
                <a:defRPr/>
              </a:pPr>
              <a:t>‹#›</a:t>
            </a:fld>
            <a:endParaRPr lang="en-US" altLang="en-US"/>
          </a:p>
        </p:txBody>
      </p:sp>
    </p:spTree>
    <p:extLst>
      <p:ext uri="{BB962C8B-B14F-4D97-AF65-F5344CB8AC3E}">
        <p14:creationId xmlns:p14="http://schemas.microsoft.com/office/powerpoint/2010/main" val="204489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E7B9EA2A-27D9-4E87-B454-E2EAD30F6141}" type="datetimeFigureOut">
              <a:rPr lang="en-US"/>
              <a:pPr>
                <a:defRPr/>
              </a:pPr>
              <a:t>5/1/2019</a:t>
            </a:fld>
            <a:endParaRPr lang="en-US"/>
          </a:p>
        </p:txBody>
      </p:sp>
      <p:sp>
        <p:nvSpPr>
          <p:cNvPr id="8"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608BAB9-A3BF-4C73-9BB1-E9B1C25645E6}" type="slidenum">
              <a:rPr lang="en-US" altLang="en-US"/>
              <a:pPr>
                <a:defRPr/>
              </a:pPr>
              <a:t>‹#›</a:t>
            </a:fld>
            <a:endParaRPr lang="en-US" altLang="en-US"/>
          </a:p>
        </p:txBody>
      </p:sp>
    </p:spTree>
    <p:extLst>
      <p:ext uri="{BB962C8B-B14F-4D97-AF65-F5344CB8AC3E}">
        <p14:creationId xmlns:p14="http://schemas.microsoft.com/office/powerpoint/2010/main" val="104211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7065E34-092A-45C2-80A1-8CE3775C7602}" type="datetimeFigureOut">
              <a:rPr lang="en-US"/>
              <a:pPr>
                <a:defRPr/>
              </a:pPr>
              <a:t>5/1/2019</a:t>
            </a:fld>
            <a:endParaRPr lang="en-US"/>
          </a:p>
        </p:txBody>
      </p:sp>
      <p:sp>
        <p:nvSpPr>
          <p:cNvPr id="4"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33D2272-B0D8-44FC-8F85-7CA67FFFD393}" type="slidenum">
              <a:rPr lang="en-US" altLang="en-US"/>
              <a:pPr>
                <a:defRPr/>
              </a:pPr>
              <a:t>‹#›</a:t>
            </a:fld>
            <a:endParaRPr lang="en-US" altLang="en-US"/>
          </a:p>
        </p:txBody>
      </p:sp>
    </p:spTree>
    <p:extLst>
      <p:ext uri="{BB962C8B-B14F-4D97-AF65-F5344CB8AC3E}">
        <p14:creationId xmlns:p14="http://schemas.microsoft.com/office/powerpoint/2010/main" val="1837581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8402361-27D8-4101-A6FB-12732D1819C5}" type="datetimeFigureOut">
              <a:rPr lang="en-US"/>
              <a:pPr>
                <a:defRPr/>
              </a:pPr>
              <a:t>5/1/2019</a:t>
            </a:fld>
            <a:endParaRPr lang="en-US"/>
          </a:p>
        </p:txBody>
      </p:sp>
      <p:sp>
        <p:nvSpPr>
          <p:cNvPr id="3"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1669916D-5A53-4F4F-89F3-3E4761FB8F9F}" type="slidenum">
              <a:rPr lang="en-US" altLang="en-US"/>
              <a:pPr>
                <a:defRPr/>
              </a:pPr>
              <a:t>‹#›</a:t>
            </a:fld>
            <a:endParaRPr lang="en-US" altLang="en-US"/>
          </a:p>
        </p:txBody>
      </p:sp>
    </p:spTree>
    <p:extLst>
      <p:ext uri="{BB962C8B-B14F-4D97-AF65-F5344CB8AC3E}">
        <p14:creationId xmlns:p14="http://schemas.microsoft.com/office/powerpoint/2010/main" val="1617752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A7614C6-2346-4D3A-A3AA-F74B561DE3E5}" type="datetimeFigureOut">
              <a:rPr lang="en-US"/>
              <a:pPr>
                <a:defRPr/>
              </a:pPr>
              <a:t>5/1/2019</a:t>
            </a:fld>
            <a:endParaRPr lang="en-US"/>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4B169AB-99C9-4BEF-8AC3-208A5C669B45}" type="slidenum">
              <a:rPr lang="en-US" altLang="en-US"/>
              <a:pPr>
                <a:defRPr/>
              </a:pPr>
              <a:t>‹#›</a:t>
            </a:fld>
            <a:endParaRPr lang="en-US" altLang="en-US"/>
          </a:p>
        </p:txBody>
      </p:sp>
    </p:spTree>
    <p:extLst>
      <p:ext uri="{BB962C8B-B14F-4D97-AF65-F5344CB8AC3E}">
        <p14:creationId xmlns:p14="http://schemas.microsoft.com/office/powerpoint/2010/main" val="2124146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F2DB3C-5C1A-4DF4-BE6B-FF0C9F325B64}" type="datetime1">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CCAFE40-4BB4-4B06-B96F-4B7D80D8671D}" type="datetimeFigureOut">
              <a:rPr lang="en-US"/>
              <a:pPr>
                <a:defRPr/>
              </a:pPr>
              <a:t>5/1/2019</a:t>
            </a:fld>
            <a:endParaRPr lang="en-US"/>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EAD763E9-5220-4D62-8C5C-802525FB83D6}" type="slidenum">
              <a:rPr lang="en-US" altLang="en-US"/>
              <a:pPr>
                <a:defRPr/>
              </a:pPr>
              <a:t>‹#›</a:t>
            </a:fld>
            <a:endParaRPr lang="en-US" altLang="en-US"/>
          </a:p>
        </p:txBody>
      </p:sp>
    </p:spTree>
    <p:extLst>
      <p:ext uri="{BB962C8B-B14F-4D97-AF65-F5344CB8AC3E}">
        <p14:creationId xmlns:p14="http://schemas.microsoft.com/office/powerpoint/2010/main" val="2961109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860E7FC6-0020-4882-BBF7-CE2913913F0B}" type="datetimeFigureOut">
              <a:rPr lang="en-US"/>
              <a:pPr>
                <a:defRPr/>
              </a:pPr>
              <a:t>5/1/2019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D2D44AB-D390-4610-9EFF-B1DA5F45E339}" type="slidenum">
              <a:rPr lang="en-US" altLang="en-US"/>
              <a:pPr>
                <a:defRPr/>
              </a:pPr>
              <a:t>‹#›</a:t>
            </a:fld>
            <a:endParaRPr lang="en-US" altLang="en-US"/>
          </a:p>
        </p:txBody>
      </p:sp>
    </p:spTree>
    <p:extLst>
      <p:ext uri="{BB962C8B-B14F-4D97-AF65-F5344CB8AC3E}">
        <p14:creationId xmlns:p14="http://schemas.microsoft.com/office/powerpoint/2010/main" val="282690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2148ED6-0A47-4C0A-B8A5-9A99810276B3}" type="datetimeFigureOut">
              <a:rPr lang="en-US"/>
              <a:pPr>
                <a:defRPr/>
              </a:pPr>
              <a:t>5/1/2019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B52A14D5-F752-4F41-BBB8-0B450F2A0F2D}" type="slidenum">
              <a:rPr lang="en-US" altLang="en-US"/>
              <a:pPr>
                <a:defRPr/>
              </a:pPr>
              <a:t>‹#›</a:t>
            </a:fld>
            <a:endParaRPr lang="en-US" altLang="en-US"/>
          </a:p>
        </p:txBody>
      </p:sp>
    </p:spTree>
    <p:extLst>
      <p:ext uri="{BB962C8B-B14F-4D97-AF65-F5344CB8AC3E}">
        <p14:creationId xmlns:p14="http://schemas.microsoft.com/office/powerpoint/2010/main" val="2805120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5A0FFB9-C39A-45CD-AE4C-DF939FEA1B6E}" type="datetime1">
              <a:rPr lang="en-US" smtClean="0"/>
              <a:t>5/1/2019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64432938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FA4AD28-2750-4CFD-9B0D-D87EAE14F0AF}" type="datetime1">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66069787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6BAB7A2-C656-4974-8AF7-95BEE7E0FA6F}" type="datetime1">
              <a:rPr lang="en-US" smtClean="0"/>
              <a:t>5/1/2019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47645383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28E1939-31B8-411E-9C39-3C81F02F1D17}" type="datetime1">
              <a:rPr lang="en-US" smtClean="0"/>
              <a:t>5/1/2019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99767333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C1B308E-51AD-4FD2-AA01-AADDF97DFF5C}" type="datetime1">
              <a:rPr lang="en-US" smtClean="0"/>
              <a:t>5/1/2019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51237520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E20F514-75C5-4FB5-AB62-A460357483F2}" type="datetime1">
              <a:rPr lang="en-US" smtClean="0"/>
              <a:t>5/1/2019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39979572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8ACCFA4-C561-4F2C-801B-EC2098C96221}" type="datetime1">
              <a:rPr lang="en-US" smtClean="0"/>
              <a:t>5/1/2019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7741687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983083C-0811-41EA-B1DC-DF69FB2C1355}" type="datetime1">
              <a:rPr lang="en-US" smtClean="0"/>
              <a:t>5/1/2019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6546BCE-60DA-48FE-A44E-778E757E243A}" type="datetime1">
              <a:rPr lang="en-US" smtClean="0"/>
              <a:t>5/1/2019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11861009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8184923-301E-462B-80E0-638E7CD29F05}" type="datetime1">
              <a:rPr lang="en-US" smtClean="0"/>
              <a:t>5/1/2019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96076259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2DABB48-FFDA-40E4-A614-F1C0F32F92B5}" type="datetime1">
              <a:rPr lang="en-US" smtClean="0"/>
              <a:t>5/1/2019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67764274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78B61F-E168-4D2B-B8B4-F5ABBD3B2B82}" type="datetime1">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4199982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63EB34-01A1-4B63-A844-6FFD7ED7780F}" type="datetime1">
              <a:rPr lang="en-US" smtClean="0"/>
              <a:t>5/1/2019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8A9596-5C80-4561-94CD-80DF2D977FB0}" type="datetime1">
              <a:rPr lang="en-US" smtClean="0"/>
              <a:t>5/1/2019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79BA518-7D5C-4E0C-9A9E-5E01A6CD986B}" type="datetime1">
              <a:rPr lang="en-US" smtClean="0"/>
              <a:t>5/1/2019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5A2AA0E-80D9-4945-BA2E-9BA0F57046EB}" type="datetime1">
              <a:rPr lang="en-US" smtClean="0"/>
              <a:t>5/1/2019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B3D9AD1-E48F-4AEB-9572-739C68A6C648}" type="datetime1">
              <a:rPr lang="en-US" smtClean="0"/>
              <a:t>5/1/2019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4A402E3-145F-43CC-9318-40157A723AF3}" type="datetime1">
              <a:rPr lang="en-US" smtClean="0"/>
              <a:t>5/1/2019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102CAED-AEA4-4B3C-B7FF-3B80E7B26A8F}" type="datetime1">
              <a:rPr lang="en-US" smtClean="0"/>
              <a:t>5/1/2019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34971E0-3DC6-4B87-B50F-C5BD5EE81099}" type="datetimeFigureOut">
              <a:rPr lang="en-US"/>
              <a:pPr>
                <a:defRPr/>
              </a:pPr>
              <a:t>5/1/2019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4CBED54-B5AA-4104-9DFC-3EF92C28C9AD}" type="slidenum">
              <a:rPr lang="en-US" altLang="en-US"/>
              <a:pPr>
                <a:defRPr/>
              </a:pPr>
              <a:t>‹#›</a:t>
            </a:fld>
            <a:endParaRPr lang="en-US" altLang="en-US"/>
          </a:p>
        </p:txBody>
      </p:sp>
    </p:spTree>
    <p:extLst>
      <p:ext uri="{BB962C8B-B14F-4D97-AF65-F5344CB8AC3E}">
        <p14:creationId xmlns:p14="http://schemas.microsoft.com/office/powerpoint/2010/main" val="3579674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890763B-1AD2-4CE7-B162-43855109A2E6}" type="datetime1">
              <a:rPr lang="en-US" smtClean="0"/>
              <a:t>5/1/2019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40719047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oregonlaws.org/ors/466.165"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13.jpg"/><Relationship Id="rId4" Type="http://schemas.openxmlformats.org/officeDocument/2006/relationships/hyperlink" Target="https://www.oregonlaws.org/ors/466.04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mailto:Livengood.david@deq.state.or.u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mailto:Acomb.Jeannette@deq.state.or.u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latin typeface="Arial" pitchFamily="34" charset="0"/>
                <a:cs typeface="Arial" pitchFamily="34" charset="0"/>
              </a:rPr>
              <a:t>Hazardous Waste Fee Increase EQC Proposal</a:t>
            </a:r>
          </a:p>
          <a:p>
            <a:pPr algn="r"/>
            <a:endParaRPr lang="en-US" sz="3600" dirty="0" smtClean="0">
              <a:latin typeface="Arial" pitchFamily="34" charset="0"/>
              <a:cs typeface="Arial" pitchFamily="34" charset="0"/>
            </a:endParaRPr>
          </a:p>
          <a:p>
            <a:pPr algn="r"/>
            <a:endParaRPr lang="en-US" sz="2800" dirty="0" smtClean="0">
              <a:latin typeface="Arial" pitchFamily="34" charset="0"/>
              <a:cs typeface="Arial" pitchFamily="34" charset="0"/>
            </a:endParaRPr>
          </a:p>
          <a:p>
            <a:pPr algn="r">
              <a:lnSpc>
                <a:spcPct val="110000"/>
              </a:lnSpc>
              <a:spcBef>
                <a:spcPts val="0"/>
              </a:spcBef>
            </a:pPr>
            <a:r>
              <a:rPr lang="en-US" sz="2800" dirty="0" smtClean="0"/>
              <a:t>July 18-19, </a:t>
            </a:r>
            <a:r>
              <a:rPr lang="en-US" sz="2800" dirty="0" smtClean="0"/>
              <a:t>2019</a:t>
            </a:r>
            <a:endParaRPr lang="en-US" sz="2800" dirty="0" smtClean="0">
              <a:latin typeface="Arial" pitchFamily="34" charset="0"/>
              <a:cs typeface="Arial" pitchFamily="34" charset="0"/>
            </a:endParaRPr>
          </a:p>
          <a:p>
            <a:pPr algn="r">
              <a:lnSpc>
                <a:spcPct val="110000"/>
              </a:lnSpc>
              <a:spcBef>
                <a:spcPts val="0"/>
              </a:spcBef>
            </a:pPr>
            <a:r>
              <a:rPr lang="en-US" sz="2800" dirty="0" smtClean="0"/>
              <a:t>Enterprise, </a:t>
            </a:r>
            <a:r>
              <a:rPr lang="en-US" sz="2800" dirty="0" smtClean="0"/>
              <a:t>OR</a:t>
            </a:r>
            <a:endParaRPr lang="en-US" sz="2800" dirty="0" smtClean="0">
              <a:latin typeface="Arial" pitchFamily="34" charset="0"/>
              <a:cs typeface="Arial" pitchFamily="34" charset="0"/>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David Livengood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912599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Generator</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10</a:t>
            </a:fld>
            <a:endParaRPr lang="en-US"/>
          </a:p>
        </p:txBody>
      </p:sp>
    </p:spTree>
    <p:extLst>
      <p:ext uri="{BB962C8B-B14F-4D97-AF65-F5344CB8AC3E}">
        <p14:creationId xmlns:p14="http://schemas.microsoft.com/office/powerpoint/2010/main" val="3535818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71500"/>
            <a:ext cx="8077200" cy="838199"/>
          </a:xfrm>
          <a:solidFill>
            <a:srgbClr val="439777"/>
          </a:solidFill>
        </p:spPr>
        <p:txBody>
          <a:bodyPr>
            <a:normAutofit fontScale="90000"/>
          </a:bodyPr>
          <a:lstStyle/>
          <a:p>
            <a:r>
              <a:rPr lang="en-US" sz="3200" dirty="0" smtClean="0">
                <a:solidFill>
                  <a:schemeClr val="bg1"/>
                </a:solidFill>
              </a:rPr>
              <a:t>Proposed Changes to</a:t>
            </a:r>
            <a:r>
              <a:rPr lang="en-US" sz="3200" dirty="0" smtClean="0">
                <a:solidFill>
                  <a:schemeClr val="bg1"/>
                </a:solidFill>
                <a:latin typeface="Arial" pitchFamily="34" charset="0"/>
                <a:cs typeface="Arial" pitchFamily="34" charset="0"/>
              </a:rPr>
              <a:t> Generator Fee Formula</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655970"/>
            <a:ext cx="7162800" cy="3449430"/>
          </a:xfrm>
        </p:spPr>
        <p:txBody>
          <a:bodyPr>
            <a:normAutofit fontScale="77500" lnSpcReduction="20000"/>
          </a:bodyPr>
          <a:lstStyle/>
          <a:p>
            <a:r>
              <a:rPr lang="en-US" sz="5400" dirty="0" smtClean="0">
                <a:solidFill>
                  <a:schemeClr val="tx1"/>
                </a:solidFill>
              </a:rPr>
              <a:t>[</a:t>
            </a:r>
            <a:r>
              <a:rPr lang="en-US" sz="5400" b="1" dirty="0" smtClean="0">
                <a:solidFill>
                  <a:schemeClr val="tx1"/>
                </a:solidFill>
              </a:rPr>
              <a:t>Annual Hazardous Waste Generation Fee </a:t>
            </a:r>
            <a:r>
              <a:rPr lang="en-US" sz="5400" b="1" dirty="0" smtClean="0">
                <a:ln w="22225">
                  <a:noFill/>
                  <a:prstDash val="solid"/>
                </a:ln>
                <a:solidFill>
                  <a:schemeClr val="tx1"/>
                </a:solidFill>
              </a:rPr>
              <a:t>(metric tons x $130 x </a:t>
            </a:r>
            <a:r>
              <a:rPr lang="en-US" sz="5400" b="1" dirty="0" smtClean="0">
                <a:ln w="22225">
                  <a:noFill/>
                  <a:prstDash val="solid"/>
                </a:ln>
                <a:solidFill>
                  <a:schemeClr val="tx2">
                    <a:lumMod val="60000"/>
                    <a:lumOff val="40000"/>
                  </a:schemeClr>
                </a:solidFill>
              </a:rPr>
              <a:t>management method factor</a:t>
            </a:r>
            <a:r>
              <a:rPr lang="en-US" sz="5400" b="1" dirty="0" smtClean="0">
                <a:ln w="22225">
                  <a:noFill/>
                  <a:prstDash val="solid"/>
                </a:ln>
                <a:solidFill>
                  <a:schemeClr val="tx1"/>
                </a:solidFill>
              </a:rPr>
              <a:t>)*</a:t>
            </a:r>
            <a:r>
              <a:rPr lang="en-US" sz="5400" dirty="0" smtClean="0">
                <a:solidFill>
                  <a:schemeClr val="tx1"/>
                </a:solidFill>
              </a:rPr>
              <a:t>] +</a:t>
            </a:r>
            <a:r>
              <a:rPr lang="en-US" sz="5400" dirty="0" smtClean="0">
                <a:ln w="0"/>
                <a:solidFill>
                  <a:srgbClr val="FF0000"/>
                </a:solidFill>
                <a:effectLst>
                  <a:outerShdw blurRad="38100" dist="25400" dir="5400000" algn="ctr" rotWithShape="0">
                    <a:srgbClr val="6E747A">
                      <a:alpha val="43000"/>
                    </a:srgbClr>
                  </a:outerShdw>
                </a:effectLst>
              </a:rPr>
              <a:t> </a:t>
            </a:r>
            <a:r>
              <a:rPr lang="en-US" sz="5400" b="1" dirty="0" smtClean="0">
                <a:ln w="0"/>
                <a:solidFill>
                  <a:schemeClr val="tx2">
                    <a:lumMod val="60000"/>
                    <a:lumOff val="40000"/>
                  </a:schemeClr>
                </a:solidFill>
                <a:effectLst>
                  <a:outerShdw blurRad="38100" dist="25400" dir="5400000" algn="ctr" rotWithShape="0">
                    <a:srgbClr val="6E747A">
                      <a:alpha val="43000"/>
                    </a:srgbClr>
                  </a:outerShdw>
                </a:effectLst>
              </a:rPr>
              <a:t>Activity Verification Fee</a:t>
            </a:r>
            <a:endParaRPr lang="en-US" sz="5400" b="1" dirty="0" smtClean="0">
              <a:solidFill>
                <a:schemeClr val="tx2">
                  <a:lumMod val="60000"/>
                  <a:lumOff val="40000"/>
                </a:schemeClr>
              </a:solidFill>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07287" y="5996940"/>
            <a:ext cx="320040" cy="731520"/>
          </a:xfrm>
          <a:prstGeom prst="rect">
            <a:avLst/>
          </a:prstGeom>
        </p:spPr>
      </p:pic>
      <p:sp>
        <p:nvSpPr>
          <p:cNvPr id="6" name="TextBox 5"/>
          <p:cNvSpPr txBox="1"/>
          <p:nvPr/>
        </p:nvSpPr>
        <p:spPr>
          <a:xfrm>
            <a:off x="957470" y="4892814"/>
            <a:ext cx="5715000" cy="707886"/>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000" b="1" dirty="0" smtClean="0">
                <a:ln w="22225">
                  <a:noFill/>
                  <a:prstDash val="solid"/>
                </a:ln>
                <a:solidFill>
                  <a:schemeClr val="tx1"/>
                </a:solidFill>
              </a:rPr>
              <a:t>* Subject to $32,500 cap</a:t>
            </a:r>
            <a:endParaRPr lang="en-US" sz="4000" b="1" dirty="0">
              <a:ln w="22225">
                <a:noFill/>
                <a:prstDash val="solid"/>
              </a:ln>
              <a:solidFill>
                <a:schemeClr val="tx1"/>
              </a:solidFill>
            </a:endParaRPr>
          </a:p>
        </p:txBody>
      </p:sp>
    </p:spTree>
    <p:extLst>
      <p:ext uri="{BB962C8B-B14F-4D97-AF65-F5344CB8AC3E}">
        <p14:creationId xmlns:p14="http://schemas.microsoft.com/office/powerpoint/2010/main" val="2285248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anose="020B0604020202020204" pitchFamily="34" charset="0"/>
                <a:cs typeface="Arial" panose="020B0604020202020204" pitchFamily="34" charset="0"/>
              </a:rPr>
              <a:t>Reminder: Generator Fee Cap</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287122" y="1845070"/>
            <a:ext cx="5410200" cy="4525963"/>
          </a:xfrm>
        </p:spPr>
        <p:txBody>
          <a:bodyPr>
            <a:normAutofit/>
          </a:bodyPr>
          <a:lstStyle/>
          <a:p>
            <a:pPr algn="l">
              <a:lnSpc>
                <a:spcPct val="150000"/>
              </a:lnSpc>
              <a:spcBef>
                <a:spcPts val="0"/>
              </a:spcBef>
            </a:pPr>
            <a:r>
              <a:rPr lang="en-US" dirty="0" smtClean="0">
                <a:solidFill>
                  <a:schemeClr val="tx1"/>
                </a:solidFill>
              </a:rPr>
              <a:t> Statute last increased in 2008 </a:t>
            </a:r>
          </a:p>
          <a:p>
            <a:pPr marL="457200" indent="-457200" algn="l">
              <a:lnSpc>
                <a:spcPct val="150000"/>
              </a:lnSpc>
              <a:buFont typeface="Arial" panose="020B0604020202020204" pitchFamily="34" charset="0"/>
              <a:buChar char="•"/>
            </a:pPr>
            <a:r>
              <a:rPr lang="en-US" dirty="0" smtClean="0">
                <a:solidFill>
                  <a:schemeClr val="tx1"/>
                </a:solidFill>
                <a:cs typeface="Arial" pitchFamily="34" charset="0"/>
              </a:rPr>
              <a:t>Currently $32,500</a:t>
            </a:r>
          </a:p>
          <a:p>
            <a:pPr marL="0" indent="0" algn="l">
              <a:lnSpc>
                <a:spcPct val="150000"/>
              </a:lnSpc>
              <a:buNone/>
            </a:pPr>
            <a:r>
              <a:rPr lang="en-US" sz="800" dirty="0" smtClean="0">
                <a:solidFill>
                  <a:schemeClr val="tx1"/>
                </a:solidFill>
                <a:cs typeface="Arial" pitchFamily="34" charset="0"/>
              </a:rPr>
              <a:t> </a:t>
            </a:r>
          </a:p>
          <a:p>
            <a:pPr marL="457200" indent="-457200" algn="l">
              <a:spcBef>
                <a:spcPts val="0"/>
              </a:spcBef>
              <a:buFont typeface="Arial" panose="020B0604020202020204" pitchFamily="34" charset="0"/>
              <a:buChar char="•"/>
            </a:pPr>
            <a:r>
              <a:rPr lang="en-US" dirty="0" smtClean="0"/>
              <a:t>A</a:t>
            </a:r>
            <a:r>
              <a:rPr lang="en-US" dirty="0" smtClean="0">
                <a:solidFill>
                  <a:schemeClr val="tx1"/>
                </a:solidFill>
              </a:rPr>
              <a:t>ffects approximately 18 currently capped LQGs       plus 10 additional LQGs       by 2024.</a:t>
            </a:r>
          </a:p>
          <a:p>
            <a:pPr algn="l">
              <a:lnSpc>
                <a:spcPct val="150000"/>
              </a:lnSpc>
            </a:pPr>
            <a:endParaRPr lang="en-US" dirty="0" smtClean="0"/>
          </a:p>
          <a:p>
            <a:pPr algn="l"/>
            <a:endParaRPr lang="en-US" sz="2800" dirty="0" smtClean="0">
              <a:latin typeface="Arial" pitchFamily="34" charset="0"/>
              <a:cs typeface="Arial" pitchFamily="34" charset="0"/>
            </a:endParaRP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43220" y="2362200"/>
            <a:ext cx="3655772" cy="2438400"/>
          </a:xfrm>
          <a:prstGeom prst="rect">
            <a:avLst/>
          </a:prstGeom>
          <a:ln>
            <a:noFill/>
          </a:ln>
          <a:effectLst>
            <a:softEdge rad="112500"/>
          </a:effectLst>
        </p:spPr>
      </p:pic>
      <p:sp>
        <p:nvSpPr>
          <p:cNvPr id="6" name="TextBox 5"/>
          <p:cNvSpPr txBox="1"/>
          <p:nvPr/>
        </p:nvSpPr>
        <p:spPr>
          <a:xfrm>
            <a:off x="5463235" y="4800600"/>
            <a:ext cx="3429000" cy="215444"/>
          </a:xfrm>
          <a:prstGeom prst="rect">
            <a:avLst/>
          </a:prstGeom>
          <a:noFill/>
        </p:spPr>
        <p:txBody>
          <a:bodyPr wrap="square" rtlCol="0">
            <a:spAutoFit/>
          </a:bodyPr>
          <a:lstStyle/>
          <a:p>
            <a:r>
              <a:rPr lang="en-US" sz="800" dirty="0"/>
              <a:t>Source: http://www.marlimillerphoto.com/110806-17m.html</a:t>
            </a:r>
          </a:p>
        </p:txBody>
      </p:sp>
      <p:sp>
        <p:nvSpPr>
          <p:cNvPr id="7" name="Rectangle 6"/>
          <p:cNvSpPr/>
          <p:nvPr/>
        </p:nvSpPr>
        <p:spPr>
          <a:xfrm>
            <a:off x="152400" y="62404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98992" y="6042343"/>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12</a:t>
            </a:fld>
            <a:endParaRPr lang="en-US"/>
          </a:p>
        </p:txBody>
      </p:sp>
    </p:spTree>
    <p:extLst>
      <p:ext uri="{BB962C8B-B14F-4D97-AF65-F5344CB8AC3E}">
        <p14:creationId xmlns:p14="http://schemas.microsoft.com/office/powerpoint/2010/main" val="962143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6"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Other Management Factors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ext uri="{D42A27DB-BD31-4B8C-83A1-F6EECF244321}">
                <p14:modId xmlns:p14="http://schemas.microsoft.com/office/powerpoint/2010/main" val="3217461569"/>
              </p:ext>
            </p:extLst>
          </p:nvPr>
        </p:nvGraphicFramePr>
        <p:xfrm>
          <a:off x="609596" y="1447800"/>
          <a:ext cx="7848601" cy="4937760"/>
        </p:xfrm>
        <a:graphic>
          <a:graphicData uri="http://schemas.openxmlformats.org/drawingml/2006/table">
            <a:tbl>
              <a:tblPr firstRow="1" bandRow="1">
                <a:tableStyleId>{5C22544A-7EE6-4342-B048-85BDC9FD1C3A}</a:tableStyleId>
              </a:tblPr>
              <a:tblGrid>
                <a:gridCol w="3505202">
                  <a:extLst>
                    <a:ext uri="{9D8B030D-6E8A-4147-A177-3AD203B41FA5}">
                      <a16:colId xmlns:a16="http://schemas.microsoft.com/office/drawing/2014/main" val="2177328936"/>
                    </a:ext>
                  </a:extLst>
                </a:gridCol>
                <a:gridCol w="1066800">
                  <a:extLst>
                    <a:ext uri="{9D8B030D-6E8A-4147-A177-3AD203B41FA5}">
                      <a16:colId xmlns:a16="http://schemas.microsoft.com/office/drawing/2014/main" val="174939969"/>
                    </a:ext>
                  </a:extLst>
                </a:gridCol>
                <a:gridCol w="1600200">
                  <a:extLst>
                    <a:ext uri="{9D8B030D-6E8A-4147-A177-3AD203B41FA5}">
                      <a16:colId xmlns:a16="http://schemas.microsoft.com/office/drawing/2014/main" val="1489231247"/>
                    </a:ext>
                  </a:extLst>
                </a:gridCol>
                <a:gridCol w="1676399">
                  <a:extLst>
                    <a:ext uri="{9D8B030D-6E8A-4147-A177-3AD203B41FA5}">
                      <a16:colId xmlns:a16="http://schemas.microsoft.com/office/drawing/2014/main" val="655876766"/>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Code</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Current 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Proposed </a:t>
                      </a:r>
                      <a:r>
                        <a:rPr lang="en-US" sz="1800" dirty="0" smtClean="0">
                          <a:solidFill>
                            <a:schemeClr val="bg1"/>
                          </a:solidFill>
                          <a:effectLst/>
                          <a:latin typeface="+mn-lt"/>
                          <a:ea typeface="Times New Roman" panose="02020603050405020304" pitchFamily="18" charset="0"/>
                          <a:cs typeface="Times New Roman" panose="02020603050405020304" pitchFamily="18" charset="0"/>
                        </a:rPr>
                        <a:t> final factor 70%</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Metals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Solvent </a:t>
                      </a:r>
                      <a:r>
                        <a:rPr lang="en-US" sz="1800" dirty="0">
                          <a:solidFill>
                            <a:srgbClr val="000000"/>
                          </a:solidFill>
                          <a:effectLst/>
                          <a:latin typeface="+mn-lt"/>
                          <a:ea typeface="Times New Roman" panose="02020603050405020304" pitchFamily="18" charset="0"/>
                          <a:cs typeface="Times New Roman" panose="02020603050405020304" pitchFamily="18" charset="0"/>
                        </a:rPr>
                        <a:t>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H039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02687983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Elementary Neutralization (WWTU)</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621482670"/>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Incineration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930180894"/>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Energy Recovery (reuse</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as fu</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43773137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Fuel Blending prior</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H061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15371881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Inorganic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H070</a:t>
                      </a:r>
                      <a:endParaRPr lang="en-ZW"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57098556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H081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82931550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Combined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55054288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Sludge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02175731"/>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93997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Stabilization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31263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Neutralization (offsite)</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p>
                  </a:txBody>
                  <a:tcPr marL="68580" marR="68580" marT="0" marB="0">
                    <a:solidFill>
                      <a:schemeClr val="accent4">
                        <a:lumMod val="40000"/>
                        <a:lumOff val="60000"/>
                      </a:schemeClr>
                    </a:solidFill>
                  </a:tcPr>
                </a:tc>
                <a:extLst>
                  <a:ext uri="{0D108BD9-81ED-4DB2-BD59-A6C34878D82A}">
                    <a16:rowId xmlns:a16="http://schemas.microsoft.com/office/drawing/2014/main" val="3552866423"/>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Land disposal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H132</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2.55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35090840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Management method unknown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3.40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325846046"/>
                  </a:ext>
                </a:extLst>
              </a:tr>
            </a:tbl>
          </a:graphicData>
        </a:graphic>
      </p:graphicFrame>
    </p:spTree>
    <p:extLst>
      <p:ext uri="{BB962C8B-B14F-4D97-AF65-F5344CB8AC3E}">
        <p14:creationId xmlns:p14="http://schemas.microsoft.com/office/powerpoint/2010/main" val="2923706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215" y="381000"/>
            <a:ext cx="8172385"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-Current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153400" y="41910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pic>
        <p:nvPicPr>
          <p:cNvPr id="9" name="Picture 8"/>
          <p:cNvPicPr>
            <a:picLocks noChangeAspect="1"/>
          </p:cNvPicPr>
          <p:nvPr/>
        </p:nvPicPr>
        <p:blipFill>
          <a:blip r:embed="rId3"/>
          <a:stretch>
            <a:fillRect/>
          </a:stretch>
        </p:blipFill>
        <p:spPr>
          <a:xfrm>
            <a:off x="430468" y="1329228"/>
            <a:ext cx="7732168" cy="4572000"/>
          </a:xfrm>
          <a:prstGeom prst="rect">
            <a:avLst/>
          </a:prstGeom>
        </p:spPr>
      </p:pic>
    </p:spTree>
    <p:extLst>
      <p:ext uri="{BB962C8B-B14F-4D97-AF65-F5344CB8AC3E}">
        <p14:creationId xmlns:p14="http://schemas.microsoft.com/office/powerpoint/2010/main" val="2659471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229600" y="42672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498461508"/>
              </p:ext>
            </p:extLst>
          </p:nvPr>
        </p:nvGraphicFramePr>
        <p:xfrm>
          <a:off x="441325" y="1447800"/>
          <a:ext cx="7788275" cy="4422775"/>
        </p:xfrm>
        <a:graphic>
          <a:graphicData uri="http://schemas.openxmlformats.org/presentationml/2006/ole">
            <mc:AlternateContent xmlns:mc="http://schemas.openxmlformats.org/markup-compatibility/2006">
              <mc:Choice xmlns:v="urn:schemas-microsoft-com:vml" Requires="v">
                <p:oleObj spid="_x0000_s2110" name="Worksheet" r:id="rId4" imgW="4343400" imgH="2676418" progId="Excel.Sheet.12">
                  <p:embed/>
                </p:oleObj>
              </mc:Choice>
              <mc:Fallback>
                <p:oleObj name="Worksheet" r:id="rId4" imgW="4343400" imgH="2676418" progId="Excel.Sheet.12">
                  <p:embed/>
                  <p:pic>
                    <p:nvPicPr>
                      <p:cNvPr id="0" name=""/>
                      <p:cNvPicPr/>
                      <p:nvPr/>
                    </p:nvPicPr>
                    <p:blipFill>
                      <a:blip r:embed="rId5"/>
                      <a:stretch>
                        <a:fillRect/>
                      </a:stretch>
                    </p:blipFill>
                    <p:spPr>
                      <a:xfrm>
                        <a:off x="441325" y="1447800"/>
                        <a:ext cx="7788275" cy="4422775"/>
                      </a:xfrm>
                      <a:prstGeom prst="rect">
                        <a:avLst/>
                      </a:prstGeom>
                    </p:spPr>
                  </p:pic>
                </p:oleObj>
              </mc:Fallback>
            </mc:AlternateContent>
          </a:graphicData>
        </a:graphic>
      </p:graphicFrame>
    </p:spTree>
    <p:extLst>
      <p:ext uri="{BB962C8B-B14F-4D97-AF65-F5344CB8AC3E}">
        <p14:creationId xmlns:p14="http://schemas.microsoft.com/office/powerpoint/2010/main" val="3509784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Management Method Factor Proposal</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43148"/>
            <a:ext cx="8610600" cy="1143000"/>
          </a:xfrm>
        </p:spPr>
        <p:txBody>
          <a:bodyPr>
            <a:normAutofit/>
          </a:bodyPr>
          <a:lstStyle/>
          <a:p>
            <a:endParaRPr lang="en-US" sz="2800" b="1" dirty="0" smtClean="0"/>
          </a:p>
          <a:p>
            <a:r>
              <a:rPr lang="en-US" sz="2800" b="1" dirty="0" smtClean="0"/>
              <a:t>Increase all factors incrementally through 2024. </a:t>
            </a:r>
          </a:p>
          <a:p>
            <a:endParaRPr lang="en-US" sz="2800" i="1" dirty="0" smtClean="0"/>
          </a:p>
        </p:txBody>
      </p:sp>
      <p:sp>
        <p:nvSpPr>
          <p:cNvPr id="6" name="Rectangle 5"/>
          <p:cNvSpPr/>
          <p:nvPr/>
        </p:nvSpPr>
        <p:spPr>
          <a:xfrm>
            <a:off x="152400" y="621029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618551" y="6046304"/>
            <a:ext cx="320040" cy="73152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891388808"/>
              </p:ext>
            </p:extLst>
          </p:nvPr>
        </p:nvGraphicFramePr>
        <p:xfrm>
          <a:off x="609600" y="2385953"/>
          <a:ext cx="7696200" cy="3120175"/>
        </p:xfrm>
        <a:graphic>
          <a:graphicData uri="http://schemas.openxmlformats.org/drawingml/2006/table">
            <a:tbl>
              <a:tblPr firstRow="1" bandRow="1">
                <a:tableStyleId>{5C22544A-7EE6-4342-B048-85BDC9FD1C3A}</a:tableStyleId>
              </a:tblPr>
              <a:tblGrid>
                <a:gridCol w="2111886">
                  <a:extLst>
                    <a:ext uri="{9D8B030D-6E8A-4147-A177-3AD203B41FA5}">
                      <a16:colId xmlns:a16="http://schemas.microsoft.com/office/drawing/2014/main" val="1764300129"/>
                    </a:ext>
                  </a:extLst>
                </a:gridCol>
                <a:gridCol w="1705754">
                  <a:extLst>
                    <a:ext uri="{9D8B030D-6E8A-4147-A177-3AD203B41FA5}">
                      <a16:colId xmlns:a16="http://schemas.microsoft.com/office/drawing/2014/main" val="113049297"/>
                    </a:ext>
                  </a:extLst>
                </a:gridCol>
                <a:gridCol w="2172806">
                  <a:extLst>
                    <a:ext uri="{9D8B030D-6E8A-4147-A177-3AD203B41FA5}">
                      <a16:colId xmlns:a16="http://schemas.microsoft.com/office/drawing/2014/main" val="1398953980"/>
                    </a:ext>
                  </a:extLst>
                </a:gridCol>
                <a:gridCol w="1705754">
                  <a:extLst>
                    <a:ext uri="{9D8B030D-6E8A-4147-A177-3AD203B41FA5}">
                      <a16:colId xmlns:a16="http://schemas.microsoft.com/office/drawing/2014/main" val="184272814"/>
                    </a:ext>
                  </a:extLst>
                </a:gridCol>
              </a:tblGrid>
              <a:tr h="909715">
                <a:tc>
                  <a:txBody>
                    <a:bodyPr/>
                    <a:lstStyle/>
                    <a:p>
                      <a:pPr algn="ctr"/>
                      <a:r>
                        <a:rPr lang="en-US" dirty="0" smtClean="0"/>
                        <a:t>Year</a:t>
                      </a:r>
                      <a:endParaRPr lang="en-ZW" dirty="0"/>
                    </a:p>
                  </a:txBody>
                  <a:tcPr>
                    <a:solidFill>
                      <a:srgbClr val="439777"/>
                    </a:solidFill>
                  </a:tcPr>
                </a:tc>
                <a:tc>
                  <a:txBody>
                    <a:bodyPr/>
                    <a:lstStyle/>
                    <a:p>
                      <a:pPr algn="ctr"/>
                      <a:r>
                        <a:rPr lang="en-US" dirty="0" smtClean="0"/>
                        <a:t>Factor increase</a:t>
                      </a:r>
                      <a:endParaRPr lang="en-ZW" dirty="0"/>
                    </a:p>
                  </a:txBody>
                  <a:tcPr>
                    <a:solidFill>
                      <a:srgbClr val="439777"/>
                    </a:solidFill>
                  </a:tcPr>
                </a:tc>
                <a:tc>
                  <a:txBody>
                    <a:bodyPr/>
                    <a:lstStyle/>
                    <a:p>
                      <a:pPr algn="ctr"/>
                      <a:r>
                        <a:rPr lang="en-US" dirty="0" smtClean="0"/>
                        <a:t>Additional</a:t>
                      </a:r>
                      <a:r>
                        <a:rPr lang="en-US" baseline="0" dirty="0" smtClean="0"/>
                        <a:t> Revenue Generated</a:t>
                      </a:r>
                      <a:endParaRPr lang="en-ZW" dirty="0"/>
                    </a:p>
                  </a:txBody>
                  <a:tcPr>
                    <a:solidFill>
                      <a:srgbClr val="439777"/>
                    </a:solidFill>
                  </a:tcPr>
                </a:tc>
                <a:tc>
                  <a:txBody>
                    <a:bodyPr/>
                    <a:lstStyle/>
                    <a:p>
                      <a:pPr algn="ctr"/>
                      <a:r>
                        <a:rPr lang="en-US" dirty="0" smtClean="0"/>
                        <a:t>Total</a:t>
                      </a:r>
                      <a:r>
                        <a:rPr lang="en-US" baseline="0" dirty="0" smtClean="0"/>
                        <a:t> Revenue Generated</a:t>
                      </a:r>
                      <a:endParaRPr lang="en-ZW" dirty="0"/>
                    </a:p>
                  </a:txBody>
                  <a:tcPr>
                    <a:solidFill>
                      <a:srgbClr val="439777"/>
                    </a:solidFill>
                  </a:tcPr>
                </a:tc>
                <a:extLst>
                  <a:ext uri="{0D108BD9-81ED-4DB2-BD59-A6C34878D82A}">
                    <a16:rowId xmlns:a16="http://schemas.microsoft.com/office/drawing/2014/main" val="1626531209"/>
                  </a:ext>
                </a:extLst>
              </a:tr>
              <a:tr h="368940">
                <a:tc>
                  <a:txBody>
                    <a:bodyPr/>
                    <a:lstStyle/>
                    <a:p>
                      <a:pPr algn="ctr"/>
                      <a:r>
                        <a:rPr lang="en-US" dirty="0" smtClean="0"/>
                        <a:t>Jul</a:t>
                      </a:r>
                      <a:r>
                        <a:rPr lang="en-US" baseline="0" dirty="0" smtClean="0"/>
                        <a:t> - 2019</a:t>
                      </a:r>
                      <a:endParaRPr lang="en-ZW" dirty="0"/>
                    </a:p>
                  </a:txBody>
                  <a:tcPr/>
                </a:tc>
                <a:tc>
                  <a:txBody>
                    <a:bodyPr/>
                    <a:lstStyle/>
                    <a:p>
                      <a:pPr algn="ctr"/>
                      <a:r>
                        <a:rPr lang="en-US" dirty="0" smtClean="0"/>
                        <a:t>12%</a:t>
                      </a:r>
                      <a:endParaRPr lang="en-ZW" dirty="0"/>
                    </a:p>
                  </a:txBody>
                  <a:tcPr/>
                </a:tc>
                <a:tc>
                  <a:txBody>
                    <a:bodyPr/>
                    <a:lstStyle/>
                    <a:p>
                      <a:pPr algn="ctr"/>
                      <a:r>
                        <a:rPr lang="en-US" dirty="0" smtClean="0"/>
                        <a:t>$166,999</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$166,999</a:t>
                      </a:r>
                      <a:endParaRPr lang="en-ZW" dirty="0"/>
                    </a:p>
                  </a:txBody>
                  <a:tcPr/>
                </a:tc>
                <a:extLst>
                  <a:ext uri="{0D108BD9-81ED-4DB2-BD59-A6C34878D82A}">
                    <a16:rowId xmlns:a16="http://schemas.microsoft.com/office/drawing/2014/main" val="376190773"/>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- 2020</a:t>
                      </a:r>
                      <a:endParaRPr lang="en-ZW" dirty="0"/>
                    </a:p>
                  </a:txBody>
                  <a:tcPr/>
                </a:tc>
                <a:tc>
                  <a:txBody>
                    <a:bodyPr/>
                    <a:lstStyle/>
                    <a:p>
                      <a:pPr algn="ctr"/>
                      <a:r>
                        <a:rPr lang="en-US" dirty="0" smtClean="0"/>
                        <a:t>17%</a:t>
                      </a:r>
                      <a:endParaRPr lang="en-ZW" dirty="0"/>
                    </a:p>
                  </a:txBody>
                  <a:tcPr/>
                </a:tc>
                <a:tc>
                  <a:txBody>
                    <a:bodyPr/>
                    <a:lstStyle/>
                    <a:p>
                      <a:pPr algn="ctr"/>
                      <a:r>
                        <a:rPr lang="en-ZW" dirty="0" smtClean="0"/>
                        <a:t>$264,768</a:t>
                      </a:r>
                      <a:endParaRPr lang="en-ZW" dirty="0"/>
                    </a:p>
                  </a:txBody>
                  <a:tcPr/>
                </a:tc>
                <a:tc>
                  <a:txBody>
                    <a:bodyPr/>
                    <a:lstStyle/>
                    <a:p>
                      <a:pPr algn="ctr"/>
                      <a:r>
                        <a:rPr lang="en-US" dirty="0" smtClean="0"/>
                        <a:t>$431,767</a:t>
                      </a:r>
                      <a:endParaRPr lang="en-ZW" dirty="0"/>
                    </a:p>
                  </a:txBody>
                  <a:tcPr/>
                </a:tc>
                <a:extLst>
                  <a:ext uri="{0D108BD9-81ED-4DB2-BD59-A6C34878D82A}">
                    <a16:rowId xmlns:a16="http://schemas.microsoft.com/office/drawing/2014/main" val="770253319"/>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- 2021</a:t>
                      </a:r>
                      <a:endParaRPr lang="en-ZW" dirty="0"/>
                    </a:p>
                  </a:txBody>
                  <a:tcPr/>
                </a:tc>
                <a:tc>
                  <a:txBody>
                    <a:bodyPr/>
                    <a:lstStyle/>
                    <a:p>
                      <a:pPr algn="ctr"/>
                      <a:r>
                        <a:rPr lang="en-US" dirty="0" smtClean="0"/>
                        <a:t>5%</a:t>
                      </a:r>
                      <a:endParaRPr lang="en-ZW" dirty="0"/>
                    </a:p>
                  </a:txBody>
                  <a:tcPr/>
                </a:tc>
                <a:tc>
                  <a:txBody>
                    <a:bodyPr/>
                    <a:lstStyle/>
                    <a:p>
                      <a:pPr algn="ctr"/>
                      <a:r>
                        <a:rPr lang="en-ZW" dirty="0" smtClean="0"/>
                        <a:t>$91,111</a:t>
                      </a:r>
                      <a:endParaRPr lang="en-ZW" dirty="0"/>
                    </a:p>
                  </a:txBody>
                  <a:tcPr/>
                </a:tc>
                <a:tc>
                  <a:txBody>
                    <a:bodyPr/>
                    <a:lstStyle/>
                    <a:p>
                      <a:pPr algn="ctr"/>
                      <a:r>
                        <a:rPr lang="en-US" dirty="0" smtClean="0"/>
                        <a:t>$522,878</a:t>
                      </a:r>
                      <a:endParaRPr lang="en-ZW" dirty="0"/>
                    </a:p>
                  </a:txBody>
                  <a:tcPr/>
                </a:tc>
                <a:extLst>
                  <a:ext uri="{0D108BD9-81ED-4DB2-BD59-A6C34878D82A}">
                    <a16:rowId xmlns:a16="http://schemas.microsoft.com/office/drawing/2014/main" val="2268182820"/>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- 2022</a:t>
                      </a:r>
                      <a:endParaRPr lang="en-ZW" dirty="0"/>
                    </a:p>
                  </a:txBody>
                  <a:tcPr/>
                </a:tc>
                <a:tc>
                  <a:txBody>
                    <a:bodyPr/>
                    <a:lstStyle/>
                    <a:p>
                      <a:pPr algn="ctr"/>
                      <a:r>
                        <a:rPr lang="en-US" dirty="0" smtClean="0"/>
                        <a:t>8%</a:t>
                      </a:r>
                      <a:endParaRPr lang="en-ZW" dirty="0"/>
                    </a:p>
                  </a:txBody>
                  <a:tcPr/>
                </a:tc>
                <a:tc>
                  <a:txBody>
                    <a:bodyPr/>
                    <a:lstStyle/>
                    <a:p>
                      <a:pPr algn="ctr"/>
                      <a:r>
                        <a:rPr lang="en-ZW" dirty="0" smtClean="0"/>
                        <a:t>$153,067</a:t>
                      </a:r>
                      <a:endParaRPr lang="en-ZW" dirty="0"/>
                    </a:p>
                  </a:txBody>
                  <a:tcPr/>
                </a:tc>
                <a:tc>
                  <a:txBody>
                    <a:bodyPr/>
                    <a:lstStyle/>
                    <a:p>
                      <a:pPr algn="ctr"/>
                      <a:r>
                        <a:rPr lang="en-US" dirty="0" smtClean="0"/>
                        <a:t>$675,945</a:t>
                      </a:r>
                      <a:endParaRPr lang="en-ZW" dirty="0"/>
                    </a:p>
                  </a:txBody>
                  <a:tcPr/>
                </a:tc>
                <a:extLst>
                  <a:ext uri="{0D108BD9-81ED-4DB2-BD59-A6C34878D82A}">
                    <a16:rowId xmlns:a16="http://schemas.microsoft.com/office/drawing/2014/main" val="1655907490"/>
                  </a:ext>
                </a:extLst>
              </a:tr>
              <a:tr h="365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- 2023</a:t>
                      </a:r>
                      <a:endParaRPr lang="en-ZW" dirty="0"/>
                    </a:p>
                  </a:txBody>
                  <a:tcPr/>
                </a:tc>
                <a:tc>
                  <a:txBody>
                    <a:bodyPr/>
                    <a:lstStyle/>
                    <a:p>
                      <a:pPr algn="ctr"/>
                      <a:r>
                        <a:rPr lang="en-US" dirty="0" smtClean="0"/>
                        <a:t>7%</a:t>
                      </a:r>
                      <a:endParaRPr lang="en-ZW" dirty="0"/>
                    </a:p>
                  </a:txBody>
                  <a:tcPr/>
                </a:tc>
                <a:tc>
                  <a:txBody>
                    <a:bodyPr/>
                    <a:lstStyle/>
                    <a:p>
                      <a:pPr algn="ctr"/>
                      <a:r>
                        <a:rPr lang="en-ZW" dirty="0" smtClean="0"/>
                        <a:t>$144,648</a:t>
                      </a:r>
                      <a:endParaRPr lang="en-ZW" dirty="0"/>
                    </a:p>
                  </a:txBody>
                  <a:tcPr/>
                </a:tc>
                <a:tc>
                  <a:txBody>
                    <a:bodyPr/>
                    <a:lstStyle/>
                    <a:p>
                      <a:pPr algn="ctr"/>
                      <a:r>
                        <a:rPr lang="en-US" dirty="0" smtClean="0"/>
                        <a:t>$820,593</a:t>
                      </a:r>
                      <a:endParaRPr lang="en-ZW" dirty="0"/>
                    </a:p>
                  </a:txBody>
                  <a:tcPr/>
                </a:tc>
                <a:extLst>
                  <a:ext uri="{0D108BD9-81ED-4DB2-BD59-A6C34878D82A}">
                    <a16:rowId xmlns:a16="http://schemas.microsoft.com/office/drawing/2014/main" val="1416642501"/>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- 2024</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7%</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W" dirty="0" smtClean="0"/>
                        <a:t>$154,774</a:t>
                      </a:r>
                      <a:endParaRPr lang="en-ZW" dirty="0"/>
                    </a:p>
                  </a:txBody>
                  <a:tcPr/>
                </a:tc>
                <a:tc>
                  <a:txBody>
                    <a:bodyPr/>
                    <a:lstStyle/>
                    <a:p>
                      <a:pPr algn="ctr"/>
                      <a:r>
                        <a:rPr lang="en-US" dirty="0" smtClean="0"/>
                        <a:t>$975,367</a:t>
                      </a:r>
                      <a:endParaRPr lang="en-ZW" dirty="0"/>
                    </a:p>
                  </a:txBody>
                  <a:tcPr/>
                </a:tc>
                <a:extLst>
                  <a:ext uri="{0D108BD9-81ED-4DB2-BD59-A6C34878D82A}">
                    <a16:rowId xmlns:a16="http://schemas.microsoft.com/office/drawing/2014/main" val="857516433"/>
                  </a:ext>
                </a:extLst>
              </a:tr>
            </a:tbl>
          </a:graphicData>
        </a:graphic>
      </p:graphicFrame>
    </p:spTree>
    <p:extLst>
      <p:ext uri="{BB962C8B-B14F-4D97-AF65-F5344CB8AC3E}">
        <p14:creationId xmlns:p14="http://schemas.microsoft.com/office/powerpoint/2010/main" val="1001454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 y="289561"/>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New Management Factor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nvPr>
        </p:nvGraphicFramePr>
        <p:xfrm>
          <a:off x="1523998" y="1414670"/>
          <a:ext cx="6477001" cy="1371600"/>
        </p:xfrm>
        <a:graphic>
          <a:graphicData uri="http://schemas.openxmlformats.org/drawingml/2006/table">
            <a:tbl>
              <a:tblPr firstRow="1" bandRow="1">
                <a:tableStyleId>{5C22544A-7EE6-4342-B048-85BDC9FD1C3A}</a:tableStyleId>
              </a:tblPr>
              <a:tblGrid>
                <a:gridCol w="5566174">
                  <a:extLst>
                    <a:ext uri="{9D8B030D-6E8A-4147-A177-3AD203B41FA5}">
                      <a16:colId xmlns:a16="http://schemas.microsoft.com/office/drawing/2014/main" val="2177328936"/>
                    </a:ext>
                  </a:extLst>
                </a:gridCol>
                <a:gridCol w="910827">
                  <a:extLst>
                    <a:ext uri="{9D8B030D-6E8A-4147-A177-3AD203B41FA5}">
                      <a16:colId xmlns:a16="http://schemas.microsoft.com/office/drawing/2014/main" val="1489231247"/>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New </a:t>
                      </a:r>
                      <a:r>
                        <a:rPr lang="en-US" sz="1800" dirty="0">
                          <a:solidFill>
                            <a:schemeClr val="bg1"/>
                          </a:solidFill>
                          <a:effectLst/>
                          <a:latin typeface="+mn-lt"/>
                          <a:ea typeface="Times New Roman" panose="02020603050405020304" pitchFamily="18" charset="0"/>
                          <a:cs typeface="Times New Roman" panose="02020603050405020304" pitchFamily="18" charset="0"/>
                        </a:rPr>
                        <a:t>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RCRA-Exempt (CU</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or Brownfield)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1026879839"/>
                  </a:ext>
                </a:extLst>
              </a:tr>
            </a:tbl>
          </a:graphicData>
        </a:graphic>
      </p:graphicFrame>
      <p:sp>
        <p:nvSpPr>
          <p:cNvPr id="4" name="TextBox 3"/>
          <p:cNvSpPr txBox="1"/>
          <p:nvPr/>
        </p:nvSpPr>
        <p:spPr>
          <a:xfrm>
            <a:off x="657223" y="3054130"/>
            <a:ext cx="8077201" cy="3139321"/>
          </a:xfrm>
          <a:prstGeom prst="rect">
            <a:avLst/>
          </a:prstGeom>
          <a:noFill/>
        </p:spPr>
        <p:txBody>
          <a:bodyPr wrap="square" rtlCol="0">
            <a:spAutoFit/>
          </a:bodyPr>
          <a:lstStyle/>
          <a:p>
            <a:r>
              <a:rPr lang="en-US" sz="3600" dirty="0" smtClean="0">
                <a:solidFill>
                  <a:srgbClr val="C00000"/>
                </a:solidFill>
              </a:rPr>
              <a:t>Grant-funded </a:t>
            </a:r>
            <a:r>
              <a:rPr lang="en-US" sz="3600" strike="sngStrike" dirty="0" smtClean="0">
                <a:solidFill>
                  <a:srgbClr val="C00000"/>
                </a:solidFill>
              </a:rPr>
              <a:t>government </a:t>
            </a:r>
            <a:r>
              <a:rPr lang="en-US" sz="3600" dirty="0">
                <a:solidFill>
                  <a:srgbClr val="C00000"/>
                </a:solidFill>
              </a:rPr>
              <a:t>environmental cleanup of a Brownfield or orphaned industrial property involving hazardous waste residues for off-site treatment and/or landfill </a:t>
            </a:r>
            <a:r>
              <a:rPr lang="en-US" sz="3600" dirty="0" smtClean="0">
                <a:solidFill>
                  <a:srgbClr val="C00000"/>
                </a:solidFill>
              </a:rPr>
              <a:t>disposal.</a:t>
            </a:r>
            <a:endParaRPr lang="en-ZW" sz="3600" dirty="0">
              <a:solidFill>
                <a:srgbClr val="C00000"/>
              </a:solidFill>
            </a:endParaRPr>
          </a:p>
          <a:p>
            <a:endParaRPr lang="en-ZW" dirty="0"/>
          </a:p>
        </p:txBody>
      </p:sp>
    </p:spTree>
    <p:extLst>
      <p:ext uri="{BB962C8B-B14F-4D97-AF65-F5344CB8AC3E}">
        <p14:creationId xmlns:p14="http://schemas.microsoft.com/office/powerpoint/2010/main" val="3262836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Generator Fees Funding</a:t>
            </a:r>
            <a:endParaRPr lang="en-US" sz="3200" dirty="0">
              <a:solidFill>
                <a:schemeClr val="bg1"/>
              </a:solidFill>
              <a:latin typeface="Arial" pitchFamily="34" charset="0"/>
              <a:cs typeface="Arial" pitchFamily="34" charset="0"/>
            </a:endParaRPr>
          </a:p>
        </p:txBody>
      </p:sp>
      <p:sp>
        <p:nvSpPr>
          <p:cNvPr id="4" name="Striped Right Arrow 3"/>
          <p:cNvSpPr/>
          <p:nvPr/>
        </p:nvSpPr>
        <p:spPr>
          <a:xfrm rot="10800000">
            <a:off x="5446042" y="1027555"/>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7" name="TextBox 6"/>
          <p:cNvSpPr txBox="1"/>
          <p:nvPr/>
        </p:nvSpPr>
        <p:spPr>
          <a:xfrm>
            <a:off x="5816800" y="1223888"/>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1" name="Rounded Rectangle 10"/>
          <p:cNvSpPr/>
          <p:nvPr/>
        </p:nvSpPr>
        <p:spPr>
          <a:xfrm>
            <a:off x="3659155"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13" name="Table 12"/>
          <p:cNvGraphicFramePr>
            <a:graphicFrameLocks noGrp="1"/>
          </p:cNvGraphicFramePr>
          <p:nvPr>
            <p:extLst>
              <p:ext uri="{D42A27DB-BD31-4B8C-83A1-F6EECF244321}">
                <p14:modId xmlns:p14="http://schemas.microsoft.com/office/powerpoint/2010/main" val="1514036816"/>
              </p:ext>
            </p:extLst>
          </p:nvPr>
        </p:nvGraphicFramePr>
        <p:xfrm>
          <a:off x="3907433" y="1280160"/>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14" name="TextBox 13"/>
          <p:cNvSpPr txBox="1"/>
          <p:nvPr/>
        </p:nvSpPr>
        <p:spPr>
          <a:xfrm>
            <a:off x="2346780" y="4373131"/>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15" name="TextBox 14"/>
          <p:cNvSpPr txBox="1"/>
          <p:nvPr/>
        </p:nvSpPr>
        <p:spPr>
          <a:xfrm>
            <a:off x="4469818" y="1470261"/>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27%  $823K</a:t>
            </a:r>
            <a:endParaRPr lang="en-ZW" b="1" dirty="0">
              <a:solidFill>
                <a:schemeClr val="bg1"/>
              </a:solidFill>
            </a:endParaRPr>
          </a:p>
        </p:txBody>
      </p:sp>
      <p:sp>
        <p:nvSpPr>
          <p:cNvPr id="18" name="TextBox 17"/>
          <p:cNvSpPr txBox="1"/>
          <p:nvPr/>
        </p:nvSpPr>
        <p:spPr>
          <a:xfrm>
            <a:off x="4392994" y="122388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8" name="Striped Right Arrow 7"/>
          <p:cNvSpPr/>
          <p:nvPr/>
        </p:nvSpPr>
        <p:spPr>
          <a:xfrm>
            <a:off x="-6419" y="4124296"/>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3" name="TextBox 2"/>
          <p:cNvSpPr txBox="1"/>
          <p:nvPr/>
        </p:nvSpPr>
        <p:spPr>
          <a:xfrm>
            <a:off x="160383" y="4188464"/>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16" name="TextBox 15"/>
          <p:cNvSpPr txBox="1"/>
          <p:nvPr/>
        </p:nvSpPr>
        <p:spPr>
          <a:xfrm>
            <a:off x="4405391" y="437313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pic>
        <p:nvPicPr>
          <p:cNvPr id="17" name="Picture 16" descr="Logo Color RegularSM.jpg"/>
          <p:cNvPicPr>
            <a:picLocks noChangeAspect="1"/>
          </p:cNvPicPr>
          <p:nvPr/>
        </p:nvPicPr>
        <p:blipFill>
          <a:blip r:embed="rId3" cstate="print"/>
          <a:stretch>
            <a:fillRect/>
          </a:stretch>
        </p:blipFill>
        <p:spPr>
          <a:xfrm>
            <a:off x="8610199" y="5989320"/>
            <a:ext cx="320040" cy="731520"/>
          </a:xfrm>
          <a:prstGeom prst="rect">
            <a:avLst/>
          </a:prstGeom>
        </p:spPr>
      </p:pic>
      <p:sp>
        <p:nvSpPr>
          <p:cNvPr id="19" name="Rounded Rectangle 18"/>
          <p:cNvSpPr/>
          <p:nvPr/>
        </p:nvSpPr>
        <p:spPr>
          <a:xfrm>
            <a:off x="1429550"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20" name="Table 19"/>
          <p:cNvGraphicFramePr>
            <a:graphicFrameLocks noGrp="1"/>
          </p:cNvGraphicFramePr>
          <p:nvPr>
            <p:extLst>
              <p:ext uri="{D42A27DB-BD31-4B8C-83A1-F6EECF244321}">
                <p14:modId xmlns:p14="http://schemas.microsoft.com/office/powerpoint/2010/main" val="2226997688"/>
              </p:ext>
            </p:extLst>
          </p:nvPr>
        </p:nvGraphicFramePr>
        <p:xfrm>
          <a:off x="1572994" y="1316865"/>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21" name="TextBox 20"/>
          <p:cNvSpPr txBox="1"/>
          <p:nvPr/>
        </p:nvSpPr>
        <p:spPr>
          <a:xfrm>
            <a:off x="2083456" y="127633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22" name="TextBox 21"/>
          <p:cNvSpPr txBox="1"/>
          <p:nvPr/>
        </p:nvSpPr>
        <p:spPr>
          <a:xfrm>
            <a:off x="2099768" y="2517673"/>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57%  $2.02M</a:t>
            </a:r>
            <a:endParaRPr lang="en-ZW" b="1" dirty="0">
              <a:solidFill>
                <a:schemeClr val="bg1"/>
              </a:solidFill>
            </a:endParaRPr>
          </a:p>
        </p:txBody>
      </p:sp>
      <p:sp>
        <p:nvSpPr>
          <p:cNvPr id="23" name="TextBox 22"/>
          <p:cNvSpPr txBox="1"/>
          <p:nvPr/>
        </p:nvSpPr>
        <p:spPr>
          <a:xfrm>
            <a:off x="2097666" y="442344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24" name="Striped Right Arrow 23"/>
          <p:cNvSpPr/>
          <p:nvPr/>
        </p:nvSpPr>
        <p:spPr>
          <a:xfrm rot="10800000">
            <a:off x="5477608" y="3923647"/>
            <a:ext cx="2370992"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25" name="TextBox 24"/>
          <p:cNvSpPr txBox="1"/>
          <p:nvPr/>
        </p:nvSpPr>
        <p:spPr>
          <a:xfrm>
            <a:off x="5477608" y="4014045"/>
            <a:ext cx="2370992" cy="369332"/>
          </a:xfrm>
          <a:prstGeom prst="rect">
            <a:avLst/>
          </a:prstGeom>
          <a:noFill/>
        </p:spPr>
        <p:txBody>
          <a:bodyPr wrap="square" rtlCol="0">
            <a:spAutoFit/>
          </a:bodyPr>
          <a:lstStyle/>
          <a:p>
            <a:r>
              <a:rPr lang="en-US" dirty="0" smtClean="0">
                <a:solidFill>
                  <a:srgbClr val="FFCC00"/>
                </a:solidFill>
              </a:rPr>
              <a:t>+$152,160 Annual Fees </a:t>
            </a:r>
            <a:endParaRPr lang="en-ZW" dirty="0">
              <a:solidFill>
                <a:srgbClr val="FFCC00"/>
              </a:solidFill>
            </a:endParaRPr>
          </a:p>
        </p:txBody>
      </p:sp>
      <p:sp>
        <p:nvSpPr>
          <p:cNvPr id="26" name="Striped Right Arrow 25"/>
          <p:cNvSpPr/>
          <p:nvPr/>
        </p:nvSpPr>
        <p:spPr>
          <a:xfrm rot="10800000">
            <a:off x="5401866" y="2522344"/>
            <a:ext cx="3286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27" name="TextBox 26"/>
          <p:cNvSpPr txBox="1"/>
          <p:nvPr/>
        </p:nvSpPr>
        <p:spPr>
          <a:xfrm>
            <a:off x="5401867" y="2612743"/>
            <a:ext cx="3208332" cy="369332"/>
          </a:xfrm>
          <a:prstGeom prst="rect">
            <a:avLst/>
          </a:prstGeom>
          <a:noFill/>
        </p:spPr>
        <p:txBody>
          <a:bodyPr wrap="square" rtlCol="0">
            <a:spAutoFit/>
          </a:bodyPr>
          <a:lstStyle/>
          <a:p>
            <a:r>
              <a:rPr lang="en-US" dirty="0" smtClean="0">
                <a:solidFill>
                  <a:srgbClr val="FFCC00"/>
                </a:solidFill>
              </a:rPr>
              <a:t>+$975,367 Management Factors </a:t>
            </a:r>
            <a:endParaRPr lang="en-ZW" dirty="0">
              <a:solidFill>
                <a:srgbClr val="FFCC00"/>
              </a:solidFill>
            </a:endParaRPr>
          </a:p>
        </p:txBody>
      </p:sp>
    </p:spTree>
    <p:extLst>
      <p:ext uri="{BB962C8B-B14F-4D97-AF65-F5344CB8AC3E}">
        <p14:creationId xmlns:p14="http://schemas.microsoft.com/office/powerpoint/2010/main" val="2678198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1" grpId="0" animBg="1"/>
      <p:bldP spid="15" grpId="0"/>
      <p:bldP spid="18" grpId="0"/>
      <p:bldP spid="19" grpId="0" animBg="1"/>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Permitting</a:t>
            </a:r>
            <a:endParaRPr lang="en-US" sz="5400"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19</a:t>
            </a:fld>
            <a:endParaRPr lang="en-US"/>
          </a:p>
        </p:txBody>
      </p:sp>
    </p:spTree>
    <p:extLst>
      <p:ext uri="{BB962C8B-B14F-4D97-AF65-F5344CB8AC3E}">
        <p14:creationId xmlns:p14="http://schemas.microsoft.com/office/powerpoint/2010/main" val="2339503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304800" y="1600200"/>
          <a:ext cx="4191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685800" y="365759"/>
            <a:ext cx="8229600" cy="868681"/>
          </a:xfrm>
        </p:spPr>
        <p:txBody>
          <a:bodyPr/>
          <a:lstStyle/>
          <a:p>
            <a:endParaRPr lang="en-ZW" dirty="0"/>
          </a:p>
        </p:txBody>
      </p:sp>
      <p:sp>
        <p:nvSpPr>
          <p:cNvPr id="10" name="Title 1"/>
          <p:cNvSpPr txBox="1">
            <a:spLocks/>
          </p:cNvSpPr>
          <p:nvPr/>
        </p:nvSpPr>
        <p:spPr>
          <a:xfrm>
            <a:off x="457200" y="334742"/>
            <a:ext cx="8534400" cy="95885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Hazardous Waste Program Background -  Funding</a:t>
            </a:r>
            <a:endParaRPr kumimoji="0" lang="en-US" sz="28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graphicFrame>
        <p:nvGraphicFramePr>
          <p:cNvPr id="20" name="Chart 19"/>
          <p:cNvGraphicFramePr>
            <a:graphicFrameLocks/>
          </p:cNvGraphicFramePr>
          <p:nvPr>
            <p:extLst>
              <p:ext uri="{D42A27DB-BD31-4B8C-83A1-F6EECF244321}">
                <p14:modId xmlns:p14="http://schemas.microsoft.com/office/powerpoint/2010/main" val="133417727"/>
              </p:ext>
            </p:extLst>
          </p:nvPr>
        </p:nvGraphicFramePr>
        <p:xfrm>
          <a:off x="744071" y="1234440"/>
          <a:ext cx="7772400" cy="51219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558218558"/>
              </p:ext>
            </p:extLst>
          </p:nvPr>
        </p:nvGraphicFramePr>
        <p:xfrm>
          <a:off x="715726" y="1234440"/>
          <a:ext cx="7772400" cy="5121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7337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Sample Permitting Annual Fee Proposal</a:t>
            </a:r>
            <a:endParaRPr lang="en-US" sz="3200" dirty="0">
              <a:solidFill>
                <a:schemeClr val="bg1"/>
              </a:solidFill>
              <a:latin typeface="Arial" pitchFamily="34" charset="0"/>
              <a:cs typeface="Arial" pitchFamily="34" charset="0"/>
            </a:endParaRPr>
          </a:p>
        </p:txBody>
      </p:sp>
      <p:sp>
        <p:nvSpPr>
          <p:cNvPr id="5" name="Content Placeholder 2"/>
          <p:cNvSpPr txBox="1">
            <a:spLocks/>
          </p:cNvSpPr>
          <p:nvPr/>
        </p:nvSpPr>
        <p:spPr>
          <a:xfrm>
            <a:off x="505767" y="1540566"/>
            <a:ext cx="8104833" cy="403860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smtClean="0"/>
              <a:t>Current fees</a:t>
            </a:r>
          </a:p>
          <a:p>
            <a:pPr algn="l"/>
            <a:r>
              <a:rPr lang="en-US" dirty="0" smtClean="0"/>
              <a:t>Storage Fee				$  18,750 </a:t>
            </a:r>
          </a:p>
          <a:p>
            <a:pPr algn="l"/>
            <a:r>
              <a:rPr lang="en-US" dirty="0" smtClean="0"/>
              <a:t>Treatment - Multi Tech Fee		$  75,000</a:t>
            </a:r>
          </a:p>
          <a:p>
            <a:pPr algn="l"/>
            <a:r>
              <a:rPr lang="en-US" dirty="0"/>
              <a:t>Disposal </a:t>
            </a:r>
            <a:r>
              <a:rPr lang="en-US" dirty="0" smtClean="0"/>
              <a:t> - Multi Unit Fee 		</a:t>
            </a:r>
            <a:r>
              <a:rPr lang="en-US" u="dbl" dirty="0" smtClean="0"/>
              <a:t>$ 150,000</a:t>
            </a:r>
          </a:p>
          <a:p>
            <a:pPr algn="l"/>
            <a:r>
              <a:rPr lang="en-ZW" dirty="0" smtClean="0"/>
              <a:t>					</a:t>
            </a:r>
            <a:r>
              <a:rPr lang="en-ZW" b="1" dirty="0" smtClean="0"/>
              <a:t>$ 243,750</a:t>
            </a:r>
          </a:p>
          <a:p>
            <a:pPr algn="l"/>
            <a:r>
              <a:rPr lang="en-US" b="1" dirty="0" smtClean="0"/>
              <a:t>Proposed </a:t>
            </a:r>
            <a:r>
              <a:rPr lang="en-US" b="1" dirty="0"/>
              <a:t>I</a:t>
            </a:r>
            <a:r>
              <a:rPr lang="en-US" b="1" dirty="0" smtClean="0"/>
              <a:t>ncrease</a:t>
            </a:r>
            <a:endParaRPr lang="en-US" dirty="0" smtClean="0"/>
          </a:p>
          <a:p>
            <a:pPr algn="l"/>
            <a:r>
              <a:rPr lang="en-US" dirty="0" smtClean="0"/>
              <a:t>Storage Fee				$   24,500</a:t>
            </a:r>
          </a:p>
          <a:p>
            <a:pPr algn="l"/>
            <a:r>
              <a:rPr lang="en-US" dirty="0"/>
              <a:t>Treatment - Multi Tech Fee </a:t>
            </a:r>
            <a:r>
              <a:rPr lang="en-US" dirty="0" smtClean="0"/>
              <a:t>		$   98,500</a:t>
            </a:r>
          </a:p>
          <a:p>
            <a:pPr algn="l"/>
            <a:r>
              <a:rPr lang="en-US" dirty="0"/>
              <a:t>Disposal - Multi Unit Fee </a:t>
            </a:r>
            <a:r>
              <a:rPr lang="en-US" dirty="0" smtClean="0"/>
              <a:t>		</a:t>
            </a:r>
            <a:r>
              <a:rPr lang="en-US" u="dbl" dirty="0" smtClean="0"/>
              <a:t>$ 196,500</a:t>
            </a:r>
          </a:p>
          <a:p>
            <a:pPr algn="l"/>
            <a:r>
              <a:rPr lang="en-ZW" dirty="0" smtClean="0"/>
              <a:t>	</a:t>
            </a:r>
            <a:r>
              <a:rPr lang="en-ZW" sz="2600" i="1" dirty="0" smtClean="0"/>
              <a:t>Difference $75,750 or 31%</a:t>
            </a:r>
            <a:r>
              <a:rPr lang="en-ZW" dirty="0" smtClean="0"/>
              <a:t>		</a:t>
            </a:r>
            <a:r>
              <a:rPr lang="en-ZW" b="1" dirty="0" smtClean="0"/>
              <a:t>$ 319,500</a:t>
            </a:r>
          </a:p>
          <a:p>
            <a:pPr algn="l"/>
            <a:endParaRPr lang="en-US" b="1" dirty="0" smtClean="0"/>
          </a:p>
          <a:p>
            <a:pPr algn="l"/>
            <a:endParaRPr lang="en-US" u="sng" dirty="0" smtClean="0"/>
          </a:p>
        </p:txBody>
      </p:sp>
      <p:sp>
        <p:nvSpPr>
          <p:cNvPr id="4" name="TextBox 3"/>
          <p:cNvSpPr txBox="1"/>
          <p:nvPr/>
        </p:nvSpPr>
        <p:spPr>
          <a:xfrm>
            <a:off x="533400" y="5579166"/>
            <a:ext cx="7162800" cy="646331"/>
          </a:xfrm>
          <a:prstGeom prst="rect">
            <a:avLst/>
          </a:prstGeom>
          <a:noFill/>
        </p:spPr>
        <p:txBody>
          <a:bodyPr wrap="square" rtlCol="0">
            <a:spAutoFit/>
          </a:bodyPr>
          <a:lstStyle/>
          <a:p>
            <a:r>
              <a:rPr lang="en-US" dirty="0" smtClean="0"/>
              <a:t>*Note that this chart represents one of two permitted facilities. The second permitted facility pays storage fee only.</a:t>
            </a:r>
            <a:endParaRPr lang="en-US" dirty="0"/>
          </a:p>
        </p:txBody>
      </p:sp>
    </p:spTree>
    <p:extLst>
      <p:ext uri="{BB962C8B-B14F-4D97-AF65-F5344CB8AC3E}">
        <p14:creationId xmlns:p14="http://schemas.microsoft.com/office/powerpoint/2010/main" val="3676131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Striped Right Arrow 26"/>
          <p:cNvSpPr/>
          <p:nvPr/>
        </p:nvSpPr>
        <p:spPr>
          <a:xfrm rot="10800000">
            <a:off x="5479994" y="3507825"/>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22" name="Table 21"/>
          <p:cNvGraphicFramePr>
            <a:graphicFrameLocks noGrp="1"/>
          </p:cNvGraphicFramePr>
          <p:nvPr>
            <p:extLst>
              <p:ext uri="{D42A27DB-BD31-4B8C-83A1-F6EECF244321}">
                <p14:modId xmlns:p14="http://schemas.microsoft.com/office/powerpoint/2010/main" val="335783553"/>
              </p:ext>
            </p:extLst>
          </p:nvPr>
        </p:nvGraphicFramePr>
        <p:xfrm>
          <a:off x="3863938" y="1219200"/>
          <a:ext cx="1295400" cy="553212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40035639"/>
                  </a:ext>
                </a:extLst>
              </a:tr>
              <a:tr h="35052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163417810"/>
                  </a:ext>
                </a:extLst>
              </a:tr>
              <a:tr h="15240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0" name="Rounded Rectangle 9"/>
          <p:cNvSpPr/>
          <p:nvPr/>
        </p:nvSpPr>
        <p:spPr>
          <a:xfrm>
            <a:off x="1524000"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 Annual Funding</a:t>
            </a:r>
            <a:endParaRPr lang="en-US" sz="3200" dirty="0">
              <a:solidFill>
                <a:schemeClr val="bg1"/>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59998929"/>
              </p:ext>
            </p:extLst>
          </p:nvPr>
        </p:nvGraphicFramePr>
        <p:xfrm>
          <a:off x="1676400" y="1264920"/>
          <a:ext cx="1295400" cy="544068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40035639"/>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6341781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2" name="TextBox 11"/>
          <p:cNvSpPr txBox="1"/>
          <p:nvPr/>
        </p:nvSpPr>
        <p:spPr>
          <a:xfrm>
            <a:off x="2230719" y="1228131"/>
            <a:ext cx="977348" cy="646331"/>
          </a:xfrm>
          <a:prstGeom prst="rect">
            <a:avLst/>
          </a:prstGeom>
          <a:noFill/>
        </p:spPr>
        <p:txBody>
          <a:bodyPr wrap="square" rtlCol="0">
            <a:spAutoFit/>
          </a:bodyPr>
          <a:lstStyle/>
          <a:p>
            <a:r>
              <a:rPr lang="en-US" b="1" dirty="0" smtClean="0">
                <a:solidFill>
                  <a:srgbClr val="439777"/>
                </a:solidFill>
              </a:rPr>
              <a:t>$838K</a:t>
            </a:r>
          </a:p>
          <a:p>
            <a:endParaRPr lang="en-ZW" dirty="0"/>
          </a:p>
        </p:txBody>
      </p:sp>
      <p:sp>
        <p:nvSpPr>
          <p:cNvPr id="7" name="TextBox 6"/>
          <p:cNvSpPr txBox="1"/>
          <p:nvPr/>
        </p:nvSpPr>
        <p:spPr>
          <a:xfrm>
            <a:off x="2097483" y="4809884"/>
            <a:ext cx="986185" cy="369332"/>
          </a:xfrm>
          <a:prstGeom prst="rect">
            <a:avLst/>
          </a:prstGeom>
          <a:noFill/>
        </p:spPr>
        <p:txBody>
          <a:bodyPr wrap="square" rtlCol="0">
            <a:spAutoFit/>
          </a:bodyPr>
          <a:lstStyle/>
          <a:p>
            <a:pPr algn="ctr"/>
            <a:r>
              <a:rPr lang="en-US" b="1" dirty="0" smtClean="0"/>
              <a:t>$362.5K</a:t>
            </a:r>
            <a:endParaRPr lang="en-ZW" b="1" dirty="0"/>
          </a:p>
        </p:txBody>
      </p:sp>
      <p:sp>
        <p:nvSpPr>
          <p:cNvPr id="11" name="Striped Right Arrow 10"/>
          <p:cNvSpPr/>
          <p:nvPr/>
        </p:nvSpPr>
        <p:spPr>
          <a:xfrm rot="10800000">
            <a:off x="5479498" y="944126"/>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3" name="TextBox 12"/>
          <p:cNvSpPr txBox="1"/>
          <p:nvPr/>
        </p:nvSpPr>
        <p:spPr>
          <a:xfrm>
            <a:off x="5793762" y="1117600"/>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4" name="Striped Right Arrow 13"/>
          <p:cNvSpPr/>
          <p:nvPr/>
        </p:nvSpPr>
        <p:spPr>
          <a:xfrm rot="10800000">
            <a:off x="5497810" y="2242726"/>
            <a:ext cx="1712344" cy="56380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8" name="TextBox 17"/>
          <p:cNvSpPr txBox="1"/>
          <p:nvPr/>
        </p:nvSpPr>
        <p:spPr>
          <a:xfrm>
            <a:off x="5508542" y="3587914"/>
            <a:ext cx="1796698" cy="369332"/>
          </a:xfrm>
          <a:prstGeom prst="rect">
            <a:avLst/>
          </a:prstGeom>
          <a:noFill/>
        </p:spPr>
        <p:txBody>
          <a:bodyPr wrap="square" rtlCol="0">
            <a:spAutoFit/>
          </a:bodyPr>
          <a:lstStyle/>
          <a:p>
            <a:r>
              <a:rPr lang="en-US" dirty="0" smtClean="0">
                <a:solidFill>
                  <a:srgbClr val="FFCC00"/>
                </a:solidFill>
              </a:rPr>
              <a:t>+ $81K Annual</a:t>
            </a:r>
            <a:endParaRPr lang="en-ZW" dirty="0">
              <a:solidFill>
                <a:srgbClr val="FFCC00"/>
              </a:solidFill>
            </a:endParaRPr>
          </a:p>
        </p:txBody>
      </p:sp>
      <p:sp>
        <p:nvSpPr>
          <p:cNvPr id="21" name="Rounded Rectangle 20"/>
          <p:cNvSpPr/>
          <p:nvPr/>
        </p:nvSpPr>
        <p:spPr>
          <a:xfrm>
            <a:off x="3726321"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5" name="TextBox 14"/>
          <p:cNvSpPr txBox="1"/>
          <p:nvPr/>
        </p:nvSpPr>
        <p:spPr>
          <a:xfrm>
            <a:off x="4298458" y="4571999"/>
            <a:ext cx="986185" cy="646331"/>
          </a:xfrm>
          <a:prstGeom prst="rect">
            <a:avLst/>
          </a:prstGeom>
          <a:noFill/>
        </p:spPr>
        <p:txBody>
          <a:bodyPr wrap="square" rtlCol="0">
            <a:spAutoFit/>
          </a:bodyPr>
          <a:lstStyle/>
          <a:p>
            <a:pPr algn="ctr"/>
            <a:r>
              <a:rPr lang="en-US" b="1" dirty="0" smtClean="0"/>
              <a:t>43%</a:t>
            </a:r>
          </a:p>
          <a:p>
            <a:pPr algn="ctr"/>
            <a:r>
              <a:rPr lang="en-US" b="1" dirty="0" smtClean="0"/>
              <a:t>$362.5K</a:t>
            </a:r>
            <a:endParaRPr lang="en-ZW" b="1" dirty="0"/>
          </a:p>
        </p:txBody>
      </p:sp>
      <p:sp>
        <p:nvSpPr>
          <p:cNvPr id="16" name="TextBox 15"/>
          <p:cNvSpPr txBox="1"/>
          <p:nvPr/>
        </p:nvSpPr>
        <p:spPr>
          <a:xfrm>
            <a:off x="4326067" y="1945998"/>
            <a:ext cx="930965" cy="646331"/>
          </a:xfrm>
          <a:prstGeom prst="rect">
            <a:avLst/>
          </a:prstGeom>
          <a:noFill/>
        </p:spPr>
        <p:txBody>
          <a:bodyPr wrap="square" rtlCol="0">
            <a:spAutoFit/>
          </a:bodyPr>
          <a:lstStyle/>
          <a:p>
            <a:pPr algn="ctr"/>
            <a:r>
              <a:rPr lang="en-US" b="1" dirty="0" smtClean="0"/>
              <a:t>Need:</a:t>
            </a:r>
          </a:p>
          <a:p>
            <a:pPr algn="ctr"/>
            <a:r>
              <a:rPr lang="en-US" b="1" dirty="0"/>
              <a:t>0</a:t>
            </a:r>
            <a:r>
              <a:rPr lang="en-US" b="1" dirty="0" smtClean="0"/>
              <a:t>%</a:t>
            </a:r>
            <a:endParaRPr lang="en-ZW" b="1" dirty="0"/>
          </a:p>
        </p:txBody>
      </p:sp>
      <p:sp>
        <p:nvSpPr>
          <p:cNvPr id="23" name="TextBox 22"/>
          <p:cNvSpPr txBox="1"/>
          <p:nvPr/>
        </p:nvSpPr>
        <p:spPr>
          <a:xfrm>
            <a:off x="4396936" y="1228131"/>
            <a:ext cx="977348" cy="646331"/>
          </a:xfrm>
          <a:prstGeom prst="rect">
            <a:avLst/>
          </a:prstGeom>
          <a:noFill/>
        </p:spPr>
        <p:txBody>
          <a:bodyPr wrap="square" rtlCol="0">
            <a:spAutoFit/>
          </a:bodyPr>
          <a:lstStyle/>
          <a:p>
            <a:r>
              <a:rPr lang="en-US" b="1" dirty="0" smtClean="0"/>
              <a:t>$838K+</a:t>
            </a:r>
          </a:p>
          <a:p>
            <a:endParaRPr lang="en-ZW" dirty="0"/>
          </a:p>
        </p:txBody>
      </p:sp>
      <p:sp>
        <p:nvSpPr>
          <p:cNvPr id="17" name="TextBox 16"/>
          <p:cNvSpPr txBox="1"/>
          <p:nvPr/>
        </p:nvSpPr>
        <p:spPr>
          <a:xfrm>
            <a:off x="2138015" y="4564258"/>
            <a:ext cx="986185" cy="369332"/>
          </a:xfrm>
          <a:prstGeom prst="rect">
            <a:avLst/>
          </a:prstGeom>
          <a:noFill/>
        </p:spPr>
        <p:txBody>
          <a:bodyPr wrap="square" rtlCol="0">
            <a:spAutoFit/>
          </a:bodyPr>
          <a:lstStyle/>
          <a:p>
            <a:pPr algn="ctr"/>
            <a:r>
              <a:rPr lang="en-US" b="1" dirty="0" smtClean="0"/>
              <a:t>43%</a:t>
            </a:r>
          </a:p>
        </p:txBody>
      </p:sp>
      <p:sp>
        <p:nvSpPr>
          <p:cNvPr id="31" name="TextBox 30"/>
          <p:cNvSpPr txBox="1"/>
          <p:nvPr/>
        </p:nvSpPr>
        <p:spPr>
          <a:xfrm>
            <a:off x="2058205" y="1991259"/>
            <a:ext cx="1028478" cy="923330"/>
          </a:xfrm>
          <a:prstGeom prst="rect">
            <a:avLst/>
          </a:prstGeom>
          <a:noFill/>
        </p:spPr>
        <p:txBody>
          <a:bodyPr wrap="square" rtlCol="0">
            <a:spAutoFit/>
          </a:bodyPr>
          <a:lstStyle/>
          <a:p>
            <a:pPr algn="ctr"/>
            <a:r>
              <a:rPr lang="en-US" b="1" dirty="0" smtClean="0">
                <a:solidFill>
                  <a:srgbClr val="439777"/>
                </a:solidFill>
              </a:rPr>
              <a:t>Need:</a:t>
            </a:r>
          </a:p>
          <a:p>
            <a:pPr algn="ctr"/>
            <a:r>
              <a:rPr lang="en-US" b="1" dirty="0" smtClean="0">
                <a:solidFill>
                  <a:srgbClr val="439777"/>
                </a:solidFill>
              </a:rPr>
              <a:t>57%  $475.5K</a:t>
            </a:r>
            <a:endParaRPr lang="en-ZW" b="1" dirty="0">
              <a:solidFill>
                <a:srgbClr val="439777"/>
              </a:solidFill>
            </a:endParaRPr>
          </a:p>
        </p:txBody>
      </p:sp>
      <p:sp>
        <p:nvSpPr>
          <p:cNvPr id="24" name="Striped Right Arrow 23"/>
          <p:cNvSpPr/>
          <p:nvPr/>
        </p:nvSpPr>
        <p:spPr>
          <a:xfrm rot="10800000">
            <a:off x="5490196" y="4012209"/>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25" name="TextBox 24"/>
          <p:cNvSpPr txBox="1"/>
          <p:nvPr/>
        </p:nvSpPr>
        <p:spPr>
          <a:xfrm>
            <a:off x="5490196" y="4102606"/>
            <a:ext cx="1513864" cy="369332"/>
          </a:xfrm>
          <a:prstGeom prst="rect">
            <a:avLst/>
          </a:prstGeom>
          <a:noFill/>
        </p:spPr>
        <p:txBody>
          <a:bodyPr wrap="square" rtlCol="0">
            <a:spAutoFit/>
          </a:bodyPr>
          <a:lstStyle/>
          <a:p>
            <a:r>
              <a:rPr lang="en-US" dirty="0" smtClean="0">
                <a:solidFill>
                  <a:srgbClr val="FFCC00"/>
                </a:solidFill>
              </a:rPr>
              <a:t>+$33K Mod </a:t>
            </a:r>
            <a:endParaRPr lang="en-ZW" dirty="0">
              <a:solidFill>
                <a:srgbClr val="FFCC00"/>
              </a:solidFill>
            </a:endParaRPr>
          </a:p>
        </p:txBody>
      </p:sp>
      <p:sp>
        <p:nvSpPr>
          <p:cNvPr id="26" name="TextBox 25"/>
          <p:cNvSpPr txBox="1"/>
          <p:nvPr/>
        </p:nvSpPr>
        <p:spPr>
          <a:xfrm>
            <a:off x="5612902" y="2331873"/>
            <a:ext cx="1756109" cy="369332"/>
          </a:xfrm>
          <a:prstGeom prst="rect">
            <a:avLst/>
          </a:prstGeom>
          <a:noFill/>
        </p:spPr>
        <p:txBody>
          <a:bodyPr wrap="square" rtlCol="0">
            <a:spAutoFit/>
          </a:bodyPr>
          <a:lstStyle/>
          <a:p>
            <a:r>
              <a:rPr lang="en-US" dirty="0" smtClean="0">
                <a:solidFill>
                  <a:srgbClr val="FFCC00"/>
                </a:solidFill>
              </a:rPr>
              <a:t>+$495K  Admin </a:t>
            </a:r>
            <a:endParaRPr lang="en-ZW" dirty="0">
              <a:solidFill>
                <a:srgbClr val="FFCC00"/>
              </a:solidFill>
            </a:endParaRPr>
          </a:p>
        </p:txBody>
      </p:sp>
      <p:sp>
        <p:nvSpPr>
          <p:cNvPr id="28" name="Striped Right Arrow 27"/>
          <p:cNvSpPr/>
          <p:nvPr/>
        </p:nvSpPr>
        <p:spPr>
          <a:xfrm>
            <a:off x="-5645" y="4061492"/>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30" name="TextBox 29"/>
          <p:cNvSpPr txBox="1"/>
          <p:nvPr/>
        </p:nvSpPr>
        <p:spPr>
          <a:xfrm>
            <a:off x="106476" y="4134999"/>
            <a:ext cx="1513864" cy="369332"/>
          </a:xfrm>
          <a:prstGeom prst="rect">
            <a:avLst/>
          </a:prstGeom>
          <a:noFill/>
        </p:spPr>
        <p:txBody>
          <a:bodyPr wrap="square" rtlCol="0">
            <a:spAutoFit/>
          </a:bodyPr>
          <a:lstStyle/>
          <a:p>
            <a:r>
              <a:rPr lang="en-US" dirty="0" smtClean="0">
                <a:solidFill>
                  <a:srgbClr val="FFCC00"/>
                </a:solidFill>
              </a:rPr>
              <a:t>Current</a:t>
            </a:r>
            <a:endParaRPr lang="en-ZW" dirty="0">
              <a:solidFill>
                <a:srgbClr val="FFCC00"/>
              </a:solidFill>
            </a:endParaRPr>
          </a:p>
        </p:txBody>
      </p:sp>
    </p:spTree>
    <p:extLst>
      <p:ext uri="{BB962C8B-B14F-4D97-AF65-F5344CB8AC3E}">
        <p14:creationId xmlns:p14="http://schemas.microsoft.com/office/powerpoint/2010/main" val="2691225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Impacts</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22</a:t>
            </a:fld>
            <a:endParaRPr lang="en-US"/>
          </a:p>
        </p:txBody>
      </p:sp>
    </p:spTree>
    <p:extLst>
      <p:ext uri="{BB962C8B-B14F-4D97-AF65-F5344CB8AC3E}">
        <p14:creationId xmlns:p14="http://schemas.microsoft.com/office/powerpoint/2010/main" val="40253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DEQ’s Fiscal Impact Statement</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23</a:t>
            </a:fld>
            <a:endParaRPr lang="en-US"/>
          </a:p>
        </p:txBody>
      </p:sp>
      <p:sp>
        <p:nvSpPr>
          <p:cNvPr id="5" name="Title 1"/>
          <p:cNvSpPr txBox="1">
            <a:spLocks/>
          </p:cNvSpPr>
          <p:nvPr/>
        </p:nvSpPr>
        <p:spPr>
          <a:xfrm>
            <a:off x="609600" y="427038"/>
            <a:ext cx="8229600" cy="114300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defRPr/>
            </a:pPr>
            <a:r>
              <a:rPr lang="en-US" sz="3200" dirty="0" smtClean="0">
                <a:solidFill>
                  <a:schemeClr val="bg1"/>
                </a:solidFill>
              </a:rPr>
              <a:t>DEQ’s Fiscal Impact Statement - Generators</a:t>
            </a:r>
            <a:endParaRPr lang="en-US" sz="3200" dirty="0">
              <a:solidFill>
                <a:schemeClr val="bg1"/>
              </a:solidFill>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
        <p:nvSpPr>
          <p:cNvPr id="9" name="Rectangle 1"/>
          <p:cNvSpPr>
            <a:spLocks noChangeArrowheads="1"/>
          </p:cNvSpPr>
          <p:nvPr/>
        </p:nvSpPr>
        <p:spPr bwMode="auto">
          <a:xfrm>
            <a:off x="9906000" y="2286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Increase the SQG base fee from $300 to $560 and increase the LQG base fee from $525 to $980 over a three-year phase-in period. This 80% increase would result in a </a:t>
            </a:r>
            <a:r>
              <a:rPr kumimoji="0" lang="en-US" altLang="en-US"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$152,160</a:t>
            </a: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annual increase from current funding by 2021. </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Content Placeholder 9"/>
          <p:cNvSpPr>
            <a:spLocks noGrp="1"/>
          </p:cNvSpPr>
          <p:nvPr>
            <p:ph idx="1"/>
          </p:nvPr>
        </p:nvSpPr>
        <p:spPr/>
        <p:txBody>
          <a:bodyPr/>
          <a:lstStyle/>
          <a:p>
            <a:pPr marL="0" indent="0">
              <a:buNone/>
            </a:pPr>
            <a:r>
              <a:rPr lang="en-US" sz="2800" b="1" dirty="0" smtClean="0"/>
              <a:t>Annual Activity Verification Fee</a:t>
            </a:r>
          </a:p>
          <a:p>
            <a:pPr marL="0" indent="0">
              <a:buNone/>
            </a:pPr>
            <a:endParaRPr lang="en-US" b="1" dirty="0"/>
          </a:p>
          <a:p>
            <a:pPr marL="0" indent="0">
              <a:buNone/>
            </a:pPr>
            <a:endParaRPr lang="en-US" b="1" dirty="0" smtClean="0"/>
          </a:p>
          <a:p>
            <a:pPr marL="0" indent="0">
              <a:buNone/>
            </a:pPr>
            <a:endParaRPr lang="en-US" b="1" dirty="0"/>
          </a:p>
          <a:p>
            <a:pPr marL="0" indent="0">
              <a:buNone/>
            </a:pPr>
            <a:r>
              <a:rPr lang="en-US" sz="2800" b="1" dirty="0" smtClean="0"/>
              <a:t>Management Method Factor</a:t>
            </a:r>
            <a:endParaRPr lang="en-US" sz="2800" b="1" dirty="0"/>
          </a:p>
        </p:txBody>
      </p:sp>
      <p:graphicFrame>
        <p:nvGraphicFramePr>
          <p:cNvPr id="11" name="Table 10"/>
          <p:cNvGraphicFramePr>
            <a:graphicFrameLocks noGrp="1"/>
          </p:cNvGraphicFramePr>
          <p:nvPr>
            <p:extLst>
              <p:ext uri="{D42A27DB-BD31-4B8C-83A1-F6EECF244321}">
                <p14:modId xmlns:p14="http://schemas.microsoft.com/office/powerpoint/2010/main" val="1556953281"/>
              </p:ext>
            </p:extLst>
          </p:nvPr>
        </p:nvGraphicFramePr>
        <p:xfrm>
          <a:off x="609600" y="2159476"/>
          <a:ext cx="7620000" cy="13817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148109389"/>
                    </a:ext>
                  </a:extLst>
                </a:gridCol>
                <a:gridCol w="1524000">
                  <a:extLst>
                    <a:ext uri="{9D8B030D-6E8A-4147-A177-3AD203B41FA5}">
                      <a16:colId xmlns:a16="http://schemas.microsoft.com/office/drawing/2014/main" val="553480053"/>
                    </a:ext>
                  </a:extLst>
                </a:gridCol>
                <a:gridCol w="1524000">
                  <a:extLst>
                    <a:ext uri="{9D8B030D-6E8A-4147-A177-3AD203B41FA5}">
                      <a16:colId xmlns:a16="http://schemas.microsoft.com/office/drawing/2014/main" val="3904365533"/>
                    </a:ext>
                  </a:extLst>
                </a:gridCol>
                <a:gridCol w="1524000">
                  <a:extLst>
                    <a:ext uri="{9D8B030D-6E8A-4147-A177-3AD203B41FA5}">
                      <a16:colId xmlns:a16="http://schemas.microsoft.com/office/drawing/2014/main" val="4250706108"/>
                    </a:ext>
                  </a:extLst>
                </a:gridCol>
                <a:gridCol w="1524000">
                  <a:extLst>
                    <a:ext uri="{9D8B030D-6E8A-4147-A177-3AD203B41FA5}">
                      <a16:colId xmlns:a16="http://schemas.microsoft.com/office/drawing/2014/main" val="2755549752"/>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 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260198879"/>
                  </a:ext>
                </a:extLst>
              </a:tr>
              <a:tr h="370840">
                <a:tc>
                  <a:txBody>
                    <a:bodyPr/>
                    <a:lstStyle/>
                    <a:p>
                      <a:r>
                        <a:rPr lang="en-US" dirty="0" smtClean="0"/>
                        <a:t>SQG</a:t>
                      </a:r>
                      <a:endParaRPr lang="en-US" dirty="0"/>
                    </a:p>
                  </a:txBody>
                  <a:tcPr/>
                </a:tc>
                <a:tc>
                  <a:txBody>
                    <a:bodyPr/>
                    <a:lstStyle/>
                    <a:p>
                      <a:r>
                        <a:rPr lang="en-US" dirty="0" smtClean="0"/>
                        <a:t>$300</a:t>
                      </a:r>
                      <a:endParaRPr lang="en-US" dirty="0"/>
                    </a:p>
                  </a:txBody>
                  <a:tcPr/>
                </a:tc>
                <a:tc>
                  <a:txBody>
                    <a:bodyPr/>
                    <a:lstStyle/>
                    <a:p>
                      <a:r>
                        <a:rPr lang="en-US" dirty="0" smtClean="0"/>
                        <a:t>$540</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3822344005"/>
                  </a:ext>
                </a:extLst>
              </a:tr>
              <a:tr h="370840">
                <a:tc>
                  <a:txBody>
                    <a:bodyPr/>
                    <a:lstStyle/>
                    <a:p>
                      <a:r>
                        <a:rPr lang="en-US" dirty="0" smtClean="0"/>
                        <a:t>LQG</a:t>
                      </a:r>
                      <a:endParaRPr lang="en-US" dirty="0"/>
                    </a:p>
                  </a:txBody>
                  <a:tcPr/>
                </a:tc>
                <a:tc>
                  <a:txBody>
                    <a:bodyPr/>
                    <a:lstStyle/>
                    <a:p>
                      <a:r>
                        <a:rPr lang="en-US" dirty="0" smtClean="0"/>
                        <a:t>$525</a:t>
                      </a:r>
                      <a:endParaRPr lang="en-US" dirty="0"/>
                    </a:p>
                  </a:txBody>
                  <a:tcPr/>
                </a:tc>
                <a:tc>
                  <a:txBody>
                    <a:bodyPr/>
                    <a:lstStyle/>
                    <a:p>
                      <a:r>
                        <a:rPr lang="en-US" dirty="0" smtClean="0"/>
                        <a:t>$945</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6167416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641091389"/>
              </p:ext>
            </p:extLst>
          </p:nvPr>
        </p:nvGraphicFramePr>
        <p:xfrm>
          <a:off x="623045" y="4508183"/>
          <a:ext cx="7606554" cy="1381760"/>
        </p:xfrm>
        <a:graphic>
          <a:graphicData uri="http://schemas.openxmlformats.org/drawingml/2006/table">
            <a:tbl>
              <a:tblPr firstRow="1" bandRow="1">
                <a:tableStyleId>{5C22544A-7EE6-4342-B048-85BDC9FD1C3A}</a:tableStyleId>
              </a:tblPr>
              <a:tblGrid>
                <a:gridCol w="1472143">
                  <a:extLst>
                    <a:ext uri="{9D8B030D-6E8A-4147-A177-3AD203B41FA5}">
                      <a16:colId xmlns:a16="http://schemas.microsoft.com/office/drawing/2014/main" val="2487991638"/>
                    </a:ext>
                  </a:extLst>
                </a:gridCol>
                <a:gridCol w="1472143">
                  <a:extLst>
                    <a:ext uri="{9D8B030D-6E8A-4147-A177-3AD203B41FA5}">
                      <a16:colId xmlns:a16="http://schemas.microsoft.com/office/drawing/2014/main" val="3165034622"/>
                    </a:ext>
                  </a:extLst>
                </a:gridCol>
                <a:gridCol w="1472143">
                  <a:extLst>
                    <a:ext uri="{9D8B030D-6E8A-4147-A177-3AD203B41FA5}">
                      <a16:colId xmlns:a16="http://schemas.microsoft.com/office/drawing/2014/main" val="3849419539"/>
                    </a:ext>
                  </a:extLst>
                </a:gridCol>
                <a:gridCol w="1656160">
                  <a:extLst>
                    <a:ext uri="{9D8B030D-6E8A-4147-A177-3AD203B41FA5}">
                      <a16:colId xmlns:a16="http://schemas.microsoft.com/office/drawing/2014/main" val="1268418073"/>
                    </a:ext>
                  </a:extLst>
                </a:gridCol>
                <a:gridCol w="1533965">
                  <a:extLst>
                    <a:ext uri="{9D8B030D-6E8A-4147-A177-3AD203B41FA5}">
                      <a16:colId xmlns:a16="http://schemas.microsoft.com/office/drawing/2014/main" val="690735188"/>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318100906"/>
                  </a:ext>
                </a:extLst>
              </a:tr>
              <a:tr h="370840">
                <a:tc>
                  <a:txBody>
                    <a:bodyPr/>
                    <a:lstStyle/>
                    <a:p>
                      <a:r>
                        <a:rPr lang="en-US" dirty="0" smtClean="0"/>
                        <a:t>SQG</a:t>
                      </a:r>
                      <a:endParaRPr lang="en-US" dirty="0"/>
                    </a:p>
                  </a:txBody>
                  <a:tcPr/>
                </a:tc>
                <a:tc>
                  <a:txBody>
                    <a:bodyPr/>
                    <a:lstStyle/>
                    <a:p>
                      <a:r>
                        <a:rPr lang="en-US" dirty="0" smtClean="0"/>
                        <a:t>$296</a:t>
                      </a:r>
                      <a:endParaRPr lang="en-US" dirty="0"/>
                    </a:p>
                  </a:txBody>
                  <a:tcPr/>
                </a:tc>
                <a:tc>
                  <a:txBody>
                    <a:bodyPr/>
                    <a:lstStyle/>
                    <a:p>
                      <a:r>
                        <a:rPr lang="en-US" dirty="0" smtClean="0"/>
                        <a:t>$503</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4078067021"/>
                  </a:ext>
                </a:extLst>
              </a:tr>
              <a:tr h="370840">
                <a:tc>
                  <a:txBody>
                    <a:bodyPr/>
                    <a:lstStyle/>
                    <a:p>
                      <a:r>
                        <a:rPr lang="en-US" dirty="0" smtClean="0"/>
                        <a:t>LQG</a:t>
                      </a:r>
                      <a:endParaRPr lang="en-US" dirty="0"/>
                    </a:p>
                  </a:txBody>
                  <a:tcPr/>
                </a:tc>
                <a:tc>
                  <a:txBody>
                    <a:bodyPr/>
                    <a:lstStyle/>
                    <a:p>
                      <a:r>
                        <a:rPr lang="en-US" dirty="0" smtClean="0"/>
                        <a:t>$6,654</a:t>
                      </a:r>
                      <a:endParaRPr lang="en-US" dirty="0"/>
                    </a:p>
                  </a:txBody>
                  <a:tcPr/>
                </a:tc>
                <a:tc>
                  <a:txBody>
                    <a:bodyPr/>
                    <a:lstStyle/>
                    <a:p>
                      <a:r>
                        <a:rPr lang="en-US" dirty="0" smtClean="0"/>
                        <a:t>$11,322</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593897117"/>
                  </a:ext>
                </a:extLst>
              </a:tr>
            </a:tbl>
          </a:graphicData>
        </a:graphic>
      </p:graphicFrame>
    </p:spTree>
    <p:extLst>
      <p:ext uri="{BB962C8B-B14F-4D97-AF65-F5344CB8AC3E}">
        <p14:creationId xmlns:p14="http://schemas.microsoft.com/office/powerpoint/2010/main" val="2997941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a:bodyPr>
          <a:lstStyle/>
          <a:p>
            <a:r>
              <a:rPr lang="en-US" dirty="0" smtClean="0"/>
              <a:t>Permitted operating TSDs:</a:t>
            </a:r>
          </a:p>
          <a:p>
            <a:endParaRPr lang="en-US" dirty="0"/>
          </a:p>
          <a:p>
            <a:r>
              <a:rPr lang="en-US" dirty="0" smtClean="0"/>
              <a:t>One facility increase  = $5,750 annually</a:t>
            </a:r>
          </a:p>
          <a:p>
            <a:r>
              <a:rPr lang="en-US" dirty="0" smtClean="0"/>
              <a:t>Second facility increase = $495,000 annually	</a:t>
            </a:r>
            <a:r>
              <a:rPr lang="en-US" sz="2800" dirty="0" smtClean="0"/>
              <a:t>    $  75,750 for ACDP fee</a:t>
            </a:r>
          </a:p>
          <a:p>
            <a:pPr marL="914400" lvl="2" indent="0">
              <a:buNone/>
            </a:pPr>
            <a:r>
              <a:rPr lang="en-US" sz="2800" dirty="0" smtClean="0"/>
              <a:t> </a:t>
            </a:r>
            <a:r>
              <a:rPr lang="en-US" sz="2800" u="sng" dirty="0" smtClean="0"/>
              <a:t>+ $495,000 for new admin fee</a:t>
            </a:r>
          </a:p>
          <a:p>
            <a:pPr marL="914400" lvl="2" indent="0">
              <a:buNone/>
            </a:pPr>
            <a:endParaRPr lang="en-US" sz="2800" u="sng" dirty="0" smtClean="0"/>
          </a:p>
          <a:p>
            <a:r>
              <a:rPr lang="en-US" dirty="0" smtClean="0"/>
              <a:t>Variable Mod fee depends on request</a:t>
            </a:r>
          </a:p>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24</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431046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fontScale="85000" lnSpcReduction="20000"/>
          </a:bodyPr>
          <a:lstStyle/>
          <a:p>
            <a:pPr marL="0" indent="0">
              <a:buNone/>
            </a:pPr>
            <a:endParaRPr lang="en-US" dirty="0">
              <a:solidFill>
                <a:srgbClr val="00B050"/>
              </a:solidFill>
            </a:endParaRPr>
          </a:p>
          <a:p>
            <a:pPr marL="0" indent="0">
              <a:buNone/>
            </a:pPr>
            <a:r>
              <a:rPr lang="en-US" dirty="0" smtClean="0"/>
              <a:t>Facility 1 Increase</a:t>
            </a:r>
            <a:endParaRPr lang="en-US" dirty="0"/>
          </a:p>
          <a:p>
            <a:r>
              <a:rPr lang="en-US" dirty="0" smtClean="0"/>
              <a:t>$5,750 annually for the Annual Compliance Determination Fee</a:t>
            </a:r>
          </a:p>
          <a:p>
            <a:pPr marL="0" indent="0">
              <a:buNone/>
            </a:pPr>
            <a:endParaRPr lang="en-US" dirty="0" smtClean="0"/>
          </a:p>
          <a:p>
            <a:pPr marL="0" indent="0">
              <a:buNone/>
            </a:pPr>
            <a:r>
              <a:rPr lang="en-US" dirty="0" smtClean="0"/>
              <a:t>Facility 2 Increase</a:t>
            </a:r>
          </a:p>
          <a:p>
            <a:r>
              <a:rPr lang="en-US" dirty="0" smtClean="0"/>
              <a:t>$570,750 annually:	</a:t>
            </a:r>
            <a:r>
              <a:rPr lang="en-US" sz="2000" dirty="0" smtClean="0"/>
              <a:t>  </a:t>
            </a:r>
            <a:endParaRPr lang="en-US" sz="2000" dirty="0"/>
          </a:p>
          <a:p>
            <a:pPr lvl="3"/>
            <a:r>
              <a:rPr lang="en-US" sz="2400" dirty="0" smtClean="0"/>
              <a:t>$75,750 for Annual Compliance Determination fee and</a:t>
            </a:r>
          </a:p>
          <a:p>
            <a:pPr lvl="3"/>
            <a:r>
              <a:rPr lang="en-US" sz="2400" dirty="0" smtClean="0"/>
              <a:t>$495,000 for new Administrative fee</a:t>
            </a:r>
          </a:p>
          <a:p>
            <a:pPr marL="914400" lvl="2" indent="0">
              <a:buNone/>
            </a:pPr>
            <a:endParaRPr lang="en-US" sz="2800" u="sng" dirty="0" smtClean="0"/>
          </a:p>
          <a:p>
            <a:r>
              <a:rPr lang="en-US" dirty="0" smtClean="0"/>
              <a:t>Modification fee will vary annually depending on requests. </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25</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a:t>
            </a:r>
            <a:b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b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Permits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3439531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6858000"/>
          </a:xfrm>
          <a:solidFill>
            <a:srgbClr val="439777"/>
          </a:solidFill>
        </p:spPr>
        <p:txBody>
          <a:bodyPr>
            <a:normAutofit/>
          </a:bodyPr>
          <a:lstStyle/>
          <a:p>
            <a:r>
              <a:rPr lang="en-US" sz="5400" dirty="0" smtClean="0">
                <a:solidFill>
                  <a:schemeClr val="bg1"/>
                </a:solidFill>
              </a:rPr>
              <a:t>Program Info</a:t>
            </a:r>
            <a:endParaRPr lang="en-US" sz="5400"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26</a:t>
            </a:fld>
            <a:endParaRPr lang="en-US"/>
          </a:p>
        </p:txBody>
      </p:sp>
    </p:spTree>
    <p:extLst>
      <p:ext uri="{BB962C8B-B14F-4D97-AF65-F5344CB8AC3E}">
        <p14:creationId xmlns:p14="http://schemas.microsoft.com/office/powerpoint/2010/main" val="2693798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457200" y="228600"/>
            <a:ext cx="8402619" cy="6467475"/>
          </a:xfrm>
          <a:prstGeom prst="rect">
            <a:avLst/>
          </a:prstGeom>
        </p:spPr>
      </p:pic>
    </p:spTree>
    <p:extLst>
      <p:ext uri="{BB962C8B-B14F-4D97-AF65-F5344CB8AC3E}">
        <p14:creationId xmlns:p14="http://schemas.microsoft.com/office/powerpoint/2010/main" val="4007292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155587" y="274638"/>
            <a:ext cx="8647491" cy="940780"/>
          </a:xfrm>
          <a:prstGeom prst="rect">
            <a:avLst/>
          </a:prstGeom>
          <a:solidFill>
            <a:srgbClr val="439777"/>
          </a:solidFill>
          <a:ln>
            <a:solidFill>
              <a:srgbClr val="FFC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Hazardous Waste Program Background - Staff</a:t>
            </a:r>
            <a:endParaRPr lang="en-US" sz="3200" dirty="0">
              <a:solidFill>
                <a:schemeClr val="bg1"/>
              </a:solidFill>
              <a:latin typeface="Arial" pitchFamily="34" charset="0"/>
              <a:cs typeface="Arial" pitchFamily="34" charset="0"/>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776637" y="1702646"/>
            <a:ext cx="6026441" cy="4138156"/>
          </a:xfrm>
        </p:spPr>
      </p:pic>
      <p:sp>
        <p:nvSpPr>
          <p:cNvPr id="9" name="TextBox 8"/>
          <p:cNvSpPr txBox="1"/>
          <p:nvPr/>
        </p:nvSpPr>
        <p:spPr>
          <a:xfrm>
            <a:off x="308521" y="1630129"/>
            <a:ext cx="2129879" cy="452431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Headquarters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Northwest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Western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Eastern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6" name="Group 15"/>
          <p:cNvGrpSpPr/>
          <p:nvPr/>
        </p:nvGrpSpPr>
        <p:grpSpPr>
          <a:xfrm>
            <a:off x="2409129" y="6089188"/>
            <a:ext cx="6102784" cy="520203"/>
            <a:chOff x="92327" y="6116904"/>
            <a:chExt cx="5181600" cy="486527"/>
          </a:xfrm>
        </p:grpSpPr>
        <p:sp>
          <p:nvSpPr>
            <p:cNvPr id="15" name="TextBox 14"/>
            <p:cNvSpPr txBox="1"/>
            <p:nvPr/>
          </p:nvSpPr>
          <p:spPr>
            <a:xfrm>
              <a:off x="92327" y="6177936"/>
              <a:ext cx="5181600" cy="3454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TA          Inspection        Permit         Administration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2" name="Picture 5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454" y="6125529"/>
              <a:ext cx="222489" cy="476250"/>
            </a:xfrm>
            <a:prstGeom prst="rect">
              <a:avLst/>
            </a:prstGeom>
          </p:spPr>
        </p:pic>
        <p:pic>
          <p:nvPicPr>
            <p:cNvPr id="53" name="Picture 5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310399" y="6125529"/>
              <a:ext cx="208369" cy="476250"/>
            </a:xfrm>
            <a:prstGeom prst="rect">
              <a:avLst/>
            </a:prstGeom>
          </p:spPr>
        </p:pic>
        <p:pic>
          <p:nvPicPr>
            <p:cNvPr id="54" name="Picture 53"/>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492520" y="6118555"/>
              <a:ext cx="212579" cy="484876"/>
            </a:xfrm>
            <a:prstGeom prst="rect">
              <a:avLst/>
            </a:prstGeom>
          </p:spPr>
        </p:pic>
        <p:pic>
          <p:nvPicPr>
            <p:cNvPr id="55" name="Picture 5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430212" y="6116904"/>
              <a:ext cx="212400" cy="484876"/>
            </a:xfrm>
            <a:prstGeom prst="rect">
              <a:avLst/>
            </a:prstGeom>
          </p:spPr>
        </p:pic>
      </p:grpSp>
      <p:pic>
        <p:nvPicPr>
          <p:cNvPr id="40" name="Picture 39"/>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4339" y="3083235"/>
            <a:ext cx="245413" cy="476250"/>
          </a:xfrm>
          <a:prstGeom prst="rect">
            <a:avLst/>
          </a:prstGeom>
        </p:spPr>
      </p:pic>
      <p:pic>
        <p:nvPicPr>
          <p:cNvPr id="41" name="Picture 40"/>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3050" y="4234364"/>
            <a:ext cx="245413" cy="476250"/>
          </a:xfrm>
          <a:prstGeom prst="rect">
            <a:avLst/>
          </a:prstGeom>
        </p:spPr>
      </p:pic>
      <p:pic>
        <p:nvPicPr>
          <p:cNvPr id="43" name="Picture 4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71881" y="3083235"/>
            <a:ext cx="245413" cy="476250"/>
          </a:xfrm>
          <a:prstGeom prst="rect">
            <a:avLst/>
          </a:prstGeom>
        </p:spPr>
      </p:pic>
      <p:pic>
        <p:nvPicPr>
          <p:cNvPr id="56" name="Picture 55"/>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463488" y="3083235"/>
            <a:ext cx="245413" cy="476250"/>
          </a:xfrm>
          <a:prstGeom prst="rect">
            <a:avLst/>
          </a:prstGeom>
        </p:spPr>
      </p:pic>
      <p:pic>
        <p:nvPicPr>
          <p:cNvPr id="57" name="Picture 56"/>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5229" y="4234364"/>
            <a:ext cx="245413" cy="476250"/>
          </a:xfrm>
          <a:prstGeom prst="rect">
            <a:avLst/>
          </a:prstGeom>
        </p:spPr>
      </p:pic>
      <p:pic>
        <p:nvPicPr>
          <p:cNvPr id="59" name="Picture 58"/>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13619" y="2027917"/>
            <a:ext cx="262043" cy="486374"/>
          </a:xfrm>
          <a:prstGeom prst="rect">
            <a:avLst/>
          </a:prstGeom>
        </p:spPr>
      </p:pic>
      <p:pic>
        <p:nvPicPr>
          <p:cNvPr id="60" name="Picture 59"/>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26396" y="3085052"/>
            <a:ext cx="262043" cy="476250"/>
          </a:xfrm>
          <a:prstGeom prst="rect">
            <a:avLst/>
          </a:prstGeom>
        </p:spPr>
      </p:pic>
      <p:pic>
        <p:nvPicPr>
          <p:cNvPr id="61" name="Picture 60"/>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5" y="3083235"/>
            <a:ext cx="262043" cy="476250"/>
          </a:xfrm>
          <a:prstGeom prst="rect">
            <a:avLst/>
          </a:prstGeom>
        </p:spPr>
      </p:pic>
      <p:pic>
        <p:nvPicPr>
          <p:cNvPr id="62" name="Picture 6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4" y="4234364"/>
            <a:ext cx="262043" cy="476250"/>
          </a:xfrm>
          <a:prstGeom prst="rect">
            <a:avLst/>
          </a:prstGeom>
        </p:spPr>
      </p:pic>
      <p:pic>
        <p:nvPicPr>
          <p:cNvPr id="63" name="Picture 62"/>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01743" y="5302351"/>
            <a:ext cx="250371" cy="518438"/>
          </a:xfrm>
          <a:prstGeom prst="rect">
            <a:avLst/>
          </a:prstGeom>
        </p:spPr>
      </p:pic>
      <p:pic>
        <p:nvPicPr>
          <p:cNvPr id="65" name="Picture 64"/>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20150" y="5302351"/>
            <a:ext cx="250371" cy="518438"/>
          </a:xfrm>
          <a:prstGeom prst="rect">
            <a:avLst/>
          </a:prstGeom>
        </p:spPr>
      </p:pic>
      <p:pic>
        <p:nvPicPr>
          <p:cNvPr id="66" name="Picture 65"/>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1" r="51954"/>
          <a:stretch/>
        </p:blipFill>
        <p:spPr>
          <a:xfrm>
            <a:off x="1477839" y="5293540"/>
            <a:ext cx="115220" cy="518438"/>
          </a:xfrm>
          <a:prstGeom prst="rect">
            <a:avLst/>
          </a:prstGeom>
        </p:spPr>
      </p:pic>
      <p:pic>
        <p:nvPicPr>
          <p:cNvPr id="68" name="Picture 6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4183" y="2027917"/>
            <a:ext cx="250160" cy="492963"/>
          </a:xfrm>
          <a:prstGeom prst="rect">
            <a:avLst/>
          </a:prstGeom>
        </p:spPr>
      </p:pic>
      <p:pic>
        <p:nvPicPr>
          <p:cNvPr id="71" name="Picture 70"/>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489211" y="4224657"/>
            <a:ext cx="124436" cy="486508"/>
          </a:xfrm>
          <a:prstGeom prst="rect">
            <a:avLst/>
          </a:prstGeom>
        </p:spPr>
      </p:pic>
      <p:pic>
        <p:nvPicPr>
          <p:cNvPr id="75" name="Picture 7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8835" y="2030838"/>
            <a:ext cx="250160" cy="492963"/>
          </a:xfrm>
          <a:prstGeom prst="rect">
            <a:avLst/>
          </a:prstGeom>
        </p:spPr>
      </p:pic>
      <p:pic>
        <p:nvPicPr>
          <p:cNvPr id="76" name="Picture 75"/>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60237" y="2027917"/>
            <a:ext cx="250160" cy="492963"/>
          </a:xfrm>
          <a:prstGeom prst="rect">
            <a:avLst/>
          </a:prstGeom>
        </p:spPr>
      </p:pic>
      <p:pic>
        <p:nvPicPr>
          <p:cNvPr id="77" name="Picture 76"/>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781486" y="2029809"/>
            <a:ext cx="250160" cy="492963"/>
          </a:xfrm>
          <a:prstGeom prst="rect">
            <a:avLst/>
          </a:prstGeom>
        </p:spPr>
      </p:pic>
      <p:pic>
        <p:nvPicPr>
          <p:cNvPr id="78" name="Picture 7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92380" y="2030991"/>
            <a:ext cx="250160" cy="492963"/>
          </a:xfrm>
          <a:prstGeom prst="rect">
            <a:avLst/>
          </a:prstGeom>
        </p:spPr>
      </p:pic>
      <p:pic>
        <p:nvPicPr>
          <p:cNvPr id="79" name="Picture 78"/>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2093000" y="3083235"/>
            <a:ext cx="124436" cy="486508"/>
          </a:xfrm>
          <a:prstGeom prst="rect">
            <a:avLst/>
          </a:prstGeom>
        </p:spPr>
      </p:pic>
      <p:pic>
        <p:nvPicPr>
          <p:cNvPr id="80" name="Picture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7986" y="2813396"/>
            <a:ext cx="381000" cy="581186"/>
          </a:xfrm>
          <a:prstGeom prst="rect">
            <a:avLst/>
          </a:prstGeom>
        </p:spPr>
      </p:pic>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9698" y="3528344"/>
            <a:ext cx="381000" cy="581186"/>
          </a:xfrm>
          <a:prstGeom prst="rect">
            <a:avLst/>
          </a:prstGeom>
        </p:spPr>
      </p:pic>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9163" y="2127001"/>
            <a:ext cx="381000" cy="581186"/>
          </a:xfrm>
          <a:prstGeom prst="rect">
            <a:avLst/>
          </a:prstGeom>
        </p:spPr>
      </p:pic>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2127001"/>
            <a:ext cx="381000" cy="581186"/>
          </a:xfrm>
          <a:prstGeom prst="rect">
            <a:avLst/>
          </a:prstGeom>
        </p:spPr>
      </p:pic>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3196" y="3528344"/>
            <a:ext cx="381000" cy="581186"/>
          </a:xfrm>
          <a:prstGeom prst="rect">
            <a:avLst/>
          </a:prstGeom>
        </p:spPr>
      </p:pic>
      <p:pic>
        <p:nvPicPr>
          <p:cNvPr id="44" name="Picture 43"/>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58244" y="5301800"/>
            <a:ext cx="245413" cy="507276"/>
          </a:xfrm>
          <a:prstGeom prst="rect">
            <a:avLst/>
          </a:prstGeom>
        </p:spPr>
      </p:pic>
      <p:pic>
        <p:nvPicPr>
          <p:cNvPr id="45" name="Picture 44"/>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684953" y="5293540"/>
            <a:ext cx="108408" cy="515536"/>
          </a:xfrm>
          <a:prstGeom prst="rect">
            <a:avLst/>
          </a:prstGeom>
        </p:spPr>
      </p:pic>
    </p:spTree>
    <p:extLst>
      <p:ext uri="{BB962C8B-B14F-4D97-AF65-F5344CB8AC3E}">
        <p14:creationId xmlns:p14="http://schemas.microsoft.com/office/powerpoint/2010/main" val="2722529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Background –            Program Portfolio</a:t>
            </a:r>
            <a:endParaRPr lang="en-US" sz="3200" dirty="0">
              <a:solidFill>
                <a:schemeClr val="bg1"/>
              </a:solidFill>
              <a:latin typeface="Arial" pitchFamily="34" charset="0"/>
              <a:cs typeface="Arial" pitchFamily="34" charset="0"/>
            </a:endParaRPr>
          </a:p>
        </p:txBody>
      </p:sp>
      <p:sp>
        <p:nvSpPr>
          <p:cNvPr id="9" name="Content Placeholder 8"/>
          <p:cNvSpPr>
            <a:spLocks noGrp="1"/>
          </p:cNvSpPr>
          <p:nvPr>
            <p:ph sz="half" idx="1"/>
          </p:nvPr>
        </p:nvSpPr>
        <p:spPr>
          <a:xfrm>
            <a:off x="457200" y="1830387"/>
            <a:ext cx="3962400" cy="4525963"/>
          </a:xfrm>
        </p:spPr>
        <p:txBody>
          <a:bodyPr>
            <a:normAutofit/>
          </a:bodyPr>
          <a:lstStyle/>
          <a:p>
            <a:r>
              <a:rPr lang="en-US" dirty="0" smtClean="0"/>
              <a:t>Compliance and enforcement</a:t>
            </a:r>
          </a:p>
          <a:p>
            <a:r>
              <a:rPr lang="en-US" dirty="0" smtClean="0"/>
              <a:t>Technical </a:t>
            </a:r>
            <a:r>
              <a:rPr lang="en-US" dirty="0"/>
              <a:t>Assistance</a:t>
            </a:r>
          </a:p>
          <a:p>
            <a:pPr>
              <a:lnSpc>
                <a:spcPct val="150000"/>
              </a:lnSpc>
            </a:pPr>
            <a:r>
              <a:rPr lang="en-US" dirty="0" smtClean="0"/>
              <a:t>Permitting</a:t>
            </a:r>
          </a:p>
          <a:p>
            <a:pPr>
              <a:lnSpc>
                <a:spcPct val="150000"/>
              </a:lnSpc>
            </a:pPr>
            <a:r>
              <a:rPr lang="en-US" dirty="0" smtClean="0"/>
              <a:t>Data Management </a:t>
            </a:r>
          </a:p>
          <a:p>
            <a:pPr>
              <a:lnSpc>
                <a:spcPct val="150000"/>
              </a:lnSpc>
            </a:pPr>
            <a:r>
              <a:rPr lang="en-US" dirty="0" smtClean="0"/>
              <a:t>Policy </a:t>
            </a:r>
          </a:p>
        </p:txBody>
      </p:sp>
      <p:graphicFrame>
        <p:nvGraphicFramePr>
          <p:cNvPr id="11" name="Content Placeholder 3"/>
          <p:cNvGraphicFramePr>
            <a:graphicFrameLocks noGrp="1"/>
          </p:cNvGraphicFramePr>
          <p:nvPr>
            <p:ph sz="half" idx="2"/>
            <p:extLst/>
          </p:nvPr>
        </p:nvGraphicFramePr>
        <p:xfrm>
          <a:off x="3886200" y="1417638"/>
          <a:ext cx="5867400" cy="5303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2850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84791" y="3810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Hazardous Waste Fee Increases</a:t>
            </a:r>
          </a:p>
        </p:txBody>
      </p:sp>
      <p:sp>
        <p:nvSpPr>
          <p:cNvPr id="3" name="Subtitle 2">
            <a:extLst>
              <a:ext uri="{FF2B5EF4-FFF2-40B4-BE49-F238E27FC236}">
                <a16:creationId xmlns:a16="http://schemas.microsoft.com/office/drawing/2014/main" id="{39AD7AF8-9A49-4860-B339-55D50F46865E}"/>
              </a:ext>
            </a:extLst>
          </p:cNvPr>
          <p:cNvSpPr>
            <a:spLocks noGrp="1"/>
          </p:cNvSpPr>
          <p:nvPr>
            <p:ph type="subTitle" idx="1"/>
          </p:nvPr>
        </p:nvSpPr>
        <p:spPr>
          <a:xfrm>
            <a:off x="609600" y="2362200"/>
            <a:ext cx="7543800" cy="3429000"/>
          </a:xfrm>
        </p:spPr>
        <p:txBody>
          <a:bodyPr rtlCol="0">
            <a:normAutofit/>
          </a:bodyPr>
          <a:lstStyle/>
          <a:p>
            <a:pPr eaLnBrk="1" fontAlgn="auto" hangingPunct="1">
              <a:spcAft>
                <a:spcPts val="0"/>
              </a:spcAft>
              <a:defRPr/>
            </a:pPr>
            <a:endParaRPr lang="en-US" sz="3600" dirty="0">
              <a:latin typeface="Arial" pitchFamily="34" charset="0"/>
              <a:cs typeface="Arial" pitchFamily="34" charset="0"/>
            </a:endParaRPr>
          </a:p>
          <a:p>
            <a:pP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2800" dirty="0">
              <a:latin typeface="Arial" pitchFamily="34" charset="0"/>
              <a:cs typeface="Arial" pitchFamily="34" charset="0"/>
            </a:endParaRP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BD25B297-93A3-47A5-BC31-933CBC81F9B2}"/>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a:t>
            </a:r>
            <a:r>
              <a:rPr lang="en-US" sz="1000" dirty="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pic>
        <p:nvPicPr>
          <p:cNvPr id="5125"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5"/>
          <p:cNvSpPr>
            <a:spLocks noChangeArrowheads="1"/>
          </p:cNvSpPr>
          <p:nvPr/>
        </p:nvSpPr>
        <p:spPr bwMode="auto">
          <a:xfrm>
            <a:off x="685800" y="1600200"/>
            <a:ext cx="8229600" cy="39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1" dirty="0" smtClean="0"/>
          </a:p>
          <a:p>
            <a:pPr algn="ctr" eaLnBrk="1" hangingPunct="1">
              <a:spcBef>
                <a:spcPct val="0"/>
              </a:spcBef>
              <a:buFontTx/>
              <a:buNone/>
            </a:pPr>
            <a:r>
              <a:rPr lang="en-US" altLang="en-US" sz="2800" b="1" dirty="0" smtClean="0"/>
              <a:t>Background </a:t>
            </a:r>
            <a:r>
              <a:rPr lang="en-US" altLang="en-US" sz="2800" b="1" dirty="0"/>
              <a:t>– </a:t>
            </a:r>
            <a:r>
              <a:rPr lang="en-US" altLang="en-US" sz="2800" b="1" dirty="0" smtClean="0"/>
              <a:t>Hazardous Waste Program </a:t>
            </a:r>
            <a:r>
              <a:rPr lang="en-US" altLang="en-US" sz="2800" b="1" dirty="0"/>
              <a:t>Fees</a:t>
            </a:r>
          </a:p>
          <a:p>
            <a:pPr algn="ctr" eaLnBrk="1" hangingPunct="1">
              <a:spcBef>
                <a:spcPct val="0"/>
              </a:spcBef>
              <a:buFontTx/>
              <a:buNone/>
            </a:pPr>
            <a:endParaRPr lang="en-US" altLang="en-US" sz="1000" b="1" dirty="0"/>
          </a:p>
          <a:p>
            <a:pPr eaLnBrk="1" hangingPunct="1">
              <a:spcBef>
                <a:spcPct val="0"/>
              </a:spcBef>
              <a:spcAft>
                <a:spcPts val="600"/>
              </a:spcAft>
              <a:buFont typeface="Wingdings" panose="05000000000000000000" pitchFamily="2" charset="2"/>
              <a:buChar char="Ø"/>
            </a:pPr>
            <a:r>
              <a:rPr lang="en-US" altLang="en-US" sz="2000" dirty="0" smtClean="0"/>
              <a:t>Projected $1.2-$1.5 million revenue deficit in revenue</a:t>
            </a:r>
            <a:endParaRPr lang="en-US" altLang="en-US" sz="2000" dirty="0"/>
          </a:p>
          <a:p>
            <a:pPr eaLnBrk="1" hangingPunct="1">
              <a:spcBef>
                <a:spcPct val="0"/>
              </a:spcBef>
              <a:spcAft>
                <a:spcPts val="600"/>
              </a:spcAft>
              <a:buFont typeface="Wingdings" panose="05000000000000000000" pitchFamily="2" charset="2"/>
              <a:buChar char="Ø"/>
            </a:pPr>
            <a:r>
              <a:rPr lang="en-US" altLang="en-US" sz="2000" dirty="0"/>
              <a:t>Fee increases needed as </a:t>
            </a:r>
            <a:r>
              <a:rPr lang="en-US" altLang="en-US" sz="2000" dirty="0" smtClean="0"/>
              <a:t>program </a:t>
            </a:r>
            <a:r>
              <a:rPr lang="en-US" altLang="en-US" sz="2000" dirty="0"/>
              <a:t>operating costs </a:t>
            </a:r>
            <a:r>
              <a:rPr lang="en-US" altLang="en-US" sz="2000" dirty="0" smtClean="0"/>
              <a:t>increase</a:t>
            </a:r>
            <a:endParaRPr lang="en-US" altLang="en-US" sz="2000" dirty="0"/>
          </a:p>
          <a:p>
            <a:pPr eaLnBrk="1" hangingPunct="1">
              <a:spcBef>
                <a:spcPct val="0"/>
              </a:spcBef>
              <a:spcAft>
                <a:spcPts val="600"/>
              </a:spcAft>
              <a:buFont typeface="Wingdings" panose="05000000000000000000" pitchFamily="2" charset="2"/>
              <a:buChar char="Ø"/>
            </a:pPr>
            <a:r>
              <a:rPr lang="en-US" altLang="en-US" sz="2000" dirty="0"/>
              <a:t>Federal and state statutes authorize fee increases </a:t>
            </a:r>
            <a:r>
              <a:rPr lang="en-US" altLang="en-US" sz="2000" dirty="0" smtClean="0"/>
              <a:t>to implement program</a:t>
            </a:r>
            <a:endParaRPr lang="en-US" altLang="en-US" sz="2000" dirty="0"/>
          </a:p>
          <a:p>
            <a:pPr eaLnBrk="1" hangingPunct="1">
              <a:spcBef>
                <a:spcPct val="0"/>
              </a:spcBef>
              <a:spcAft>
                <a:spcPts val="600"/>
              </a:spcAft>
              <a:buFont typeface="Wingdings" panose="05000000000000000000" pitchFamily="2" charset="2"/>
              <a:buChar char="Ø"/>
            </a:pPr>
            <a:endParaRPr lang="en-US" altLang="en-US" sz="2000" dirty="0" smtClean="0"/>
          </a:p>
          <a:p>
            <a:pPr eaLnBrk="1" hangingPunct="1">
              <a:spcBef>
                <a:spcPct val="0"/>
              </a:spcBef>
              <a:spcAft>
                <a:spcPts val="600"/>
              </a:spcAft>
              <a:buFont typeface="Wingdings" panose="05000000000000000000" pitchFamily="2" charset="2"/>
              <a:buChar char="Ø"/>
            </a:pPr>
            <a:r>
              <a:rPr lang="en-US" altLang="en-US" sz="2000" dirty="0" smtClean="0"/>
              <a:t>Today’s fee </a:t>
            </a:r>
            <a:r>
              <a:rPr lang="en-US" altLang="en-US" sz="2000" dirty="0"/>
              <a:t>increase proposal:</a:t>
            </a:r>
          </a:p>
          <a:p>
            <a:pPr eaLnBrk="1" hangingPunct="1">
              <a:spcBef>
                <a:spcPct val="0"/>
              </a:spcBef>
              <a:spcAft>
                <a:spcPts val="600"/>
              </a:spcAft>
              <a:buNone/>
            </a:pPr>
            <a:r>
              <a:rPr lang="en-US" altLang="en-US" sz="2000" b="1" dirty="0" smtClean="0"/>
              <a:t>- Generator Fees: Phased in </a:t>
            </a:r>
            <a:r>
              <a:rPr lang="en-US" altLang="en-US" sz="2000" dirty="0" smtClean="0"/>
              <a:t>from 2019 to 2024; </a:t>
            </a:r>
            <a:r>
              <a:rPr lang="en-US" altLang="en-US" sz="2000" dirty="0"/>
              <a:t>invoice </a:t>
            </a:r>
            <a:r>
              <a:rPr lang="en-US" altLang="en-US" sz="2000" dirty="0" smtClean="0"/>
              <a:t>July 2019</a:t>
            </a:r>
            <a:endParaRPr lang="en-US" altLang="en-US" sz="2000" b="1" dirty="0"/>
          </a:p>
          <a:p>
            <a:pPr eaLnBrk="1" hangingPunct="1">
              <a:spcBef>
                <a:spcPct val="0"/>
              </a:spcBef>
              <a:spcAft>
                <a:spcPts val="600"/>
              </a:spcAft>
              <a:buNone/>
            </a:pPr>
            <a:r>
              <a:rPr lang="en-US" altLang="en-US" sz="2000" b="1" dirty="0" smtClean="0"/>
              <a:t>- Permitting Fees: One increase in </a:t>
            </a:r>
            <a:r>
              <a:rPr lang="en-US" altLang="en-US" sz="2000" dirty="0" smtClean="0"/>
              <a:t>2019;  </a:t>
            </a:r>
            <a:r>
              <a:rPr lang="en-US" altLang="en-US" sz="2000" dirty="0"/>
              <a:t>invoice </a:t>
            </a:r>
            <a:r>
              <a:rPr lang="en-US" altLang="en-US" sz="2000" dirty="0" smtClean="0"/>
              <a:t>July 2019</a:t>
            </a:r>
            <a:endParaRPr lang="en-US" altLang="en-US" sz="2000" dirty="0"/>
          </a:p>
          <a:p>
            <a:pPr eaLnBrk="1" hangingPunct="1">
              <a:spcBef>
                <a:spcPct val="0"/>
              </a:spcBef>
              <a:spcAft>
                <a:spcPts val="600"/>
              </a:spcAft>
              <a:buFontTx/>
              <a:buNone/>
            </a:pPr>
            <a:endParaRPr lang="en-US" altLang="en-US" sz="1800" dirty="0"/>
          </a:p>
        </p:txBody>
      </p:sp>
    </p:spTree>
    <p:extLst>
      <p:ext uri="{BB962C8B-B14F-4D97-AF65-F5344CB8AC3E}">
        <p14:creationId xmlns:p14="http://schemas.microsoft.com/office/powerpoint/2010/main" val="2445237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Business Case</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30</a:t>
            </a:fld>
            <a:endParaRPr lang="en-US"/>
          </a:p>
        </p:txBody>
      </p:sp>
    </p:spTree>
    <p:extLst>
      <p:ext uri="{BB962C8B-B14F-4D97-AF65-F5344CB8AC3E}">
        <p14:creationId xmlns:p14="http://schemas.microsoft.com/office/powerpoint/2010/main" val="3699978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Generators</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31</a:t>
            </a:fld>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5693908"/>
              </p:ext>
            </p:extLst>
          </p:nvPr>
        </p:nvGraphicFramePr>
        <p:xfrm>
          <a:off x="457200" y="1676400"/>
          <a:ext cx="8229600" cy="3913226"/>
        </p:xfrm>
        <a:graphic>
          <a:graphicData uri="http://schemas.openxmlformats.org/drawingml/2006/table">
            <a:tbl>
              <a:tblPr/>
              <a:tblGrid>
                <a:gridCol w="1468132">
                  <a:extLst>
                    <a:ext uri="{9D8B030D-6E8A-4147-A177-3AD203B41FA5}">
                      <a16:colId xmlns:a16="http://schemas.microsoft.com/office/drawing/2014/main" val="1348755609"/>
                    </a:ext>
                  </a:extLst>
                </a:gridCol>
                <a:gridCol w="1159052">
                  <a:extLst>
                    <a:ext uri="{9D8B030D-6E8A-4147-A177-3AD203B41FA5}">
                      <a16:colId xmlns:a16="http://schemas.microsoft.com/office/drawing/2014/main" val="3311323992"/>
                    </a:ext>
                  </a:extLst>
                </a:gridCol>
                <a:gridCol w="1313591">
                  <a:extLst>
                    <a:ext uri="{9D8B030D-6E8A-4147-A177-3AD203B41FA5}">
                      <a16:colId xmlns:a16="http://schemas.microsoft.com/office/drawing/2014/main" val="3878927362"/>
                    </a:ext>
                  </a:extLst>
                </a:gridCol>
                <a:gridCol w="1313591">
                  <a:extLst>
                    <a:ext uri="{9D8B030D-6E8A-4147-A177-3AD203B41FA5}">
                      <a16:colId xmlns:a16="http://schemas.microsoft.com/office/drawing/2014/main" val="849538748"/>
                    </a:ext>
                  </a:extLst>
                </a:gridCol>
                <a:gridCol w="1493905">
                  <a:extLst>
                    <a:ext uri="{9D8B030D-6E8A-4147-A177-3AD203B41FA5}">
                      <a16:colId xmlns:a16="http://schemas.microsoft.com/office/drawing/2014/main" val="616857190"/>
                    </a:ext>
                  </a:extLst>
                </a:gridCol>
                <a:gridCol w="1481329">
                  <a:extLst>
                    <a:ext uri="{9D8B030D-6E8A-4147-A177-3AD203B41FA5}">
                      <a16:colId xmlns:a16="http://schemas.microsoft.com/office/drawing/2014/main" val="1601778323"/>
                    </a:ext>
                  </a:extLst>
                </a:gridCol>
              </a:tblGrid>
              <a:tr h="416052">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2018</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836337436"/>
                  </a:ext>
                </a:extLst>
              </a:tr>
              <a:tr h="38702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1800" b="0" i="0" u="none" strike="noStrike" dirty="0">
                          <a:solidFill>
                            <a:srgbClr val="000000"/>
                          </a:solidFill>
                          <a:effectLst/>
                          <a:latin typeface="Calibri" panose="020F0502020204030204" pitchFamily="34" charset="0"/>
                        </a:rPr>
                        <a:t>13.84%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17.70%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7.13%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4038406"/>
                  </a:ext>
                </a:extLst>
              </a:tr>
              <a:tr h="38702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dirty="0">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169384"/>
                  </a:ext>
                </a:extLst>
              </a:tr>
              <a:tr h="597815">
                <a:tc>
                  <a:txBody>
                    <a:bodyPr/>
                    <a:lstStyle/>
                    <a:p>
                      <a:pPr algn="ctr" fontAlgn="ctr"/>
                      <a:r>
                        <a:rPr lang="en-US" sz="1800" b="0" i="0" u="none" strike="noStrike" dirty="0" smtClean="0">
                          <a:solidFill>
                            <a:srgbClr val="000000"/>
                          </a:solidFill>
                          <a:effectLst/>
                          <a:latin typeface="Calibri" panose="020F0502020204030204" pitchFamily="34" charset="0"/>
                        </a:rPr>
                        <a:t>Annual Gen Fee</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$57,060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957023"/>
                  </a:ext>
                </a:extLst>
              </a:tr>
              <a:tr h="415589">
                <a:tc>
                  <a:txBody>
                    <a:bodyPr/>
                    <a:lstStyle/>
                    <a:p>
                      <a:pPr algn="ctr" fontAlgn="ctr"/>
                      <a:r>
                        <a:rPr lang="en-US" sz="1800" b="0" i="0" u="none" strike="noStrike" dirty="0" smtClean="0">
                          <a:solidFill>
                            <a:srgbClr val="000000"/>
                          </a:solidFill>
                          <a:effectLst/>
                          <a:latin typeface="Calibri" panose="020F0502020204030204" pitchFamily="34" charset="0"/>
                        </a:rPr>
                        <a:t>Mgmt 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US" sz="18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166,999</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$264,768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$91,111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80479"/>
                  </a:ext>
                </a:extLst>
              </a:tr>
              <a:tr h="387026">
                <a:tc>
                  <a:txBody>
                    <a:bodyPr/>
                    <a:lstStyle/>
                    <a:p>
                      <a:pPr algn="ctr" fontAlgn="ctr"/>
                      <a:r>
                        <a:rPr lang="en-ZW" sz="1800" b="0" i="0" u="none" strike="noStrike" dirty="0" err="1">
                          <a:solidFill>
                            <a:srgbClr val="000000"/>
                          </a:solidFill>
                          <a:effectLst/>
                          <a:latin typeface="Calibri" panose="020F0502020204030204" pitchFamily="34" charset="0"/>
                        </a:rPr>
                        <a:t>Add'l</a:t>
                      </a:r>
                      <a:r>
                        <a:rPr lang="en-ZW" sz="1800" b="0" i="0" u="none" strike="noStrike" dirty="0">
                          <a:solidFill>
                            <a:srgbClr val="000000"/>
                          </a:solidFill>
                          <a:effectLst/>
                          <a:latin typeface="Calibri" panose="020F0502020204030204" pitchFamily="34" charset="0"/>
                        </a:rPr>
                        <a:t> </a:t>
                      </a:r>
                      <a:r>
                        <a:rPr lang="en-ZW" sz="1800" b="0" i="0" u="none" strike="noStrike" dirty="0" smtClean="0">
                          <a:solidFill>
                            <a:srgbClr val="000000"/>
                          </a:solidFill>
                          <a:effectLst/>
                          <a:latin typeface="Calibri" panose="020F0502020204030204" pitchFamily="34" charset="0"/>
                        </a:rPr>
                        <a:t>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18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214,549</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a:solidFill>
                            <a:srgbClr val="000000"/>
                          </a:solidFill>
                          <a:effectLst/>
                          <a:latin typeface="Calibri" panose="020F0502020204030204" pitchFamily="34" charset="0"/>
                        </a:rPr>
                        <a:t>$312,318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$148,171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353896"/>
                  </a:ext>
                </a:extLst>
              </a:tr>
              <a:tr h="387026">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1,764,549 </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2,076,867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2,225,038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2,378,105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745050"/>
                  </a:ext>
                </a:extLst>
              </a:tr>
              <a:tr h="387026">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a:solidFill>
                            <a:srgbClr val="000000"/>
                          </a:solidFill>
                          <a:effectLst/>
                          <a:latin typeface="Calibri" panose="020F0502020204030204" pitchFamily="34" charset="0"/>
                        </a:rPr>
                        <a:t>$3,572,000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1,807,451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1,495,133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1,346,962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1,193,895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929077"/>
                  </a:ext>
                </a:extLst>
              </a:tr>
              <a:tr h="387026">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dirty="0">
                          <a:solidFill>
                            <a:srgbClr val="000000"/>
                          </a:solidFill>
                          <a:effectLst/>
                          <a:latin typeface="Calibri" panose="020F0502020204030204" pitchFamily="34" charset="0"/>
                        </a:rPr>
                        <a:t>$2,022,000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smtClean="0">
                          <a:solidFill>
                            <a:srgbClr val="FF0000"/>
                          </a:solidFill>
                          <a:effectLst/>
                          <a:latin typeface="Calibri" panose="020F0502020204030204" pitchFamily="34" charset="0"/>
                        </a:rPr>
                        <a:t>($1,807,451)</a:t>
                      </a:r>
                      <a:endParaRPr lang="en-US"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($1,495,133)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($1,346,962)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($1,193,895)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2416287"/>
                  </a:ext>
                </a:extLst>
              </a:tr>
            </a:tbl>
          </a:graphicData>
        </a:graphic>
      </p:graphicFrame>
    </p:spTree>
    <p:extLst>
      <p:ext uri="{BB962C8B-B14F-4D97-AF65-F5344CB8AC3E}">
        <p14:creationId xmlns:p14="http://schemas.microsoft.com/office/powerpoint/2010/main" val="2178715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Business Case – Generators Continued</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32</a:t>
            </a:fld>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33705433"/>
              </p:ext>
            </p:extLst>
          </p:nvPr>
        </p:nvGraphicFramePr>
        <p:xfrm>
          <a:off x="453081" y="1761714"/>
          <a:ext cx="8233719" cy="4152812"/>
        </p:xfrm>
        <a:graphic>
          <a:graphicData uri="http://schemas.openxmlformats.org/drawingml/2006/table">
            <a:tbl>
              <a:tblPr/>
              <a:tblGrid>
                <a:gridCol w="1671201">
                  <a:extLst>
                    <a:ext uri="{9D8B030D-6E8A-4147-A177-3AD203B41FA5}">
                      <a16:colId xmlns:a16="http://schemas.microsoft.com/office/drawing/2014/main" val="2631296969"/>
                    </a:ext>
                  </a:extLst>
                </a:gridCol>
                <a:gridCol w="1630439">
                  <a:extLst>
                    <a:ext uri="{9D8B030D-6E8A-4147-A177-3AD203B41FA5}">
                      <a16:colId xmlns:a16="http://schemas.microsoft.com/office/drawing/2014/main" val="221522330"/>
                    </a:ext>
                  </a:extLst>
                </a:gridCol>
                <a:gridCol w="1630439">
                  <a:extLst>
                    <a:ext uri="{9D8B030D-6E8A-4147-A177-3AD203B41FA5}">
                      <a16:colId xmlns:a16="http://schemas.microsoft.com/office/drawing/2014/main" val="636779836"/>
                    </a:ext>
                  </a:extLst>
                </a:gridCol>
                <a:gridCol w="1630439">
                  <a:extLst>
                    <a:ext uri="{9D8B030D-6E8A-4147-A177-3AD203B41FA5}">
                      <a16:colId xmlns:a16="http://schemas.microsoft.com/office/drawing/2014/main" val="1254289614"/>
                    </a:ext>
                  </a:extLst>
                </a:gridCol>
                <a:gridCol w="1671201">
                  <a:extLst>
                    <a:ext uri="{9D8B030D-6E8A-4147-A177-3AD203B41FA5}">
                      <a16:colId xmlns:a16="http://schemas.microsoft.com/office/drawing/2014/main" val="3097834464"/>
                    </a:ext>
                  </a:extLst>
                </a:gridCol>
              </a:tblGrid>
              <a:tr h="405259">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4022692321"/>
                  </a:ext>
                </a:extLst>
              </a:tr>
              <a:tr h="37698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6.08%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3274966"/>
                  </a:ext>
                </a:extLst>
              </a:tr>
              <a:tr h="37698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2896218"/>
                  </a:ext>
                </a:extLst>
              </a:tr>
              <a:tr h="376986">
                <a:tc>
                  <a:txBody>
                    <a:bodyPr/>
                    <a:lstStyle/>
                    <a:p>
                      <a:pPr algn="ctr" fontAlgn="ctr"/>
                      <a:r>
                        <a:rPr lang="en-US" sz="1800" b="0" i="0" u="none" strike="noStrike" dirty="0">
                          <a:solidFill>
                            <a:srgbClr val="000000"/>
                          </a:solidFill>
                          <a:effectLst/>
                          <a:latin typeface="Calibri" panose="020F0502020204030204" pitchFamily="34" charset="0"/>
                        </a:rPr>
                        <a:t>Flat Fee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6642923"/>
                  </a:ext>
                </a:extLst>
              </a:tr>
              <a:tr h="376986">
                <a:tc>
                  <a:txBody>
                    <a:bodyPr/>
                    <a:lstStyle/>
                    <a:p>
                      <a:pPr algn="ctr" fontAlgn="ctr"/>
                      <a:r>
                        <a:rPr lang="en-US" sz="1800" b="0" i="0" u="none" strike="noStrike" dirty="0" smtClean="0">
                          <a:solidFill>
                            <a:srgbClr val="000000"/>
                          </a:solidFill>
                          <a:effectLst/>
                          <a:latin typeface="Calibri" panose="020F0502020204030204" pitchFamily="34" charset="0"/>
                        </a:rPr>
                        <a:t>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a:solidFill>
                            <a:srgbClr val="000000"/>
                          </a:solidFill>
                          <a:effectLst/>
                          <a:latin typeface="Calibri" panose="020F0502020204030204" pitchFamily="34" charset="0"/>
                        </a:rPr>
                        <a:t>$144,648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498406"/>
                  </a:ext>
                </a:extLst>
              </a:tr>
              <a:tr h="525197">
                <a:tc>
                  <a:txBody>
                    <a:bodyPr/>
                    <a:lstStyle/>
                    <a:p>
                      <a:pPr algn="ctr" fontAlgn="ctr"/>
                      <a:r>
                        <a:rPr lang="en-ZW" sz="1800" b="0" i="0" u="none" strike="noStrike" dirty="0" err="1" smtClean="0">
                          <a:solidFill>
                            <a:srgbClr val="000000"/>
                          </a:solidFill>
                          <a:effectLst/>
                          <a:latin typeface="Calibri" panose="020F0502020204030204" pitchFamily="34" charset="0"/>
                        </a:rPr>
                        <a:t>Add’l</a:t>
                      </a:r>
                      <a:r>
                        <a:rPr lang="en-ZW" sz="1800" b="0" i="0" u="none" strike="noStrike" dirty="0" smtClean="0">
                          <a:solidFill>
                            <a:srgbClr val="000000"/>
                          </a:solidFill>
                          <a:effectLst/>
                          <a:latin typeface="Calibri" panose="020F0502020204030204" pitchFamily="34" charset="0"/>
                        </a:rPr>
                        <a:t> 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144,648</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7276483"/>
                  </a:ext>
                </a:extLst>
              </a:tr>
              <a:tr h="533400">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2,522,753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2,677,527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2,832,301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2,987,075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541400"/>
                  </a:ext>
                </a:extLst>
              </a:tr>
              <a:tr h="441960">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1,049,247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894,473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739,699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584,925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684107"/>
                  </a:ext>
                </a:extLst>
              </a:tr>
              <a:tr h="723812">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FF0000"/>
                          </a:solidFill>
                          <a:effectLst/>
                          <a:latin typeface="Calibri" panose="020F0502020204030204" pitchFamily="34" charset="0"/>
                        </a:rPr>
                        <a:t>($1,049,247)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($894,473)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($739,699)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($584,925)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097777"/>
                  </a:ext>
                </a:extLst>
              </a:tr>
            </a:tbl>
          </a:graphicData>
        </a:graphic>
      </p:graphicFrame>
    </p:spTree>
    <p:extLst>
      <p:ext uri="{BB962C8B-B14F-4D97-AF65-F5344CB8AC3E}">
        <p14:creationId xmlns:p14="http://schemas.microsoft.com/office/powerpoint/2010/main" val="1373669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Permitting</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33</a:t>
            </a:fld>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140065248"/>
              </p:ext>
            </p:extLst>
          </p:nvPr>
        </p:nvGraphicFramePr>
        <p:xfrm>
          <a:off x="381001" y="1676403"/>
          <a:ext cx="8328989" cy="3671904"/>
        </p:xfrm>
        <a:graphic>
          <a:graphicData uri="http://schemas.openxmlformats.org/drawingml/2006/table">
            <a:tbl>
              <a:tblPr/>
              <a:tblGrid>
                <a:gridCol w="1829941">
                  <a:extLst>
                    <a:ext uri="{9D8B030D-6E8A-4147-A177-3AD203B41FA5}">
                      <a16:colId xmlns:a16="http://schemas.microsoft.com/office/drawing/2014/main" val="340027844"/>
                    </a:ext>
                  </a:extLst>
                </a:gridCol>
                <a:gridCol w="1372455">
                  <a:extLst>
                    <a:ext uri="{9D8B030D-6E8A-4147-A177-3AD203B41FA5}">
                      <a16:colId xmlns:a16="http://schemas.microsoft.com/office/drawing/2014/main" val="3649831774"/>
                    </a:ext>
                  </a:extLst>
                </a:gridCol>
                <a:gridCol w="1372455">
                  <a:extLst>
                    <a:ext uri="{9D8B030D-6E8A-4147-A177-3AD203B41FA5}">
                      <a16:colId xmlns:a16="http://schemas.microsoft.com/office/drawing/2014/main" val="232002680"/>
                    </a:ext>
                  </a:extLst>
                </a:gridCol>
                <a:gridCol w="1234520">
                  <a:extLst>
                    <a:ext uri="{9D8B030D-6E8A-4147-A177-3AD203B41FA5}">
                      <a16:colId xmlns:a16="http://schemas.microsoft.com/office/drawing/2014/main" val="1950583379"/>
                    </a:ext>
                  </a:extLst>
                </a:gridCol>
                <a:gridCol w="1269004">
                  <a:extLst>
                    <a:ext uri="{9D8B030D-6E8A-4147-A177-3AD203B41FA5}">
                      <a16:colId xmlns:a16="http://schemas.microsoft.com/office/drawing/2014/main" val="754917681"/>
                    </a:ext>
                  </a:extLst>
                </a:gridCol>
                <a:gridCol w="1250614">
                  <a:extLst>
                    <a:ext uri="{9D8B030D-6E8A-4147-A177-3AD203B41FA5}">
                      <a16:colId xmlns:a16="http://schemas.microsoft.com/office/drawing/2014/main" val="2137935405"/>
                    </a:ext>
                  </a:extLst>
                </a:gridCol>
              </a:tblGrid>
              <a:tr h="382788">
                <a:tc>
                  <a:txBody>
                    <a:bodyPr/>
                    <a:lstStyle/>
                    <a:p>
                      <a:pPr algn="ctr" fontAlgn="ctr"/>
                      <a:r>
                        <a:rPr lang="en-US" sz="2000" b="1" i="0" u="none" strike="noStrike" dirty="0">
                          <a:solidFill>
                            <a:srgbClr val="000000"/>
                          </a:solidFill>
                          <a:effectLst/>
                          <a:latin typeface="Calibri" panose="020F0502020204030204" pitchFamily="34" charset="0"/>
                        </a:rPr>
                        <a:t>Activity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a:solidFill>
                            <a:srgbClr val="000000"/>
                          </a:solidFill>
                          <a:effectLst/>
                          <a:latin typeface="Calibri" panose="020F0502020204030204" pitchFamily="34" charset="0"/>
                        </a:rPr>
                        <a:t>Jul-21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a:solidFill>
                            <a:srgbClr val="000000"/>
                          </a:solidFill>
                          <a:effectLst/>
                          <a:latin typeface="Calibri" panose="020F0502020204030204" pitchFamily="34" charset="0"/>
                        </a:rPr>
                        <a:t>Jul-22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118141412"/>
                  </a:ext>
                </a:extLst>
              </a:tr>
              <a:tr h="382788">
                <a:tc>
                  <a:txBody>
                    <a:bodyPr/>
                    <a:lstStyle/>
                    <a:p>
                      <a:pPr algn="l" fontAlgn="ctr"/>
                      <a:r>
                        <a:rPr lang="en-US" sz="2000" b="0" i="0" u="none" strike="noStrike">
                          <a:solidFill>
                            <a:srgbClr val="000000"/>
                          </a:solidFill>
                          <a:effectLst/>
                          <a:latin typeface="Calibri" panose="020F0502020204030204" pitchFamily="34" charset="0"/>
                        </a:rPr>
                        <a:t>% Increase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smtClean="0">
                          <a:solidFill>
                            <a:srgbClr val="000000"/>
                          </a:solidFill>
                          <a:effectLst/>
                          <a:latin typeface="Calibri" panose="020F0502020204030204" pitchFamily="34" charset="0"/>
                        </a:rPr>
                        <a:t>131.17</a:t>
                      </a:r>
                      <a:r>
                        <a:rPr lang="en-ZW" sz="20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250573"/>
                  </a:ext>
                </a:extLst>
              </a:tr>
              <a:tr h="382788">
                <a:tc>
                  <a:txBody>
                    <a:bodyPr/>
                    <a:lstStyle/>
                    <a:p>
                      <a:pPr algn="l" fontAlgn="ctr"/>
                      <a:r>
                        <a:rPr lang="en-US" sz="2000" b="0" i="0" u="none" strike="noStrike">
                          <a:solidFill>
                            <a:srgbClr val="000000"/>
                          </a:solidFill>
                          <a:effectLst/>
                          <a:latin typeface="Calibri" panose="020F0502020204030204" pitchFamily="34" charset="0"/>
                        </a:rPr>
                        <a:t>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575976"/>
                  </a:ext>
                </a:extLst>
              </a:tr>
              <a:tr h="382788">
                <a:tc>
                  <a:txBody>
                    <a:bodyPr/>
                    <a:lstStyle/>
                    <a:p>
                      <a:pPr algn="l" fontAlgn="ctr"/>
                      <a:r>
                        <a:rPr lang="en-US" sz="2000" b="0" i="0" u="none" strike="noStrike">
                          <a:solidFill>
                            <a:srgbClr val="000000"/>
                          </a:solidFill>
                          <a:effectLst/>
                          <a:latin typeface="Calibri" panose="020F0502020204030204" pitchFamily="34" charset="0"/>
                        </a:rPr>
                        <a:t>ACDP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206154"/>
                  </a:ext>
                </a:extLst>
              </a:tr>
              <a:tr h="382788">
                <a:tc>
                  <a:txBody>
                    <a:bodyPr/>
                    <a:lstStyle/>
                    <a:p>
                      <a:pPr algn="just" fontAlgn="ctr"/>
                      <a:r>
                        <a:rPr lang="en-US" sz="2000" b="0" i="0" u="none" strike="noStrike">
                          <a:solidFill>
                            <a:srgbClr val="000000"/>
                          </a:solidFill>
                          <a:effectLst/>
                          <a:latin typeface="Calibri" panose="020F0502020204030204" pitchFamily="34" charset="0"/>
                        </a:rPr>
                        <a:t>Admin Fee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5688215"/>
                  </a:ext>
                </a:extLst>
              </a:tr>
              <a:tr h="382788">
                <a:tc>
                  <a:txBody>
                    <a:bodyPr/>
                    <a:lstStyle/>
                    <a:p>
                      <a:pPr algn="ctr" fontAlgn="ctr"/>
                      <a:r>
                        <a:rPr lang="en-ZW" sz="2000" b="0" i="0" u="none" strike="noStrike">
                          <a:solidFill>
                            <a:srgbClr val="000000"/>
                          </a:solidFill>
                          <a:effectLst/>
                          <a:latin typeface="Calibri" panose="020F0502020204030204" pitchFamily="34" charset="0"/>
                        </a:rPr>
                        <a:t>Add'l reveune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20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$475,500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821756"/>
                  </a:ext>
                </a:extLst>
              </a:tr>
              <a:tr h="382788">
                <a:tc>
                  <a:txBody>
                    <a:bodyPr/>
                    <a:lstStyle/>
                    <a:p>
                      <a:pPr algn="ctr" fontAlgn="ctr"/>
                      <a:r>
                        <a:rPr lang="en-ZW" sz="2000" b="0" i="0" u="none" strike="noStrike">
                          <a:solidFill>
                            <a:srgbClr val="000000"/>
                          </a:solidFill>
                          <a:effectLst/>
                          <a:latin typeface="Calibri" panose="020F0502020204030204" pitchFamily="34" charset="0"/>
                        </a:rPr>
                        <a:t>Goal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ZW" sz="2000" b="1"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2354545"/>
                  </a:ext>
                </a:extLst>
              </a:tr>
              <a:tr h="382788">
                <a:tc>
                  <a:txBody>
                    <a:bodyPr/>
                    <a:lstStyle/>
                    <a:p>
                      <a:pPr algn="just" fontAlgn="ctr"/>
                      <a:r>
                        <a:rPr lang="en-US" sz="2000" b="0" i="0" u="none" strike="noStrike">
                          <a:solidFill>
                            <a:srgbClr val="000000"/>
                          </a:solidFill>
                          <a:effectLst/>
                          <a:latin typeface="Calibri" panose="020F0502020204030204" pitchFamily="34" charset="0"/>
                        </a:rPr>
                        <a:t>Difference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ZW" sz="2000" b="1" i="0" u="none" strike="noStrike">
                          <a:solidFill>
                            <a:srgbClr val="000000"/>
                          </a:solidFill>
                          <a:effectLst/>
                          <a:latin typeface="Calibri" panose="020F0502020204030204" pitchFamily="34" charset="0"/>
                        </a:rPr>
                        <a:t>$475,500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260345"/>
                  </a:ext>
                </a:extLst>
              </a:tr>
              <a:tr h="382788">
                <a:tc>
                  <a:txBody>
                    <a:bodyPr/>
                    <a:lstStyle/>
                    <a:p>
                      <a:pPr algn="l" fontAlgn="ctr"/>
                      <a:r>
                        <a:rPr lang="en-US" sz="2000" b="0" i="0" u="none" strike="noStrike">
                          <a:solidFill>
                            <a:srgbClr val="000000"/>
                          </a:solidFill>
                          <a:effectLst/>
                          <a:latin typeface="Calibri" panose="020F0502020204030204" pitchFamily="34" charset="0"/>
                        </a:rPr>
                        <a:t>Projected 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938618"/>
                  </a:ext>
                </a:extLst>
              </a:tr>
            </a:tbl>
          </a:graphicData>
        </a:graphic>
      </p:graphicFrame>
    </p:spTree>
    <p:extLst>
      <p:ext uri="{BB962C8B-B14F-4D97-AF65-F5344CB8AC3E}">
        <p14:creationId xmlns:p14="http://schemas.microsoft.com/office/powerpoint/2010/main" val="126842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Statutory Authority</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417638"/>
            <a:ext cx="3810000" cy="4373563"/>
          </a:xfrm>
        </p:spPr>
        <p:txBody>
          <a:bodyPr>
            <a:normAutofit/>
          </a:bodyPr>
          <a:lstStyle/>
          <a:p>
            <a:pPr marL="0" indent="0" algn="ctr">
              <a:buNone/>
            </a:pPr>
            <a:endParaRPr lang="en-US" dirty="0" smtClean="0">
              <a:hlinkClick r:id="rId3"/>
            </a:endParaRPr>
          </a:p>
          <a:p>
            <a:pPr marL="0" indent="0" algn="ctr">
              <a:buNone/>
            </a:pPr>
            <a:endParaRPr lang="en-US" dirty="0">
              <a:hlinkClick r:id="rId3"/>
            </a:endParaRPr>
          </a:p>
          <a:p>
            <a:pPr marL="0" indent="0" algn="ctr">
              <a:buNone/>
            </a:pPr>
            <a:r>
              <a:rPr lang="en-US" dirty="0" smtClean="0">
                <a:hlinkClick r:id="rId3"/>
              </a:rPr>
              <a:t>ORS 466.165 Annual Fees</a:t>
            </a:r>
            <a:endParaRPr lang="en-US" dirty="0" smtClean="0"/>
          </a:p>
          <a:p>
            <a:pPr marL="0" indent="0" algn="ctr">
              <a:buNone/>
            </a:pPr>
            <a:endParaRPr lang="en-US" dirty="0"/>
          </a:p>
          <a:p>
            <a:pPr marL="0" indent="0" algn="ctr">
              <a:buNone/>
            </a:pPr>
            <a:r>
              <a:rPr lang="en-US" dirty="0" smtClean="0">
                <a:hlinkClick r:id="rId4"/>
              </a:rPr>
              <a:t>ORS 466.045(5)</a:t>
            </a:r>
            <a:endParaRPr lang="en-US" dirty="0"/>
          </a:p>
        </p:txBody>
      </p:sp>
      <p:pic>
        <p:nvPicPr>
          <p:cNvPr id="8" name="Content Placeholder 7"/>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267200" y="2368136"/>
            <a:ext cx="4191000" cy="2457302"/>
          </a:xfrm>
          <a:prstGeom prst="rect">
            <a:avLst/>
          </a:prstGeom>
          <a:ln>
            <a:noFill/>
          </a:ln>
          <a:effectLst>
            <a:softEdge rad="112500"/>
          </a:effectLst>
        </p:spPr>
      </p:pic>
      <p:sp>
        <p:nvSpPr>
          <p:cNvPr id="9" name="TextBox 8"/>
          <p:cNvSpPr txBox="1"/>
          <p:nvPr/>
        </p:nvSpPr>
        <p:spPr>
          <a:xfrm>
            <a:off x="4495800" y="4825438"/>
            <a:ext cx="4191000" cy="492443"/>
          </a:xfrm>
          <a:prstGeom prst="rect">
            <a:avLst/>
          </a:prstGeom>
          <a:noFill/>
        </p:spPr>
        <p:txBody>
          <a:bodyPr wrap="square" rtlCol="0">
            <a:spAutoFit/>
          </a:bodyPr>
          <a:lstStyle/>
          <a:p>
            <a:r>
              <a:rPr lang="en-US" sz="800" dirty="0"/>
              <a:t>Source</a:t>
            </a:r>
            <a:r>
              <a:rPr lang="en-US" sz="800" dirty="0" smtClean="0"/>
              <a:t>: https</a:t>
            </a:r>
            <a:r>
              <a:rPr lang="en-US" sz="800" dirty="0"/>
              <a:t>://www.outdoorphotographer.com/on-location/favorite-places/painted-hills-john-day-fossil-beds-national-monument-oregon</a:t>
            </a:r>
            <a:r>
              <a:rPr lang="en-US" dirty="0"/>
              <a:t>/</a:t>
            </a:r>
          </a:p>
        </p:txBody>
      </p:sp>
      <p:sp>
        <p:nvSpPr>
          <p:cNvPr id="10" name="Rectangle 9"/>
          <p:cNvSpPr/>
          <p:nvPr/>
        </p:nvSpPr>
        <p:spPr>
          <a:xfrm>
            <a:off x="36443" y="6272627"/>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6" cstate="print"/>
          <a:stretch>
            <a:fillRect/>
          </a:stretch>
        </p:blipFill>
        <p:spPr>
          <a:xfrm>
            <a:off x="8686800" y="6074507"/>
            <a:ext cx="320040" cy="731520"/>
          </a:xfrm>
          <a:prstGeom prst="rect">
            <a:avLst/>
          </a:prstGeom>
        </p:spPr>
      </p:pic>
      <p:sp>
        <p:nvSpPr>
          <p:cNvPr id="2" name="Slide Number Placeholder 1"/>
          <p:cNvSpPr>
            <a:spLocks noGrp="1"/>
          </p:cNvSpPr>
          <p:nvPr>
            <p:ph type="sldNum" sz="quarter" idx="12"/>
          </p:nvPr>
        </p:nvSpPr>
        <p:spPr/>
        <p:txBody>
          <a:bodyPr/>
          <a:lstStyle/>
          <a:p>
            <a:fld id="{1939E361-6CC3-4B93-8D02-0CA414705067}" type="slidenum">
              <a:rPr lang="en-US" smtClean="0"/>
              <a:pPr/>
              <a:t>34</a:t>
            </a:fld>
            <a:endParaRPr lang="en-US"/>
          </a:p>
        </p:txBody>
      </p:sp>
    </p:spTree>
    <p:extLst>
      <p:ext uri="{BB962C8B-B14F-4D97-AF65-F5344CB8AC3E}">
        <p14:creationId xmlns:p14="http://schemas.microsoft.com/office/powerpoint/2010/main" val="1180797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Generator Fee Increases </a:t>
            </a: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47404946"/>
              </p:ext>
            </p:extLst>
          </p:nvPr>
        </p:nvGraphicFramePr>
        <p:xfrm>
          <a:off x="541337" y="1524000"/>
          <a:ext cx="8077199" cy="4197593"/>
        </p:xfrm>
        <a:graphic>
          <a:graphicData uri="http://schemas.openxmlformats.org/drawingml/2006/table">
            <a:tbl>
              <a:tblPr firstRow="1" bandRow="1">
                <a:tableStyleId>{5C22544A-7EE6-4342-B048-85BDC9FD1C3A}</a:tableStyleId>
              </a:tblPr>
              <a:tblGrid>
                <a:gridCol w="3328870">
                  <a:extLst>
                    <a:ext uri="{9D8B030D-6E8A-4147-A177-3AD203B41FA5}">
                      <a16:colId xmlns:a16="http://schemas.microsoft.com/office/drawing/2014/main" val="2368349835"/>
                    </a:ext>
                  </a:extLst>
                </a:gridCol>
                <a:gridCol w="2174177">
                  <a:extLst>
                    <a:ext uri="{9D8B030D-6E8A-4147-A177-3AD203B41FA5}">
                      <a16:colId xmlns:a16="http://schemas.microsoft.com/office/drawing/2014/main" val="856286081"/>
                    </a:ext>
                  </a:extLst>
                </a:gridCol>
                <a:gridCol w="2574152">
                  <a:extLst>
                    <a:ext uri="{9D8B030D-6E8A-4147-A177-3AD203B41FA5}">
                      <a16:colId xmlns:a16="http://schemas.microsoft.com/office/drawing/2014/main" val="288871500"/>
                    </a:ext>
                  </a:extLst>
                </a:gridCol>
              </a:tblGrid>
              <a:tr h="152400">
                <a:tc gridSpan="3">
                  <a:txBody>
                    <a:bodyPr/>
                    <a:lstStyle/>
                    <a:p>
                      <a:endParaRPr lang="en-ZW"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2461454031"/>
                  </a:ext>
                </a:extLst>
              </a:tr>
              <a:tr h="533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Current Fees</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2019 3-year Phase-in</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Final 2021 Increase</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52033">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Annual Generator Fees</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0054923"/>
                  </a:ext>
                </a:extLst>
              </a:tr>
              <a:tr h="370840">
                <a:tc>
                  <a:txBody>
                    <a:bodyPr/>
                    <a:lstStyle/>
                    <a:p>
                      <a:pPr algn="r"/>
                      <a:r>
                        <a:rPr kumimoji="0" lang="en-US" alt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Large Quantity Generator Fee </a:t>
                      </a:r>
                      <a:endParaRPr lang="en-ZW"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$525</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$945</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70840">
                <a:tc>
                  <a:txBody>
                    <a:bodyPr/>
                    <a:lstStyle/>
                    <a:p>
                      <a:pPr algn="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Small Quantity Generator Fee </a:t>
                      </a:r>
                      <a:endParaRPr lang="en-ZW"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$540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70840">
                <a:tc>
                  <a:txBody>
                    <a:bodyPr/>
                    <a:lstStyle/>
                    <a:p>
                      <a:endParaRPr lang="en-ZW"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sz="18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226060">
                <a:tc gridSpan="3">
                  <a:txBody>
                    <a:bodyPr/>
                    <a:lstStyle/>
                    <a:p>
                      <a:endParaRPr lang="en-ZW"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16613318"/>
                  </a:ext>
                </a:extLst>
              </a:tr>
              <a:tr h="37084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Current </a:t>
                      </a: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Factors</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2019 6-year Phase-in</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Final 2024 Increase</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440657728"/>
                  </a:ext>
                </a:extLst>
              </a:tr>
              <a:tr h="406400">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Management Method Fee Factors</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832098013"/>
                  </a:ext>
                </a:extLst>
              </a:tr>
              <a:tr h="370840">
                <a:tc>
                  <a:txBody>
                    <a:bodyPr/>
                    <a:lstStyle/>
                    <a:p>
                      <a:pPr algn="r"/>
                      <a:r>
                        <a:rPr lang="en-US" sz="1800" dirty="0" smtClean="0">
                          <a:latin typeface="Times New Roman" panose="02020603050405020304" pitchFamily="18" charset="0"/>
                          <a:cs typeface="Times New Roman" panose="02020603050405020304" pitchFamily="18" charset="0"/>
                        </a:rPr>
                        <a:t>Various Factors</a:t>
                      </a:r>
                      <a:endParaRPr lang="en-ZW"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lang="en-US" sz="1800" dirty="0" smtClean="0">
                          <a:latin typeface="Times New Roman" panose="02020603050405020304" pitchFamily="18" charset="0"/>
                          <a:cs typeface="Times New Roman" panose="02020603050405020304" pitchFamily="18" charset="0"/>
                        </a:rPr>
                        <a:t>0.05 – 2.00</a:t>
                      </a:r>
                      <a:endParaRPr kumimoji="0" lang="en-US" altLang="en-US" sz="1800" b="0" i="0" u="none" strike="noStrike" cap="none" normalizeH="0" baseline="0" dirty="0">
                        <a:ln>
                          <a:noFill/>
                        </a:ln>
                        <a:solidFill>
                          <a:schemeClr val="tx1"/>
                        </a:solidFill>
                        <a:effectLst/>
                        <a:latin typeface="New times"/>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defRPr/>
                      </a:pPr>
                      <a:r>
                        <a:rPr lang="en-US" sz="1800" dirty="0" smtClean="0">
                          <a:latin typeface="Times New Roman" panose="02020603050405020304" pitchFamily="18" charset="0"/>
                          <a:cs typeface="Times New Roman" panose="02020603050405020304" pitchFamily="18" charset="0"/>
                        </a:rPr>
                        <a:t>0.85 – 3.40</a:t>
                      </a:r>
                      <a:endParaRPr kumimoji="0" lang="en-US" altLang="en-US" sz="1800" b="0" i="0" u="none" strike="noStrike" cap="none" normalizeH="0" baseline="0" dirty="0" smtClean="0">
                        <a:ln>
                          <a:noFill/>
                        </a:ln>
                        <a:solidFill>
                          <a:schemeClr val="tx1"/>
                        </a:solidFill>
                        <a:effectLst/>
                        <a:latin typeface="New times"/>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461666"/>
                  </a:ext>
                </a:extLst>
              </a:tr>
            </a:tbl>
          </a:graphicData>
        </a:graphic>
      </p:graphicFrame>
    </p:spTree>
    <p:extLst>
      <p:ext uri="{BB962C8B-B14F-4D97-AF65-F5344CB8AC3E}">
        <p14:creationId xmlns:p14="http://schemas.microsoft.com/office/powerpoint/2010/main" val="740242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Permitting Fee Increases </a:t>
            </a: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61603991"/>
              </p:ext>
            </p:extLst>
          </p:nvPr>
        </p:nvGraphicFramePr>
        <p:xfrm>
          <a:off x="539565" y="1443968"/>
          <a:ext cx="8078972" cy="4245495"/>
        </p:xfrm>
        <a:graphic>
          <a:graphicData uri="http://schemas.openxmlformats.org/drawingml/2006/table">
            <a:tbl>
              <a:tblPr firstRow="1" bandRow="1">
                <a:tableStyleId>{5C22544A-7EE6-4342-B048-85BDC9FD1C3A}</a:tableStyleId>
              </a:tblPr>
              <a:tblGrid>
                <a:gridCol w="3329600">
                  <a:extLst>
                    <a:ext uri="{9D8B030D-6E8A-4147-A177-3AD203B41FA5}">
                      <a16:colId xmlns:a16="http://schemas.microsoft.com/office/drawing/2014/main" val="2368349835"/>
                    </a:ext>
                  </a:extLst>
                </a:gridCol>
                <a:gridCol w="2174654">
                  <a:extLst>
                    <a:ext uri="{9D8B030D-6E8A-4147-A177-3AD203B41FA5}">
                      <a16:colId xmlns:a16="http://schemas.microsoft.com/office/drawing/2014/main" val="856286081"/>
                    </a:ext>
                  </a:extLst>
                </a:gridCol>
                <a:gridCol w="2574718">
                  <a:extLst>
                    <a:ext uri="{9D8B030D-6E8A-4147-A177-3AD203B41FA5}">
                      <a16:colId xmlns:a16="http://schemas.microsoft.com/office/drawing/2014/main" val="288871500"/>
                    </a:ext>
                  </a:extLst>
                </a:gridCol>
              </a:tblGrid>
              <a:tr h="54157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Current Fees</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Proposed 2019 Fee</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36593">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Annual Compliance Determination Fees</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0054923"/>
                  </a:ext>
                </a:extLst>
              </a:tr>
              <a:tr h="354575">
                <a:tc>
                  <a:txBody>
                    <a:bodyPr/>
                    <a:lstStyle/>
                    <a:p>
                      <a:pPr algn="r"/>
                      <a:r>
                        <a:rPr kumimoji="0" lang="en-US" alt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Storage</a:t>
                      </a:r>
                      <a:endParaRPr lang="en-ZW"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$18,750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$24,500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7459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Multi- Treatment</a:t>
                      </a:r>
                      <a:endParaRPr lang="en-ZW" sz="18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$75,000</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$98,500</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1437677"/>
                  </a:ext>
                </a:extLst>
              </a:tr>
              <a:tr h="354575">
                <a:tc>
                  <a:txBody>
                    <a:bodyPr/>
                    <a:lstStyle/>
                    <a:p>
                      <a:pPr algn="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Multi- Disposal</a:t>
                      </a:r>
                      <a:endParaRPr lang="en-ZW"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$150,000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$196,500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54575">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Permit Modification Fees</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1EB"/>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365830">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Class 1  </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$2,800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$4,500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6613318"/>
                  </a:ext>
                </a:extLst>
              </a:tr>
              <a:tr h="357652">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Class 2</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$20,000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$31,800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0657728"/>
                  </a:ext>
                </a:extLst>
              </a:tr>
              <a:tr h="349474">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Class 3</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$31,000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$49,300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2098013"/>
                  </a:ext>
                </a:extLst>
              </a:tr>
              <a:tr h="279289">
                <a:tc gridSpan="3">
                  <a:txBody>
                    <a:bodyPr/>
                    <a:lstStyle/>
                    <a:p>
                      <a:pPr marL="53975"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Calibri" panose="020F0502020204030204" pitchFamily="34" charset="0"/>
                        </a:rPr>
                        <a:t> Operating Permitted Disposal Administrative Fee</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1064895036"/>
                  </a:ext>
                </a:extLst>
              </a:tr>
              <a:tr h="541578">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Annual Reported Metric Tons</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$5.50</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1590159"/>
                  </a:ext>
                </a:extLst>
              </a:tr>
            </a:tbl>
          </a:graphicData>
        </a:graphic>
      </p:graphicFrame>
    </p:spTree>
    <p:extLst>
      <p:ext uri="{BB962C8B-B14F-4D97-AF65-F5344CB8AC3E}">
        <p14:creationId xmlns:p14="http://schemas.microsoft.com/office/powerpoint/2010/main" val="4139998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8867" y="169860"/>
            <a:ext cx="8229600" cy="1143000"/>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Fee Increase 2019 </a:t>
            </a:r>
            <a:endParaRPr lang="en-US" sz="3200" dirty="0">
              <a:solidFill>
                <a:schemeClr val="bg1"/>
              </a:solidFill>
              <a:latin typeface="Arial" pitchFamily="34" charset="0"/>
              <a:cs typeface="Arial" pitchFamily="34" charset="0"/>
            </a:endParaRPr>
          </a:p>
        </p:txBody>
      </p:sp>
      <p:sp>
        <p:nvSpPr>
          <p:cNvPr id="5" name="Pentagon 4"/>
          <p:cNvSpPr/>
          <p:nvPr/>
        </p:nvSpPr>
        <p:spPr>
          <a:xfrm>
            <a:off x="9406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Aug.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Pentagon 5"/>
          <p:cNvSpPr/>
          <p:nvPr/>
        </p:nvSpPr>
        <p:spPr>
          <a:xfrm>
            <a:off x="155710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Sept.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Pentagon 6"/>
          <p:cNvSpPr/>
          <p:nvPr/>
        </p:nvSpPr>
        <p:spPr>
          <a:xfrm>
            <a:off x="302014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Oct.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Pentagon 7"/>
          <p:cNvSpPr/>
          <p:nvPr/>
        </p:nvSpPr>
        <p:spPr>
          <a:xfrm>
            <a:off x="44831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Dec.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Pentagon 8"/>
          <p:cNvSpPr/>
          <p:nvPr/>
        </p:nvSpPr>
        <p:spPr>
          <a:xfrm>
            <a:off x="594622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Jan.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Pentagon 9"/>
          <p:cNvSpPr/>
          <p:nvPr/>
        </p:nvSpPr>
        <p:spPr>
          <a:xfrm>
            <a:off x="73152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May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9665" y="4128411"/>
            <a:ext cx="592933" cy="59293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27776" y="2562222"/>
            <a:ext cx="567530" cy="56753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218267" y="4128291"/>
            <a:ext cx="567532" cy="56753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64666" y="4128289"/>
            <a:ext cx="567533" cy="56753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6067" y="2562222"/>
            <a:ext cx="533400" cy="53340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4890" y="2562222"/>
            <a:ext cx="558596" cy="558596"/>
          </a:xfrm>
          <a:prstGeom prst="rect">
            <a:avLst/>
          </a:prstGeom>
        </p:spPr>
      </p:pic>
      <p:sp>
        <p:nvSpPr>
          <p:cNvPr id="20" name="TextBox 19"/>
          <p:cNvSpPr txBox="1"/>
          <p:nvPr/>
        </p:nvSpPr>
        <p:spPr>
          <a:xfrm>
            <a:off x="94067" y="1647822"/>
            <a:ext cx="990600" cy="14819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94067" y="1638888"/>
            <a:ext cx="1219200" cy="14567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p:nvPr/>
        </p:nvSpPr>
        <p:spPr>
          <a:xfrm>
            <a:off x="170944" y="1478748"/>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First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p:cNvSpPr txBox="1"/>
          <p:nvPr/>
        </p:nvSpPr>
        <p:spPr>
          <a:xfrm>
            <a:off x="1670052" y="436214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8B656"/>
                </a:solidFill>
                <a:effectLst/>
                <a:uLnTx/>
                <a:uFillTx/>
                <a:latin typeface="Calibri"/>
                <a:ea typeface="+mn-ea"/>
                <a:cs typeface="+mn-cs"/>
              </a:rPr>
              <a:t>C</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Second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p:cNvSpPr txBox="1"/>
          <p:nvPr/>
        </p:nvSpPr>
        <p:spPr>
          <a:xfrm>
            <a:off x="3074077" y="1478749"/>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Third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p:cNvSpPr txBox="1"/>
          <p:nvPr/>
        </p:nvSpPr>
        <p:spPr>
          <a:xfrm>
            <a:off x="4483187" y="436085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Notice and Open Public Comment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p:cNvSpPr txBox="1"/>
          <p:nvPr/>
        </p:nvSpPr>
        <p:spPr>
          <a:xfrm>
            <a:off x="5923600" y="1478749"/>
            <a:ext cx="1178502"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and</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Hearing and EQC information 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26"/>
          <p:cNvSpPr txBox="1"/>
          <p:nvPr/>
        </p:nvSpPr>
        <p:spPr>
          <a:xfrm>
            <a:off x="7471625" y="4365222"/>
            <a:ext cx="117850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552BA"/>
                </a:solidFill>
                <a:effectLst/>
                <a:uLnTx/>
                <a:uFillTx/>
                <a:latin typeface="Calibri"/>
                <a:ea typeface="+mn-ea"/>
                <a:cs typeface="+mn-cs"/>
              </a:rPr>
              <a:t>P</a:t>
            </a: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resent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Present Rulemaking to the EQC</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665104" y="1651818"/>
            <a:ext cx="567532" cy="567532"/>
          </a:xfrm>
          <a:prstGeom prst="rect">
            <a:avLst/>
          </a:prstGeom>
        </p:spPr>
      </p:pic>
    </p:spTree>
    <p:extLst>
      <p:ext uri="{BB962C8B-B14F-4D97-AF65-F5344CB8AC3E}">
        <p14:creationId xmlns:p14="http://schemas.microsoft.com/office/powerpoint/2010/main" val="982237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457200" y="304800"/>
            <a:ext cx="8321675" cy="10668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Generator &amp; Permit Fees</a:t>
            </a:r>
          </a:p>
        </p:txBody>
      </p:sp>
      <p:sp>
        <p:nvSpPr>
          <p:cNvPr id="3" name="Subtitle 2">
            <a:extLst>
              <a:ext uri="{FF2B5EF4-FFF2-40B4-BE49-F238E27FC236}">
                <a16:creationId xmlns:a16="http://schemas.microsoft.com/office/drawing/2014/main" id="{B2D82579-5B38-49F7-967A-AADF98F2BF28}"/>
              </a:ext>
            </a:extLst>
          </p:cNvPr>
          <p:cNvSpPr>
            <a:spLocks noGrp="1"/>
          </p:cNvSpPr>
          <p:nvPr>
            <p:ph type="subTitle" idx="1"/>
          </p:nvPr>
        </p:nvSpPr>
        <p:spPr>
          <a:xfrm>
            <a:off x="533400" y="1828800"/>
            <a:ext cx="8077200" cy="3429000"/>
          </a:xfrm>
        </p:spPr>
        <p:txBody>
          <a:bodyPr rtlCol="0">
            <a:normAutofit/>
          </a:bodyPr>
          <a:lstStyle/>
          <a:p>
            <a:pPr eaLnBrk="1" fontAlgn="t" hangingPunct="1">
              <a:spcAft>
                <a:spcPts val="600"/>
              </a:spcAft>
              <a:defRPr/>
            </a:pPr>
            <a:r>
              <a:rPr lang="en-US" sz="3000" dirty="0"/>
              <a:t> </a:t>
            </a:r>
            <a:r>
              <a:rPr lang="en-US" sz="3000" b="1" dirty="0">
                <a:solidFill>
                  <a:schemeClr val="tx1"/>
                </a:solidFill>
              </a:rPr>
              <a:t>RECOMMENDATION</a:t>
            </a:r>
          </a:p>
          <a:p>
            <a:pPr eaLnBrk="1" fontAlgn="auto" hangingPunct="1">
              <a:spcAft>
                <a:spcPts val="0"/>
              </a:spcAft>
              <a:defRPr/>
            </a:pPr>
            <a:r>
              <a:rPr lang="en-US" sz="3000" dirty="0">
                <a:solidFill>
                  <a:schemeClr val="tx1"/>
                </a:solidFill>
              </a:rPr>
              <a:t>    DEQ recommends </a:t>
            </a:r>
            <a:r>
              <a:rPr lang="en-US" sz="3000" dirty="0" smtClean="0">
                <a:solidFill>
                  <a:schemeClr val="tx1"/>
                </a:solidFill>
              </a:rPr>
              <a:t>the </a:t>
            </a:r>
            <a:r>
              <a:rPr lang="en-US" sz="3000" dirty="0">
                <a:solidFill>
                  <a:schemeClr val="tx1"/>
                </a:solidFill>
              </a:rPr>
              <a:t>Environmental Quality Commission adopt Phase One of the proposed rules in Attachment A as part of chapter 340 of the Oregon Administrative Rules.</a:t>
            </a: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A94396F1-7CA4-4D9A-8306-C7BD9D3A6A18}"/>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11269"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378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Contacts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95400"/>
            <a:ext cx="8534400" cy="5334000"/>
          </a:xfrm>
          <a:solidFill>
            <a:schemeClr val="bg1"/>
          </a:solidFill>
          <a:ln>
            <a:noFill/>
          </a:ln>
        </p:spPr>
        <p:txBody>
          <a:bodyPr>
            <a:normAutofit/>
          </a:bodyPr>
          <a:lstStyle/>
          <a:p>
            <a:pPr lvl="0" algn="l"/>
            <a:endParaRPr lang="en-US" sz="1000" dirty="0" smtClean="0"/>
          </a:p>
          <a:p>
            <a:pPr lvl="0">
              <a:spcBef>
                <a:spcPts val="0"/>
              </a:spcBef>
            </a:pPr>
            <a:endParaRPr lang="en-US" sz="2800" dirty="0" smtClean="0">
              <a:solidFill>
                <a:schemeClr val="tx1"/>
              </a:solidFill>
            </a:endParaRPr>
          </a:p>
          <a:p>
            <a:pPr lvl="0">
              <a:spcBef>
                <a:spcPts val="0"/>
              </a:spcBef>
            </a:pPr>
            <a:endParaRPr lang="en-US" sz="2800" dirty="0">
              <a:solidFill>
                <a:schemeClr val="tx1"/>
              </a:solidFill>
            </a:endParaRPr>
          </a:p>
          <a:p>
            <a:pPr lvl="0">
              <a:spcBef>
                <a:spcPts val="0"/>
              </a:spcBef>
            </a:pPr>
            <a:r>
              <a:rPr lang="en-US" sz="2800" dirty="0" smtClean="0">
                <a:solidFill>
                  <a:schemeClr val="tx1"/>
                </a:solidFill>
              </a:rPr>
              <a:t>David Livengood, Project Sponsor</a:t>
            </a:r>
          </a:p>
          <a:p>
            <a:pPr lvl="0">
              <a:spcBef>
                <a:spcPts val="0"/>
              </a:spcBef>
            </a:pPr>
            <a:r>
              <a:rPr lang="en-US" sz="2800" dirty="0" smtClean="0">
                <a:solidFill>
                  <a:schemeClr val="tx1"/>
                </a:solidFill>
                <a:hlinkClick r:id="rId3"/>
              </a:rPr>
              <a:t>Livengood.david@deq.state.or.us</a:t>
            </a:r>
            <a:endParaRPr lang="en-US" sz="2800" dirty="0" smtClean="0">
              <a:solidFill>
                <a:schemeClr val="tx1"/>
              </a:solidFill>
            </a:endParaRPr>
          </a:p>
          <a:p>
            <a:pPr lvl="0">
              <a:spcBef>
                <a:spcPts val="0"/>
              </a:spcBef>
            </a:pPr>
            <a:r>
              <a:rPr lang="en-US" sz="2800" dirty="0" smtClean="0">
                <a:solidFill>
                  <a:schemeClr val="tx1"/>
                </a:solidFill>
              </a:rPr>
              <a:t>503.229.5769</a:t>
            </a:r>
          </a:p>
          <a:p>
            <a:pPr lvl="0">
              <a:spcBef>
                <a:spcPts val="0"/>
              </a:spcBef>
            </a:pPr>
            <a:endParaRPr lang="en-US" sz="2800" dirty="0"/>
          </a:p>
          <a:p>
            <a:pPr lvl="0">
              <a:spcBef>
                <a:spcPts val="0"/>
              </a:spcBef>
            </a:pPr>
            <a:r>
              <a:rPr lang="en-US" sz="2800" dirty="0" smtClean="0">
                <a:solidFill>
                  <a:schemeClr val="tx1"/>
                </a:solidFill>
              </a:rPr>
              <a:t>Jeannette Acomb, Project Lead</a:t>
            </a:r>
          </a:p>
          <a:p>
            <a:pPr lvl="0">
              <a:spcBef>
                <a:spcPts val="0"/>
              </a:spcBef>
            </a:pPr>
            <a:r>
              <a:rPr lang="en-US" sz="2800" dirty="0" smtClean="0">
                <a:solidFill>
                  <a:schemeClr val="tx1"/>
                </a:solidFill>
                <a:hlinkClick r:id="rId4"/>
              </a:rPr>
              <a:t>Acomb.Jeannette@deq.state.or.us</a:t>
            </a:r>
            <a:endParaRPr lang="en-US" sz="2800" dirty="0" smtClean="0">
              <a:solidFill>
                <a:schemeClr val="tx1"/>
              </a:solidFill>
            </a:endParaRPr>
          </a:p>
          <a:p>
            <a:pPr lvl="0">
              <a:spcBef>
                <a:spcPts val="0"/>
              </a:spcBef>
            </a:pPr>
            <a:r>
              <a:rPr lang="en-US" sz="2800" dirty="0" smtClean="0">
                <a:solidFill>
                  <a:schemeClr val="tx1"/>
                </a:solidFill>
              </a:rPr>
              <a:t>503.229.6303</a:t>
            </a:r>
          </a:p>
          <a:p>
            <a:pPr lvl="0"/>
            <a:endParaRPr lang="en-US" sz="2800" dirty="0" smtClean="0"/>
          </a:p>
          <a:p>
            <a:pPr lvl="0"/>
            <a:endParaRPr lang="en-US" sz="2800" dirty="0"/>
          </a:p>
        </p:txBody>
      </p:sp>
    </p:spTree>
    <p:extLst>
      <p:ext uri="{BB962C8B-B14F-4D97-AF65-F5344CB8AC3E}">
        <p14:creationId xmlns:p14="http://schemas.microsoft.com/office/powerpoint/2010/main" val="144066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527482" y="3048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Hazardous Waste Fees</a:t>
            </a:r>
          </a:p>
        </p:txBody>
      </p:sp>
      <p:sp>
        <p:nvSpPr>
          <p:cNvPr id="4" name="Rectangle 3">
            <a:extLst>
              <a:ext uri="{FF2B5EF4-FFF2-40B4-BE49-F238E27FC236}">
                <a16:creationId xmlns:a16="http://schemas.microsoft.com/office/drawing/2014/main" id="{F7BE60E7-B3E2-4C91-A93F-55C163F2C72A}"/>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9220"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5"/>
          <p:cNvSpPr>
            <a:spLocks noChangeArrowheads="1"/>
          </p:cNvSpPr>
          <p:nvPr/>
        </p:nvSpPr>
        <p:spPr bwMode="auto">
          <a:xfrm>
            <a:off x="609600" y="1697038"/>
            <a:ext cx="79248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1" dirty="0"/>
              <a:t>PUBLIC INVOLVEMENT, COMMENTS and RESPONSES</a:t>
            </a:r>
          </a:p>
          <a:p>
            <a:pPr eaLnBrk="1" hangingPunct="1">
              <a:spcBef>
                <a:spcPct val="0"/>
              </a:spcBef>
              <a:buFontTx/>
              <a:buNone/>
            </a:pPr>
            <a:endParaRPr lang="en-US" altLang="en-US" sz="1600" b="1" dirty="0"/>
          </a:p>
          <a:p>
            <a:pPr eaLnBrk="1" hangingPunct="1">
              <a:lnSpc>
                <a:spcPct val="150000"/>
              </a:lnSpc>
              <a:spcBef>
                <a:spcPct val="0"/>
              </a:spcBef>
              <a:buFontTx/>
              <a:buNone/>
            </a:pPr>
            <a:r>
              <a:rPr lang="en-US" altLang="en-US" sz="2000" b="1" dirty="0"/>
              <a:t>The proposed rules were placed on public notice on </a:t>
            </a:r>
            <a:r>
              <a:rPr lang="en-US" altLang="en-US" sz="2000" b="1" dirty="0" smtClean="0"/>
              <a:t>December 14, </a:t>
            </a:r>
            <a:r>
              <a:rPr lang="en-US" altLang="en-US" sz="2000" b="1" dirty="0"/>
              <a:t>2018. </a:t>
            </a:r>
          </a:p>
          <a:p>
            <a:pPr eaLnBrk="1" hangingPunct="1">
              <a:lnSpc>
                <a:spcPct val="150000"/>
              </a:lnSpc>
              <a:spcBef>
                <a:spcPct val="0"/>
              </a:spcBef>
              <a:buFontTx/>
              <a:buNone/>
            </a:pPr>
            <a:r>
              <a:rPr lang="en-US" altLang="en-US" sz="2000" b="1" dirty="0"/>
              <a:t>DEQ held a public hearing in Portland on </a:t>
            </a:r>
            <a:r>
              <a:rPr lang="en-US" altLang="en-US" sz="2000" b="1" dirty="0" smtClean="0"/>
              <a:t>January 17, 2019.</a:t>
            </a:r>
            <a:endParaRPr lang="en-US" altLang="en-US" sz="2000" b="1" dirty="0"/>
          </a:p>
          <a:p>
            <a:pPr eaLnBrk="1" hangingPunct="1">
              <a:lnSpc>
                <a:spcPct val="150000"/>
              </a:lnSpc>
              <a:spcBef>
                <a:spcPct val="0"/>
              </a:spcBef>
              <a:buFontTx/>
              <a:buNone/>
            </a:pPr>
            <a:r>
              <a:rPr lang="en-US" altLang="en-US" sz="2000" b="1" dirty="0"/>
              <a:t>The public comment period ended on June </a:t>
            </a:r>
            <a:r>
              <a:rPr lang="en-US" altLang="en-US" sz="2000" b="1" dirty="0" smtClean="0"/>
              <a:t>22, 2019.</a:t>
            </a:r>
            <a:endParaRPr lang="en-US" altLang="en-US" sz="2000" b="1" dirty="0"/>
          </a:p>
          <a:p>
            <a:pPr eaLnBrk="1" hangingPunct="1">
              <a:lnSpc>
                <a:spcPct val="150000"/>
              </a:lnSpc>
              <a:spcBef>
                <a:spcPct val="0"/>
              </a:spcBef>
              <a:buFontTx/>
              <a:buNone/>
            </a:pPr>
            <a:r>
              <a:rPr lang="en-US" altLang="en-US" sz="2000" b="1" dirty="0" smtClean="0"/>
              <a:t>No </a:t>
            </a:r>
            <a:r>
              <a:rPr lang="en-US" altLang="en-US" sz="2000" b="1" dirty="0"/>
              <a:t>comments were received.</a:t>
            </a:r>
          </a:p>
          <a:p>
            <a:pPr eaLnBrk="1" hangingPunct="1">
              <a:lnSpc>
                <a:spcPct val="150000"/>
              </a:lnSpc>
              <a:spcBef>
                <a:spcPct val="0"/>
              </a:spcBef>
              <a:buFontTx/>
              <a:buNone/>
            </a:pPr>
            <a:r>
              <a:rPr lang="en-US" altLang="en-US" sz="2000" b="1" dirty="0"/>
              <a:t>No changes to the proposed rules were made based on the comments.</a:t>
            </a:r>
          </a:p>
          <a:p>
            <a:pPr eaLnBrk="1" hangingPunct="1">
              <a:lnSpc>
                <a:spcPct val="150000"/>
              </a:lnSpc>
              <a:spcBef>
                <a:spcPct val="0"/>
              </a:spcBef>
              <a:buFontTx/>
              <a:buNone/>
            </a:pPr>
            <a:endParaRPr lang="en-US" altLang="en-US" sz="2000" b="1" dirty="0"/>
          </a:p>
        </p:txBody>
      </p:sp>
    </p:spTree>
    <p:extLst>
      <p:ext uri="{BB962C8B-B14F-4D97-AF65-F5344CB8AC3E}">
        <p14:creationId xmlns:p14="http://schemas.microsoft.com/office/powerpoint/2010/main" val="103625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potx [Read-Only]" id="{7970BDC3-28B1-430B-A5CE-D89E7E0FF1C7}" vid="{25AE1362-4680-423C-BD0B-3665CA5C09AA}"/>
    </a:ext>
  </a:extLst>
</a:theme>
</file>

<file path=ppt/theme/theme2.xml><?xml version="1.0" encoding="utf-8"?>
<a:theme xmlns:a="http://schemas.openxmlformats.org/drawingml/2006/main" name="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QC FINAL Caldera 010719.potx" id="{AD373247-9F23-44F3-B1F6-DE08D40B0523}" vid="{9889FA5B-5E11-4B98-B73B-EE8520B69C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opic xmlns="$ListId:docs;">EQC Preparation</Topic>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5B034C0DA662344A853A99D8BD3D7C8" ma:contentTypeVersion="" ma:contentTypeDescription="Create a new document." ma:contentTypeScope="" ma:versionID="a9c7d3a6a3d45b3a61aac1a001a62b83">
  <xsd:schema xmlns:xsd="http://www.w3.org/2001/XMLSchema" xmlns:xs="http://www.w3.org/2001/XMLSchema" xmlns:p="http://schemas.microsoft.com/office/2006/metadata/properties" xmlns:ns2="$ListId:docs;" targetNamespace="http://schemas.microsoft.com/office/2006/metadata/properties" ma:root="true" ma:fieldsID="aa39af51ed03c2af0534ab4ccf469737" ns2:_="">
    <xsd:import namespace="$ListId:docs;"/>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Planning"/>
          <xsd:enumeration value="Stakeholder Involvement"/>
          <xsd:enumeration value="Fee Approval"/>
          <xsd:enumeration value="Public Notice"/>
          <xsd:enumeration value="EQC Preparation"/>
          <xsd:enumeration value="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594EC8-188C-4366-83D5-656EE16AC4AD}">
  <ds:schemaRefs>
    <ds:schemaRef ds:uri="http://schemas.microsoft.com/office/2006/metadata/properties"/>
    <ds:schemaRef ds:uri="$ListId:doc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 ds:uri="http://purl.org/dc/terms/"/>
  </ds:schemaRefs>
</ds:datastoreItem>
</file>

<file path=customXml/itemProps2.xml><?xml version="1.0" encoding="utf-8"?>
<ds:datastoreItem xmlns:ds="http://schemas.openxmlformats.org/officeDocument/2006/customXml" ds:itemID="{308E9712-6773-4FFB-ADC9-C64986663F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B93BE5-F755-4291-BA7D-567C6ADDBC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9496</TotalTime>
  <Words>6156</Words>
  <Application>Microsoft Office PowerPoint</Application>
  <PresentationFormat>On-screen Show (4:3)</PresentationFormat>
  <Paragraphs>1115</Paragraphs>
  <Slides>34</Slides>
  <Notes>34</Notes>
  <HiddenSlides>26</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34</vt:i4>
      </vt:variant>
    </vt:vector>
  </HeadingPairs>
  <TitlesOfParts>
    <vt:vector size="44" baseType="lpstr">
      <vt:lpstr>Arial</vt:lpstr>
      <vt:lpstr>Calibri</vt:lpstr>
      <vt:lpstr>New times</vt:lpstr>
      <vt:lpstr>Symbol</vt:lpstr>
      <vt:lpstr>Times New Roman</vt:lpstr>
      <vt:lpstr>Wingdings</vt:lpstr>
      <vt:lpstr>Office Theme</vt:lpstr>
      <vt:lpstr>PPTtemplate</vt:lpstr>
      <vt:lpstr>2_Office Theme</vt:lpstr>
      <vt:lpstr>Worksheet</vt:lpstr>
      <vt:lpstr>Hazardous Waste</vt:lpstr>
      <vt:lpstr>PowerPoint Presentation</vt:lpstr>
      <vt:lpstr>Proposed Hazardous Waste Fee Increases</vt:lpstr>
      <vt:lpstr>Proposed HW Generator Fee Increases </vt:lpstr>
      <vt:lpstr>Proposed HW Permitting Fee Increases </vt:lpstr>
      <vt:lpstr>Hazardous Waste Fee Increase 2019 </vt:lpstr>
      <vt:lpstr>Increase Generator &amp; Permit Fees</vt:lpstr>
      <vt:lpstr>Contacts</vt:lpstr>
      <vt:lpstr>Increase Hazardous Waste Fees</vt:lpstr>
      <vt:lpstr>Generator</vt:lpstr>
      <vt:lpstr>Proposed Changes to Generator Fee Formula</vt:lpstr>
      <vt:lpstr>Reminder: Generator Fee Cap</vt:lpstr>
      <vt:lpstr>Other Management Factors – Continued</vt:lpstr>
      <vt:lpstr>Generator Invoice -Current Example</vt:lpstr>
      <vt:lpstr>Generator Invoice Example</vt:lpstr>
      <vt:lpstr>Management Method Factor Proposal</vt:lpstr>
      <vt:lpstr>New Management Factor – Continued</vt:lpstr>
      <vt:lpstr>Generator Fees Funding</vt:lpstr>
      <vt:lpstr>Permitting</vt:lpstr>
      <vt:lpstr>Sample Permitting Annual Fee Proposal</vt:lpstr>
      <vt:lpstr>Permit Annual Funding</vt:lpstr>
      <vt:lpstr>Fiscal Impacts</vt:lpstr>
      <vt:lpstr>DEQ’s Fiscal Impact Statement</vt:lpstr>
      <vt:lpstr>DEQ’s Fiscal Impact Statement</vt:lpstr>
      <vt:lpstr>DEQ’s Fiscal Impact Statement –  Permits</vt:lpstr>
      <vt:lpstr>Program Info</vt:lpstr>
      <vt:lpstr>PowerPoint Presentation</vt:lpstr>
      <vt:lpstr>Hazardous Waste Program Background - Staff</vt:lpstr>
      <vt:lpstr>Hazardous Waste Background –            Program Portfolio</vt:lpstr>
      <vt:lpstr>Business Case</vt:lpstr>
      <vt:lpstr>Building a Business Case - Generators</vt:lpstr>
      <vt:lpstr>Business Case – Generators Continued</vt:lpstr>
      <vt:lpstr>Building a Business Case - Permitting</vt:lpstr>
      <vt:lpstr>Statutory Authority</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Eileen Naples</dc:creator>
  <cp:lastModifiedBy>DEQ\jacomb</cp:lastModifiedBy>
  <cp:revision>406</cp:revision>
  <cp:lastPrinted>2019-03-28T15:41:49Z</cp:lastPrinted>
  <dcterms:created xsi:type="dcterms:W3CDTF">2018-10-03T15:46:23Z</dcterms:created>
  <dcterms:modified xsi:type="dcterms:W3CDTF">2019-05-01T19:20:34Z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0x01010015B034C0DA662344A853A99D8BD3D7C8</vt:lpwstr>
  </property>
</Properties>
</file>