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1395" autoAdjust="0"/>
  </p:normalViewPr>
  <p:slideViewPr>
    <p:cSldViewPr>
      <p:cViewPr varScale="1">
        <p:scale>
          <a:sx n="71" d="100"/>
          <a:sy n="71" d="100"/>
        </p:scale>
        <p:origin x="54" y="7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15:layout/>
                </c:ext>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15:layout/>
                </c:ext>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hazardous waste generator and Treatment, Storage and Disposal fees in Oregon for the first time in a generation. Throughout the process of developing this proposed rule, we have been aware of the potential impact on our stakeholder community. In fact, we asked for and received ideas and feedback from </a:t>
            </a:r>
            <a:r>
              <a:rPr lang="en-US" baseline="0" dirty="0" smtClean="0"/>
              <a:t>a number of </a:t>
            </a:r>
            <a:r>
              <a:rPr lang="en-US" baseline="0" dirty="0" smtClean="0"/>
              <a:t>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t>
            </a:r>
            <a:r>
              <a:rPr lang="en-US" baseline="0" dirty="0" smtClean="0"/>
              <a:t>analyses</a:t>
            </a:r>
            <a:r>
              <a:rPr lang="en-US" baseline="0" dirty="0" smtClean="0"/>
              <a:t>, as well as Advisory Committee input. Therefore,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1" dirty="0" smtClean="0"/>
              <a:t>As we presented</a:t>
            </a:r>
            <a:r>
              <a:rPr lang="en-US" b="1" baseline="0" dirty="0" smtClean="0"/>
              <a:t> i</a:t>
            </a:r>
            <a:r>
              <a:rPr lang="en-US" b="1" dirty="0" smtClean="0"/>
              <a:t>n January EQC pre-inform presentation </a:t>
            </a:r>
            <a:r>
              <a:rPr lang="en-US" sz="1400" baseline="0" dirty="0" smtClean="0"/>
              <a:t>, lik</a:t>
            </a:r>
            <a:r>
              <a:rPr lang="en-US" sz="1400" dirty="0" smtClean="0"/>
              <a:t>e </a:t>
            </a:r>
            <a:r>
              <a:rPr lang="en-US" sz="1400" dirty="0" smtClean="0"/>
              <a:t>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just increase the Generator and TSD Fees, highlighted in green. </a:t>
            </a:r>
            <a:endParaRPr lang="en-US" sz="1400" baseline="0" dirty="0" smtClean="0"/>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err="1"/>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a:t>
            </a:r>
            <a:r>
              <a:rPr lang="en-US" dirty="0" smtClean="0"/>
              <a:t>the Hazardous</a:t>
            </a:r>
            <a:r>
              <a:rPr lang="en-US" baseline="0" dirty="0" smtClean="0"/>
              <a:t> </a:t>
            </a:r>
            <a:r>
              <a:rPr lang="en-US" baseline="0" dirty="0" smtClean="0"/>
              <a:t>Waste </a:t>
            </a:r>
            <a:r>
              <a:rPr lang="en-US" baseline="0" dirty="0" smtClean="0"/>
              <a:t>fee cap and per metric ton fee</a:t>
            </a:r>
            <a:r>
              <a:rPr lang="en-US" dirty="0" smtClean="0"/>
              <a:t>s in </a:t>
            </a:r>
            <a:r>
              <a:rPr lang="en-US" dirty="0" smtClean="0"/>
              <a:t>2007</a:t>
            </a:r>
            <a:r>
              <a:rPr lang="en-US" dirty="0" smtClean="0"/>
              <a:t>.  </a:t>
            </a: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 </a:t>
            </a:r>
            <a:r>
              <a:rPr lang="en-US" baseline="0" dirty="0" smtClean="0"/>
              <a:t>  </a:t>
            </a:r>
            <a:r>
              <a:rPr lang="en-US" baseline="0" dirty="0" smtClean="0"/>
              <a:t>H</a:t>
            </a:r>
            <a:r>
              <a:rPr lang="en-US" dirty="0" smtClean="0"/>
              <a:t>owever,</a:t>
            </a:r>
            <a:r>
              <a:rPr lang="en-US" baseline="0" dirty="0" smtClean="0"/>
              <a:t> the </a:t>
            </a:r>
            <a:r>
              <a:rPr lang="en-US" dirty="0" smtClean="0"/>
              <a:t>fees rules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a:t>
            </a:r>
            <a:r>
              <a:rPr lang="en-US" sz="1200" kern="1200" baseline="0" dirty="0" smtClean="0">
                <a:solidFill>
                  <a:schemeClr val="tx1"/>
                </a:solidFill>
                <a:effectLst/>
                <a:latin typeface="+mn-lt"/>
                <a:ea typeface="+mn-ea"/>
                <a:cs typeface="+mn-cs"/>
              </a:rPr>
              <a:t>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endParaRPr lang="en-US" sz="1200" b="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our </a:t>
            </a:r>
            <a:r>
              <a:rPr lang="en-US" altLang="en-US" baseline="0" dirty="0" smtClean="0"/>
              <a:t>current management method factors range from .50 to 2.00 and, with the adoption of the proposed hazardous waste fee increase, we will phase in multiple increases to these fee factors over six years to reduce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 </a:t>
            </a:r>
            <a:r>
              <a:rPr lang="en-US" altLang="en-US" b="1" baseline="0" dirty="0" smtClean="0"/>
              <a:t>MOVED, work?</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a:t>
            </a:r>
            <a:r>
              <a:rPr lang="en-US" altLang="en-US" dirty="0" smtClean="0"/>
              <a:t>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endParaRPr lang="en-US" altLang="en-US" dirty="0" smtClean="0"/>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a:t>
            </a:r>
            <a:r>
              <a:rPr lang="en-US" altLang="en-US" baseline="0" dirty="0" smtClean="0"/>
              <a:t>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one operating permitted disposal facility in Oregon.</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potentially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increase.  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2023 legislative session.  This would help build the next piece 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4/10/2019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4/10/2019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4/10/2019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4/10/2019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4/10/2019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4/10/2019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4/10/2019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4/10/2019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4/10/2019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4/10/2019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4/10/2019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4/10/2019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4/10/2019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4/10/2019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4/10/2019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07"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a:t>
            </a:r>
            <a:r>
              <a:rPr lang="en-US" sz="3200" dirty="0" smtClean="0">
                <a:solidFill>
                  <a:schemeClr val="bg1"/>
                </a:solidFill>
                <a:latin typeface="Arial" pitchFamily="34" charset="0"/>
                <a:cs typeface="Arial" pitchFamily="34" charset="0"/>
              </a:rPr>
              <a:t>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a:t>
            </a:r>
            <a:r>
              <a:rPr lang="en-US" b="1" dirty="0" smtClean="0"/>
              <a:t>838K+</a:t>
            </a:r>
            <a:endParaRPr lang="en-US" b="1" dirty="0" smtClean="0"/>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revenue deficit in revenue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None/>
            </a:pPr>
            <a:r>
              <a:rPr lang="en-US" altLang="en-US" sz="2000" b="1" dirty="0" smtClean="0"/>
              <a:t>- Generator Fees: Phased in </a:t>
            </a:r>
            <a:r>
              <a:rPr lang="en-US" altLang="en-US" sz="2000" dirty="0" smtClean="0"/>
              <a:t>from 2019 to 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None/>
            </a:pPr>
            <a:r>
              <a:rPr lang="en-US" altLang="en-US" sz="2000" b="1" dirty="0" smtClean="0"/>
              <a:t>- Permitting Fees: One increase in </a:t>
            </a:r>
            <a:r>
              <a:rPr lang="en-US" altLang="en-US" sz="2000" dirty="0" smtClean="0"/>
              <a:t>2019;  </a:t>
            </a:r>
            <a:r>
              <a:rPr lang="en-US" altLang="en-US" sz="2000" dirty="0"/>
              <a:t>invoice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54594EC8-188C-4366-83D5-656EE16AC4A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9417</TotalTime>
  <Words>6164</Words>
  <Application>Microsoft Office PowerPoint</Application>
  <PresentationFormat>On-screen Show (4:3)</PresentationFormat>
  <Paragraphs>1115</Paragraphs>
  <Slides>34</Slides>
  <Notes>34</Notes>
  <HiddenSlides>26</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New times</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401</cp:revision>
  <cp:lastPrinted>2019-03-28T15:41:49Z</cp:lastPrinted>
  <dcterms:created xsi:type="dcterms:W3CDTF">2018-10-03T15:46:23Z</dcterms:created>
  <dcterms:modified xsi:type="dcterms:W3CDTF">2019-04-10T16:22:24Z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