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77"/>
  </p:notesMasterIdLst>
  <p:sldIdLst>
    <p:sldId id="399" r:id="rId8"/>
    <p:sldId id="411" r:id="rId9"/>
    <p:sldId id="407" r:id="rId10"/>
    <p:sldId id="406" r:id="rId11"/>
    <p:sldId id="410" r:id="rId12"/>
    <p:sldId id="412" r:id="rId13"/>
    <p:sldId id="408" r:id="rId14"/>
    <p:sldId id="409" r:id="rId15"/>
    <p:sldId id="333" r:id="rId16"/>
    <p:sldId id="268" r:id="rId17"/>
    <p:sldId id="345" r:id="rId18"/>
    <p:sldId id="349" r:id="rId19"/>
    <p:sldId id="275" r:id="rId20"/>
    <p:sldId id="395" r:id="rId21"/>
    <p:sldId id="278" r:id="rId22"/>
    <p:sldId id="385" r:id="rId23"/>
    <p:sldId id="280" r:id="rId24"/>
    <p:sldId id="283" r:id="rId25"/>
    <p:sldId id="344" r:id="rId26"/>
    <p:sldId id="342" r:id="rId27"/>
    <p:sldId id="396" r:id="rId28"/>
    <p:sldId id="284" r:id="rId29"/>
    <p:sldId id="390" r:id="rId30"/>
    <p:sldId id="266" r:id="rId31"/>
    <p:sldId id="370" r:id="rId32"/>
    <p:sldId id="384" r:id="rId33"/>
    <p:sldId id="397" r:id="rId34"/>
    <p:sldId id="371" r:id="rId35"/>
    <p:sldId id="373" r:id="rId36"/>
    <p:sldId id="383" r:id="rId37"/>
    <p:sldId id="360" r:id="rId38"/>
    <p:sldId id="361" r:id="rId39"/>
    <p:sldId id="334" r:id="rId40"/>
    <p:sldId id="362" r:id="rId41"/>
    <p:sldId id="350" r:id="rId42"/>
    <p:sldId id="319" r:id="rId43"/>
    <p:sldId id="288" r:id="rId44"/>
    <p:sldId id="337" r:id="rId45"/>
    <p:sldId id="336" r:id="rId46"/>
    <p:sldId id="352" r:id="rId47"/>
    <p:sldId id="291" r:id="rId48"/>
    <p:sldId id="289" r:id="rId49"/>
    <p:sldId id="298" r:id="rId50"/>
    <p:sldId id="392" r:id="rId51"/>
    <p:sldId id="338" r:id="rId52"/>
    <p:sldId id="299" r:id="rId53"/>
    <p:sldId id="301" r:id="rId54"/>
    <p:sldId id="364" r:id="rId55"/>
    <p:sldId id="315" r:id="rId56"/>
    <p:sldId id="379" r:id="rId57"/>
    <p:sldId id="331" r:id="rId58"/>
    <p:sldId id="351" r:id="rId59"/>
    <p:sldId id="393" r:id="rId60"/>
    <p:sldId id="394" r:id="rId61"/>
    <p:sldId id="374" r:id="rId62"/>
    <p:sldId id="391" r:id="rId63"/>
    <p:sldId id="398" r:id="rId64"/>
    <p:sldId id="375" r:id="rId65"/>
    <p:sldId id="380" r:id="rId66"/>
    <p:sldId id="381" r:id="rId67"/>
    <p:sldId id="365" r:id="rId68"/>
    <p:sldId id="265" r:id="rId69"/>
    <p:sldId id="304" r:id="rId70"/>
    <p:sldId id="403" r:id="rId71"/>
    <p:sldId id="353" r:id="rId72"/>
    <p:sldId id="305" r:id="rId73"/>
    <p:sldId id="400" r:id="rId74"/>
    <p:sldId id="401" r:id="rId75"/>
    <p:sldId id="402"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1EB"/>
    <a:srgbClr val="439777"/>
    <a:srgbClr val="C5E5D9"/>
    <a:srgbClr val="9FD5C0"/>
    <a:srgbClr val="008272"/>
    <a:srgbClr val="C3DED3"/>
    <a:srgbClr val="E1319E"/>
    <a:srgbClr val="00CC00"/>
    <a:srgbClr val="8FCDB5"/>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1395" autoAdjust="0"/>
  </p:normalViewPr>
  <p:slideViewPr>
    <p:cSldViewPr>
      <p:cViewPr varScale="1">
        <p:scale>
          <a:sx n="54" d="100"/>
          <a:sy n="54" d="100"/>
        </p:scale>
        <p:origin x="2472" y="48"/>
      </p:cViewPr>
      <p:guideLst>
        <p:guide orient="horz" pos="2160"/>
        <p:guide pos="2880"/>
      </p:guideLst>
    </p:cSldViewPr>
  </p:slideViewPr>
  <p:notesTextViewPr>
    <p:cViewPr>
      <p:scale>
        <a:sx n="100" d="100"/>
        <a:sy n="100" d="100"/>
      </p:scale>
      <p:origin x="0" y="-2083"/>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4/8/2019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a:t>
            </a:r>
            <a:r>
              <a:rPr lang="en-US" baseline="0" dirty="0" err="1" smtClean="0"/>
              <a:t>Livengood</a:t>
            </a:r>
            <a:r>
              <a:rPr lang="en-US" baseline="0" dirty="0" smtClean="0"/>
              <a:t>– I manage DEQ’s Hazardous Waste and Tanks program from headquarters in Portland.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Acomb, whom you met in January when she presented background on the Hazardous Waste Program’s structure and budget outlook in preparation for today’s rulemaking presentation.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 present proposed rules to increase hazardous waste generator and Treatment, Storage and Disposal fees in Oregon for the first time in a generation. Throughout the process of developing this proposed rule, we have been aware of the potential impact on our stakeholder community. In fact, we asked for and received ideas and feedback from several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proposed rule changes represent in-depth staff analyses, as well as Advisory Committee input. Therefore, I’m looking forward to sharing with you details about our proposed changes and implementation timeline.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r>
              <a:rPr lang="en-US" b="1" baseline="0" dirty="0" smtClean="0"/>
              <a:t>[CLICK]</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11</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387350"/>
            <a:ext cx="4181475" cy="3136900"/>
          </a:xfrm>
        </p:spPr>
      </p:sp>
      <p:sp>
        <p:nvSpPr>
          <p:cNvPr id="3" name="Notes Placeholder 2"/>
          <p:cNvSpPr>
            <a:spLocks noGrp="1"/>
          </p:cNvSpPr>
          <p:nvPr>
            <p:ph type="body" idx="1"/>
          </p:nvPr>
        </p:nvSpPr>
        <p:spPr>
          <a:xfrm>
            <a:off x="701040" y="3641090"/>
            <a:ext cx="5608320" cy="449326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147726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60"/>
            <a:ext cx="6387253" cy="4415790"/>
          </a:xfrm>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defTabSz="630997">
              <a:defRPr/>
            </a:pPr>
            <a:endParaRPr lang="en-US" b="0" i="0" baseline="0" dirty="0" smtClean="0"/>
          </a:p>
          <a:p>
            <a:r>
              <a:rPr lang="en-US" b="1" i="0" baseline="0" dirty="0" smtClean="0"/>
              <a:t>Click</a:t>
            </a:r>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defTabSz="630997">
              <a:defRPr/>
            </a:pPr>
            <a:endParaRPr lang="en-US" b="0" i="0" baseline="0" dirty="0" smtClean="0"/>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defTabSz="630997">
              <a:defRPr/>
            </a:pPr>
            <a:endParaRPr lang="en-US" b="0" i="0" baseline="0" dirty="0" smtClean="0"/>
          </a:p>
          <a:p>
            <a:pPr defTabSz="630997">
              <a:defRPr/>
            </a:pPr>
            <a:r>
              <a:rPr lang="en-US" b="1" i="0" dirty="0" smtClean="0"/>
              <a:t>Click</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8312" indent="-118312">
              <a:buFont typeface="Arial" panose="020B0604020202020204" pitchFamily="34" charset="0"/>
              <a:buChar char="•"/>
            </a:pPr>
            <a:r>
              <a:rPr lang="en-US" b="0" i="0" baseline="0" dirty="0" smtClean="0"/>
              <a:t>Which means we will need an additional $476,000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13</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better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$24,500      	= 31% increase</a:t>
            </a:r>
            <a:endParaRPr lang="en-US" sz="900" dirty="0"/>
          </a:p>
          <a:p>
            <a:pPr algn="l"/>
            <a:r>
              <a:rPr lang="en-US" sz="900" dirty="0"/>
              <a:t> Multi-Treatment Fee 	from $75,000 to  </a:t>
            </a:r>
            <a:r>
              <a:rPr lang="en-US" sz="900" dirty="0">
                <a:solidFill>
                  <a:srgbClr val="FF0000"/>
                </a:solidFill>
              </a:rPr>
              <a:t>$98,500  	</a:t>
            </a:r>
            <a:r>
              <a:rPr lang="en-US" sz="900" dirty="0">
                <a:solidFill>
                  <a:srgbClr val="92D050"/>
                </a:solidFill>
              </a:rPr>
              <a:t>= 31% increase </a:t>
            </a:r>
            <a:endParaRPr lang="en-US" sz="900" dirty="0"/>
          </a:p>
          <a:p>
            <a:pPr algn="l"/>
            <a:r>
              <a:rPr lang="en-US" sz="900" dirty="0"/>
              <a:t> Multi-Disposal fee 	from $150,000 to </a:t>
            </a:r>
            <a:r>
              <a:rPr lang="en-US" sz="900" dirty="0">
                <a:solidFill>
                  <a:srgbClr val="92D050"/>
                </a:solidFill>
              </a:rPr>
              <a:t>$196,500 	 = 31% increase</a:t>
            </a:r>
          </a:p>
          <a:p>
            <a:pPr defTabSz="630997">
              <a:defRPr/>
            </a:pPr>
            <a:endParaRPr lang="en-US" sz="900" dirty="0"/>
          </a:p>
          <a:p>
            <a:pPr defTabSz="630997">
              <a:defRPr/>
            </a:pPr>
            <a:r>
              <a:rPr lang="en-US" sz="900" dirty="0"/>
              <a:t>The proposal will result in approximately $81,500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$30,375      = 62% increase</a:t>
            </a:r>
            <a:endParaRPr lang="en-US" sz="900" dirty="0"/>
          </a:p>
          <a:p>
            <a:pPr algn="l"/>
            <a:r>
              <a:rPr lang="en-US" sz="900" dirty="0"/>
              <a:t> Multi-Treatment Fee 	from $75,000 to  </a:t>
            </a:r>
            <a:r>
              <a:rPr lang="en-US" sz="900" dirty="0">
                <a:solidFill>
                  <a:srgbClr val="FF0000"/>
                </a:solidFill>
              </a:rPr>
              <a:t>$121,500   </a:t>
            </a:r>
            <a:r>
              <a:rPr lang="en-US" sz="900" dirty="0">
                <a:solidFill>
                  <a:srgbClr val="92D050"/>
                </a:solidFill>
              </a:rPr>
              <a:t>= 62% increase </a:t>
            </a:r>
            <a:endParaRPr lang="en-US" sz="900" dirty="0"/>
          </a:p>
          <a:p>
            <a:pPr algn="l"/>
            <a:r>
              <a:rPr lang="en-US" sz="900" dirty="0"/>
              <a:t> Multi-Disposal fee 	from $150,000 to </a:t>
            </a:r>
            <a:r>
              <a:rPr lang="en-US" sz="900" dirty="0">
                <a:solidFill>
                  <a:srgbClr val="92D050"/>
                </a:solidFill>
              </a:rPr>
              <a:t>$243,000  = 62% increase</a:t>
            </a:r>
          </a:p>
          <a:p>
            <a:pPr defTabSz="630997">
              <a:defRPr/>
            </a:pPr>
            <a:endParaRPr lang="en-US" sz="900" dirty="0"/>
          </a:p>
          <a:p>
            <a:pPr defTabSz="630997">
              <a:defRPr/>
            </a:pPr>
            <a:r>
              <a:rPr lang="en-US" sz="900" dirty="0"/>
              <a:t>The proposal will result in approximately $162,750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796029"/>
            <a:ext cx="5608320" cy="5033937"/>
          </a:xfrm>
        </p:spPr>
        <p:txBody>
          <a:bodyPr/>
          <a:lstStyle/>
          <a:p>
            <a:r>
              <a:rPr lang="en-US" b="1" dirty="0"/>
              <a:t>Rich Duval</a:t>
            </a:r>
          </a:p>
          <a:p>
            <a:pPr marL="154792" indent="-154792">
              <a:buFont typeface="Arial" panose="020B0604020202020204" pitchFamily="34" charset="0"/>
              <a:buChar char="•"/>
            </a:pPr>
            <a:endParaRPr lang="en-US" b="1" dirty="0"/>
          </a:p>
          <a:p>
            <a:pPr marL="154792" indent="-154792">
              <a:buFont typeface="Arial" panose="020B0604020202020204" pitchFamily="34" charset="0"/>
              <a:buChar char="•"/>
            </a:pPr>
            <a:r>
              <a:rPr lang="en-US" dirty="0"/>
              <a:t>Processing and approving major permit modifications is a significant workload for ODEQ that is not captured in the EPA national reporting system. </a:t>
            </a:r>
          </a:p>
          <a:p>
            <a:pPr marL="154792" indent="-154792">
              <a:buFont typeface="Arial" panose="020B0604020202020204" pitchFamily="34" charset="0"/>
              <a:buChar char="•"/>
            </a:pPr>
            <a:r>
              <a:rPr lang="en-US" dirty="0"/>
              <a:t>Class 3 modifications at large Treatment, Storage, and Disposal Facilities with complex operations may include the same process and workload as permit renewals at smaller, simpler facilities.</a:t>
            </a:r>
          </a:p>
          <a:p>
            <a:pPr marL="154792" indent="-154792" defTabSz="825559">
              <a:buFont typeface="Arial" panose="020B0604020202020204" pitchFamily="34" charset="0"/>
              <a:buChar char="•"/>
              <a:defRPr/>
            </a:pPr>
            <a:r>
              <a:rPr lang="en-US" dirty="0"/>
              <a:t>The program has a limited budget for external support from the Attorney General’s Office for legal review of permits and for advice on permit issues that may make it difficult for the State to ensure all permit conditions are enforceable. </a:t>
            </a:r>
          </a:p>
          <a:p>
            <a:pPr marL="154792" indent="-154792" defTabSz="825559">
              <a:buFont typeface="Arial" panose="020B0604020202020204" pitchFamily="34" charset="0"/>
              <a:buChar char="•"/>
              <a:defRPr/>
            </a:pPr>
            <a:endParaRPr lang="en-US" dirty="0"/>
          </a:p>
          <a:p>
            <a:pPr marL="154792" indent="-154792" defTabSz="825559">
              <a:buFont typeface="Arial" panose="020B0604020202020204" pitchFamily="34" charset="0"/>
              <a:buChar char="•"/>
              <a:defRPr/>
            </a:pPr>
            <a:r>
              <a:rPr lang="en-US" dirty="0"/>
              <a:t>The following is a look at the revenue the program receives over the last couple of years….</a:t>
            </a:r>
            <a:endParaRPr lang="en-ZW" dirty="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r>
              <a:rPr lang="en-US" sz="900" dirty="0"/>
              <a:t>DEQ data shows it may cost DEQ ~ $140,000 in staff hours per complex permit modification.   </a:t>
            </a: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Although it is not a reliable annual revenue we are proposing to increase the Permit modification Fees by 59% to adjust for the inflation since 1998.</a:t>
            </a:r>
          </a:p>
          <a:p>
            <a:endParaRPr lang="en-US" sz="900" dirty="0"/>
          </a:p>
          <a:p>
            <a:r>
              <a:rPr lang="en-US" sz="900" dirty="0"/>
              <a:t>Based on 20-year review of all past mod requests, it is anticipated DEQ could receive up to 3 mod requests a year. </a:t>
            </a:r>
          </a:p>
          <a:p>
            <a:r>
              <a:rPr lang="en-US" sz="900" dirty="0"/>
              <a:t>Assumes we will receive 2-class1s and 1-Class 2 mod requests for = $33,450 increase based on twenty-year review</a:t>
            </a:r>
          </a:p>
          <a:p>
            <a:endParaRPr lang="en-US" sz="900" dirty="0"/>
          </a:p>
          <a:p>
            <a:r>
              <a:rPr lang="en-US" sz="900" dirty="0"/>
              <a:t>~~~~~~~~~~~~~~~~~~~~~~~~~~~~~~~~~~~~~~~~~~~~~~~~~~~~~~~~~~~~~~~~~~~~~~</a:t>
            </a:r>
          </a:p>
          <a:p>
            <a:pPr defTabSz="630997">
              <a:defRPr/>
            </a:pPr>
            <a:r>
              <a:rPr lang="en-US" sz="900" i="1" dirty="0" err="1"/>
              <a:t>S</a:t>
            </a:r>
            <a:r>
              <a:rPr lang="en-US" sz="900" b="1" dirty="0" err="1">
                <a:latin typeface="Times New Roman" panose="02020603050405020304" pitchFamily="18" charset="0"/>
                <a:cs typeface="Times New Roman" panose="02020603050405020304" pitchFamily="18" charset="0"/>
              </a:rPr>
              <a:t>Summary</a:t>
            </a:r>
            <a:r>
              <a:rPr lang="en-US" sz="900" b="1" dirty="0">
                <a:latin typeface="Times New Roman" panose="02020603050405020304" pitchFamily="18" charset="0"/>
                <a:cs typeface="Times New Roman" panose="02020603050405020304" pitchFamily="18" charset="0"/>
              </a:rPr>
              <a:t> change old to new: instead of low, med and high workload under current structure we’re removing low and medium for each class to streamline and reflect the actual cost of work.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-Remove current low and medium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p>
          <a:p>
            <a:r>
              <a:rPr lang="en-US" sz="900" i="1" dirty="0" err="1"/>
              <a:t>ource</a:t>
            </a:r>
            <a:r>
              <a:rPr lang="en-US" sz="900" i="1" dirty="0"/>
              <a:t> is )breakdown with 181%</a:t>
            </a:r>
          </a:p>
          <a:p>
            <a:pPr marL="197187" indent="-197187">
              <a:buFont typeface="Arial" panose="020B0604020202020204" pitchFamily="34" charset="0"/>
              <a:buChar char="•"/>
            </a:pPr>
            <a:r>
              <a:rPr lang="en-US" sz="900" dirty="0"/>
              <a:t>We recommend having the ability to increase the complex mods to $100,000. </a:t>
            </a:r>
          </a:p>
          <a:p>
            <a:pPr marL="197187" indent="-197187">
              <a:buFont typeface="Arial" panose="020B0604020202020204" pitchFamily="34" charset="0"/>
              <a:buChar char="•"/>
            </a:pPr>
            <a:r>
              <a:rPr lang="en-US" sz="900" dirty="0"/>
              <a:t>We could charge an initial fee but having the ability to adjust upward</a:t>
            </a:r>
          </a:p>
          <a:p>
            <a:pPr marL="197187" indent="-197187" defTabSz="931774">
              <a:buFont typeface="Arial" panose="020B0604020202020204" pitchFamily="34" charset="0"/>
              <a:buChar char="•"/>
              <a:defRPr/>
            </a:pPr>
            <a:r>
              <a:rPr lang="en-US" sz="900" dirty="0"/>
              <a:t>This new method of removing the low and medium workloads would equal = $40,704 annually or a 422% increase over the current revenue</a:t>
            </a:r>
          </a:p>
          <a:p>
            <a:pPr marL="197187" indent="-197187">
              <a:buFont typeface="Arial" panose="020B0604020202020204" pitchFamily="34" charset="0"/>
              <a:buChar char="•"/>
            </a:pPr>
            <a:endParaRPr lang="en-US" sz="900" dirty="0"/>
          </a:p>
          <a:p>
            <a:endParaRPr lang="en-US" sz="900" dirty="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4792" indent="-154792">
              <a:buFont typeface="Arial" panose="020B0604020202020204" pitchFamily="34" charset="0"/>
              <a:buChar char="•"/>
            </a:pPr>
            <a:r>
              <a:rPr lang="en-US" sz="1100" dirty="0"/>
              <a:t>This is a new proposed administrative fee for TSDs. </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sz="1100">
                <a:solidFill>
                  <a:prstClr val="black"/>
                </a:solidFill>
                <a:latin typeface="Calibri"/>
              </a:rPr>
              <a:pPr defTabSz="825559">
                <a:defRPr/>
              </a:pPr>
              <a:t>19</a:t>
            </a:fld>
            <a:endParaRPr lang="en-US" sz="1100" dirty="0">
              <a:solidFill>
                <a:prstClr val="black"/>
              </a:solidFill>
              <a:latin typeface="Calibri"/>
            </a:endParaRPr>
          </a:p>
        </p:txBody>
      </p:sp>
    </p:spTree>
    <p:extLst>
      <p:ext uri="{BB962C8B-B14F-4D97-AF65-F5344CB8AC3E}">
        <p14:creationId xmlns:p14="http://schemas.microsoft.com/office/powerpoint/2010/main" val="73300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sz="1400" dirty="0" smtClean="0"/>
              <a:t>Like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a:t>
            </a:r>
            <a:r>
              <a:rPr lang="en-US" sz="1400" baseline="0" dirty="0" smtClean="0"/>
              <a:t> --</a:t>
            </a:r>
            <a:r>
              <a:rPr lang="en-US" sz="1400" dirty="0" smtClean="0"/>
              <a:t> and 20%</a:t>
            </a:r>
            <a:r>
              <a:rPr lang="en-US" sz="1400" baseline="0" dirty="0" smtClean="0"/>
              <a:t> </a:t>
            </a:r>
            <a:r>
              <a:rPr lang="en-US" sz="1400" dirty="0" smtClean="0"/>
              <a:t>in federal grant dollars. </a:t>
            </a:r>
          </a:p>
          <a:p>
            <a:pPr marL="0" indent="0" defTabSz="931774">
              <a:buFont typeface="Arial" panose="020B0604020202020204" pitchFamily="34" charset="0"/>
              <a:buNone/>
              <a:defRPr/>
            </a:pPr>
            <a:endParaRPr lang="en-US" sz="1400" b="1" dirty="0" smtClean="0"/>
          </a:p>
          <a:p>
            <a:pPr marL="0" indent="0" defTabSz="931774">
              <a:buFont typeface="Arial" panose="020B0604020202020204" pitchFamily="34" charset="0"/>
              <a:buNone/>
              <a:defRPr/>
            </a:pPr>
            <a:r>
              <a:rPr lang="en-US" sz="1400" b="1" dirty="0" smtClean="0"/>
              <a:t>(CLICK) </a:t>
            </a:r>
          </a:p>
          <a:p>
            <a:pPr marL="0" indent="0" defTabSz="931774">
              <a:buFont typeface="Arial" panose="020B0604020202020204" pitchFamily="34" charset="0"/>
              <a:buNone/>
              <a:defRPr/>
            </a:pPr>
            <a:endParaRPr lang="en-US" sz="1400" b="1" dirty="0" smtClean="0"/>
          </a:p>
          <a:p>
            <a:pPr marL="285750" indent="-285750" defTabSz="931774">
              <a:buFont typeface="Arial" panose="020B0604020202020204" pitchFamily="34" charset="0"/>
              <a:buChar char="•"/>
              <a:defRPr/>
            </a:pPr>
            <a:r>
              <a:rPr lang="en-US" sz="1400" baseline="0" dirty="0" smtClean="0"/>
              <a:t>Today, we are proposing to just increase the Generator and TSD Fees, highlighted in green. </a:t>
            </a:r>
            <a:r>
              <a:rPr lang="en-US" sz="1600" b="1" baseline="0" dirty="0" smtClean="0"/>
              <a:t>(NEED to list the other pie pieces and percentages – as pie chart begs to know)</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Shifting more to electronic reporting and invoicing,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285750" indent="-285750"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And,</a:t>
            </a:r>
            <a:r>
              <a:rPr lang="en-US" sz="1400" baseline="0" dirty="0" smtClean="0"/>
              <a:t> since 2008, DEQ’s EPA grant has decreased by 7%.</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in 2015.</a:t>
            </a:r>
            <a:r>
              <a:rPr lang="en-US" sz="1400" strike="noStrike" baseline="0" dirty="0" smtClean="0"/>
              <a:t> </a:t>
            </a:r>
            <a:r>
              <a:rPr lang="en-US" sz="1400" b="1" strike="noStrike" baseline="0" dirty="0" smtClean="0"/>
              <a:t>[CLICK]</a:t>
            </a:r>
          </a:p>
          <a:p>
            <a:pPr marL="640594" lvl="1" indent="-174708" defTabSz="931774">
              <a:buFont typeface="Arial" panose="020B0604020202020204" pitchFamily="34" charset="0"/>
              <a:buChar char="•"/>
              <a:defRPr/>
            </a:pPr>
            <a:endParaRPr lang="en-US" sz="1400" b="1" strike="no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in air and water have had higher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tough decisions about which fee increases to prioritize to not overburden the regulated community. Now, due to program need, it’s Hazardous Waste Program’s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$312,750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$495,000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defTabSz="630997">
              <a:defRPr/>
            </a:pPr>
            <a:endParaRPr lang="en-US" dirty="0" smtClean="0">
              <a:solidFill>
                <a:schemeClr val="tx1"/>
              </a:solidFill>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has expressed concern that DEQ’s permitting program is not adequately staffed.</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is also concerned there are not enough permit staff to ensure full compliance.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For this rulemaking, we propose an annual fee increase, a mod fee increase and an administrative fee to bridge the gap between what we have and what we need.</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endParaRPr lang="en-US" sz="900" b="1" dirty="0"/>
          </a:p>
          <a:p>
            <a:pPr defTabSz="630997">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0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Hazardous 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Also, the deficit</a:t>
            </a:r>
            <a:r>
              <a:rPr lang="en-US" sz="1200" kern="1200" dirty="0" smtClean="0">
                <a:solidFill>
                  <a:schemeClr val="tx1"/>
                </a:solidFill>
                <a:effectLst/>
                <a:latin typeface="+mn-lt"/>
                <a:ea typeface="+mn-ea"/>
                <a:cs typeface="+mn-cs"/>
              </a:rPr>
              <a:t> potentially impacts Oregon’s ability to maintain the state’s status as a federally-authorized hazardous waste program.</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general Hazardous</a:t>
            </a:r>
            <a:r>
              <a:rPr lang="en-US" baseline="0" dirty="0" smtClean="0"/>
              <a:t> Waste Program </a:t>
            </a:r>
            <a:r>
              <a:rPr lang="en-US" dirty="0" smtClean="0"/>
              <a:t>fees </a:t>
            </a:r>
            <a:r>
              <a:rPr lang="en-US" b="1" dirty="0" smtClean="0"/>
              <a:t>(WHAT</a:t>
            </a:r>
            <a:r>
              <a:rPr lang="en-US" b="1" baseline="0" dirty="0" smtClean="0"/>
              <a:t> ARE GENERAL FEES?)</a:t>
            </a:r>
            <a:r>
              <a:rPr lang="en-US" b="1" dirty="0" smtClean="0"/>
              <a:t> </a:t>
            </a:r>
            <a:r>
              <a:rPr lang="en-US" dirty="0" smtClean="0"/>
              <a:t>in 2007.</a:t>
            </a:r>
            <a:r>
              <a:rPr lang="en-US" baseline="0" dirty="0" smtClean="0"/>
              <a:t>  H</a:t>
            </a:r>
            <a:r>
              <a:rPr lang="en-US" dirty="0" smtClean="0"/>
              <a:t>owever,</a:t>
            </a:r>
            <a:r>
              <a:rPr lang="en-US" baseline="0" dirty="0" smtClean="0"/>
              <a:t> the </a:t>
            </a:r>
            <a:r>
              <a:rPr lang="en-US" dirty="0" smtClean="0"/>
              <a:t>fees rules we are proposing</a:t>
            </a:r>
            <a:r>
              <a:rPr lang="en-US" baseline="0" dirty="0" smtClean="0"/>
              <a:t> have 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two types of fee increases that we are proposing today </a:t>
            </a:r>
            <a:r>
              <a:rPr lang="en-US" sz="1200" b="0" strike="noStrike" baseline="0" dirty="0" smtClean="0"/>
              <a:t>will help support our current staffing level and meet our core commitments to Oregon and to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are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For us to minimize impact on our fee-paying generators, we are proposing to phase in these fee increases over several years.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a:t>
            </a:r>
            <a:r>
              <a:rPr lang="en-US" sz="1200" kern="1200" dirty="0" smtClean="0">
                <a:solidFill>
                  <a:schemeClr val="tx1"/>
                </a:solidFill>
                <a:effectLst/>
                <a:latin typeface="+mn-lt"/>
                <a:ea typeface="+mn-ea"/>
                <a:cs typeface="+mn-cs"/>
              </a:rPr>
              <a:t>permitted fees for Treatment Storage and Disposal (TSD) fee structure,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(TSD annual base fee for treatment, storage and disposal activities)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 of</a:t>
            </a:r>
            <a:r>
              <a:rPr lang="en-US" sz="1200" kern="1200" baseline="0" dirty="0" smtClean="0">
                <a:solidFill>
                  <a:schemeClr val="tx1"/>
                </a:solidFill>
                <a:effectLst/>
                <a:latin typeface="+mn-lt"/>
                <a:ea typeface="+mn-ea"/>
                <a:cs typeface="+mn-cs"/>
              </a:rPr>
              <a:t> an operating permitted disposal administrative fee (for permitted facilities disposing solid and hazardous wastes in Oregon, either by land unit </a:t>
            </a:r>
            <a:r>
              <a:rPr lang="en-US" sz="1200" b="1" kern="1200" baseline="0" dirty="0" smtClean="0">
                <a:solidFill>
                  <a:schemeClr val="tx1"/>
                </a:solidFill>
                <a:effectLst/>
                <a:latin typeface="+mn-lt"/>
                <a:ea typeface="+mn-ea"/>
                <a:cs typeface="+mn-cs"/>
              </a:rPr>
              <a:t>[EXAMPLE] </a:t>
            </a:r>
            <a:r>
              <a:rPr lang="en-US" sz="1200" kern="1200" baseline="0" dirty="0" smtClean="0">
                <a:solidFill>
                  <a:schemeClr val="tx1"/>
                </a:solidFill>
                <a:effectLst/>
                <a:latin typeface="+mn-lt"/>
                <a:ea typeface="+mn-ea"/>
                <a:cs typeface="+mn-cs"/>
              </a:rPr>
              <a:t>or surface impoundment) </a:t>
            </a:r>
            <a:r>
              <a:rPr lang="en-US" sz="1200" b="1" kern="1200" baseline="0" dirty="0" smtClean="0">
                <a:solidFill>
                  <a:schemeClr val="tx1"/>
                </a:solidFill>
                <a:effectLst/>
                <a:latin typeface="+mn-lt"/>
                <a:ea typeface="+mn-ea"/>
                <a:cs typeface="+mn-cs"/>
              </a:rPr>
              <a:t>[EXAMPLE]</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[PAUSE]</a:t>
            </a:r>
          </a:p>
          <a:p>
            <a:pPr>
              <a:defRPr/>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 and we are proposing one fee increase in 2019. </a:t>
            </a:r>
            <a:r>
              <a:rPr lang="en-US" sz="1200" b="1" kern="1200" baseline="0" dirty="0" smtClean="0">
                <a:solidFill>
                  <a:schemeClr val="tx1"/>
                </a:solidFill>
                <a:effectLst/>
                <a:latin typeface="+mn-lt"/>
                <a:ea typeface="+mn-ea"/>
                <a:cs typeface="+mn-cs"/>
              </a:rPr>
              <a:t>[CLICK]</a:t>
            </a:r>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309563"/>
            <a:ext cx="3100388" cy="2324100"/>
          </a:xfrm>
        </p:spPr>
      </p:sp>
      <p:sp>
        <p:nvSpPr>
          <p:cNvPr id="3" name="Notes Placeholder 2"/>
          <p:cNvSpPr>
            <a:spLocks noGrp="1"/>
          </p:cNvSpPr>
          <p:nvPr>
            <p:ph type="body" idx="1"/>
          </p:nvPr>
        </p:nvSpPr>
        <p:spPr>
          <a:xfrm>
            <a:off x="311573" y="2633980"/>
            <a:ext cx="6465147" cy="635254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Sue Langston</a:t>
            </a:r>
          </a:p>
          <a:p>
            <a:pPr defTabSz="1219077">
              <a:defRPr/>
            </a:pPr>
            <a:endParaRPr lang="en-US" dirty="0" smtClean="0">
              <a:latin typeface="Times New Roman" panose="02020603050405020304" pitchFamily="18" charset="0"/>
              <a:cs typeface="Times New Roman" panose="02020603050405020304" pitchFamily="18" charset="0"/>
            </a:endParaRPr>
          </a:p>
          <a:p>
            <a:pPr marL="380960" indent="-380960" defTabSz="1219077">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80960" indent="-380960" defTabSz="1219077">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4708" indent="-174708">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endParaRPr lang="en-US" b="0" baseline="0" dirty="0" smtClean="0"/>
          </a:p>
          <a:p>
            <a:pPr marL="174708" indent="-174708">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endParaRPr lang="en-US" b="0" baseline="0" dirty="0" smtClean="0"/>
          </a:p>
          <a:p>
            <a:pPr marL="174708" indent="-174708">
              <a:buFont typeface="Arial" panose="020B0604020202020204" pitchFamily="34" charset="0"/>
              <a:buChar char="•"/>
            </a:pPr>
            <a:r>
              <a:rPr lang="en-US" b="0" baseline="0" dirty="0" smtClean="0"/>
              <a:t>We are proposing to implement this fee structure in 2019 for an additional $475,000 annually above the current revenue. </a:t>
            </a:r>
          </a:p>
          <a:p>
            <a:endParaRPr lang="en-US" b="0" baseline="0" dirty="0" smtClean="0"/>
          </a:p>
          <a:p>
            <a:pPr marL="174708" indent="-174708">
              <a:buFont typeface="Arial" panose="020B0604020202020204" pitchFamily="34" charset="0"/>
              <a:buChar char="•"/>
            </a:pPr>
            <a:r>
              <a:rPr lang="en-US" b="0" baseline="0" dirty="0" smtClean="0"/>
              <a:t>Any questions? </a:t>
            </a:r>
          </a:p>
          <a:p>
            <a:endParaRPr lang="en-US" b="0" baseline="0" dirty="0" smtClean="0"/>
          </a:p>
          <a:p>
            <a:pPr marL="174708" indent="-174708">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231775"/>
            <a:ext cx="3335337" cy="2501900"/>
          </a:xfrm>
        </p:spPr>
      </p:sp>
      <p:sp>
        <p:nvSpPr>
          <p:cNvPr id="3" name="Notes Placeholder 2"/>
          <p:cNvSpPr>
            <a:spLocks noGrp="1"/>
          </p:cNvSpPr>
          <p:nvPr>
            <p:ph type="body" idx="1"/>
          </p:nvPr>
        </p:nvSpPr>
        <p:spPr>
          <a:xfrm>
            <a:off x="233680" y="2734669"/>
            <a:ext cx="6543040" cy="6251851"/>
          </a:xfrm>
        </p:spPr>
        <p:txBody>
          <a:bodyPr/>
          <a:lstStyle/>
          <a:p>
            <a:pPr defTabSz="1219077">
              <a:defRPr/>
            </a:pPr>
            <a:r>
              <a:rPr lang="en-US" b="1" baseline="0" dirty="0" smtClean="0">
                <a:latin typeface="Times New Roman" panose="02020603050405020304" pitchFamily="18" charset="0"/>
                <a:cs typeface="Times New Roman" panose="02020603050405020304" pitchFamily="18" charset="0"/>
              </a:rPr>
              <a:t>Sue Langston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4708" indent="-174708" defTabSz="1219077">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defTabSz="1219077">
              <a:defRPr/>
            </a:pPr>
            <a:r>
              <a:rPr lang="en-US" b="0" baseline="0" dirty="0" smtClean="0">
                <a:latin typeface="Times New Roman" panose="02020603050405020304" pitchFamily="18" charset="0"/>
                <a:cs typeface="Times New Roman" panose="02020603050405020304" pitchFamily="18" charset="0"/>
              </a:rPr>
              <a:t>----------------------------------------------------------</a:t>
            </a:r>
          </a:p>
          <a:p>
            <a:pPr defTabSz="1219077">
              <a:defRPr/>
            </a:pPr>
            <a:r>
              <a:rPr lang="en-US" b="0" baseline="0" dirty="0" smtClean="0">
                <a:latin typeface="Times New Roman" panose="02020603050405020304" pitchFamily="18" charset="0"/>
                <a:cs typeface="Times New Roman" panose="02020603050405020304" pitchFamily="18" charset="0"/>
              </a:rPr>
              <a:t>Back pocket Q&amp;A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36</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183063" cy="3136900"/>
          </a:xfrm>
        </p:spPr>
      </p:sp>
      <p:sp>
        <p:nvSpPr>
          <p:cNvPr id="3" name="Notes Placeholder 2"/>
          <p:cNvSpPr>
            <a:spLocks noGrp="1"/>
          </p:cNvSpPr>
          <p:nvPr>
            <p:ph type="body" idx="1"/>
          </p:nvPr>
        </p:nvSpPr>
        <p:spPr>
          <a:xfrm>
            <a:off x="233680" y="3563620"/>
            <a:ext cx="6465147" cy="5113020"/>
          </a:xfrm>
        </p:spPr>
        <p:txBody>
          <a:bodyPr>
            <a:normAutofit/>
          </a:bodyPr>
          <a:lstStyle/>
          <a:p>
            <a:pPr defTabSz="825559">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25559">
              <a:defRPr/>
            </a:pPr>
            <a:endParaRPr lang="en-US" b="1" dirty="0" smtClean="0"/>
          </a:p>
          <a:p>
            <a:pPr defTabSz="825559">
              <a:defRPr/>
            </a:pPr>
            <a:r>
              <a:rPr lang="en-US" b="1" dirty="0" smtClean="0"/>
              <a:t>Killian Condon</a:t>
            </a:r>
          </a:p>
          <a:p>
            <a:pPr defTabSz="825559">
              <a:defRPr/>
            </a:pPr>
            <a:endParaRPr lang="en-US" b="1" dirty="0" smtClean="0"/>
          </a:p>
          <a:p>
            <a:pPr marL="174708" indent="-174708" defTabSz="825559">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4708" indent="-174708" defTabSz="825559">
              <a:buFont typeface="Arial" panose="020B0604020202020204" pitchFamily="34" charset="0"/>
              <a:buChar char="•"/>
              <a:defRPr/>
            </a:pPr>
            <a:endParaRPr lang="en-US" b="0" dirty="0" smtClean="0"/>
          </a:p>
          <a:p>
            <a:pPr defTabSz="825559">
              <a:defRPr/>
            </a:pPr>
            <a:endParaRPr lang="en-US" b="0"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37</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233680" y="3486149"/>
            <a:ext cx="6465147" cy="5343817"/>
          </a:xfrm>
        </p:spPr>
        <p:txBody>
          <a:bodyPr>
            <a:normAutofit/>
          </a:bodyPr>
          <a:lstStyle/>
          <a:p>
            <a:pPr defTabSz="825559">
              <a:defRPr/>
            </a:pPr>
            <a:r>
              <a:rPr lang="en-US" b="1" strike="noStrike" dirty="0" smtClean="0"/>
              <a:t>Killian</a:t>
            </a:r>
            <a:r>
              <a:rPr lang="en-US" b="1" strike="noStrike" baseline="0" dirty="0" smtClean="0"/>
              <a:t> Condon</a:t>
            </a:r>
          </a:p>
          <a:p>
            <a:pPr defTabSz="825559">
              <a:defRPr/>
            </a:pPr>
            <a:endParaRPr lang="en-US" b="1" strike="noStrike" dirty="0" smtClean="0"/>
          </a:p>
          <a:p>
            <a:pPr defTabSz="825559">
              <a:defRPr/>
            </a:pPr>
            <a:r>
              <a:rPr lang="en-US" b="0" strike="noStrike" dirty="0" smtClean="0"/>
              <a:t>This</a:t>
            </a:r>
            <a:r>
              <a:rPr lang="en-US" b="0" strike="noStrike" baseline="0" dirty="0" smtClean="0"/>
              <a:t> slide represents how the phase-in will work through 2021.</a:t>
            </a:r>
          </a:p>
          <a:p>
            <a:pPr defTabSz="825559">
              <a:defRPr/>
            </a:pPr>
            <a:endParaRPr lang="en-US" b="0" strike="noStrike" baseline="0" dirty="0" smtClean="0"/>
          </a:p>
          <a:p>
            <a:pPr defTabSz="825559">
              <a:defRPr/>
            </a:pPr>
            <a:r>
              <a:rPr lang="en-US" b="0" strike="noStrike" baseline="0" dirty="0" smtClean="0"/>
              <a:t>Beyond 2021, the fee will remain at the last increase amount ($540 for SQGs and $945 for LQGs) until changed by a future rulemaking.</a:t>
            </a:r>
          </a:p>
          <a:p>
            <a:pPr defTabSz="825559">
              <a:defRPr/>
            </a:pPr>
            <a:endParaRPr lang="en-US" b="0" strike="noStrike" baseline="0" dirty="0" smtClean="0"/>
          </a:p>
          <a:p>
            <a:pPr defTabSz="825559">
              <a:defRPr/>
            </a:pPr>
            <a:r>
              <a:rPr lang="en-US" b="0" strike="noStrike" baseline="0" dirty="0" smtClean="0"/>
              <a:t>Once it’s fully implemented in 2021, this proposal will annually bring an additional $152,160 dollars above our current revenue. </a:t>
            </a:r>
          </a:p>
          <a:p>
            <a:pPr defTabSz="825559">
              <a:defRPr/>
            </a:pPr>
            <a:endParaRPr lang="en-US" b="0" strike="noStrike" baseline="0" dirty="0" smtClean="0"/>
          </a:p>
          <a:p>
            <a:pPr defTabSz="825559">
              <a:defRPr/>
            </a:pPr>
            <a:endParaRPr lang="en-US" b="0" strike="noStrike" baseline="0" dirty="0" smtClean="0"/>
          </a:p>
          <a:p>
            <a:pPr defTabSz="825559">
              <a:defRPr/>
            </a:pPr>
            <a:r>
              <a:rPr lang="en-US" b="0" strike="noStrike" baseline="0" dirty="0" smtClean="0"/>
              <a:t>~~~~~~~~~~~~~~~~~~~~~~~~~~~~~~~~</a:t>
            </a:r>
          </a:p>
          <a:p>
            <a:pPr defTabSz="825559">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25559">
              <a:defRPr/>
            </a:pPr>
            <a:endParaRPr lang="en-US" b="0" strike="no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38</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4708" indent="-174708">
              <a:buFont typeface="Arial" panose="020B0604020202020204" pitchFamily="34" charset="0"/>
              <a:buChar char="•"/>
            </a:pPr>
            <a:r>
              <a:rPr lang="en-US" b="0" baseline="0" dirty="0" smtClean="0"/>
              <a:t>Currently, DEQ’s hazardous waste fee formula is based on 3 key factors:</a:t>
            </a:r>
          </a:p>
          <a:p>
            <a:pPr marL="640594" lvl="1" indent="-174708">
              <a:buFont typeface="Arial" panose="020B0604020202020204" pitchFamily="34" charset="0"/>
              <a:buChar char="•"/>
            </a:pPr>
            <a:r>
              <a:rPr lang="en-US" b="0" baseline="0" dirty="0" smtClean="0"/>
              <a:t>An annual activity verification fee – are you a SQG or an LQG?</a:t>
            </a:r>
          </a:p>
          <a:p>
            <a:pPr marL="640594" lvl="1" indent="-174708">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40594" lvl="1" indent="-174708">
              <a:buFont typeface="Arial" panose="020B0604020202020204" pitchFamily="34" charset="0"/>
              <a:buChar char="•"/>
            </a:pPr>
            <a:r>
              <a:rPr lang="en-US" b="0" baseline="0" dirty="0" smtClean="0"/>
              <a:t>The third key factor in the fee formula is that the total amount due per generator is capped at $32,500.</a:t>
            </a:r>
          </a:p>
          <a:p>
            <a:pPr marL="640594" lvl="1" indent="-174708">
              <a:buFont typeface="Arial" panose="020B0604020202020204" pitchFamily="34" charset="0"/>
              <a:buChar char="•"/>
            </a:pPr>
            <a:endParaRPr lang="en-US" b="0" baseline="0" dirty="0" smtClean="0"/>
          </a:p>
          <a:p>
            <a:pPr marL="465887" lvl="1"/>
            <a:r>
              <a:rPr lang="en-US" b="0" baseline="0" dirty="0" smtClean="0"/>
              <a:t>DEQ currently has 18 generators that meet the $32,500 cap.</a:t>
            </a:r>
          </a:p>
          <a:p>
            <a:pPr marL="465887" lvl="1"/>
            <a:endParaRPr lang="en-US" b="0" baseline="0" dirty="0" smtClean="0"/>
          </a:p>
          <a:p>
            <a:pPr marL="465887" lvl="1"/>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39</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three years – from the current fee of $300 per year for small quantity generators (also known as SQGs) and $525 per year for large quantity generators (also known as LQGs) to $540 for SQGs and $945 for LQGs by 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less than 500 small and large quantity generators in Oregon.</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b="1" dirty="0" smtClean="0"/>
              <a:t>[PAUSE]</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DEQ is proposing to increase the management method fee factors 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pages 13 and 16, </a:t>
            </a:r>
            <a:r>
              <a:rPr lang="en-US" altLang="en-US" b="0" baseline="0" dirty="0" smtClean="0"/>
              <a:t>respectively, of our of our Hazardous Waste Fees 2019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indent="-171450" eaLnBrk="1" hangingPunct="1">
              <a:lnSpc>
                <a:spcPct val="110000"/>
              </a:lnSpc>
              <a:spcBef>
                <a:spcPct val="0"/>
              </a:spcBef>
              <a:buFont typeface="Arial" panose="020B0604020202020204" pitchFamily="34" charset="0"/>
              <a:buChar char="•"/>
              <a:defRPr/>
            </a:pPr>
            <a:r>
              <a:rPr lang="en-US" altLang="en-US" b="0" baseline="0" dirty="0" smtClean="0"/>
              <a:t>For the purpose of this presentation, we wanted to highlight our </a:t>
            </a:r>
            <a:r>
              <a:rPr lang="en-US" altLang="en-US" baseline="0" dirty="0" smtClean="0"/>
              <a:t>current management method factors range from .50 to 2.00 and, with the adoption of the proposed hazardous waste fee increase, we will phase in multiple increases to these fee factors over six years to reduce impact to generators.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By 2024, our management method fee factors will range from .85 to 3.40 for the various management methods outline in your Staff Report. </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increases will bridge our projected</a:t>
            </a:r>
            <a:r>
              <a:rPr lang="en-US" altLang="en-US" baseline="0" dirty="0" smtClean="0"/>
              <a:t> deficit and support safe management and disposal of wastes in Oregon by keeping our staffing at current levels</a:t>
            </a:r>
            <a:r>
              <a:rPr lang="en-US" altLang="en-US" dirty="0" smtClean="0"/>
              <a:t>. </a:t>
            </a:r>
            <a:r>
              <a:rPr lang="en-US" altLang="en-US" b="1" dirty="0" smtClean="0"/>
              <a:t>[CLICK]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40</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41</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311574" y="3563619"/>
            <a:ext cx="6387253" cy="5266347"/>
          </a:xfrm>
        </p:spPr>
        <p:txBody>
          <a:bodyPr>
            <a:normAutofit/>
          </a:bodyPr>
          <a:lstStyle/>
          <a:p>
            <a:pPr defTabSz="825559">
              <a:defRPr/>
            </a:pPr>
            <a:endParaRPr lang="en-US" b="1" strike="sngStrike" dirty="0" smtClean="0"/>
          </a:p>
          <a:p>
            <a:pPr defTabSz="825559">
              <a:defRPr/>
            </a:pPr>
            <a:r>
              <a:rPr lang="en-US" b="1" strike="noStrike" dirty="0" smtClean="0"/>
              <a:t>Phased in over three years, our proposal</a:t>
            </a:r>
            <a:r>
              <a:rPr lang="en-US" b="1" strike="noStrike" baseline="0" dirty="0" smtClean="0"/>
              <a:t> is to increase the annual activity verification fee, or flat fee as follows</a:t>
            </a:r>
          </a:p>
          <a:p>
            <a:pPr defTabSz="825559">
              <a:defRPr/>
            </a:pPr>
            <a:endParaRPr lang="en-US" b="1" strike="noStrike" baseline="0" dirty="0" smtClean="0"/>
          </a:p>
          <a:p>
            <a:pPr defTabSz="825559">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25559">
              <a:defRPr/>
            </a:pPr>
            <a:endParaRPr lang="en-US" b="1" strike="noStrike" baseline="0" dirty="0" smtClean="0"/>
          </a:p>
          <a:p>
            <a:pPr defTabSz="825559">
              <a:defRPr/>
            </a:pPr>
            <a:r>
              <a:rPr lang="en-US" dirty="0"/>
              <a:t>This fee increase will bring in approximately $152, 160 by 2021 and will be </a:t>
            </a:r>
            <a:r>
              <a:rPr lang="en-US" i="0" dirty="0" smtClean="0"/>
              <a:t>combined with </a:t>
            </a:r>
            <a:r>
              <a:rPr lang="en-US" dirty="0"/>
              <a:t>another fee change that progresses over time.</a:t>
            </a:r>
          </a:p>
          <a:p>
            <a:pPr defTabSz="825559">
              <a:defRPr/>
            </a:pPr>
            <a:endParaRPr lang="en-US" b="1" strike="noStrike" dirty="0" smtClean="0"/>
          </a:p>
          <a:p>
            <a:pPr defTabSz="825559">
              <a:defRPr/>
            </a:pPr>
            <a:endParaRPr lang="en-US" b="1" strike="sng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42</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proposed 70% increased management 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44</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233680" y="3641090"/>
            <a:ext cx="6465147" cy="5113020"/>
          </a:xfrm>
        </p:spPr>
        <p:txBody>
          <a:bodyPr>
            <a:normAutofit fontScale="85000" lnSpcReduction="20000"/>
          </a:bodyPr>
          <a:lstStyle/>
          <a:p>
            <a:pPr defTabSz="825559">
              <a:defRPr/>
            </a:pPr>
            <a:r>
              <a:rPr lang="en-US" b="1" strike="noStrike" dirty="0" smtClean="0"/>
              <a:t>Killian Condon</a:t>
            </a:r>
          </a:p>
          <a:p>
            <a:pPr defTabSz="825559">
              <a:defRPr/>
            </a:pPr>
            <a:endParaRPr lang="en-US" b="1" strike="sngStrike" dirty="0" smtClean="0"/>
          </a:p>
          <a:p>
            <a:r>
              <a:rPr lang="en-US" dirty="0"/>
              <a:t>In summary, we are proposing to increase the annual activity verification fee by 80% over three years, and the management method factor by 70% over six years.</a:t>
            </a:r>
          </a:p>
          <a:p>
            <a:endParaRPr lang="en-US" dirty="0"/>
          </a:p>
          <a:p>
            <a:r>
              <a:rPr lang="en-US" dirty="0"/>
              <a:t>The projected estimated revenue is based on 2018 reporting data.</a:t>
            </a:r>
          </a:p>
          <a:p>
            <a:endParaRPr lang="en-US" dirty="0"/>
          </a:p>
          <a:p>
            <a:r>
              <a:rPr lang="en-US" dirty="0"/>
              <a:t>The take away – we heard you and your recommendations, and given our limitation on what we can do during this rulemaking we are proposing the best options we have  currently available.</a:t>
            </a:r>
          </a:p>
          <a:p>
            <a:r>
              <a:rPr lang="en-US" dirty="0"/>
              <a:t>this overview shows the phased-in approach of the proposal we’ve proposing which will result in ~1.1 million in additional projected revenue annually.</a:t>
            </a:r>
          </a:p>
          <a:p>
            <a:endParaRPr lang="en-US" dirty="0"/>
          </a:p>
          <a:p>
            <a:r>
              <a:rPr lang="en-US" dirty="0"/>
              <a:t>And we have built in considerations for our regulated community to prepare for the increase. </a:t>
            </a:r>
          </a:p>
          <a:p>
            <a:endParaRPr lang="en-US" dirty="0"/>
          </a:p>
          <a:p>
            <a:r>
              <a:rPr lang="en-US" dirty="0"/>
              <a:t>-we heard you. </a:t>
            </a:r>
          </a:p>
          <a:p>
            <a:pPr defTabSz="825559">
              <a:defRPr/>
            </a:pPr>
            <a:endParaRPr lang="en-US" b="1" strike="sngStrike" dirty="0" smtClean="0"/>
          </a:p>
          <a:p>
            <a:pPr defTabSz="825559">
              <a:defRPr/>
            </a:pPr>
            <a:r>
              <a:rPr lang="en-US" b="1" strike="sngStrike" dirty="0" smtClean="0"/>
              <a:t>~~~~~~~~~~~~~~~~~~~~~~~~~~~~~~~~~~~~~~~~~</a:t>
            </a:r>
          </a:p>
          <a:p>
            <a:pPr defTabSz="825559">
              <a:defRPr/>
            </a:pPr>
            <a:r>
              <a:rPr lang="en-US" dirty="0"/>
              <a:t>annum based on the proposal that you’ve just seen, but we won’t get to this point until </a:t>
            </a: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r>
              <a:rPr lang="en-US" b="1" strike="sngStrike" baseline="0" dirty="0" smtClean="0"/>
              <a:t>~~~~~~~~~~~~~~~~~~~~~~~~~~~~~~</a:t>
            </a:r>
          </a:p>
          <a:p>
            <a:pPr defTabSz="825559">
              <a:defRPr/>
            </a:pPr>
            <a:r>
              <a:rPr lang="en-US" b="1" strike="noStrike" baseline="0" dirty="0" smtClean="0"/>
              <a:t>Notes:</a:t>
            </a:r>
          </a:p>
          <a:p>
            <a:endParaRPr lang="en-US" sz="1100" dirty="0"/>
          </a:p>
          <a:p>
            <a:endParaRPr lang="en-US" sz="1100" dirty="0"/>
          </a:p>
          <a:p>
            <a:pPr algn="l"/>
            <a:r>
              <a:rPr lang="en-US" sz="1100" dirty="0"/>
              <a:t>To support current funding, we will need to increase the annual generator fees.</a:t>
            </a:r>
          </a:p>
          <a:p>
            <a:pPr algn="l"/>
            <a:r>
              <a:rPr lang="en-US" sz="1100" dirty="0"/>
              <a:t>If we were to increase under the flat fee option, here is what it would look like (bearing in mind the whole pie so to speak):</a:t>
            </a:r>
          </a:p>
          <a:p>
            <a:pPr algn="l"/>
            <a:endParaRPr lang="en-US" sz="1100" dirty="0"/>
          </a:p>
          <a:p>
            <a:pPr marL="412779" indent="-412779">
              <a:buFont typeface="Arial" panose="020B0604020202020204" pitchFamily="34" charset="0"/>
              <a:buChar char="•"/>
            </a:pPr>
            <a:r>
              <a:rPr lang="en-US" sz="1100" dirty="0"/>
              <a:t>SQG base fee from $300 to $2,762 </a:t>
            </a:r>
            <a:r>
              <a:rPr lang="en-US" sz="900" dirty="0"/>
              <a:t>(821%)</a:t>
            </a:r>
            <a:r>
              <a:rPr lang="en-US" sz="1100" dirty="0"/>
              <a:t>; and </a:t>
            </a:r>
          </a:p>
          <a:p>
            <a:pPr marL="412779" indent="-412779">
              <a:buFont typeface="Arial" panose="020B0604020202020204" pitchFamily="34" charset="0"/>
              <a:buChar char="•"/>
            </a:pPr>
            <a:r>
              <a:rPr lang="en-US" sz="1100" dirty="0"/>
              <a:t>LQG base fee from $525 to $6,421 </a:t>
            </a:r>
            <a:r>
              <a:rPr lang="en-US" sz="900" dirty="0"/>
              <a:t>(1,123%) </a:t>
            </a:r>
          </a:p>
          <a:p>
            <a:pPr algn="l"/>
            <a:endParaRPr lang="en-US" sz="1100" dirty="0"/>
          </a:p>
          <a:p>
            <a:pPr algn="l"/>
            <a:r>
              <a:rPr lang="en-US" sz="1100" dirty="0"/>
              <a:t>This option, it would generate </a:t>
            </a:r>
            <a:r>
              <a:rPr lang="en-US" sz="1100" b="1" dirty="0"/>
              <a:t>$2.022 million</a:t>
            </a:r>
            <a:r>
              <a:rPr lang="en-US" sz="1100" dirty="0"/>
              <a:t> of additional revenue above current funding to fully staff the program.</a:t>
            </a:r>
          </a:p>
          <a:p>
            <a:pPr algn="l"/>
            <a:r>
              <a:rPr lang="en-US" sz="1100" dirty="0">
                <a:solidFill>
                  <a:schemeClr val="bg1">
                    <a:lumMod val="50000"/>
                  </a:schemeClr>
                </a:solidFill>
              </a:rPr>
              <a:t>Bearing in mind we might want to combine this with another fee change and phased in over time.</a:t>
            </a:r>
          </a:p>
          <a:p>
            <a:pPr defTabSz="825559">
              <a:defRPr/>
            </a:pPr>
            <a:endParaRPr lang="en-US" sz="1100" b="1" strike="sngStrike"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45</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46</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47</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59"/>
            <a:ext cx="6387253" cy="5111407"/>
          </a:xfrm>
        </p:spPr>
        <p:txBody>
          <a:bodyPr>
            <a:normAutofit/>
          </a:bodyPr>
          <a:lstStyle/>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4792" indent="-154792" defTabSz="825559">
              <a:buFont typeface="Arial" panose="020B0604020202020204" pitchFamily="34" charset="0"/>
              <a:buChar char="•"/>
              <a:defRPr/>
            </a:pPr>
            <a:endParaRPr lang="en-US" b="0" i="0" baseline="0" dirty="0" smtClean="0"/>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48</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309563"/>
            <a:ext cx="3178175" cy="2382837"/>
          </a:xfrm>
        </p:spPr>
      </p:sp>
      <p:sp>
        <p:nvSpPr>
          <p:cNvPr id="3" name="Notes Placeholder 2"/>
          <p:cNvSpPr>
            <a:spLocks noGrp="1"/>
          </p:cNvSpPr>
          <p:nvPr>
            <p:ph type="body" idx="1"/>
          </p:nvPr>
        </p:nvSpPr>
        <p:spPr>
          <a:xfrm>
            <a:off x="389467" y="2788920"/>
            <a:ext cx="6309360" cy="6041047"/>
          </a:xfrm>
        </p:spPr>
        <p:txBody>
          <a:bodyPr/>
          <a:lstStyle/>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Sue Langston</a:t>
            </a:r>
          </a:p>
          <a:p>
            <a:pPr marL="174708" indent="-174708" defTabSz="1219077">
              <a:buFont typeface="Arial" panose="020B0604020202020204" pitchFamily="34" charset="0"/>
              <a:buChar char="•"/>
              <a:defRPr/>
            </a:pPr>
            <a:endParaRPr lang="en-US" sz="1600" b="1" dirty="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indent="-171450" eaLnBrk="1" hangingPunct="1">
              <a:spcBef>
                <a:spcPct val="0"/>
              </a:spcBef>
              <a:buFont typeface="Arial" panose="020B0604020202020204" pitchFamily="34" charset="0"/>
              <a:buChar char="•"/>
              <a:defRPr/>
            </a:pPr>
            <a:r>
              <a:rPr lang="en-US" altLang="en-US" dirty="0" smtClean="0"/>
              <a:t>This table 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2019</a:t>
            </a:r>
            <a:r>
              <a:rPr lang="en-US" altLang="en-US" b="0" dirty="0" smtClean="0"/>
              <a:t>.</a:t>
            </a:r>
            <a:r>
              <a:rPr lang="en-US" altLang="en-US" dirty="0" smtClean="0"/>
              <a:t>  </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annual </a:t>
            </a:r>
            <a:r>
              <a:rPr lang="en-US" altLang="en-US" b="0" dirty="0" smtClean="0"/>
              <a:t>compliance determination </a:t>
            </a:r>
            <a:r>
              <a:rPr lang="en-US" altLang="en-US" dirty="0" smtClean="0"/>
              <a:t>base fees for storage, treatment and disposal.  We </a:t>
            </a:r>
            <a:r>
              <a:rPr lang="en-US" altLang="en-US" baseline="0" dirty="0" smtClean="0"/>
              <a:t>list here just three of the proposed annual compliance determination fee increases DEQ currently charges annually.  </a:t>
            </a:r>
            <a:r>
              <a:rPr lang="en-US" altLang="en-US" dirty="0" smtClean="0"/>
              <a:t>Where</a:t>
            </a:r>
            <a:r>
              <a:rPr lang="en-US" altLang="en-US" baseline="0" dirty="0" smtClean="0"/>
              <a:t> more than one hazardous waste management activity occurs at a single facility, DEQ charges a fee for each activity as reflected here in the chart.</a:t>
            </a:r>
            <a:endParaRPr lang="en-US" altLang="en-US" b="1" baseline="0" dirty="0" smtClean="0"/>
          </a:p>
          <a:p>
            <a:pPr marL="0" indent="0" eaLnBrk="1" hangingPunct="1">
              <a:spcBef>
                <a:spcPct val="0"/>
              </a:spcBef>
              <a:buFont typeface="Arial" panose="020B0604020202020204" pitchFamily="34" charset="0"/>
              <a:buNone/>
              <a:defRPr/>
            </a:pPr>
            <a:endParaRPr lang="en-US" altLang="en-US"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smtClean="0"/>
              <a:t>You can find a full description of the proposed permitting fee increase and their impact on our hazardous waste generator fee structure on </a:t>
            </a:r>
            <a:r>
              <a:rPr lang="en-US" altLang="en-US" b="1" baseline="0" dirty="0" smtClean="0"/>
              <a:t>pages 14 and 16, </a:t>
            </a:r>
            <a:r>
              <a:rPr lang="en-US" altLang="en-US" b="0" baseline="0" dirty="0" smtClean="0"/>
              <a:t>respectively, of our Hazardous Waste Fees 2019 Staff Report. </a:t>
            </a:r>
            <a:r>
              <a:rPr lang="en-US" altLang="en-US" b="1" baseline="0" dirty="0" smtClean="0"/>
              <a:t>PLACE HERE OR AT START OR END OF THIS SLIDE VERBIAGE?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b="1" baseline="0" dirty="0" smtClean="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1" baseline="0" dirty="0" smtClean="0"/>
              <a:t>[PAUSE]</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Also,</a:t>
            </a:r>
            <a:r>
              <a:rPr lang="en-US" altLang="en-US" baseline="0" dirty="0" smtClean="0"/>
              <a:t> we</a:t>
            </a:r>
            <a:r>
              <a:rPr lang="en-US" altLang="en-US" dirty="0" smtClean="0"/>
              <a:t> propose to increase the</a:t>
            </a:r>
            <a:r>
              <a:rPr lang="en-US" altLang="en-US" baseline="0" dirty="0" smtClean="0"/>
              <a:t> Permit Modification fees for Classes 1, 2 and 3 modifications. This proposal streamlines the current multiple permit modification classifications to just one fee per class.  The range is Class 1 as the simplest permit modification to class 3 as the most complex requiring significant review</a:t>
            </a:r>
            <a:r>
              <a:rPr lang="en-US" altLang="en-US" dirty="0" smtClean="0"/>
              <a:t>. These</a:t>
            </a:r>
            <a:r>
              <a:rPr lang="en-US" altLang="en-US" baseline="0" dirty="0" smtClean="0"/>
              <a:t> fees are an inconsistent source of revenue since we only assesses fees when permittees request a modification.</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1" baseline="0" dirty="0" smtClean="0"/>
              <a:t>[PAUSE]</a:t>
            </a:r>
            <a:endParaRPr lang="en-US" altLang="en-US" b="1" dirty="0" smtClean="0"/>
          </a:p>
          <a:p>
            <a:pPr eaLnBrk="1" hangingPunct="1">
              <a:lnSpc>
                <a:spcPct val="110000"/>
              </a:lnSpc>
              <a:spcBef>
                <a:spcPct val="0"/>
              </a:spcBef>
              <a:buFontTx/>
              <a:buChar char="•"/>
              <a:defRPr/>
            </a:pPr>
            <a:endParaRPr lang="en-US" altLang="en-US" dirty="0" smtClean="0"/>
          </a:p>
          <a:p>
            <a:pPr marL="171450" marR="0" lvl="0" indent="-17145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lang="en-US" altLang="en-US" dirty="0" smtClean="0"/>
              <a:t>Finally, we propose to add a new Operating</a:t>
            </a:r>
            <a:r>
              <a:rPr lang="en-US" altLang="en-US" baseline="0" dirty="0" smtClean="0"/>
              <a:t> P</a:t>
            </a:r>
            <a:r>
              <a:rPr lang="en-US" altLang="en-US" dirty="0" smtClean="0"/>
              <a:t>ermitted Disposal Administrative</a:t>
            </a:r>
            <a:r>
              <a:rPr lang="en-US" altLang="en-US" baseline="0" dirty="0" smtClean="0"/>
              <a:t> fee of $5.50 per metric ton for waste TSDs dispose in solid waste and hazardous permitted land units in Oregon. </a:t>
            </a:r>
            <a:r>
              <a:rPr lang="en-US" altLang="en-US" b="1" baseline="0" dirty="0" smtClean="0"/>
              <a:t>Note: New admin fee affects only one operating permitted disposal facility in Oregon.</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needs to administer the program. </a:t>
            </a:r>
            <a:r>
              <a:rPr lang="en-US" altLang="en-US" b="1" baseline="0" dirty="0" smtClean="0"/>
              <a:t>[CLICK]</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4708" indent="-174708">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endParaRPr lang="en-US" b="0" baseline="0" dirty="0" smtClean="0"/>
          </a:p>
          <a:p>
            <a:pPr marL="174708" indent="-174708">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31775"/>
            <a:ext cx="4184650" cy="3138488"/>
          </a:xfrm>
        </p:spPr>
      </p:sp>
      <p:sp>
        <p:nvSpPr>
          <p:cNvPr id="3" name="Notes Placeholder 2"/>
          <p:cNvSpPr>
            <a:spLocks noGrp="1"/>
          </p:cNvSpPr>
          <p:nvPr>
            <p:ph type="body" idx="1"/>
          </p:nvPr>
        </p:nvSpPr>
        <p:spPr>
          <a:xfrm>
            <a:off x="311573" y="3563619"/>
            <a:ext cx="6231467" cy="5266347"/>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56</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57</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58</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59</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a:t>
            </a:r>
            <a:r>
              <a:rPr lang="en-US" b="0" strike="noStrike" baseline="0" dirty="0" smtClean="0"/>
              <a:t>reflects our</a:t>
            </a:r>
            <a:r>
              <a:rPr lang="en-US" b="1" strike="noStrike" baseline="0" dirty="0" smtClean="0"/>
              <a:t> </a:t>
            </a:r>
            <a:r>
              <a:rPr lang="en-US" b="0" strike="noStrike" baseline="0" dirty="0" smtClean="0"/>
              <a:t>work-to-date </a:t>
            </a:r>
            <a:r>
              <a:rPr lang="en-US" b="0" strike="noStrike" baseline="0" dirty="0" smtClean="0"/>
              <a:t>for </a:t>
            </a:r>
            <a:r>
              <a:rPr lang="en-US" b="0" strike="noStrike" baseline="0" dirty="0" smtClean="0"/>
              <a:t>this rulemaking. </a:t>
            </a:r>
            <a:r>
              <a:rPr lang="en-US" b="0" i="0" strike="noStrike" baseline="0" dirty="0" smtClean="0"/>
              <a:t>The blue circles represent our public engagement process, and the blue paper stacks represent </a:t>
            </a:r>
            <a:r>
              <a:rPr lang="en-US" b="0" i="0" strike="noStrike" baseline="0" dirty="0" smtClean="0"/>
              <a:t>documents we </a:t>
            </a:r>
            <a:r>
              <a:rPr lang="en-US" b="0" i="0" strike="noStrike" baseline="0" dirty="0" smtClean="0"/>
              <a:t>developed in support of this rulemaking.</a:t>
            </a:r>
          </a:p>
          <a:p>
            <a:endParaRPr lang="en-US" b="0" u="sng" baseline="0" dirty="0" smtClean="0"/>
          </a:p>
          <a:p>
            <a:pPr marL="180136" lvl="0" indent="-171450">
              <a:buFont typeface="Arial" panose="020B0604020202020204" pitchFamily="34" charset="0"/>
              <a:buChar char="•"/>
            </a:pPr>
            <a:r>
              <a:rPr lang="en-US" b="0" baseline="0" dirty="0" smtClean="0"/>
              <a:t>As </a:t>
            </a:r>
            <a:r>
              <a:rPr lang="en-US" b="0" baseline="0" dirty="0" smtClean="0"/>
              <a:t>mentioned earlier, </a:t>
            </a:r>
            <a:r>
              <a:rPr lang="en-US" b="0" baseline="0" dirty="0" smtClean="0"/>
              <a:t>from the </a:t>
            </a:r>
            <a:r>
              <a:rPr lang="en-US" b="0" baseline="0" dirty="0" smtClean="0"/>
              <a:t>beginning, </a:t>
            </a:r>
            <a:r>
              <a:rPr lang="en-US" b="0" baseline="0" dirty="0" smtClean="0"/>
              <a:t>we were aware of </a:t>
            </a:r>
            <a:r>
              <a:rPr lang="en-US" b="0" baseline="0" dirty="0" smtClean="0"/>
              <a:t>many of the </a:t>
            </a:r>
            <a:r>
              <a:rPr lang="en-US" b="0" baseline="0" dirty="0" smtClean="0"/>
              <a:t>potential </a:t>
            </a:r>
            <a:r>
              <a:rPr lang="en-US" b="0" baseline="0" dirty="0" smtClean="0"/>
              <a:t>impacts </a:t>
            </a:r>
            <a:r>
              <a:rPr lang="en-US" b="0" baseline="0" dirty="0" smtClean="0"/>
              <a:t>this rulemaking would </a:t>
            </a:r>
            <a:r>
              <a:rPr lang="en-US" b="0" baseline="0" dirty="0" smtClean="0"/>
              <a:t>potentially have </a:t>
            </a:r>
            <a:r>
              <a:rPr lang="en-US" b="0" baseline="0" dirty="0" smtClean="0"/>
              <a:t>on businesses </a:t>
            </a:r>
            <a:r>
              <a:rPr lang="en-US" b="0" baseline="0" dirty="0" smtClean="0"/>
              <a:t>producing </a:t>
            </a:r>
            <a:r>
              <a:rPr lang="en-US" b="0" baseline="0" dirty="0" smtClean="0"/>
              <a:t>hazardous waste, as well as </a:t>
            </a:r>
            <a:r>
              <a:rPr lang="en-US" b="0" baseline="0" dirty="0" smtClean="0"/>
              <a:t>the permitted </a:t>
            </a:r>
            <a:r>
              <a:rPr lang="en-US" b="0" baseline="0" dirty="0" smtClean="0"/>
              <a:t>facilities </a:t>
            </a:r>
            <a:r>
              <a:rPr lang="en-US" b="0" baseline="0" dirty="0" smtClean="0"/>
              <a:t>in Oregon that treat</a:t>
            </a:r>
            <a:r>
              <a:rPr lang="en-US" b="0" baseline="0" dirty="0" smtClean="0"/>
              <a:t>, </a:t>
            </a:r>
            <a:r>
              <a:rPr lang="en-US" b="0" baseline="0" dirty="0" smtClean="0"/>
              <a:t>store </a:t>
            </a:r>
            <a:r>
              <a:rPr lang="en-US" b="0" baseline="0" dirty="0" smtClean="0"/>
              <a:t>and </a:t>
            </a:r>
            <a:r>
              <a:rPr lang="en-US" b="0" baseline="0" dirty="0" smtClean="0"/>
              <a:t>dispose hazardous waste.</a:t>
            </a:r>
            <a:endParaRPr lang="en-US" b="0" baseline="0" dirty="0" smtClean="0"/>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a:t>
            </a:r>
            <a:r>
              <a:rPr lang="en-US" b="0" baseline="0" dirty="0" smtClean="0"/>
              <a:t>better understand impacts. </a:t>
            </a:r>
            <a:endParaRPr lang="en-US" b="0" baseline="0" dirty="0" smtClean="0"/>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In fall 2018, </a:t>
            </a:r>
            <a:r>
              <a:rPr lang="en-US" b="0" baseline="0" dirty="0" smtClean="0"/>
              <a:t>we </a:t>
            </a:r>
            <a:r>
              <a:rPr lang="en-US" b="0" baseline="0" dirty="0" smtClean="0"/>
              <a:t>received input </a:t>
            </a:r>
            <a:r>
              <a:rPr lang="en-US" b="0" baseline="0" dirty="0" smtClean="0"/>
              <a:t>on the rulemaking from a nine-member advisory committee comprised of statewide </a:t>
            </a:r>
            <a:r>
              <a:rPr lang="en-US" b="0" baseline="0" dirty="0" smtClean="0"/>
              <a:t>stakeholders, </a:t>
            </a:r>
            <a:r>
              <a:rPr lang="en-US" b="0" baseline="0" dirty="0" smtClean="0"/>
              <a:t>including representatives of small and large businesses, business </a:t>
            </a:r>
            <a:r>
              <a:rPr lang="en-US" b="0" baseline="0" dirty="0" smtClean="0"/>
              <a:t>advocates, education, </a:t>
            </a:r>
            <a:r>
              <a:rPr lang="en-US" b="0" baseline="0" dirty="0" smtClean="0"/>
              <a:t>and environmental interests. </a:t>
            </a:r>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a:t>
            </a:r>
            <a:r>
              <a:rPr lang="en-US" b="0" baseline="0" dirty="0" smtClean="0"/>
              <a:t>the pros </a:t>
            </a:r>
            <a:r>
              <a:rPr lang="en-US" b="0" baseline="0" dirty="0" smtClean="0"/>
              <a:t>and cons associated with the proposed rules, as well as the anticipated fiscal </a:t>
            </a:r>
            <a:r>
              <a:rPr lang="en-US" b="0" baseline="0" dirty="0" smtClean="0"/>
              <a:t>impacts </a:t>
            </a:r>
            <a:r>
              <a:rPr lang="en-US" b="0" baseline="0" dirty="0" smtClean="0"/>
              <a:t>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did not identify significant adverse impacts </a:t>
            </a:r>
            <a:r>
              <a:rPr lang="en-US" b="0" baseline="0" dirty="0" smtClean="0"/>
              <a:t>on Oregon </a:t>
            </a:r>
            <a:r>
              <a:rPr lang="en-US" b="0" baseline="0" dirty="0" smtClean="0"/>
              <a:t>small </a:t>
            </a:r>
            <a:r>
              <a:rPr lang="en-US" b="0" baseline="0" dirty="0" smtClean="0"/>
              <a:t>businesses </a:t>
            </a:r>
            <a:r>
              <a:rPr lang="en-US" b="0" baseline="0" dirty="0" smtClean="0"/>
              <a:t>as a result of our proposed fee increase.  The committee </a:t>
            </a:r>
            <a:r>
              <a:rPr lang="en-US" b="0" baseline="0" dirty="0" smtClean="0"/>
              <a:t>expressed support for </a:t>
            </a:r>
            <a:r>
              <a:rPr lang="en-US" b="0" baseline="0" dirty="0" smtClean="0"/>
              <a:t>the proposed </a:t>
            </a:r>
            <a:r>
              <a:rPr lang="en-US" b="0" baseline="0" dirty="0" smtClean="0"/>
              <a:t>fees </a:t>
            </a:r>
            <a:r>
              <a:rPr lang="en-US" b="0" baseline="0" dirty="0" smtClean="0"/>
              <a:t>increase to maintain DEQ Hazardous Waste Program’s current service</a:t>
            </a:r>
            <a:r>
              <a:rPr lang="en-US" b="1" baseline="0" dirty="0" smtClean="0"/>
              <a:t> </a:t>
            </a:r>
            <a:r>
              <a:rPr lang="en-US" b="0" baseline="0" dirty="0" smtClean="0"/>
              <a:t>level. The Committee also supported the concept of phasing-in fee increases for </a:t>
            </a:r>
            <a:r>
              <a:rPr lang="en-US" b="0" baseline="0" dirty="0" smtClean="0"/>
              <a:t>those affected hazardous waste generators.</a:t>
            </a:r>
            <a:endParaRPr lang="en-US" b="0" baseline="0" dirty="0" smtClean="0"/>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a:t>
            </a:r>
            <a:r>
              <a:rPr lang="en-US" b="0" u="none" baseline="0" dirty="0" smtClean="0"/>
              <a:t>public notice </a:t>
            </a:r>
            <a:r>
              <a:rPr lang="en-US" b="0" u="none" baseline="0" dirty="0" smtClean="0"/>
              <a:t>for the proposed rulemaking on December 14, </a:t>
            </a:r>
            <a:r>
              <a:rPr lang="en-US" b="0" u="none" baseline="0" dirty="0" smtClean="0"/>
              <a:t>2018.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On </a:t>
            </a:r>
            <a:r>
              <a:rPr lang="en-US" b="0" u="none" baseline="0" dirty="0" smtClean="0"/>
              <a:t>January 17, </a:t>
            </a:r>
            <a:r>
              <a:rPr lang="en-US" b="0" u="none" baseline="0" dirty="0" smtClean="0"/>
              <a:t>2019, </a:t>
            </a:r>
            <a:r>
              <a:rPr lang="en-US" b="0" u="none" baseline="0" dirty="0" smtClean="0"/>
              <a:t>we held a public hearing in Portland </a:t>
            </a:r>
            <a:r>
              <a:rPr lang="en-US" b="0" i="1" u="none" baseline="0" dirty="0" smtClean="0"/>
              <a:t>(6-8pm)</a:t>
            </a:r>
            <a:r>
              <a:rPr lang="en-US" b="0" u="none" baseline="0" dirty="0" smtClean="0"/>
              <a:t>. The public comment period ended </a:t>
            </a:r>
            <a:r>
              <a:rPr lang="en-US" b="0" u="none" baseline="0" dirty="0" smtClean="0"/>
              <a:t>at 4pm on January </a:t>
            </a:r>
            <a:r>
              <a:rPr lang="en-US" b="0" u="none" baseline="0" dirty="0" smtClean="0"/>
              <a:t>22, </a:t>
            </a:r>
            <a:r>
              <a:rPr lang="en-US" b="0" u="none" baseline="0" dirty="0" smtClean="0"/>
              <a:t>2019, and </a:t>
            </a:r>
            <a:r>
              <a:rPr lang="en-US" b="0" u="none" baseline="0" dirty="0" smtClean="0"/>
              <a:t>we received no comments.</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i="1"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a:t>
            </a:r>
            <a:r>
              <a:rPr lang="en-US" b="0" u="none" baseline="0" dirty="0" smtClean="0"/>
              <a:t>to this rulemaking </a:t>
            </a:r>
            <a:r>
              <a:rPr lang="en-US" b="0" u="none" baseline="0" dirty="0" smtClean="0"/>
              <a:t>timeline</a:t>
            </a:r>
            <a:r>
              <a:rPr lang="en-US" b="1" u="none" baseline="0" dirty="0" smtClean="0"/>
              <a:t> </a:t>
            </a:r>
            <a:r>
              <a:rPr lang="en-US" b="1" u="none" baseline="0" dirty="0" smtClean="0"/>
              <a:t>[point to/glance at screen], </a:t>
            </a:r>
            <a:r>
              <a:rPr lang="en-US" b="0" u="none" baseline="0" dirty="0" smtClean="0"/>
              <a:t>we would also like to note that </a:t>
            </a:r>
            <a:r>
              <a:rPr lang="en-US" sz="1200" b="0" baseline="0" dirty="0" smtClean="0"/>
              <a:t>today’s proposed rulemaking is the first phase of an anticipated multi-phase effort to fully address our funding </a:t>
            </a:r>
            <a:r>
              <a:rPr lang="en-US" sz="1200" b="0" baseline="0" dirty="0" smtClean="0"/>
              <a:t>deficit. The phases will help fund the program to at least 2026</a:t>
            </a:r>
            <a:r>
              <a:rPr lang="en-US" sz="1200" b="0" baseline="0" dirty="0" smtClean="0"/>
              <a:t>.</a:t>
            </a:r>
            <a:r>
              <a:rPr lang="en-US" b="0" u="none" baseline="0" dirty="0" smtClean="0"/>
              <a:t> </a:t>
            </a:r>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a:t>
            </a:r>
            <a:r>
              <a:rPr lang="en-US" sz="1200" b="0" strike="noStrike" baseline="0" dirty="0" smtClean="0"/>
              <a:t>including the fees increases proposed in this rulemaking package, </a:t>
            </a:r>
            <a:r>
              <a:rPr lang="en-US" sz="1200" b="0" baseline="0" dirty="0" smtClean="0"/>
              <a:t>we must </a:t>
            </a:r>
            <a:r>
              <a:rPr lang="en-US" sz="1200" b="0" baseline="0" dirty="0" smtClean="0"/>
              <a:t>seek legislative changes -- ideally during 2023 legislative session.  This </a:t>
            </a:r>
            <a:r>
              <a:rPr lang="en-US" sz="1200" b="0" baseline="0" smtClean="0"/>
              <a:t>would help </a:t>
            </a:r>
            <a:r>
              <a:rPr lang="en-US" sz="1200" b="0" baseline="0" dirty="0" smtClean="0"/>
              <a:t>build the next piece of our funding bridge, allowing </a:t>
            </a:r>
            <a:r>
              <a:rPr lang="en-US" sz="1200" b="0" baseline="0" dirty="0" smtClean="0"/>
              <a:t>us to continue the current level of service </a:t>
            </a:r>
            <a:r>
              <a:rPr lang="en-US" sz="1200" b="0" baseline="0" smtClean="0"/>
              <a:t>covering our hazardous </a:t>
            </a:r>
            <a:r>
              <a:rPr lang="en-US" sz="1200" b="0" baseline="0" dirty="0" smtClean="0"/>
              <a:t>waste </a:t>
            </a:r>
            <a:r>
              <a:rPr lang="en-US" sz="1200" b="0" baseline="0" dirty="0" smtClean="0"/>
              <a:t>generators </a:t>
            </a:r>
            <a:r>
              <a:rPr lang="en-US" sz="1200" b="0" baseline="0" dirty="0" smtClean="0"/>
              <a:t>and </a:t>
            </a:r>
            <a:r>
              <a:rPr lang="en-US" sz="1200" b="0" baseline="0" dirty="0" smtClean="0"/>
              <a:t>permitted businesses in </a:t>
            </a:r>
            <a:r>
              <a:rPr lang="en-US" sz="1200" b="0" baseline="0" dirty="0" smtClean="0"/>
              <a:t>Oregon.</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altLang="en-US" sz="1200" dirty="0" smtClean="0"/>
              <a:t>We notified 23,744 interested people by GovDelivery bulletins, emails and US mail about the advisory committee meetings, public comment period and public hearing. Our distribution</a:t>
            </a:r>
            <a:r>
              <a:rPr lang="en-US" altLang="en-US" sz="1200" baseline="0" dirty="0" smtClean="0"/>
              <a:t> list for this information </a:t>
            </a:r>
            <a:endParaRPr lang="en-US" altLang="en-US" sz="1200" dirty="0" smtClean="0"/>
          </a:p>
          <a:p>
            <a:pPr marL="0" indent="0">
              <a:buFont typeface="Arial" panose="020B0604020202020204" pitchFamily="34" charset="0"/>
              <a:buNone/>
            </a:pPr>
            <a:r>
              <a:rPr lang="en-US" altLang="en-US" sz="1200" dirty="0" smtClean="0"/>
              <a:t>Includes notification of 1,014 hazardous waste generators who reported to DEQ within the last three years</a:t>
            </a:r>
            <a:endParaRPr lang="en-US" b="1" baseline="0" dirty="0" smtClean="0"/>
          </a:p>
          <a:p>
            <a:pPr marL="0" indent="0">
              <a:buFont typeface="Arial" panose="020B0604020202020204" pitchFamily="34" charset="0"/>
              <a:buNone/>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smtClean="0"/>
              <a:t>DEQ held a public hearing on Jan 17, 2018.  2 interested people attended the public hearing in person and an unknown number by phone. </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60</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61</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09563"/>
            <a:ext cx="4184650" cy="3138487"/>
          </a:xfrm>
        </p:spPr>
      </p:sp>
      <p:sp>
        <p:nvSpPr>
          <p:cNvPr id="3" name="Notes Placeholder 2"/>
          <p:cNvSpPr>
            <a:spLocks noGrp="1"/>
          </p:cNvSpPr>
          <p:nvPr>
            <p:ph type="body" idx="1"/>
          </p:nvPr>
        </p:nvSpPr>
        <p:spPr>
          <a:xfrm>
            <a:off x="467360" y="3563620"/>
            <a:ext cx="6231467" cy="457073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219077">
              <a:defRPr/>
            </a:pPr>
            <a:endParaRPr lang="en-US" b="0" baseline="0" dirty="0" smtClean="0"/>
          </a:p>
          <a:p>
            <a:pPr algn="just" defTabSz="1219077">
              <a:defRPr/>
            </a:pPr>
            <a:r>
              <a:rPr lang="en-US" b="0" baseline="0" dirty="0" smtClean="0"/>
              <a:t>DEQ is looking at a multi-year rulemaking</a:t>
            </a:r>
          </a:p>
          <a:p>
            <a:pPr algn="just" defTabSz="1219077">
              <a:defRPr/>
            </a:pPr>
            <a:endParaRPr lang="en-US" b="0" baseline="0" dirty="0" smtClean="0"/>
          </a:p>
          <a:p>
            <a:pPr defTabSz="609537"/>
            <a:r>
              <a:rPr lang="en-US" sz="2800" dirty="0">
                <a:solidFill>
                  <a:prstClr val="black"/>
                </a:solidFill>
                <a:latin typeface="Century Gothic" panose="020B0502020202020204"/>
              </a:rPr>
              <a:t>Phase I:  Change by Rule</a:t>
            </a:r>
          </a:p>
          <a:p>
            <a:pPr marL="1600037" lvl="2" indent="-380960" defTabSz="609537">
              <a:buFont typeface="Arial" panose="020B0604020202020204" pitchFamily="34" charset="0"/>
              <a:buChar char="•"/>
            </a:pPr>
            <a:r>
              <a:rPr lang="en-US" sz="2800" dirty="0">
                <a:solidFill>
                  <a:prstClr val="black"/>
                </a:solidFill>
                <a:latin typeface="Century Gothic" panose="020B0502020202020204"/>
              </a:rPr>
              <a:t>Generator &amp; Permit annual fees</a:t>
            </a:r>
          </a:p>
          <a:p>
            <a:pPr defTabSz="609537"/>
            <a:endParaRPr lang="en-US" dirty="0" smtClean="0">
              <a:solidFill>
                <a:prstClr val="black"/>
              </a:solidFill>
              <a:latin typeface="Century Gothic" panose="020B0502020202020204"/>
            </a:endParaRPr>
          </a:p>
          <a:p>
            <a:pPr defTabSz="609537"/>
            <a:r>
              <a:rPr lang="en-US" dirty="0" smtClean="0">
                <a:solidFill>
                  <a:prstClr val="black"/>
                </a:solidFill>
                <a:latin typeface="Century Gothic" panose="020B0502020202020204"/>
              </a:rPr>
              <a:t>P</a:t>
            </a:r>
            <a:r>
              <a:rPr lang="en-US" sz="2800" dirty="0">
                <a:solidFill>
                  <a:prstClr val="black"/>
                </a:solidFill>
                <a:latin typeface="Century Gothic" panose="020B0502020202020204"/>
              </a:rPr>
              <a:t>hase 2:  Increase by statute and or rule </a:t>
            </a:r>
          </a:p>
          <a:p>
            <a:pPr algn="just" defTabSz="1219077">
              <a:defRPr/>
            </a:pPr>
            <a:endParaRPr lang="en-US" sz="1600" dirty="0"/>
          </a:p>
          <a:p>
            <a:pPr algn="just" defTabSz="1219077">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algn="just" defTabSz="1219077">
              <a:defRPr/>
            </a:pPr>
            <a:r>
              <a:rPr lang="en-US" sz="1600" b="1" dirty="0"/>
              <a:t>EDITORIAL NOTE: Create  slide to address inflation and management fee earlier in presentation</a:t>
            </a:r>
          </a:p>
          <a:p>
            <a:pPr algn="just" defTabSz="1219077">
              <a:defRPr/>
            </a:pPr>
            <a:r>
              <a:rPr lang="en-US" sz="1600" dirty="0"/>
              <a:t>Permit 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219077">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defTabSz="931774">
              <a:defRPr/>
            </a:pPr>
            <a:r>
              <a:rPr lang="en-US" b="0" strike="noStrike" baseline="0" dirty="0" smtClean="0"/>
              <a:t>In recognition of our funding need, we propose</a:t>
            </a:r>
            <a:r>
              <a:rPr lang="en-US" dirty="0"/>
              <a:t> increasing the annual Generator and TSD Fees.  This would allow us to maintain our current service level and continue safely managing hazardous wastes in Oregon.  </a:t>
            </a:r>
          </a:p>
          <a:p>
            <a:pPr marL="174708" indent="-174708" defTabSz="931774">
              <a:buFont typeface="Arial" panose="020B0604020202020204" pitchFamily="34" charset="0"/>
              <a:buChar char="•"/>
              <a:defRPr/>
            </a:pPr>
            <a:endParaRPr lang="en-US" b="0" strike="noStrike" baseline="0" dirty="0" smtClean="0"/>
          </a:p>
          <a:p>
            <a:pPr marL="174708" indent="-174708" defTabSz="931774">
              <a:buFont typeface="Arial" panose="020B0604020202020204" pitchFamily="34" charset="0"/>
              <a:buChar char="•"/>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851"/>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6878" indent="-178027">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852"/>
            <a:endParaRPr lang="en-US" b="0" baseline="0" dirty="0" smtClean="0"/>
          </a:p>
          <a:p>
            <a:pPr marL="186878" indent="-178027">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74738" lvl="1"/>
            <a:endParaRPr lang="en-US" b="0" baseline="0" dirty="0" smtClean="0"/>
          </a:p>
          <a:p>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r>
              <a:rPr lang="en-US" b="0" baseline="0" dirty="0" smtClean="0"/>
              <a:t>The proposed rulemaking is the first phase of an anticipated multi-phase effort to fully address our funding deficit. </a:t>
            </a:r>
          </a:p>
          <a:p>
            <a:pPr marL="178027" indent="-178027">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r>
              <a:rPr lang="en-US" b="0" strike="noStrike" baseline="0" dirty="0" smtClean="0"/>
              <a:t>(PAUSE)</a:t>
            </a:r>
          </a:p>
          <a:p>
            <a:pPr defTabSz="931774">
              <a:defRPr/>
            </a:pPr>
            <a:r>
              <a:rPr lang="en-US" b="0" baseline="0" dirty="0" smtClean="0"/>
              <a:t>We have some exciting tasks ahead of us: </a:t>
            </a:r>
          </a:p>
          <a:p>
            <a:pPr marL="174708" indent="-174708" defTabSz="931774">
              <a:buFont typeface="Arial" panose="020B0604020202020204" pitchFamily="34" charset="0"/>
              <a:buChar char="•"/>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endParaRPr lang="en-US" b="0" baseline="0" dirty="0" smtClean="0"/>
          </a:p>
          <a:p>
            <a:pPr defTabSz="949478">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8027" indent="-178027">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endParaRPr lang="en-US" b="0" baseline="0" dirty="0" smtClean="0"/>
          </a:p>
          <a:p>
            <a:r>
              <a:rPr lang="en-US" b="0" baseline="0" dirty="0" smtClean="0"/>
              <a:t>--------------------------------------------------------------------------------------------------------------------------------------------------------------</a:t>
            </a:r>
          </a:p>
          <a:p>
            <a:r>
              <a:rPr lang="en-US" b="1" baseline="0" dirty="0" smtClean="0"/>
              <a:t>Notes:</a:t>
            </a:r>
          </a:p>
          <a:p>
            <a:endParaRPr lang="en-US" b="1" baseline="0" dirty="0" smtClean="0"/>
          </a:p>
          <a:p>
            <a:pPr marL="174708" indent="-174708">
              <a:buFont typeface="Arial" panose="020B0604020202020204" pitchFamily="34" charset="0"/>
              <a:buChar char="•"/>
            </a:pPr>
            <a:r>
              <a:rPr lang="en-US" b="0" baseline="0" dirty="0" smtClean="0"/>
              <a:t>Potential Question: Be prepared to answer what we may propose to change via statute:</a:t>
            </a:r>
          </a:p>
          <a:p>
            <a:pPr marL="640594" lvl="1" indent="-174708">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dirty="0"/>
              <a:t>Est 1992   1997 Cap $15,000 to $22,500             	</a:t>
            </a:r>
          </a:p>
          <a:p>
            <a:pPr marL="3727094" lvl="8"/>
            <a:r>
              <a:rPr lang="fr-FR" dirty="0"/>
              <a:t>           2003 Cap $22,500 to $27,500		</a:t>
            </a:r>
          </a:p>
          <a:p>
            <a:pPr marL="3727094" lvl="8"/>
            <a:r>
              <a:rPr lang="fr-FR" dirty="0"/>
              <a:t>           2007 Cap $27,500 to $32,500</a:t>
            </a:r>
            <a:r>
              <a:rPr lang="fr-FR" dirty="0" smtClean="0"/>
              <a:t> </a:t>
            </a:r>
            <a:endParaRPr lang="en-US" b="0" baseline="0" dirty="0" smtClean="0"/>
          </a:p>
          <a:p>
            <a:pPr marL="640594" lvl="1" indent="-174708">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dirty="0"/>
              <a:t>Est 1992             1997  $60 to $90              	</a:t>
            </a:r>
          </a:p>
          <a:p>
            <a:pPr marL="465887" lvl="1"/>
            <a:r>
              <a:rPr lang="fr-FR" dirty="0"/>
              <a:t>			              2003 $90 to $110          		</a:t>
            </a:r>
          </a:p>
          <a:p>
            <a:pPr marL="465887" lvl="1"/>
            <a:r>
              <a:rPr lang="fr-FR" dirty="0"/>
              <a:t>			              2007 $110 to $130 </a:t>
            </a:r>
            <a:r>
              <a:rPr lang="fr-FR" dirty="0" smtClean="0"/>
              <a:t> </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0012866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66</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67</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9478">
              <a:defRPr/>
            </a:pPr>
            <a:r>
              <a:rPr lang="en-US" sz="1400" b="1" dirty="0"/>
              <a:t>Jeannette Acomb</a:t>
            </a:r>
          </a:p>
          <a:p>
            <a:pPr defTabSz="949478">
              <a:defRPr/>
            </a:pPr>
            <a:endParaRPr lang="en-US" sz="1400" b="1" dirty="0"/>
          </a:p>
          <a:p>
            <a:pPr defTabSz="949478">
              <a:defRPr/>
            </a:pPr>
            <a:r>
              <a:rPr lang="en-US" sz="1400" dirty="0"/>
              <a:t>Like other programs at DEQ, our Hazardous Waste Program is largely supported by fees. </a:t>
            </a:r>
          </a:p>
          <a:p>
            <a:pPr marL="291179" indent="-291179" defTabSz="949478">
              <a:buFont typeface="Arial" panose="020B0604020202020204" pitchFamily="34" charset="0"/>
              <a:buChar char="•"/>
              <a:defRPr/>
            </a:pPr>
            <a:r>
              <a:rPr lang="en-US" sz="1400" dirty="0"/>
              <a:t>Annually, DEQ receives approximately $3.5 million from multiple sources.  Of that total, approximately 80% are in fees, and 20% in federal grant. </a:t>
            </a:r>
          </a:p>
          <a:p>
            <a:pPr defTabSz="949478">
              <a:defRPr/>
            </a:pPr>
            <a:endParaRPr lang="en-US" sz="1400" dirty="0"/>
          </a:p>
          <a:p>
            <a:pPr marL="291179" indent="-291179" defTabSz="949478">
              <a:buFont typeface="Arial" panose="020B0604020202020204" pitchFamily="34" charset="0"/>
              <a:buChar char="•"/>
              <a:defRPr/>
            </a:pPr>
            <a:r>
              <a:rPr lang="en-US" sz="1400" dirty="0"/>
              <a:t>(CLICK) For our purposes today, we are especially interested in increasing the Generator and TSD Fees, now highlighted in green. Both of these fees are under consideration for an increase via rulemaking. </a:t>
            </a:r>
          </a:p>
          <a:p>
            <a:pPr marL="291179" indent="-291179" defTabSz="949478">
              <a:buFont typeface="Arial" panose="020B0604020202020204" pitchFamily="34" charset="0"/>
              <a:buChar char="•"/>
              <a:defRPr/>
            </a:pPr>
            <a:endParaRPr lang="en-US" sz="1400" dirty="0"/>
          </a:p>
          <a:p>
            <a:pPr defTabSz="931774">
              <a:defRPr/>
            </a:pPr>
            <a:r>
              <a:rPr lang="en-US" sz="1400" dirty="0"/>
              <a:t>For many years, we have run a lean program by seeking efficiencies and cost-saving measures including: delaying hiring, eliminating positions, and reducing overhead expenses. </a:t>
            </a:r>
          </a:p>
          <a:p>
            <a:pPr defTabSz="931774">
              <a:defRPr/>
            </a:pPr>
            <a:endParaRPr lang="en-US" sz="1400" dirty="0"/>
          </a:p>
          <a:p>
            <a:pPr marL="174708" indent="-174708" defTabSz="931774">
              <a:buFont typeface="Arial" panose="020B0604020202020204" pitchFamily="34" charset="0"/>
              <a:buChar char="•"/>
              <a:defRPr/>
            </a:pPr>
            <a:r>
              <a:rPr lang="en-US" sz="1400" dirty="0"/>
              <a:t>Now,  in spite of these efforts, we are operating at a deficit and eroding our ending fund balance. Without additional revenue, the program will continue to experience an annual deficit and will need to consider further cost reductions by December 2019. </a:t>
            </a:r>
          </a:p>
          <a:p>
            <a:pPr defTabSz="931774">
              <a:defRPr/>
            </a:pPr>
            <a:endParaRPr lang="en-US" sz="1400" b="1" dirty="0"/>
          </a:p>
          <a:p>
            <a:pPr marL="178027" indent="-178027" defTabSz="949478">
              <a:buFont typeface="Arial" panose="020B0604020202020204" pitchFamily="34" charset="0"/>
              <a:buChar char="•"/>
              <a:defRPr/>
            </a:pPr>
            <a:r>
              <a:rPr lang="en-US" sz="1400" dirty="0"/>
              <a:t>Several factors contributed to this deficit:</a:t>
            </a:r>
            <a:endParaRPr lang="en-US" sz="1400" strike="sngStrike" dirty="0"/>
          </a:p>
          <a:p>
            <a:pPr marL="652765" lvl="1" indent="-178027" defTabSz="949478">
              <a:buFont typeface="Arial" panose="020B0604020202020204" pitchFamily="34" charset="0"/>
              <a:buChar char="•"/>
              <a:defRPr/>
            </a:pPr>
            <a:r>
              <a:rPr lang="en-US" sz="1400" b="1" dirty="0"/>
              <a:t>First</a:t>
            </a:r>
            <a:r>
              <a:rPr lang="en-US" sz="1400" dirty="0"/>
              <a:t>, most of our program fees have remained unchanged for over a decade without adjustment for inflation or increased program costs which include, salaries, benefits and information technology updates. The proposed Generator and TSD Fees have remained unchanged since the late 1990s.</a:t>
            </a:r>
          </a:p>
          <a:p>
            <a:pPr marL="652765" lvl="1" indent="-178027" defTabSz="949478">
              <a:buFont typeface="Arial" panose="020B0604020202020204" pitchFamily="34" charset="0"/>
              <a:buChar char="•"/>
              <a:defRPr/>
            </a:pPr>
            <a:endParaRPr lang="en-US" sz="1400" dirty="0"/>
          </a:p>
          <a:p>
            <a:pPr marL="652765" lvl="1" indent="-178027" defTabSz="949478">
              <a:buFont typeface="Arial" panose="020B0604020202020204" pitchFamily="34" charset="0"/>
              <a:buChar char="•"/>
              <a:defRPr/>
            </a:pPr>
            <a:r>
              <a:rPr lang="en-US" sz="1400" b="1" dirty="0"/>
              <a:t>Second,</a:t>
            </a:r>
            <a:r>
              <a:rPr lang="en-US" sz="1400" dirty="0"/>
              <a:t> the program has experienced decreases in funding. For example, since 2004, the Hazardous Waste Program tipping fee has decreased by approximately 60percent. Another example, since 2008, DEQ’s EPA grant has decreased by 7%. </a:t>
            </a:r>
          </a:p>
          <a:p>
            <a:pPr marL="474738" lvl="1" defTabSz="949478">
              <a:defRPr/>
            </a:pPr>
            <a:endParaRPr lang="en-US" sz="1400" dirty="0"/>
          </a:p>
          <a:p>
            <a:pPr marL="652765" lvl="1" indent="-178027" defTabSz="949478">
              <a:buFont typeface="Arial" panose="020B0604020202020204" pitchFamily="34" charset="0"/>
              <a:buChar char="•"/>
              <a:defRPr/>
            </a:pPr>
            <a:r>
              <a:rPr lang="en-US" sz="1400" b="1" dirty="0"/>
              <a:t>And third</a:t>
            </a:r>
            <a:r>
              <a:rPr lang="en-US" sz="1400" dirty="0"/>
              <a:t>, we have experienced a significant change in state revenue. The program received $1.2 million in state General Funds in 1999. Since then, the amount of General Fund allocation steadily declined until its elimination from hazardous waste funding in 2015.</a:t>
            </a:r>
            <a:endParaRPr lang="en-US" sz="1400" strike="sngStrike" dirty="0"/>
          </a:p>
          <a:p>
            <a:pPr defTabSz="949478">
              <a:defRPr/>
            </a:pPr>
            <a:r>
              <a:rPr lang="en-US" sz="1400" b="1" dirty="0"/>
              <a:t>--------------------------</a:t>
            </a:r>
          </a:p>
          <a:p>
            <a:pPr defTabSz="949478">
              <a:defRPr/>
            </a:pPr>
            <a:r>
              <a:rPr lang="en-US" sz="1400" b="1" dirty="0"/>
              <a:t>Potential Questions: </a:t>
            </a:r>
          </a:p>
          <a:p>
            <a:pPr defTabSz="949478">
              <a:defRPr/>
            </a:pPr>
            <a:endParaRPr lang="en-US" sz="1400" b="1" dirty="0"/>
          </a:p>
          <a:p>
            <a:pPr marL="174708" indent="-174708" defTabSz="949478">
              <a:buFont typeface="Arial" panose="020B0604020202020204" pitchFamily="34" charset="0"/>
              <a:buChar char="•"/>
              <a:defRPr/>
            </a:pPr>
            <a:r>
              <a:rPr lang="en-US" sz="1400" b="1" dirty="0"/>
              <a:t>Is Land Quality interested in receiving general funds again? </a:t>
            </a:r>
            <a:r>
              <a:rPr lang="en-US" sz="1400" i="1" dirty="0" err="1"/>
              <a:t>Ans</a:t>
            </a:r>
            <a:r>
              <a:rPr lang="en-US" sz="1400" i="1" dirty="0"/>
              <a:t>: it is an agency allocation decision for those state funds received, in the past other programs such as air and water had high priority funding needs.</a:t>
            </a:r>
          </a:p>
          <a:p>
            <a:pPr marL="174708" indent="-174708" defTabSz="949478">
              <a:buFont typeface="Arial" panose="020B0604020202020204" pitchFamily="34" charset="0"/>
              <a:buChar char="•"/>
              <a:defRPr/>
            </a:pPr>
            <a:r>
              <a:rPr lang="en-US" sz="1400" b="1" dirty="0"/>
              <a:t>Is this an urgent concern, why were we not made aware of the issue earlier? Are we being asked to rubber stamp a fee increase?  </a:t>
            </a:r>
            <a:r>
              <a:rPr lang="en-US" sz="1400" i="1" dirty="0" err="1"/>
              <a:t>Ans</a:t>
            </a:r>
            <a:r>
              <a:rPr lang="en-US" sz="1400" i="1" dirty="0"/>
              <a:t>:</a:t>
            </a:r>
            <a:r>
              <a:rPr lang="en-US" sz="1400" dirty="0"/>
              <a:t> </a:t>
            </a:r>
            <a:r>
              <a:rPr lang="en-US" sz="1400" i="1" dirty="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dirty="0"/>
              <a:t>. </a:t>
            </a:r>
            <a:r>
              <a:rPr lang="en-US" sz="1400" i="1" dirty="0"/>
              <a:t> No, we are not asking for a rubber stamp, but your help in address this issue.</a:t>
            </a:r>
            <a:endParaRPr lang="en-US" sz="1400" dirty="0"/>
          </a:p>
          <a:p>
            <a:pPr marL="174708" indent="-174708" defTabSz="949478">
              <a:buFont typeface="Arial" panose="020B0604020202020204" pitchFamily="34" charset="0"/>
              <a:buChar char="•"/>
              <a:defRPr/>
            </a:pPr>
            <a:r>
              <a:rPr lang="en-US" sz="1400" b="1" dirty="0"/>
              <a:t>What is the relationship between hazardous waste work/fees and GHG goals for waste reduction? </a:t>
            </a:r>
            <a:r>
              <a:rPr lang="en-US" sz="1400" i="1" dirty="0"/>
              <a:t>Direct to Director Whitman.</a:t>
            </a:r>
            <a:r>
              <a:rPr lang="en-US" sz="1400" dirty="0"/>
              <a:t> </a:t>
            </a:r>
          </a:p>
        </p:txBody>
      </p:sp>
      <p:sp>
        <p:nvSpPr>
          <p:cNvPr id="4" name="Slide Number Placeholder 3"/>
          <p:cNvSpPr>
            <a:spLocks noGrp="1"/>
          </p:cNvSpPr>
          <p:nvPr>
            <p:ph type="sldNum" sz="quarter" idx="10"/>
          </p:nvPr>
        </p:nvSpPr>
        <p:spPr/>
        <p:txBody>
          <a:bodyPr/>
          <a:lstStyle/>
          <a:p>
            <a:pPr defTabSz="931774">
              <a:defRPr/>
            </a:pPr>
            <a:fld id="{63733E47-AAF5-41A3-9FEC-0A5C7A8FD890}" type="slidenum">
              <a:rPr lang="en-US">
                <a:solidFill>
                  <a:prstClr val="black"/>
                </a:solidFill>
                <a:latin typeface="Calibri" panose="020F0502020204030204"/>
              </a:rPr>
              <a:pPr defTabSz="931774">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conclusion, DEQ recommends the Environmental Quality Commission adopt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and for addressing the Hazardous Waste 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may have about the program, rulemaking background, and our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4/8/2019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4/8/2019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4/8/2019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4/8/2019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4/8/2019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4/8/2019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4/8/2019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4/8/2019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4/8/2019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4/8/2019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4/8/2019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4/8/2019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4/8/2019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4/8/2019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4/8/2019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4/8/2019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4/8/2019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4/8/2019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4/8/2019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4/8/2019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4/8/2019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4/8/2019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4/8/2019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4/8/2019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4/8/2019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4/8/2019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4/8/2019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4/8/2019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4/8/2019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4/8/2019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4/8/2019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4/8/2019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hyperlink" Target="https://www.oregonlaws.org/ors/466.04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27453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17</a:t>
            </a:fld>
            <a:endParaRPr lang="en-US"/>
          </a:p>
        </p:txBody>
      </p:sp>
    </p:spTree>
    <p:extLst>
      <p:ext uri="{BB962C8B-B14F-4D97-AF65-F5344CB8AC3E}">
        <p14:creationId xmlns:p14="http://schemas.microsoft.com/office/powerpoint/2010/main" val="414359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104736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25</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28</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29</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82296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2000" dirty="0" smtClean="0"/>
              <a:t>Projected $1.2-$1.5 million revenue deficit in revenue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Fee increases needed as </a:t>
            </a:r>
            <a:r>
              <a:rPr lang="en-US" altLang="en-US" sz="2000" dirty="0" smtClean="0"/>
              <a:t>program </a:t>
            </a:r>
            <a:r>
              <a:rPr lang="en-US" altLang="en-US" sz="2000" dirty="0"/>
              <a:t>operating costs </a:t>
            </a:r>
            <a:r>
              <a:rPr lang="en-US" altLang="en-US" sz="2000" dirty="0" smtClean="0"/>
              <a:t>increase</a:t>
            </a:r>
            <a:endParaRPr lang="en-US" altLang="en-US" sz="2000" dirty="0"/>
          </a:p>
          <a:p>
            <a:pPr eaLnBrk="1" hangingPunct="1">
              <a:spcBef>
                <a:spcPct val="0"/>
              </a:spcBef>
              <a:spcAft>
                <a:spcPts val="600"/>
              </a:spcAft>
              <a:buFont typeface="Wingdings" panose="05000000000000000000" pitchFamily="2" charset="2"/>
              <a:buChar char="Ø"/>
            </a:pPr>
            <a:r>
              <a:rPr lang="en-US" altLang="en-US" sz="2000" dirty="0"/>
              <a:t>Federal and state statutes authorize fee increases </a:t>
            </a:r>
            <a:r>
              <a:rPr lang="en-US" altLang="en-US" sz="2000" dirty="0" smtClean="0"/>
              <a:t>to implement program</a:t>
            </a:r>
            <a:endParaRPr lang="en-US" altLang="en-US" sz="2000" dirty="0"/>
          </a:p>
          <a:p>
            <a:pPr eaLnBrk="1" hangingPunct="1">
              <a:spcBef>
                <a:spcPct val="0"/>
              </a:spcBef>
              <a:spcAft>
                <a:spcPts val="600"/>
              </a:spcAft>
              <a:buFont typeface="Wingdings" panose="05000000000000000000" pitchFamily="2" charset="2"/>
              <a:buChar char="Ø"/>
            </a:pPr>
            <a:endParaRPr lang="en-US" altLang="en-US" sz="2000" dirty="0" smtClean="0"/>
          </a:p>
          <a:p>
            <a:pPr eaLnBrk="1" hangingPunct="1">
              <a:spcBef>
                <a:spcPct val="0"/>
              </a:spcBef>
              <a:spcAft>
                <a:spcPts val="600"/>
              </a:spcAft>
              <a:buFont typeface="Wingdings" panose="05000000000000000000" pitchFamily="2" charset="2"/>
              <a:buChar char="Ø"/>
            </a:pPr>
            <a:r>
              <a:rPr lang="en-US" altLang="en-US" sz="2000" dirty="0" smtClean="0"/>
              <a:t>Today’s fee </a:t>
            </a:r>
            <a:r>
              <a:rPr lang="en-US" altLang="en-US" sz="2000" dirty="0"/>
              <a:t>increase proposal:</a:t>
            </a:r>
          </a:p>
          <a:p>
            <a:pPr eaLnBrk="1" hangingPunct="1">
              <a:spcBef>
                <a:spcPct val="0"/>
              </a:spcBef>
              <a:spcAft>
                <a:spcPts val="600"/>
              </a:spcAft>
              <a:buNone/>
            </a:pPr>
            <a:r>
              <a:rPr lang="en-US" altLang="en-US" sz="2000" b="1" dirty="0" smtClean="0"/>
              <a:t>- Generator Fees: Phased in </a:t>
            </a:r>
            <a:r>
              <a:rPr lang="en-US" altLang="en-US" sz="2000" dirty="0" smtClean="0"/>
              <a:t>from 2019 to 2024; </a:t>
            </a:r>
            <a:r>
              <a:rPr lang="en-US" altLang="en-US" sz="2000" dirty="0"/>
              <a:t>invoice </a:t>
            </a:r>
            <a:r>
              <a:rPr lang="en-US" altLang="en-US" sz="2000" dirty="0" smtClean="0"/>
              <a:t>July 2019</a:t>
            </a:r>
            <a:endParaRPr lang="en-US" altLang="en-US" sz="2000" b="1" dirty="0"/>
          </a:p>
          <a:p>
            <a:pPr eaLnBrk="1" hangingPunct="1">
              <a:spcBef>
                <a:spcPct val="0"/>
              </a:spcBef>
              <a:spcAft>
                <a:spcPts val="600"/>
              </a:spcAft>
              <a:buNone/>
            </a:pPr>
            <a:r>
              <a:rPr lang="en-US" altLang="en-US" sz="2000" b="1" dirty="0" smtClean="0"/>
              <a:t>- Permitting Fees: One increase in </a:t>
            </a:r>
            <a:r>
              <a:rPr lang="en-US" altLang="en-US" sz="2000" dirty="0" smtClean="0"/>
              <a:t>2019;  </a:t>
            </a:r>
            <a:r>
              <a:rPr lang="en-US" altLang="en-US" sz="2000" dirty="0"/>
              <a:t>invoice </a:t>
            </a:r>
            <a:r>
              <a:rPr lang="en-US" altLang="en-US" sz="2000" dirty="0" smtClean="0"/>
              <a:t>July 2019</a:t>
            </a:r>
            <a:endParaRPr lang="en-US" altLang="en-US" sz="20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33</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34</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35</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37</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38</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47404946"/>
              </p:ext>
            </p:extLst>
          </p:nvPr>
        </p:nvGraphicFramePr>
        <p:xfrm>
          <a:off x="541337" y="1524000"/>
          <a:ext cx="8077199" cy="419759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800" dirty="0" smtClean="0">
                          <a:latin typeface="Times New Roman" panose="02020603050405020304" pitchFamily="18" charset="0"/>
                          <a:cs typeface="Times New Roman" panose="02020603050405020304" pitchFamily="18" charset="0"/>
                        </a:rPr>
                        <a:t>Various Factors</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lang="en-US" sz="1800" dirty="0" smtClean="0">
                          <a:latin typeface="Times New Roman" panose="02020603050405020304" pitchFamily="18" charset="0"/>
                          <a:cs typeface="Times New Roman" panose="02020603050405020304" pitchFamily="18" charset="0"/>
                        </a:rPr>
                        <a:t>0.05 – 2.00</a:t>
                      </a:r>
                      <a:endParaRPr kumimoji="0" lang="en-US" altLang="en-US" sz="1800" b="0" i="0" u="none" strike="noStrike" cap="none" normalizeH="0" baseline="0" dirty="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defRPr/>
                      </a:pPr>
                      <a:r>
                        <a:rPr lang="en-US" sz="1800" dirty="0" smtClean="0">
                          <a:latin typeface="Times New Roman" panose="02020603050405020304" pitchFamily="18" charset="0"/>
                          <a:cs typeface="Times New Roman" panose="02020603050405020304" pitchFamily="18" charset="0"/>
                        </a:rPr>
                        <a:t>0.85 – 3.40</a:t>
                      </a:r>
                      <a:endParaRPr kumimoji="0" lang="en-US" altLang="en-US" sz="1800" b="0" i="0" u="none" strike="noStrike" cap="none" normalizeH="0" baseline="0" dirty="0" smtClean="0">
                        <a:ln>
                          <a:noFill/>
                        </a:ln>
                        <a:solidFill>
                          <a:schemeClr val="tx1"/>
                        </a:solidFill>
                        <a:effectLst/>
                        <a:latin typeface="New times"/>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42</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104"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45</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47</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49</a:t>
            </a:fld>
            <a:endParaRPr lang="en-US"/>
          </a:p>
        </p:txBody>
      </p:sp>
    </p:spTree>
    <p:extLst>
      <p:ext uri="{BB962C8B-B14F-4D97-AF65-F5344CB8AC3E}">
        <p14:creationId xmlns:p14="http://schemas.microsoft.com/office/powerpoint/2010/main" val="35055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1603991"/>
              </p:ext>
            </p:extLst>
          </p:nvPr>
        </p:nvGraphicFramePr>
        <p:xfrm>
          <a:off x="539565" y="1443968"/>
          <a:ext cx="8078972" cy="4245495"/>
        </p:xfrm>
        <a:graphic>
          <a:graphicData uri="http://schemas.openxmlformats.org/drawingml/2006/table">
            <a:tbl>
              <a:tblPr firstRow="1" bandRow="1">
                <a:tableStyleId>{5C22544A-7EE6-4342-B048-85BDC9FD1C3A}</a:tableStyleId>
              </a:tblPr>
              <a:tblGrid>
                <a:gridCol w="3329600">
                  <a:extLst>
                    <a:ext uri="{9D8B030D-6E8A-4147-A177-3AD203B41FA5}">
                      <a16:colId xmlns:a16="http://schemas.microsoft.com/office/drawing/2014/main" val="2368349835"/>
                    </a:ext>
                  </a:extLst>
                </a:gridCol>
                <a:gridCol w="2174654">
                  <a:extLst>
                    <a:ext uri="{9D8B030D-6E8A-4147-A177-3AD203B41FA5}">
                      <a16:colId xmlns:a16="http://schemas.microsoft.com/office/drawing/2014/main" val="856286081"/>
                    </a:ext>
                  </a:extLst>
                </a:gridCol>
                <a:gridCol w="2574718">
                  <a:extLst>
                    <a:ext uri="{9D8B030D-6E8A-4147-A177-3AD203B41FA5}">
                      <a16:colId xmlns:a16="http://schemas.microsoft.com/office/drawing/2014/main" val="288871500"/>
                    </a:ext>
                  </a:extLst>
                </a:gridCol>
              </a:tblGrid>
              <a:tr h="54157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3659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54575">
                <a:tc>
                  <a:txBody>
                    <a:bodyPr/>
                    <a:lstStyle/>
                    <a:p>
                      <a:pPr algn="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45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$75,000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$98,500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54575">
                <a:tc>
                  <a:txBody>
                    <a:bodyPr/>
                    <a:lstStyle/>
                    <a:p>
                      <a:pPr algn="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$196,500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5457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8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6583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765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49474">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$49,300</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9289">
                <a:tc gridSpan="3">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8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541578">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50</a:t>
            </a:fld>
            <a:endParaRPr lang="en-US"/>
          </a:p>
        </p:txBody>
      </p:sp>
    </p:spTree>
    <p:extLst>
      <p:ext uri="{BB962C8B-B14F-4D97-AF65-F5344CB8AC3E}">
        <p14:creationId xmlns:p14="http://schemas.microsoft.com/office/powerpoint/2010/main" val="322217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51</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52</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53</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54</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55</a:t>
            </a:fld>
            <a:endParaRPr lang="en-US"/>
          </a:p>
        </p:txBody>
      </p:sp>
    </p:spTree>
    <p:extLst>
      <p:ext uri="{BB962C8B-B14F-4D97-AF65-F5344CB8AC3E}">
        <p14:creationId xmlns:p14="http://schemas.microsoft.com/office/powerpoint/2010/main" val="288094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58</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59</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60</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61</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63</a:t>
            </a:fld>
            <a:endParaRPr lang="en-US"/>
          </a:p>
        </p:txBody>
      </p:sp>
    </p:spTree>
    <p:extLst>
      <p:ext uri="{BB962C8B-B14F-4D97-AF65-F5344CB8AC3E}">
        <p14:creationId xmlns:p14="http://schemas.microsoft.com/office/powerpoint/2010/main" val="407414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65</a:t>
            </a:fld>
            <a:endParaRPr lang="en-US"/>
          </a:p>
        </p:txBody>
      </p:sp>
    </p:spTree>
    <p:extLst>
      <p:ext uri="{BB962C8B-B14F-4D97-AF65-F5344CB8AC3E}">
        <p14:creationId xmlns:p14="http://schemas.microsoft.com/office/powerpoint/2010/main" val="109528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66</a:t>
            </a:fld>
            <a:endParaRPr lang="en-US"/>
          </a:p>
        </p:txBody>
      </p:sp>
    </p:spTree>
    <p:extLst>
      <p:ext uri="{BB962C8B-B14F-4D97-AF65-F5344CB8AC3E}">
        <p14:creationId xmlns:p14="http://schemas.microsoft.com/office/powerpoint/2010/main" val="327131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a:t>
            </a:r>
            <a:r>
              <a:rPr lang="en-US" sz="3000" dirty="0" smtClean="0">
                <a:solidFill>
                  <a:schemeClr val="tx1"/>
                </a:solidFill>
              </a:rPr>
              <a:t>the </a:t>
            </a:r>
            <a:r>
              <a:rPr lang="en-US" sz="3000" dirty="0">
                <a:solidFill>
                  <a:schemeClr val="tx1"/>
                </a:solidFill>
              </a:rPr>
              <a:t>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94EC8-188C-4366-83D5-656EE16AC4AD}">
  <ds:schemaRefs>
    <ds:schemaRef ds:uri="http://purl.org/dc/dcmitype/"/>
    <ds:schemaRef ds:uri="http://schemas.microsoft.com/office/infopath/2007/PartnerControls"/>
    <ds:schemaRef ds:uri="http://purl.org/dc/elements/1.1/"/>
    <ds:schemaRef ds:uri="http://schemas.microsoft.com/office/2006/metadata/properties"/>
    <ds:schemaRef ds:uri="$ListId:doc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B93BE5-F755-4291-BA7D-567C6ADDB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9232</TotalTime>
  <Words>12721</Words>
  <Application>Microsoft Office PowerPoint</Application>
  <PresentationFormat>On-screen Show (4:3)</PresentationFormat>
  <Paragraphs>2016</Paragraphs>
  <Slides>69</Slides>
  <Notes>69</Notes>
  <HiddenSlides>61</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82" baseType="lpstr">
      <vt:lpstr>Arial</vt:lpstr>
      <vt:lpstr>Calibri</vt:lpstr>
      <vt:lpstr>Century Gothic</vt:lpstr>
      <vt:lpstr>Courier New</vt:lpstr>
      <vt:lpstr>New times</vt:lpstr>
      <vt:lpstr>Symbol</vt:lpstr>
      <vt:lpstr>Times New Roman</vt:lpstr>
      <vt:lpstr>Wingdings</vt:lpstr>
      <vt:lpstr>Office Theme</vt:lpstr>
      <vt:lpstr>1_Office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Hazardous Waste Fees</vt:lpstr>
      <vt:lpstr>Increase Generator &amp; Permit Fees</vt:lpstr>
      <vt:lpstr>Contacts</vt:lpstr>
      <vt:lpstr>Proposed Annual Compliance Determination Fee </vt:lpstr>
      <vt:lpstr>Management Method Factor Proposal</vt:lpstr>
      <vt:lpstr>Introduce Permit Key Questions</vt:lpstr>
      <vt:lpstr>Permit Annual Funding</vt:lpstr>
      <vt:lpstr>Permitting Annual Fee Proposal - #2</vt:lpstr>
      <vt:lpstr>Permitting Annual Fee Proposal - #1</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Phased-In Annual Activity Verification Fee</vt:lpstr>
      <vt:lpstr>Current Generator Fee Formula</vt:lpstr>
      <vt:lpstr>Proposed Changes to Generator Fee Formula</vt:lpstr>
      <vt:lpstr>Generator Invoice -Current Example</vt:lpstr>
      <vt:lpstr>Phased-In Annual Activity Verification Fee</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LIVENGOOD David</cp:lastModifiedBy>
  <cp:revision>388</cp:revision>
  <cp:lastPrinted>2019-03-28T15:41:49Z</cp:lastPrinted>
  <dcterms:created xsi:type="dcterms:W3CDTF">2018-10-03T15:46:23Z</dcterms:created>
  <dcterms:modified xsi:type="dcterms:W3CDTF">2019-04-08T19:23:47Z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