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 id="2147483684" r:id="rId7"/>
  </p:sldMasterIdLst>
  <p:notesMasterIdLst>
    <p:notesMasterId r:id="rId77"/>
  </p:notesMasterIdLst>
  <p:sldIdLst>
    <p:sldId id="399" r:id="rId8"/>
    <p:sldId id="411" r:id="rId9"/>
    <p:sldId id="407" r:id="rId10"/>
    <p:sldId id="406" r:id="rId11"/>
    <p:sldId id="410" r:id="rId12"/>
    <p:sldId id="412" r:id="rId13"/>
    <p:sldId id="408" r:id="rId14"/>
    <p:sldId id="409" r:id="rId15"/>
    <p:sldId id="333" r:id="rId16"/>
    <p:sldId id="268" r:id="rId17"/>
    <p:sldId id="345" r:id="rId18"/>
    <p:sldId id="349" r:id="rId19"/>
    <p:sldId id="275" r:id="rId20"/>
    <p:sldId id="395" r:id="rId21"/>
    <p:sldId id="278" r:id="rId22"/>
    <p:sldId id="385" r:id="rId23"/>
    <p:sldId id="280" r:id="rId24"/>
    <p:sldId id="283" r:id="rId25"/>
    <p:sldId id="344" r:id="rId26"/>
    <p:sldId id="342" r:id="rId27"/>
    <p:sldId id="396" r:id="rId28"/>
    <p:sldId id="284" r:id="rId29"/>
    <p:sldId id="390" r:id="rId30"/>
    <p:sldId id="266" r:id="rId31"/>
    <p:sldId id="370" r:id="rId32"/>
    <p:sldId id="384" r:id="rId33"/>
    <p:sldId id="397" r:id="rId34"/>
    <p:sldId id="371" r:id="rId35"/>
    <p:sldId id="373" r:id="rId36"/>
    <p:sldId id="383" r:id="rId37"/>
    <p:sldId id="360" r:id="rId38"/>
    <p:sldId id="361" r:id="rId39"/>
    <p:sldId id="334" r:id="rId40"/>
    <p:sldId id="362" r:id="rId41"/>
    <p:sldId id="350" r:id="rId42"/>
    <p:sldId id="319" r:id="rId43"/>
    <p:sldId id="288" r:id="rId44"/>
    <p:sldId id="337" r:id="rId45"/>
    <p:sldId id="336" r:id="rId46"/>
    <p:sldId id="352" r:id="rId47"/>
    <p:sldId id="291" r:id="rId48"/>
    <p:sldId id="289" r:id="rId49"/>
    <p:sldId id="298" r:id="rId50"/>
    <p:sldId id="392" r:id="rId51"/>
    <p:sldId id="338" r:id="rId52"/>
    <p:sldId id="299" r:id="rId53"/>
    <p:sldId id="301" r:id="rId54"/>
    <p:sldId id="364" r:id="rId55"/>
    <p:sldId id="315" r:id="rId56"/>
    <p:sldId id="379" r:id="rId57"/>
    <p:sldId id="331" r:id="rId58"/>
    <p:sldId id="351" r:id="rId59"/>
    <p:sldId id="393" r:id="rId60"/>
    <p:sldId id="394" r:id="rId61"/>
    <p:sldId id="374" r:id="rId62"/>
    <p:sldId id="391" r:id="rId63"/>
    <p:sldId id="398" r:id="rId64"/>
    <p:sldId id="375" r:id="rId65"/>
    <p:sldId id="380" r:id="rId66"/>
    <p:sldId id="381" r:id="rId67"/>
    <p:sldId id="365" r:id="rId68"/>
    <p:sldId id="265" r:id="rId69"/>
    <p:sldId id="304" r:id="rId70"/>
    <p:sldId id="403" r:id="rId71"/>
    <p:sldId id="353" r:id="rId72"/>
    <p:sldId id="305" r:id="rId73"/>
    <p:sldId id="400" r:id="rId74"/>
    <p:sldId id="401" r:id="rId75"/>
    <p:sldId id="402"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F1EB"/>
    <a:srgbClr val="439777"/>
    <a:srgbClr val="C5E5D9"/>
    <a:srgbClr val="9FD5C0"/>
    <a:srgbClr val="008272"/>
    <a:srgbClr val="C3DED3"/>
    <a:srgbClr val="E1319E"/>
    <a:srgbClr val="00CC00"/>
    <a:srgbClr val="8FCDB5"/>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61395" autoAdjust="0"/>
  </p:normalViewPr>
  <p:slideViewPr>
    <p:cSldViewPr>
      <p:cViewPr varScale="1">
        <p:scale>
          <a:sx n="74" d="100"/>
          <a:sy n="74" d="100"/>
        </p:scale>
        <p:origin x="289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0-04T13:12:51.925" idx="21">
    <p:pos x="7864" y="2888"/>
    <p:text>Where does the $31,050 come from?</p:text>
    <p:extLst mod="1">
      <p:ext uri="{C676402C-5697-4E1C-873F-D02D1690AC5C}">
        <p15:threadingInfo xmlns:p15="http://schemas.microsoft.com/office/powerpoint/2012/main" timeZoneBias="420"/>
      </p:ext>
    </p:extLst>
  </p:cm>
  <p:cm authorId="4" dt="2018-10-11T10:26:50.124" idx="3">
    <p:pos x="7864" y="2984"/>
    <p:text>KC:Based on assumption that we will receive 2-class1 Low workload and 1-Class 1 medium workload based on twenty year review</p:text>
    <p:extLst mod="1">
      <p:ext uri="{C676402C-5697-4E1C-873F-D02D1690AC5C}">
        <p15:threadingInfo xmlns:p15="http://schemas.microsoft.com/office/powerpoint/2012/main" timeZoneBias="420">
          <p15:parentCm authorId="2" idx="21"/>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4/3/2019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Good morning Chair George and commissioners, my name is David </a:t>
            </a:r>
            <a:r>
              <a:rPr lang="en-US" baseline="0" dirty="0" err="1" smtClean="0"/>
              <a:t>Livengood</a:t>
            </a:r>
            <a:r>
              <a:rPr lang="en-US" baseline="0" dirty="0" smtClean="0"/>
              <a:t>– I manage DEQ’s Hazardous Waste and Tanks program out of DEQ’s headquarters office in Portland, OR.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t>
            </a:r>
            <a:r>
              <a:rPr lang="en-US" baseline="0" dirty="0" err="1" smtClean="0"/>
              <a:t>Acomb</a:t>
            </a:r>
            <a:r>
              <a:rPr lang="en-US" baseline="0" dirty="0" smtClean="0"/>
              <a:t>, whom you met in January when she presented background on the Hazardous Waste Program’s program structure and budgetary outlook in preparation for today’s rulemaking presentation to the EQC.</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today to present a proposed rule to increase hazardous waste generator and Treatment, Storage and Disposal fees in Oregon for the first time in a generation. Throughout the process of developing this proposed rule, we have been aware of the potential impact on our stakeholder community and we have sought input on potential impacts from a variety of stakeholders.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Today’s proposal represents both staff analysis as well as Advisory Committee input. I’m looking forward to sharing the details of our proposal and implementation timeline with you.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 welcome your questions and thoughts as we move through the presentation. </a:t>
            </a:r>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297752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11</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387350"/>
            <a:ext cx="4181475" cy="3136900"/>
          </a:xfrm>
        </p:spPr>
      </p:sp>
      <p:sp>
        <p:nvSpPr>
          <p:cNvPr id="3" name="Notes Placeholder 2"/>
          <p:cNvSpPr>
            <a:spLocks noGrp="1"/>
          </p:cNvSpPr>
          <p:nvPr>
            <p:ph type="body" idx="1"/>
          </p:nvPr>
        </p:nvSpPr>
        <p:spPr>
          <a:xfrm>
            <a:off x="701040" y="3641090"/>
            <a:ext cx="5608320" cy="449326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Summarize key questions, don’t read.</a:t>
            </a:r>
            <a:r>
              <a:rPr lang="en-US" b="1" baseline="0" dirty="0" smtClean="0">
                <a:latin typeface="Times New Roman" panose="02020603050405020304" pitchFamily="18" charset="0"/>
                <a:cs typeface="Times New Roman" panose="02020603050405020304" pitchFamily="18" charset="0"/>
              </a:rPr>
              <a:t> </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the fee proposals for permitting, I would like to give you today’s three key questions to keep in mind as we move forward with discussion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147726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60"/>
            <a:ext cx="6387253" cy="4415790"/>
          </a:xfrm>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baseline="0" dirty="0" smtClean="0"/>
              <a:t>T</a:t>
            </a:r>
            <a:r>
              <a:rPr lang="en-US" b="0" i="0" dirty="0" smtClean="0"/>
              <a:t>he program’s permitting revenue</a:t>
            </a:r>
            <a:r>
              <a:rPr lang="en-US" b="0" i="0" baseline="0" dirty="0" smtClean="0"/>
              <a:t> is about $362,500, which includes $262,500 in annual TSD fees and about $100,00 in cost recovery for post closure and corrective action work.</a:t>
            </a:r>
          </a:p>
          <a:p>
            <a:pPr defTabSz="630997">
              <a:defRPr/>
            </a:pPr>
            <a:endParaRPr lang="en-US" b="0" i="0" baseline="0" dirty="0" smtClean="0"/>
          </a:p>
          <a:p>
            <a:r>
              <a:rPr lang="en-US" b="1" i="0" baseline="0" dirty="0" smtClean="0"/>
              <a:t>Click</a:t>
            </a:r>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defTabSz="630997">
              <a:defRPr/>
            </a:pPr>
            <a:endParaRPr lang="en-US" b="0" i="0" baseline="0" dirty="0" smtClean="0"/>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a:t>
            </a:r>
            <a:r>
              <a:rPr lang="en-US" u="sng" baseline="0" dirty="0" smtClean="0"/>
              <a:t>current</a:t>
            </a:r>
            <a:r>
              <a:rPr lang="en-US" baseline="0" dirty="0" smtClean="0"/>
              <a:t> permitting program</a:t>
            </a:r>
            <a:r>
              <a:rPr lang="en-US" b="0" i="0" baseline="0" dirty="0" smtClean="0"/>
              <a:t>.</a:t>
            </a:r>
          </a:p>
          <a:p>
            <a:pPr defTabSz="630997">
              <a:defRPr/>
            </a:pPr>
            <a:endParaRPr lang="en-US" b="0" i="0" baseline="0" dirty="0" smtClean="0"/>
          </a:p>
          <a:p>
            <a:pPr defTabSz="630997">
              <a:defRPr/>
            </a:pPr>
            <a:r>
              <a:rPr lang="en-US" b="1" i="0" dirty="0" smtClean="0"/>
              <a:t>Click</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r>
              <a:rPr lang="en-US" b="1" i="0" baseline="0" dirty="0" smtClean="0"/>
              <a:t>Click</a:t>
            </a:r>
          </a:p>
          <a:p>
            <a:pPr marL="118312" indent="-118312">
              <a:buFont typeface="Arial" panose="020B0604020202020204" pitchFamily="34" charset="0"/>
              <a:buChar char="•"/>
            </a:pPr>
            <a:r>
              <a:rPr lang="en-US" b="0" i="0" baseline="0" dirty="0" smtClean="0"/>
              <a:t>Which means we will need an additional $476,000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13</a:t>
            </a:fld>
            <a:endParaRPr lang="en-US"/>
          </a:p>
        </p:txBody>
      </p:sp>
    </p:spTree>
    <p:extLst>
      <p:ext uri="{BB962C8B-B14F-4D97-AF65-F5344CB8AC3E}">
        <p14:creationId xmlns:p14="http://schemas.microsoft.com/office/powerpoint/2010/main" val="184672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better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$24,500      	= 31% increase</a:t>
            </a:r>
            <a:endParaRPr lang="en-US" sz="900" dirty="0"/>
          </a:p>
          <a:p>
            <a:pPr algn="l"/>
            <a:r>
              <a:rPr lang="en-US" sz="900" dirty="0"/>
              <a:t> Multi-Treatment Fee 	from $75,000 to  </a:t>
            </a:r>
            <a:r>
              <a:rPr lang="en-US" sz="900" dirty="0">
                <a:solidFill>
                  <a:srgbClr val="FF0000"/>
                </a:solidFill>
              </a:rPr>
              <a:t>$98,500  	</a:t>
            </a:r>
            <a:r>
              <a:rPr lang="en-US" sz="900" dirty="0">
                <a:solidFill>
                  <a:srgbClr val="92D050"/>
                </a:solidFill>
              </a:rPr>
              <a:t>= 31% increase </a:t>
            </a:r>
            <a:endParaRPr lang="en-US" sz="900" dirty="0"/>
          </a:p>
          <a:p>
            <a:pPr algn="l"/>
            <a:r>
              <a:rPr lang="en-US" sz="900" dirty="0"/>
              <a:t> Multi-Disposal fee 	from $150,000 to </a:t>
            </a:r>
            <a:r>
              <a:rPr lang="en-US" sz="900" dirty="0">
                <a:solidFill>
                  <a:srgbClr val="92D050"/>
                </a:solidFill>
              </a:rPr>
              <a:t>$196,500 	 = 31% increase</a:t>
            </a:r>
          </a:p>
          <a:p>
            <a:pPr defTabSz="630997">
              <a:defRPr/>
            </a:pPr>
            <a:endParaRPr lang="en-US" sz="900" dirty="0"/>
          </a:p>
          <a:p>
            <a:pPr defTabSz="630997">
              <a:defRPr/>
            </a:pPr>
            <a:r>
              <a:rPr lang="en-US" sz="900" dirty="0"/>
              <a:t>The proposal will result in approximately $81,500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2020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$30,375      = 62% increase</a:t>
            </a:r>
            <a:endParaRPr lang="en-US" sz="900" dirty="0"/>
          </a:p>
          <a:p>
            <a:pPr algn="l"/>
            <a:r>
              <a:rPr lang="en-US" sz="900" dirty="0"/>
              <a:t> Multi-Treatment Fee 	from $75,000 to  </a:t>
            </a:r>
            <a:r>
              <a:rPr lang="en-US" sz="900" dirty="0">
                <a:solidFill>
                  <a:srgbClr val="FF0000"/>
                </a:solidFill>
              </a:rPr>
              <a:t>$121,500   </a:t>
            </a:r>
            <a:r>
              <a:rPr lang="en-US" sz="900" dirty="0">
                <a:solidFill>
                  <a:srgbClr val="92D050"/>
                </a:solidFill>
              </a:rPr>
              <a:t>= 62% increase </a:t>
            </a:r>
            <a:endParaRPr lang="en-US" sz="900" dirty="0"/>
          </a:p>
          <a:p>
            <a:pPr algn="l"/>
            <a:r>
              <a:rPr lang="en-US" sz="900" dirty="0"/>
              <a:t> Multi-Disposal fee 	from $150,000 to </a:t>
            </a:r>
            <a:r>
              <a:rPr lang="en-US" sz="900" dirty="0">
                <a:solidFill>
                  <a:srgbClr val="92D050"/>
                </a:solidFill>
              </a:rPr>
              <a:t>$243,000  = 62% increase</a:t>
            </a:r>
          </a:p>
          <a:p>
            <a:pPr defTabSz="630997">
              <a:defRPr/>
            </a:pPr>
            <a:endParaRPr lang="en-US" sz="900" dirty="0"/>
          </a:p>
          <a:p>
            <a:pPr defTabSz="630997">
              <a:defRPr/>
            </a:pPr>
            <a:r>
              <a:rPr lang="en-US" sz="900" dirty="0"/>
              <a:t>The proposal will result in approximately $162,750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7563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796029"/>
            <a:ext cx="5608320" cy="5033937"/>
          </a:xfrm>
        </p:spPr>
        <p:txBody>
          <a:bodyPr/>
          <a:lstStyle/>
          <a:p>
            <a:r>
              <a:rPr lang="en-US" b="1" dirty="0"/>
              <a:t>Rich Duval</a:t>
            </a:r>
          </a:p>
          <a:p>
            <a:pPr marL="154792" indent="-154792">
              <a:buFont typeface="Arial" panose="020B0604020202020204" pitchFamily="34" charset="0"/>
              <a:buChar char="•"/>
            </a:pPr>
            <a:endParaRPr lang="en-US" b="1" dirty="0"/>
          </a:p>
          <a:p>
            <a:pPr marL="154792" indent="-154792">
              <a:buFont typeface="Arial" panose="020B0604020202020204" pitchFamily="34" charset="0"/>
              <a:buChar char="•"/>
            </a:pPr>
            <a:r>
              <a:rPr lang="en-US" dirty="0"/>
              <a:t>Processing and approving major permit modifications is a significant workload for ODEQ that is not captured in the EPA national reporting system. </a:t>
            </a:r>
          </a:p>
          <a:p>
            <a:pPr marL="154792" indent="-154792">
              <a:buFont typeface="Arial" panose="020B0604020202020204" pitchFamily="34" charset="0"/>
              <a:buChar char="•"/>
            </a:pPr>
            <a:r>
              <a:rPr lang="en-US" dirty="0"/>
              <a:t>Class 3 modifications at large Treatment, Storage, and Disposal Facilities with complex operations may include the same process and workload as permit renewals at smaller, simpler facilities.</a:t>
            </a:r>
          </a:p>
          <a:p>
            <a:pPr marL="154792" indent="-154792" defTabSz="825559">
              <a:buFont typeface="Arial" panose="020B0604020202020204" pitchFamily="34" charset="0"/>
              <a:buChar char="•"/>
              <a:defRPr/>
            </a:pPr>
            <a:r>
              <a:rPr lang="en-US" dirty="0"/>
              <a:t>The program has a limited budget for external support from the Attorney General’s Office for legal review of permits and for advice on permit issues that may make it difficult for the State to ensure all permit conditions are enforceable. </a:t>
            </a:r>
          </a:p>
          <a:p>
            <a:pPr marL="154792" indent="-154792" defTabSz="825559">
              <a:buFont typeface="Arial" panose="020B0604020202020204" pitchFamily="34" charset="0"/>
              <a:buChar char="•"/>
              <a:defRPr/>
            </a:pPr>
            <a:endParaRPr lang="en-US" dirty="0"/>
          </a:p>
          <a:p>
            <a:pPr marL="154792" indent="-154792" defTabSz="825559">
              <a:buFont typeface="Arial" panose="020B0604020202020204" pitchFamily="34" charset="0"/>
              <a:buChar char="•"/>
              <a:defRPr/>
            </a:pPr>
            <a:r>
              <a:rPr lang="en-US" dirty="0"/>
              <a:t>The following is a look at the revenue the program receives over the last couple of years….</a:t>
            </a:r>
            <a:endParaRPr lang="en-ZW" dirty="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65328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r>
              <a:rPr lang="en-US" sz="900" dirty="0"/>
              <a:t>DEQ data shows it may cost DEQ ~ $140,000 in staff hours per complex permit modification.   </a:t>
            </a: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Although it is not a reliable annual revenue we are proposing to increase the Permit modification Fees by 59% to adjust for the inflation since 1998.</a:t>
            </a:r>
          </a:p>
          <a:p>
            <a:endParaRPr lang="en-US" sz="900" dirty="0"/>
          </a:p>
          <a:p>
            <a:r>
              <a:rPr lang="en-US" sz="900" dirty="0"/>
              <a:t>Based on 20-year review of all past mod requests, it is anticipated DEQ could receive up to 3 mod requests a year. </a:t>
            </a:r>
          </a:p>
          <a:p>
            <a:r>
              <a:rPr lang="en-US" sz="900" dirty="0"/>
              <a:t>Assumes we will receive 2-class1s and 1-Class 2 mod requests for = $33,450 increase based on twenty-year review</a:t>
            </a:r>
          </a:p>
          <a:p>
            <a:endParaRPr lang="en-US" sz="900" dirty="0"/>
          </a:p>
          <a:p>
            <a:r>
              <a:rPr lang="en-US" sz="900" dirty="0"/>
              <a:t>~~~~~~~~~~~~~~~~~~~~~~~~~~~~~~~~~~~~~~~~~~~~~~~~~~~~~~~~~~~~~~~~~~~~~~</a:t>
            </a:r>
          </a:p>
          <a:p>
            <a:pPr defTabSz="630997">
              <a:defRPr/>
            </a:pPr>
            <a:r>
              <a:rPr lang="en-US" sz="900" i="1" dirty="0" err="1"/>
              <a:t>S</a:t>
            </a:r>
            <a:r>
              <a:rPr lang="en-US" sz="900" b="1" dirty="0" err="1">
                <a:latin typeface="Times New Roman" panose="02020603050405020304" pitchFamily="18" charset="0"/>
                <a:cs typeface="Times New Roman" panose="02020603050405020304" pitchFamily="18" charset="0"/>
              </a:rPr>
              <a:t>Summary</a:t>
            </a:r>
            <a:r>
              <a:rPr lang="en-US" sz="900" b="1" dirty="0">
                <a:latin typeface="Times New Roman" panose="02020603050405020304" pitchFamily="18" charset="0"/>
                <a:cs typeface="Times New Roman" panose="02020603050405020304" pitchFamily="18" charset="0"/>
              </a:rPr>
              <a:t> change old to new: instead of low, med and high workload under current structure we’re removing low and medium for each class to streamline and reflect the actual cost of work.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-Remove current low and medium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-Anticipated question – Is this a fair way of doing business? What about differences in organizational size and resources? </a:t>
            </a:r>
          </a:p>
          <a:p>
            <a:r>
              <a:rPr lang="en-US" sz="900" i="1" dirty="0" err="1"/>
              <a:t>ource</a:t>
            </a:r>
            <a:r>
              <a:rPr lang="en-US" sz="900" i="1" dirty="0"/>
              <a:t> is )breakdown with 181%</a:t>
            </a:r>
          </a:p>
          <a:p>
            <a:pPr marL="197187" indent="-197187">
              <a:buFont typeface="Arial" panose="020B0604020202020204" pitchFamily="34" charset="0"/>
              <a:buChar char="•"/>
            </a:pPr>
            <a:r>
              <a:rPr lang="en-US" sz="900" dirty="0"/>
              <a:t>We recommend having the ability to increase the complex mods to $100,000. </a:t>
            </a:r>
          </a:p>
          <a:p>
            <a:pPr marL="197187" indent="-197187">
              <a:buFont typeface="Arial" panose="020B0604020202020204" pitchFamily="34" charset="0"/>
              <a:buChar char="•"/>
            </a:pPr>
            <a:r>
              <a:rPr lang="en-US" sz="900" dirty="0"/>
              <a:t>We could charge an initial fee but having the ability to adjust upward</a:t>
            </a:r>
          </a:p>
          <a:p>
            <a:pPr marL="197187" indent="-197187" defTabSz="931774">
              <a:buFont typeface="Arial" panose="020B0604020202020204" pitchFamily="34" charset="0"/>
              <a:buChar char="•"/>
              <a:defRPr/>
            </a:pPr>
            <a:r>
              <a:rPr lang="en-US" sz="900" dirty="0"/>
              <a:t>This new method of removing the low and medium workloads would equal = $40,704 annually or a 422% increase over the current revenue</a:t>
            </a:r>
          </a:p>
          <a:p>
            <a:pPr marL="197187" indent="-197187">
              <a:buFont typeface="Arial" panose="020B0604020202020204" pitchFamily="34" charset="0"/>
              <a:buChar char="•"/>
            </a:pPr>
            <a:endParaRPr lang="en-US" sz="900" dirty="0"/>
          </a:p>
          <a:p>
            <a:endParaRPr lang="en-US" sz="900" dirty="0"/>
          </a:p>
          <a:p>
            <a:endParaRPr lang="en-US" sz="900" i="1" dirty="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9833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4792" indent="-154792">
              <a:buFont typeface="Arial" panose="020B0604020202020204" pitchFamily="34" charset="0"/>
              <a:buChar char="•"/>
            </a:pPr>
            <a:r>
              <a:rPr lang="en-US" sz="1100" dirty="0"/>
              <a:t>This is a new proposed administrative fee for TSDs. </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sz="1100">
                <a:solidFill>
                  <a:prstClr val="black"/>
                </a:solidFill>
                <a:latin typeface="Calibri"/>
              </a:rPr>
              <a:pPr defTabSz="825559">
                <a:defRPr/>
              </a:pPr>
              <a:t>19</a:t>
            </a:fld>
            <a:endParaRPr lang="en-US" sz="1100" dirty="0">
              <a:solidFill>
                <a:prstClr val="black"/>
              </a:solidFill>
              <a:latin typeface="Calibri"/>
            </a:endParaRPr>
          </a:p>
        </p:txBody>
      </p:sp>
    </p:spTree>
    <p:extLst>
      <p:ext uri="{BB962C8B-B14F-4D97-AF65-F5344CB8AC3E}">
        <p14:creationId xmlns:p14="http://schemas.microsoft.com/office/powerpoint/2010/main" val="73300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indent="-285750" defTabSz="931774">
              <a:buFont typeface="Arial" panose="020B0604020202020204" pitchFamily="34" charset="0"/>
              <a:buChar char="•"/>
              <a:defRPr/>
            </a:pPr>
            <a:r>
              <a:rPr lang="en-US" sz="1400" dirty="0" smtClean="0"/>
              <a:t>Like 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receives approximately $3.5 million from multiple sources.  Of that total, approximately 80%</a:t>
            </a:r>
            <a:r>
              <a:rPr lang="en-US" sz="1400" baseline="0" dirty="0" smtClean="0"/>
              <a:t> are </a:t>
            </a:r>
            <a:r>
              <a:rPr lang="en-US" sz="1400" dirty="0" smtClean="0"/>
              <a:t>in fees, and 20%</a:t>
            </a:r>
            <a:r>
              <a:rPr lang="en-US" sz="1400" baseline="0" dirty="0" smtClean="0"/>
              <a:t> </a:t>
            </a:r>
            <a:r>
              <a:rPr lang="en-US" sz="1400" dirty="0" smtClean="0"/>
              <a:t>in federal grant. </a:t>
            </a:r>
          </a:p>
          <a:p>
            <a:pPr marL="0" indent="0" defTabSz="931774">
              <a:buFont typeface="Arial" panose="020B0604020202020204" pitchFamily="34" charset="0"/>
              <a:buNone/>
              <a:defRPr/>
            </a:pPr>
            <a:endParaRPr lang="en-US" sz="1400" dirty="0" smtClean="0"/>
          </a:p>
          <a:p>
            <a:pPr marL="742950" lvl="1" indent="-285750" defTabSz="931774">
              <a:buFont typeface="Arial" panose="020B0604020202020204" pitchFamily="34" charset="0"/>
              <a:buChar char="•"/>
              <a:defRPr/>
            </a:pPr>
            <a:r>
              <a:rPr lang="en-US" sz="1400" dirty="0" smtClean="0"/>
              <a:t>(CLICK) For our</a:t>
            </a:r>
            <a:r>
              <a:rPr lang="en-US" sz="1400" baseline="0" dirty="0" smtClean="0"/>
              <a:t> purposes today, we are especially interested in increasing the Generator and TSD Fees, now highlighted in green. Increases to both these fees is included in this rulemaking proposal. </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in spite of these efforts,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cost reductions by December 2019.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174708" indent="-174708"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 percent. And,</a:t>
            </a:r>
            <a:r>
              <a:rPr lang="en-US" sz="1400" baseline="0" dirty="0" smtClean="0"/>
              <a:t> since 2008, DEQ’s EPA grant has decreased by 7%. </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from hazardous</a:t>
            </a:r>
            <a:r>
              <a:rPr lang="en-US" sz="1400" baseline="0" dirty="0" smtClean="0"/>
              <a:t> waste funding</a:t>
            </a:r>
            <a:r>
              <a:rPr lang="en-US" sz="1400" dirty="0" smtClean="0"/>
              <a:t> in 2015.</a:t>
            </a:r>
            <a:endParaRPr lang="en-US" sz="1400" strike="sng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such as air and water had high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$312,750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$3.47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267959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$495,000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$5.50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70778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dirty="0" smtClean="0">
                <a:solidFill>
                  <a:schemeClr val="tx1"/>
                </a:solidFill>
              </a:rPr>
              <a:t>As we mentioned, the</a:t>
            </a:r>
            <a:r>
              <a:rPr lang="en-US" baseline="0" dirty="0" smtClean="0">
                <a:solidFill>
                  <a:schemeClr val="tx1"/>
                </a:solidFill>
              </a:rPr>
              <a:t> </a:t>
            </a:r>
            <a:r>
              <a:rPr lang="en-US" dirty="0" smtClean="0">
                <a:solidFill>
                  <a:schemeClr val="tx1"/>
                </a:solidFill>
              </a:rPr>
              <a:t>permit program brings in $362,500 annually (includes annual TSD fees and variable cost recovery)</a:t>
            </a:r>
            <a:r>
              <a:rPr lang="en-US" baseline="0" dirty="0" smtClean="0">
                <a:solidFill>
                  <a:schemeClr val="tx1"/>
                </a:solidFill>
              </a:rPr>
              <a:t> and o</a:t>
            </a:r>
            <a:r>
              <a:rPr lang="en-US" dirty="0" smtClean="0">
                <a:solidFill>
                  <a:schemeClr val="tx1"/>
                </a:solidFill>
              </a:rPr>
              <a:t>ur</a:t>
            </a:r>
            <a:r>
              <a:rPr lang="en-US" baseline="0" dirty="0" smtClean="0">
                <a:solidFill>
                  <a:schemeClr val="tx1"/>
                </a:solidFill>
              </a:rPr>
              <a:t> n</a:t>
            </a:r>
            <a:r>
              <a:rPr lang="en-US" dirty="0" smtClean="0">
                <a:solidFill>
                  <a:schemeClr val="tx1"/>
                </a:solidFill>
              </a:rPr>
              <a:t>eed is </a:t>
            </a:r>
            <a:r>
              <a:rPr lang="en-US" b="1" dirty="0" smtClean="0">
                <a:solidFill>
                  <a:schemeClr val="tx1"/>
                </a:solidFill>
              </a:rPr>
              <a:t>$476K in additional funding </a:t>
            </a:r>
            <a:r>
              <a:rPr lang="en-US" dirty="0" smtClean="0">
                <a:solidFill>
                  <a:schemeClr val="tx1"/>
                </a:solidFill>
              </a:rPr>
              <a:t>annually to fully support the permitting program.</a:t>
            </a:r>
          </a:p>
          <a:p>
            <a:pPr defTabSz="630997">
              <a:defRPr/>
            </a:pPr>
            <a:endParaRPr lang="en-US" dirty="0" smtClean="0">
              <a:solidFill>
                <a:schemeClr val="tx1"/>
              </a:solidFill>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has expressed concern that DEQ’s permitting program is not adequately staffed.</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is also concerned there are not enough permit staff to ensure full compliance.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For this rulemaking, we propose an annual fee increase, a mod fee increase and an administrative fee to bridge the gap between what we have and what we need.</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will wait for a future phase to consider a statute change to address tying these fee to an index.</a:t>
            </a:r>
            <a:endParaRPr lang="en-US" sz="900" b="1" dirty="0">
              <a:solidFill>
                <a:srgbClr val="FF0000"/>
              </a:solidFill>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endParaRPr lang="en-US" sz="900" b="1" dirty="0"/>
          </a:p>
          <a:p>
            <a:pPr defTabSz="630997">
              <a:defRPr/>
            </a:pPr>
            <a:endParaRPr lang="en-US" sz="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62121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23</a:t>
            </a:fld>
            <a:endParaRPr lang="en-US"/>
          </a:p>
        </p:txBody>
      </p:sp>
    </p:spTree>
    <p:extLst>
      <p:ext uri="{BB962C8B-B14F-4D97-AF65-F5344CB8AC3E}">
        <p14:creationId xmlns:p14="http://schemas.microsoft.com/office/powerpoint/2010/main" val="753250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ETA 8:20</a:t>
            </a:r>
            <a:r>
              <a:rPr lang="en-US" b="1" baseline="0" dirty="0" smtClean="0">
                <a:latin typeface="Times New Roman" panose="02020603050405020304" pitchFamily="18" charset="0"/>
                <a:cs typeface="Times New Roman" panose="02020603050405020304" pitchFamily="18" charset="0"/>
              </a:rPr>
              <a:t> – 8:45</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fee proposals, I would like to give you today’s three key questions to keep in mind as we move forward with discussion.</a:t>
            </a: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Following</a:t>
            </a:r>
            <a:r>
              <a:rPr lang="en-US" baseline="0" dirty="0" smtClean="0">
                <a:latin typeface="Times New Roman" panose="02020603050405020304" pitchFamily="18" charset="0"/>
                <a:cs typeface="Times New Roman" panose="02020603050405020304" pitchFamily="18" charset="0"/>
              </a:rPr>
              <a:t> these questions, we will have a separate discussion on fiscal impact, so please keep that in mind as you consider your answers to these questions. </a:t>
            </a: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a:p>
        </p:txBody>
      </p:sp>
    </p:spTree>
    <p:extLst>
      <p:ext uri="{BB962C8B-B14F-4D97-AF65-F5344CB8AC3E}">
        <p14:creationId xmlns:p14="http://schemas.microsoft.com/office/powerpoint/2010/main" val="240076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a:p>
        </p:txBody>
      </p:sp>
    </p:spTree>
    <p:extLst>
      <p:ext uri="{BB962C8B-B14F-4D97-AF65-F5344CB8AC3E}">
        <p14:creationId xmlns:p14="http://schemas.microsoft.com/office/powerpoint/2010/main" val="3368826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a:p>
        </p:txBody>
      </p:sp>
    </p:spTree>
    <p:extLst>
      <p:ext uri="{BB962C8B-B14F-4D97-AF65-F5344CB8AC3E}">
        <p14:creationId xmlns:p14="http://schemas.microsoft.com/office/powerpoint/2010/main" val="1560482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27</a:t>
            </a:fld>
            <a:endParaRPr lang="en-US"/>
          </a:p>
        </p:txBody>
      </p:sp>
    </p:spTree>
    <p:extLst>
      <p:ext uri="{BB962C8B-B14F-4D97-AF65-F5344CB8AC3E}">
        <p14:creationId xmlns:p14="http://schemas.microsoft.com/office/powerpoint/2010/main" val="1956750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28</a:t>
            </a:fld>
            <a:endParaRPr lang="en-US"/>
          </a:p>
        </p:txBody>
      </p:sp>
    </p:spTree>
    <p:extLst>
      <p:ext uri="{BB962C8B-B14F-4D97-AF65-F5344CB8AC3E}">
        <p14:creationId xmlns:p14="http://schemas.microsoft.com/office/powerpoint/2010/main" val="2344504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a:p>
        </p:txBody>
      </p:sp>
    </p:spTree>
    <p:extLst>
      <p:ext uri="{BB962C8B-B14F-4D97-AF65-F5344CB8AC3E}">
        <p14:creationId xmlns:p14="http://schemas.microsoft.com/office/powerpoint/2010/main" val="194175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700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hazardous waste program revenue for the 2019-2021 biennium. </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t>
            </a:r>
            <a:r>
              <a:rPr lang="en-US" sz="1200" kern="1200" dirty="0" smtClean="0">
                <a:solidFill>
                  <a:schemeClr val="tx1"/>
                </a:solidFill>
                <a:effectLst/>
                <a:latin typeface="+mn-lt"/>
                <a:ea typeface="+mn-ea"/>
                <a:cs typeface="+mn-cs"/>
              </a:rPr>
              <a:t>It also potentially impacts Oregon’s ability to maintain the state’s status as a federally-authorized Hazardous Waste Program.</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general fees in 2007, however,</a:t>
            </a:r>
            <a:r>
              <a:rPr lang="en-US" baseline="0" dirty="0" smtClean="0"/>
              <a:t> the </a:t>
            </a:r>
            <a:r>
              <a:rPr lang="en-US" dirty="0" smtClean="0"/>
              <a:t>fees we are proposing</a:t>
            </a:r>
            <a:r>
              <a:rPr lang="en-US" baseline="0" dirty="0" smtClean="0"/>
              <a:t> have not increased since 1998.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two types of fee increases that </a:t>
            </a:r>
            <a:r>
              <a:rPr lang="en-US" sz="1200" b="0" strike="noStrike" kern="1200" baseline="0" dirty="0" smtClean="0">
                <a:solidFill>
                  <a:schemeClr val="tx1"/>
                </a:solidFill>
                <a:effectLst/>
                <a:latin typeface="+mn-lt"/>
                <a:ea typeface="+mn-ea"/>
                <a:cs typeface="+mn-cs"/>
              </a:rPr>
              <a:t>we are </a:t>
            </a:r>
            <a:r>
              <a:rPr lang="en-US" sz="1200" b="0" strike="noStrike" kern="1200" baseline="0" dirty="0" smtClean="0">
                <a:solidFill>
                  <a:schemeClr val="tx1"/>
                </a:solidFill>
                <a:effectLst/>
                <a:latin typeface="+mn-lt"/>
                <a:ea typeface="+mn-ea"/>
                <a:cs typeface="+mn-cs"/>
              </a:rPr>
              <a:t>proposing today </a:t>
            </a:r>
            <a:r>
              <a:rPr lang="en-US" sz="1200" b="0" strike="noStrike" baseline="0" dirty="0" smtClean="0"/>
              <a:t>will help support our current staffing level and meet our core commitments to Oregon and to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we are </a:t>
            </a:r>
            <a:r>
              <a:rPr lang="en-US" sz="1200" kern="1200" baseline="0" dirty="0" smtClean="0">
                <a:solidFill>
                  <a:schemeClr val="tx1"/>
                </a:solidFill>
                <a:effectLst/>
                <a:latin typeface="+mn-lt"/>
                <a:ea typeface="+mn-ea"/>
                <a:cs typeface="+mn-cs"/>
              </a:rPr>
              <a:t>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approximately 500 businesses and organizations in Oregon that currently pay hazardous waste fees. In order to minimize impact on our fee-paying generators, we are proposing to phrase-in these fee increases over </a:t>
            </a:r>
            <a:r>
              <a:rPr lang="en-ZW" sz="1200" kern="1200" baseline="0" dirty="0" smtClean="0">
                <a:solidFill>
                  <a:schemeClr val="tx1"/>
                </a:solidFill>
                <a:effectLst/>
                <a:latin typeface="+mn-lt"/>
                <a:ea typeface="+mn-ea"/>
                <a:cs typeface="+mn-cs"/>
              </a:rPr>
              <a:t>several years’ time</a:t>
            </a:r>
            <a:r>
              <a:rPr lang="en-ZW" sz="1200" kern="1200" baseline="0" dirty="0" smtClean="0">
                <a:solidFill>
                  <a:schemeClr val="tx1"/>
                </a:solidFill>
                <a:effectLst/>
                <a:latin typeface="+mn-lt"/>
                <a:ea typeface="+mn-ea"/>
                <a:cs typeface="+mn-cs"/>
              </a:rPr>
              <a:t>.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a:t>
            </a:r>
            <a:r>
              <a:rPr lang="en-US" sz="1200" kern="1200" dirty="0" smtClean="0">
                <a:solidFill>
                  <a:schemeClr val="tx1"/>
                </a:solidFill>
                <a:effectLst/>
                <a:latin typeface="+mn-lt"/>
                <a:ea typeface="+mn-ea"/>
                <a:cs typeface="+mn-cs"/>
              </a:rPr>
              <a:t>fees for Treatment Storage and Disposal (TSD) fee structure,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a:t>
            </a:r>
            <a:r>
              <a:rPr lang="en-US" sz="1200" kern="1200" baseline="0" dirty="0" smtClean="0">
                <a:solidFill>
                  <a:schemeClr val="tx1"/>
                </a:solidFill>
                <a:effectLst/>
                <a:latin typeface="+mn-lt"/>
                <a:ea typeface="+mn-ea"/>
                <a:cs typeface="+mn-cs"/>
              </a:rPr>
              <a:t>(TSD </a:t>
            </a:r>
            <a:r>
              <a:rPr lang="en-US" sz="1200" kern="1200" baseline="0" dirty="0" smtClean="0">
                <a:solidFill>
                  <a:schemeClr val="tx1"/>
                </a:solidFill>
                <a:effectLst/>
                <a:latin typeface="+mn-lt"/>
                <a:ea typeface="+mn-ea"/>
                <a:cs typeface="+mn-cs"/>
              </a:rPr>
              <a:t>annual </a:t>
            </a:r>
            <a:r>
              <a:rPr lang="en-US" sz="1200" kern="1200" baseline="0" dirty="0" smtClean="0">
                <a:solidFill>
                  <a:schemeClr val="tx1"/>
                </a:solidFill>
                <a:effectLst/>
                <a:latin typeface="+mn-lt"/>
                <a:ea typeface="+mn-ea"/>
                <a:cs typeface="+mn-cs"/>
              </a:rPr>
              <a:t>base fee </a:t>
            </a:r>
            <a:r>
              <a:rPr lang="en-US" sz="1200" kern="1200" baseline="0" dirty="0" smtClean="0">
                <a:solidFill>
                  <a:schemeClr val="tx1"/>
                </a:solidFill>
                <a:effectLst/>
                <a:latin typeface="+mn-lt"/>
                <a:ea typeface="+mn-ea"/>
                <a:cs typeface="+mn-cs"/>
              </a:rPr>
              <a:t>for treatment, storage and </a:t>
            </a:r>
            <a:r>
              <a:rPr lang="en-US" sz="1200" kern="1200" baseline="0" dirty="0" smtClean="0">
                <a:solidFill>
                  <a:schemeClr val="tx1"/>
                </a:solidFill>
                <a:effectLst/>
                <a:latin typeface="+mn-lt"/>
                <a:ea typeface="+mn-ea"/>
                <a:cs typeface="+mn-cs"/>
              </a:rPr>
              <a:t>disposal activities)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Permitting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 of</a:t>
            </a:r>
            <a:r>
              <a:rPr lang="en-US" sz="1200" kern="1200" baseline="0" dirty="0" smtClean="0">
                <a:solidFill>
                  <a:schemeClr val="tx1"/>
                </a:solidFill>
                <a:effectLst/>
                <a:latin typeface="+mn-lt"/>
                <a:ea typeface="+mn-ea"/>
                <a:cs typeface="+mn-cs"/>
              </a:rPr>
              <a:t> an operating permitted disposal administrative fee (for </a:t>
            </a:r>
            <a:r>
              <a:rPr lang="en-US" sz="1200" kern="1200" baseline="0" dirty="0" smtClean="0">
                <a:solidFill>
                  <a:schemeClr val="tx1"/>
                </a:solidFill>
                <a:effectLst/>
                <a:latin typeface="+mn-lt"/>
                <a:ea typeface="+mn-ea"/>
                <a:cs typeface="+mn-cs"/>
              </a:rPr>
              <a:t>permitted facilities </a:t>
            </a:r>
            <a:r>
              <a:rPr lang="en-US" sz="1200" kern="1200" baseline="0" dirty="0" smtClean="0">
                <a:solidFill>
                  <a:schemeClr val="tx1"/>
                </a:solidFill>
                <a:effectLst/>
                <a:latin typeface="+mn-lt"/>
                <a:ea typeface="+mn-ea"/>
                <a:cs typeface="+mn-cs"/>
              </a:rPr>
              <a:t>disposing </a:t>
            </a:r>
            <a:r>
              <a:rPr lang="en-US" sz="1200" kern="1200" baseline="0" dirty="0" smtClean="0">
                <a:solidFill>
                  <a:schemeClr val="tx1"/>
                </a:solidFill>
                <a:effectLst/>
                <a:latin typeface="+mn-lt"/>
                <a:ea typeface="+mn-ea"/>
                <a:cs typeface="+mn-cs"/>
              </a:rPr>
              <a:t>solid and hazardous wastes </a:t>
            </a:r>
            <a:r>
              <a:rPr lang="en-US" sz="1200" kern="1200" baseline="0" dirty="0" smtClean="0">
                <a:solidFill>
                  <a:schemeClr val="tx1"/>
                </a:solidFill>
                <a:effectLst/>
                <a:latin typeface="+mn-lt"/>
                <a:ea typeface="+mn-ea"/>
                <a:cs typeface="+mn-cs"/>
              </a:rPr>
              <a:t>in Oregon, either by land unit or surface impoundment)</a:t>
            </a: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[PAUSE]</a:t>
            </a:r>
          </a:p>
          <a:p>
            <a:pPr>
              <a:defRPr/>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a:t>
            </a:r>
            <a:r>
              <a:rPr lang="en-US" sz="1200" kern="1200" baseline="0" dirty="0" smtClean="0">
                <a:solidFill>
                  <a:schemeClr val="tx1"/>
                </a:solidFill>
                <a:effectLst/>
                <a:latin typeface="+mn-lt"/>
                <a:ea typeface="+mn-ea"/>
                <a:cs typeface="+mn-cs"/>
              </a:rPr>
              <a:t>Oregon, and we are proposing one fee increase in 2019.</a:t>
            </a:r>
            <a:endParaRPr lang="en-US" sz="1200" kern="1200" baseline="0" dirty="0" smtClean="0">
              <a:solidFill>
                <a:schemeClr val="tx1"/>
              </a:solidFill>
              <a:effectLst/>
              <a:latin typeface="+mn-lt"/>
              <a:ea typeface="+mn-ea"/>
              <a:cs typeface="+mn-cs"/>
            </a:endParaRPr>
          </a:p>
          <a:p>
            <a:pPr>
              <a:defRPr/>
            </a:pPr>
            <a:endParaRPr lang="en-US" dirty="0"/>
          </a:p>
          <a:p>
            <a:pPr>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a:p>
        </p:txBody>
      </p:sp>
    </p:spTree>
    <p:extLst>
      <p:ext uri="{BB962C8B-B14F-4D97-AF65-F5344CB8AC3E}">
        <p14:creationId xmlns:p14="http://schemas.microsoft.com/office/powerpoint/2010/main" val="3706818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a:p>
        </p:txBody>
      </p:sp>
    </p:spTree>
    <p:extLst>
      <p:ext uri="{BB962C8B-B14F-4D97-AF65-F5344CB8AC3E}">
        <p14:creationId xmlns:p14="http://schemas.microsoft.com/office/powerpoint/2010/main" val="3691682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309563"/>
            <a:ext cx="3100388" cy="2324100"/>
          </a:xfrm>
        </p:spPr>
      </p:sp>
      <p:sp>
        <p:nvSpPr>
          <p:cNvPr id="3" name="Notes Placeholder 2"/>
          <p:cNvSpPr>
            <a:spLocks noGrp="1"/>
          </p:cNvSpPr>
          <p:nvPr>
            <p:ph type="body" idx="1"/>
          </p:nvPr>
        </p:nvSpPr>
        <p:spPr>
          <a:xfrm>
            <a:off x="311573" y="2633980"/>
            <a:ext cx="6465147" cy="635254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Sue Langston</a:t>
            </a:r>
          </a:p>
          <a:p>
            <a:pPr defTabSz="1219077">
              <a:defRPr/>
            </a:pPr>
            <a:endParaRPr lang="en-US" dirty="0" smtClean="0">
              <a:latin typeface="Times New Roman" panose="02020603050405020304" pitchFamily="18" charset="0"/>
              <a:cs typeface="Times New Roman" panose="02020603050405020304" pitchFamily="18" charset="0"/>
            </a:endParaRPr>
          </a:p>
          <a:p>
            <a:pPr marL="380960" indent="-380960" defTabSz="1219077">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Here is a recap from our first meeting on the two key questions we asked the committee.</a:t>
            </a:r>
          </a:p>
          <a:p>
            <a:pPr marL="380960" indent="-380960" defTabSz="1219077">
              <a:buFont typeface="Arial" panose="020B0604020202020204" pitchFamily="34" charset="0"/>
              <a:buChar char="•"/>
              <a:defRPr/>
            </a:pPr>
            <a:r>
              <a:rPr lang="en-US" b="0" dirty="0" smtClean="0">
                <a:solidFill>
                  <a:srgbClr val="439777"/>
                </a:solidFill>
                <a:latin typeface="Times New Roman" panose="02020603050405020304" pitchFamily="18" charset="0"/>
                <a:cs typeface="Times New Roman" panose="02020603050405020304" pitchFamily="18" charset="0"/>
              </a:rPr>
              <a:t>During</a:t>
            </a:r>
            <a:r>
              <a:rPr lang="en-US" b="0" baseline="0" dirty="0" smtClean="0">
                <a:solidFill>
                  <a:srgbClr val="439777"/>
                </a:solidFill>
                <a:latin typeface="Times New Roman" panose="02020603050405020304" pitchFamily="18" charset="0"/>
                <a:cs typeface="Times New Roman" panose="02020603050405020304" pitchFamily="18" charset="0"/>
              </a:rPr>
              <a:t> the first meeting, Committee Members discussed the impact from declining revenue on Oregon's hazardous waste management landscape.</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During the second meeting, the Committee discussed a number of options to increase hazardous waste program revenue in order to meet current needs as well as projected future, or “ideal” needs.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In the process of holding these conversations, we’ve discussed ideal levels of service, as well as phased-in fee increases, among other points.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Today, we’ll draw on these discussions and the interesting questions you’ve raised and feedback that you’ve provided as we walk through our permit review and generator fee proposal. </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First, I would like to turn to David to provide some background on recent developments that have shaped our permit and generator proposals.</a:t>
            </a: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a:p>
        </p:txBody>
      </p:sp>
    </p:spTree>
    <p:extLst>
      <p:ext uri="{BB962C8B-B14F-4D97-AF65-F5344CB8AC3E}">
        <p14:creationId xmlns:p14="http://schemas.microsoft.com/office/powerpoint/2010/main" val="3290038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a:t>
            </a:r>
            <a:r>
              <a:rPr lang="en-US" b="1" dirty="0" err="1" smtClean="0"/>
              <a:t>Livengood</a:t>
            </a:r>
            <a:endParaRPr lang="en-US" b="1" dirty="0" smtClean="0"/>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a:p>
        </p:txBody>
      </p:sp>
    </p:spTree>
    <p:extLst>
      <p:ext uri="{BB962C8B-B14F-4D97-AF65-F5344CB8AC3E}">
        <p14:creationId xmlns:p14="http://schemas.microsoft.com/office/powerpoint/2010/main" val="1051760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endParaRPr lang="en-US" b="1" dirty="0" smtClean="0">
              <a:latin typeface="Times New Roman" panose="02020603050405020304" pitchFamily="18" charset="0"/>
              <a:cs typeface="Times New Roman" panose="02020603050405020304" pitchFamily="18" charset="0"/>
            </a:endParaRPr>
          </a:p>
          <a:p>
            <a:r>
              <a:rPr lang="en-US" b="1" dirty="0" smtClean="0"/>
              <a:t>Rich Duval</a:t>
            </a:r>
          </a:p>
          <a:p>
            <a:endParaRPr lang="en-US" b="1" dirty="0" smtClean="0"/>
          </a:p>
          <a:p>
            <a:pPr marL="174708" indent="-174708">
              <a:buFont typeface="Arial" panose="020B0604020202020204" pitchFamily="34" charset="0"/>
              <a:buChar char="•"/>
            </a:pPr>
            <a:r>
              <a:rPr lang="en-US" b="0" dirty="0" smtClean="0"/>
              <a:t>To</a:t>
            </a:r>
            <a:r>
              <a:rPr lang="en-US" b="0" baseline="0" dirty="0" smtClean="0"/>
              <a:t> summarize this morning’s conversation, the permitting program needs an additional $476,000 annually, for a total of $838,000 per year to fully fund the program at its current staff level (3 FTE). </a:t>
            </a:r>
          </a:p>
          <a:p>
            <a:endParaRPr lang="en-US" b="0" baseline="0" dirty="0" smtClean="0"/>
          </a:p>
          <a:p>
            <a:pPr marL="174708" indent="-174708">
              <a:buFont typeface="Arial" panose="020B0604020202020204" pitchFamily="34" charset="0"/>
              <a:buChar char="•"/>
            </a:pPr>
            <a:r>
              <a:rPr lang="en-US" b="0" baseline="0" dirty="0" smtClean="0"/>
              <a:t>We hope to achieve this through changing fee structures for the Annual Compliance Determination Fee and Permit Modification Fee, as well as adding a new Administrative Fees for operating TSDs.</a:t>
            </a:r>
          </a:p>
          <a:p>
            <a:endParaRPr lang="en-US" b="0" baseline="0" dirty="0" smtClean="0"/>
          </a:p>
          <a:p>
            <a:pPr marL="174708" indent="-174708">
              <a:buFont typeface="Arial" panose="020B0604020202020204" pitchFamily="34" charset="0"/>
              <a:buChar char="•"/>
            </a:pPr>
            <a:r>
              <a:rPr lang="en-US" b="0" baseline="0" dirty="0" smtClean="0"/>
              <a:t>We are proposing to implement this fee structure in 2019 for an additional $475,000 annually above the current revenue. </a:t>
            </a:r>
          </a:p>
          <a:p>
            <a:endParaRPr lang="en-US" b="0" baseline="0" dirty="0" smtClean="0"/>
          </a:p>
          <a:p>
            <a:pPr marL="174708" indent="-174708">
              <a:buFont typeface="Arial" panose="020B0604020202020204" pitchFamily="34" charset="0"/>
              <a:buChar char="•"/>
            </a:pPr>
            <a:r>
              <a:rPr lang="en-US" b="0" baseline="0" dirty="0" smtClean="0"/>
              <a:t>Any questions? </a:t>
            </a:r>
          </a:p>
          <a:p>
            <a:endParaRPr lang="en-US" b="0" baseline="0" dirty="0" smtClean="0"/>
          </a:p>
          <a:p>
            <a:pPr marL="174708" indent="-174708">
              <a:buFont typeface="Arial" panose="020B0604020202020204" pitchFamily="34" charset="0"/>
              <a:buChar char="•"/>
            </a:pPr>
            <a:r>
              <a:rPr lang="en-US" b="0" baseline="0" dirty="0" smtClean="0"/>
              <a:t>Back to Sue to introduce our generator key questions.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a:p>
        </p:txBody>
      </p:sp>
    </p:spTree>
    <p:extLst>
      <p:ext uri="{BB962C8B-B14F-4D97-AF65-F5344CB8AC3E}">
        <p14:creationId xmlns:p14="http://schemas.microsoft.com/office/powerpoint/2010/main" val="1894938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231775"/>
            <a:ext cx="3335337" cy="2501900"/>
          </a:xfrm>
        </p:spPr>
      </p:sp>
      <p:sp>
        <p:nvSpPr>
          <p:cNvPr id="3" name="Notes Placeholder 2"/>
          <p:cNvSpPr>
            <a:spLocks noGrp="1"/>
          </p:cNvSpPr>
          <p:nvPr>
            <p:ph type="body" idx="1"/>
          </p:nvPr>
        </p:nvSpPr>
        <p:spPr>
          <a:xfrm>
            <a:off x="233680" y="2734669"/>
            <a:ext cx="6543040" cy="6251851"/>
          </a:xfrm>
        </p:spPr>
        <p:txBody>
          <a:bodyPr/>
          <a:lstStyle/>
          <a:p>
            <a:pPr defTabSz="1219077">
              <a:defRPr/>
            </a:pPr>
            <a:r>
              <a:rPr lang="en-US" b="1" baseline="0" dirty="0" smtClean="0">
                <a:latin typeface="Times New Roman" panose="02020603050405020304" pitchFamily="18" charset="0"/>
                <a:cs typeface="Times New Roman" panose="02020603050405020304" pitchFamily="18" charset="0"/>
              </a:rPr>
              <a:t>Sue Langston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Here we have our key questions for today’s meeting – please keep these in mind as you’re listening to the generator fee increase proposal and we will discuss these questions, along with questions about fiscal impact, later today. </a:t>
            </a:r>
          </a:p>
          <a:p>
            <a:pPr marL="174708" indent="-174708" defTabSz="1219077">
              <a:buFont typeface="Arial" panose="020B0604020202020204" pitchFamily="34" charset="0"/>
              <a:buChar char="•"/>
              <a:defRPr/>
            </a:pPr>
            <a:endParaRPr lang="en-US" b="0" baseline="0" dirty="0" smtClean="0">
              <a:latin typeface="Times New Roman" panose="02020603050405020304" pitchFamily="18" charset="0"/>
              <a:cs typeface="Times New Roman" panose="02020603050405020304" pitchFamily="18" charset="0"/>
            </a:endParaRPr>
          </a:p>
          <a:p>
            <a:pPr defTabSz="1219077">
              <a:defRPr/>
            </a:pPr>
            <a:r>
              <a:rPr lang="en-US" b="0" baseline="0" dirty="0" smtClean="0">
                <a:latin typeface="Times New Roman" panose="02020603050405020304" pitchFamily="18" charset="0"/>
                <a:cs typeface="Times New Roman" panose="02020603050405020304" pitchFamily="18" charset="0"/>
              </a:rPr>
              <a:t>----------------------------------------------------------</a:t>
            </a:r>
          </a:p>
          <a:p>
            <a:pPr defTabSz="1219077">
              <a:defRPr/>
            </a:pPr>
            <a:r>
              <a:rPr lang="en-US" b="0" baseline="0" dirty="0" smtClean="0">
                <a:latin typeface="Times New Roman" panose="02020603050405020304" pitchFamily="18" charset="0"/>
                <a:cs typeface="Times New Roman" panose="02020603050405020304" pitchFamily="18" charset="0"/>
              </a:rPr>
              <a:t>Back pocket Q&amp;A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p:txBody>
      </p:sp>
      <p:sp>
        <p:nvSpPr>
          <p:cNvPr id="4" name="Slide Number Placeholder 3"/>
          <p:cNvSpPr>
            <a:spLocks noGrp="1"/>
          </p:cNvSpPr>
          <p:nvPr>
            <p:ph type="sldNum" sz="quarter" idx="10"/>
          </p:nvPr>
        </p:nvSpPr>
        <p:spPr/>
        <p:txBody>
          <a:bodyPr/>
          <a:lstStyle/>
          <a:p>
            <a:fld id="{783981EC-B6E6-4B85-93C1-B50A6F43896D}" type="slidenum">
              <a:rPr lang="en-US" smtClean="0"/>
              <a:t>35</a:t>
            </a:fld>
            <a:endParaRPr lang="en-US"/>
          </a:p>
        </p:txBody>
      </p:sp>
    </p:spTree>
    <p:extLst>
      <p:ext uri="{BB962C8B-B14F-4D97-AF65-F5344CB8AC3E}">
        <p14:creationId xmlns:p14="http://schemas.microsoft.com/office/powerpoint/2010/main" val="2166910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36</a:t>
            </a:fld>
            <a:endParaRPr lang="en-US"/>
          </a:p>
        </p:txBody>
      </p:sp>
    </p:spTree>
    <p:extLst>
      <p:ext uri="{BB962C8B-B14F-4D97-AF65-F5344CB8AC3E}">
        <p14:creationId xmlns:p14="http://schemas.microsoft.com/office/powerpoint/2010/main" val="3396214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5575"/>
            <a:ext cx="4183063" cy="3136900"/>
          </a:xfrm>
        </p:spPr>
      </p:sp>
      <p:sp>
        <p:nvSpPr>
          <p:cNvPr id="3" name="Notes Placeholder 2"/>
          <p:cNvSpPr>
            <a:spLocks noGrp="1"/>
          </p:cNvSpPr>
          <p:nvPr>
            <p:ph type="body" idx="1"/>
          </p:nvPr>
        </p:nvSpPr>
        <p:spPr>
          <a:xfrm>
            <a:off x="233680" y="3563620"/>
            <a:ext cx="6465147" cy="5113020"/>
          </a:xfrm>
        </p:spPr>
        <p:txBody>
          <a:bodyPr>
            <a:normAutofit/>
          </a:bodyPr>
          <a:lstStyle/>
          <a:p>
            <a:pPr defTabSz="825559">
              <a:defRPr/>
            </a:pPr>
            <a:r>
              <a:rPr lang="en-US" b="1" dirty="0" smtClean="0"/>
              <a:t>Ed note: if true,</a:t>
            </a:r>
            <a:r>
              <a:rPr lang="en-US" b="1" baseline="0" dirty="0" smtClean="0"/>
              <a:t> </a:t>
            </a:r>
            <a:r>
              <a:rPr lang="en-US" b="1" dirty="0" smtClean="0"/>
              <a:t>we should mention that none</a:t>
            </a:r>
            <a:r>
              <a:rPr lang="en-US" b="1" baseline="0" dirty="0" smtClean="0"/>
              <a:t> of the proposals for this rulemaking will make the program fiscally whole.</a:t>
            </a:r>
          </a:p>
          <a:p>
            <a:pPr defTabSz="825559">
              <a:defRPr/>
            </a:pPr>
            <a:endParaRPr lang="en-US" b="1" dirty="0" smtClean="0"/>
          </a:p>
          <a:p>
            <a:pPr defTabSz="825559">
              <a:defRPr/>
            </a:pPr>
            <a:r>
              <a:rPr lang="en-US" b="1" dirty="0" smtClean="0"/>
              <a:t>Killian Condon</a:t>
            </a:r>
          </a:p>
          <a:p>
            <a:pPr defTabSz="825559">
              <a:defRPr/>
            </a:pPr>
            <a:endParaRPr lang="en-US" b="1" dirty="0" smtClean="0"/>
          </a:p>
          <a:p>
            <a:pPr marL="174708" indent="-174708" defTabSz="825559">
              <a:buFont typeface="Arial" panose="020B0604020202020204" pitchFamily="34" charset="0"/>
              <a:buChar char="•"/>
              <a:defRPr/>
            </a:pPr>
            <a:r>
              <a:rPr lang="en-US" b="0" dirty="0" smtClean="0"/>
              <a:t>With</a:t>
            </a:r>
            <a:r>
              <a:rPr lang="en-US" b="0" baseline="0" dirty="0" smtClean="0"/>
              <a:t> that background, the proposal that we’re going to share with you today is a combination of an increased generator annual activity verification fee for both small and large quantity generators, as well as an increase in the management method factor.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David’s provided an overview about why we aren’t proposing volume-based changes for this rulemaking, but we’ll keep in mind that this may be available through future statutory change and rulemaking.</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As a reminder, this proposal is a draft and subject to further development before DEQ opens the proposed rule for public comment later this year.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Finally, as background context, I would like to note that, unlike previous options that we’ve discussed, the proposal that you’ll hear in just a minute will bring us closer to our 2026 funding goal, but it will not  completely bridge the gap in funding.</a:t>
            </a:r>
          </a:p>
          <a:p>
            <a:pPr marL="174708" indent="-174708" defTabSz="825559">
              <a:buFont typeface="Arial" panose="020B0604020202020204" pitchFamily="34" charset="0"/>
              <a:buChar char="•"/>
              <a:defRPr/>
            </a:pPr>
            <a:endParaRPr lang="en-US" b="0" dirty="0" smtClean="0"/>
          </a:p>
          <a:p>
            <a:pPr defTabSz="825559">
              <a:defRPr/>
            </a:pPr>
            <a:endParaRPr lang="en-US" b="0"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37</a:t>
            </a:fld>
            <a:endParaRPr lang="en-US" dirty="0">
              <a:solidFill>
                <a:prstClr val="black"/>
              </a:solidFill>
              <a:latin typeface="Calibri"/>
            </a:endParaRPr>
          </a:p>
        </p:txBody>
      </p:sp>
    </p:spTree>
    <p:extLst>
      <p:ext uri="{BB962C8B-B14F-4D97-AF65-F5344CB8AC3E}">
        <p14:creationId xmlns:p14="http://schemas.microsoft.com/office/powerpoint/2010/main" val="721917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233680" y="3486149"/>
            <a:ext cx="6465147" cy="5343817"/>
          </a:xfrm>
        </p:spPr>
        <p:txBody>
          <a:bodyPr>
            <a:normAutofit/>
          </a:bodyPr>
          <a:lstStyle/>
          <a:p>
            <a:pPr defTabSz="825559">
              <a:defRPr/>
            </a:pPr>
            <a:r>
              <a:rPr lang="en-US" b="1" strike="noStrike" dirty="0" smtClean="0"/>
              <a:t>Killian</a:t>
            </a:r>
            <a:r>
              <a:rPr lang="en-US" b="1" strike="noStrike" baseline="0" dirty="0" smtClean="0"/>
              <a:t> Condon</a:t>
            </a:r>
          </a:p>
          <a:p>
            <a:pPr defTabSz="825559">
              <a:defRPr/>
            </a:pPr>
            <a:endParaRPr lang="en-US" b="1" strike="noStrike" dirty="0" smtClean="0"/>
          </a:p>
          <a:p>
            <a:pPr defTabSz="825559">
              <a:defRPr/>
            </a:pPr>
            <a:r>
              <a:rPr lang="en-US" b="0" strike="noStrike" dirty="0" smtClean="0"/>
              <a:t>This</a:t>
            </a:r>
            <a:r>
              <a:rPr lang="en-US" b="0" strike="noStrike" baseline="0" dirty="0" smtClean="0"/>
              <a:t> slide represents how the phase-in will work through 2021.</a:t>
            </a:r>
          </a:p>
          <a:p>
            <a:pPr defTabSz="825559">
              <a:defRPr/>
            </a:pPr>
            <a:endParaRPr lang="en-US" b="0" strike="noStrike" baseline="0" dirty="0" smtClean="0"/>
          </a:p>
          <a:p>
            <a:pPr defTabSz="825559">
              <a:defRPr/>
            </a:pPr>
            <a:r>
              <a:rPr lang="en-US" b="0" strike="noStrike" baseline="0" dirty="0" smtClean="0"/>
              <a:t>Beyond 2021, the fee will remain at the last increase amount ($540 for SQGs and $945 for LQGs) until changed by a future rulemaking.</a:t>
            </a:r>
          </a:p>
          <a:p>
            <a:pPr defTabSz="825559">
              <a:defRPr/>
            </a:pPr>
            <a:endParaRPr lang="en-US" b="0" strike="noStrike" baseline="0" dirty="0" smtClean="0"/>
          </a:p>
          <a:p>
            <a:pPr defTabSz="825559">
              <a:defRPr/>
            </a:pPr>
            <a:r>
              <a:rPr lang="en-US" b="0" strike="noStrike" baseline="0" dirty="0" smtClean="0"/>
              <a:t>Once it’s fully implemented in 2021, this proposal will annually bring an additional $152,160 dollars above our current revenue. </a:t>
            </a:r>
          </a:p>
          <a:p>
            <a:pPr defTabSz="825559">
              <a:defRPr/>
            </a:pPr>
            <a:endParaRPr lang="en-US" b="0" strike="noStrike" baseline="0" dirty="0" smtClean="0"/>
          </a:p>
          <a:p>
            <a:pPr defTabSz="825559">
              <a:defRPr/>
            </a:pPr>
            <a:endParaRPr lang="en-US" b="0" strike="noStrike" baseline="0" dirty="0" smtClean="0"/>
          </a:p>
          <a:p>
            <a:pPr defTabSz="825559">
              <a:defRPr/>
            </a:pPr>
            <a:r>
              <a:rPr lang="en-US" b="0" strike="noStrike" baseline="0" dirty="0" smtClean="0"/>
              <a:t>~~~~~~~~~~~~~~~~~~~~~~~~~~~~~~~~</a:t>
            </a:r>
          </a:p>
          <a:p>
            <a:pPr defTabSz="825559">
              <a:defRPr/>
            </a:pPr>
            <a:r>
              <a:rPr lang="en-US" b="1" strike="noStrike" dirty="0" smtClean="0"/>
              <a:t>*Ed Note</a:t>
            </a:r>
            <a:r>
              <a:rPr lang="en-US" b="1" strike="noStrike" baseline="0" dirty="0" smtClean="0"/>
              <a:t> – would it make more sense to change this to a bar graph? </a:t>
            </a:r>
            <a:endParaRPr lang="en-US" b="1" strike="noStrike" dirty="0" smtClean="0"/>
          </a:p>
          <a:p>
            <a:pPr defTabSz="825559">
              <a:defRPr/>
            </a:pPr>
            <a:endParaRPr lang="en-US" b="0" strike="no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38</a:t>
            </a:fld>
            <a:endParaRPr lang="en-US" dirty="0">
              <a:solidFill>
                <a:prstClr val="black"/>
              </a:solidFill>
              <a:latin typeface="Calibri"/>
            </a:endParaRPr>
          </a:p>
        </p:txBody>
      </p:sp>
    </p:spTree>
    <p:extLst>
      <p:ext uri="{BB962C8B-B14F-4D97-AF65-F5344CB8AC3E}">
        <p14:creationId xmlns:p14="http://schemas.microsoft.com/office/powerpoint/2010/main" val="3166520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a:t>
            </a:r>
            <a:r>
              <a:rPr lang="en-US" b="1" baseline="0" dirty="0" smtClean="0"/>
              <a:t> Condon</a:t>
            </a:r>
          </a:p>
          <a:p>
            <a:endParaRPr lang="en-US" b="1" baseline="0" dirty="0" smtClean="0"/>
          </a:p>
          <a:p>
            <a:pPr marL="174708" indent="-174708">
              <a:buFont typeface="Arial" panose="020B0604020202020204" pitchFamily="34" charset="0"/>
              <a:buChar char="•"/>
            </a:pPr>
            <a:r>
              <a:rPr lang="en-US" b="0" baseline="0" dirty="0" smtClean="0"/>
              <a:t>Currently, DEQ’s hazardous waste fee formula is based on 3 key factors:</a:t>
            </a:r>
          </a:p>
          <a:p>
            <a:pPr marL="640594" lvl="1" indent="-174708">
              <a:buFont typeface="Arial" panose="020B0604020202020204" pitchFamily="34" charset="0"/>
              <a:buChar char="•"/>
            </a:pPr>
            <a:r>
              <a:rPr lang="en-US" b="0" baseline="0" dirty="0" smtClean="0"/>
              <a:t>An annual activity verification fee – are you a SQG or an LQG?</a:t>
            </a:r>
          </a:p>
          <a:p>
            <a:pPr marL="640594" lvl="1" indent="-174708">
              <a:buFont typeface="Arial" panose="020B0604020202020204" pitchFamily="34" charset="0"/>
              <a:buChar char="•"/>
            </a:pPr>
            <a:r>
              <a:rPr lang="en-US" b="0" baseline="0" dirty="0" smtClean="0"/>
              <a:t>Annual Hazardous Waste Generation Fee – each generator’s fee is calculated by multiplying the base fee of $130 per metric ton by the weight of each hazardous waste stream and then adding this number to a management method factor that ranges from 0.00 to 2.00. This fee factor reflects Oregon’s environmental hierarchy of preferred management methods and offers financial incentives to responsibly manage and reduce hazardous waste.</a:t>
            </a:r>
          </a:p>
          <a:p>
            <a:pPr marL="640594" lvl="1" indent="-174708">
              <a:buFont typeface="Arial" panose="020B0604020202020204" pitchFamily="34" charset="0"/>
              <a:buChar char="•"/>
            </a:pPr>
            <a:r>
              <a:rPr lang="en-US" b="0" baseline="0" dirty="0" smtClean="0"/>
              <a:t>The third key factor in the fee formula is that the total amount due per generator is capped at $32,500.</a:t>
            </a:r>
          </a:p>
          <a:p>
            <a:pPr marL="640594" lvl="1" indent="-174708">
              <a:buFont typeface="Arial" panose="020B0604020202020204" pitchFamily="34" charset="0"/>
              <a:buChar char="•"/>
            </a:pPr>
            <a:endParaRPr lang="en-US" b="0" baseline="0" dirty="0" smtClean="0"/>
          </a:p>
          <a:p>
            <a:pPr marL="465887" lvl="1"/>
            <a:r>
              <a:rPr lang="en-US" b="0" baseline="0" dirty="0" smtClean="0"/>
              <a:t>DEQ currently has 18 generators that meet the $32,500 cap.</a:t>
            </a:r>
          </a:p>
          <a:p>
            <a:pPr marL="465887" lvl="1"/>
            <a:endParaRPr lang="en-US" b="0" baseline="0" dirty="0" smtClean="0"/>
          </a:p>
          <a:p>
            <a:pPr marL="465887" lvl="1"/>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39</a:t>
            </a:fld>
            <a:endParaRPr lang="en-US"/>
          </a:p>
        </p:txBody>
      </p:sp>
    </p:spTree>
    <p:extLst>
      <p:ext uri="{BB962C8B-B14F-4D97-AF65-F5344CB8AC3E}">
        <p14:creationId xmlns:p14="http://schemas.microsoft.com/office/powerpoint/2010/main" val="310273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hazardous waste annual generator fee and management method fee factors.</a:t>
            </a:r>
          </a:p>
          <a:p>
            <a:pPr marL="0" indent="0" eaLnBrk="1" hangingPunct="1">
              <a:spcBef>
                <a:spcPct val="0"/>
              </a:spcBef>
              <a:buFont typeface="Arial" panose="020B0604020202020204" pitchFamily="34" charset="0"/>
              <a:buNone/>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DEQ is proposing to increase the annual base fee that all hazardous waste generators pay over a period of three years– from the current fee of $300 per year for small quantity generators (also known as SQGs) and $525 per year for large quantity generators (also known as LQGs) to $540 for SQGs and $945 for LQGs by 2021.</a:t>
            </a:r>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a:t>
            </a:r>
            <a:r>
              <a:rPr lang="en-US" altLang="en-US" baseline="0" dirty="0" smtClean="0"/>
              <a:t>less than </a:t>
            </a:r>
            <a:r>
              <a:rPr lang="en-US" altLang="en-US" baseline="0" dirty="0" smtClean="0"/>
              <a:t>500 small and large quantity generators in Oregon.</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Next, DEQ is proposing to increase the management method fee factors that we apply to fee</a:t>
            </a:r>
            <a:r>
              <a:rPr lang="en-US" altLang="en-US" baseline="0" dirty="0" smtClean="0"/>
              <a:t> calculations for small and large quantity generators depending on which method they use to dispose of their hazardous waste.  The management method factors reflect Oregon’s environmental hierarchy of preferred management methods, ranging from a preference for recovery of valuable materials like metals and solvents to less environmentally preferable options such as land disposal. </a:t>
            </a:r>
          </a:p>
          <a:p>
            <a:pPr marL="0" indent="0" eaLnBrk="1" hangingPunct="1">
              <a:lnSpc>
                <a:spcPct val="110000"/>
              </a:lnSpc>
              <a:spcBef>
                <a:spcPct val="0"/>
              </a:spcBef>
              <a:buFont typeface="Arial" panose="020B0604020202020204" pitchFamily="34" charset="0"/>
              <a:buNone/>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You can find a full description of the management method factors and their impact on our hazardous waste generator fee structure on </a:t>
            </a:r>
            <a:r>
              <a:rPr lang="en-US" altLang="en-US" b="1" baseline="0" dirty="0" smtClean="0"/>
              <a:t>pages 13 and 16, </a:t>
            </a:r>
            <a:r>
              <a:rPr lang="en-US" altLang="en-US" b="0" baseline="0" dirty="0" smtClean="0"/>
              <a:t>respectively, of our of our </a:t>
            </a:r>
            <a:r>
              <a:rPr lang="en-US" altLang="en-US" b="0" baseline="0" dirty="0" smtClean="0"/>
              <a:t>Hazardous Waste Fees </a:t>
            </a:r>
            <a:r>
              <a:rPr lang="en-US" altLang="en-US" b="0" baseline="0" dirty="0" smtClean="0"/>
              <a:t>2019 Staff </a:t>
            </a:r>
            <a:r>
              <a:rPr lang="en-US" altLang="en-US" b="0" baseline="0" dirty="0" smtClean="0"/>
              <a:t>Report.</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indent="-171450" eaLnBrk="1" hangingPunct="1">
              <a:lnSpc>
                <a:spcPct val="110000"/>
              </a:lnSpc>
              <a:spcBef>
                <a:spcPct val="0"/>
              </a:spcBef>
              <a:buFont typeface="Arial" panose="020B0604020202020204" pitchFamily="34" charset="0"/>
              <a:buChar char="•"/>
              <a:defRPr/>
            </a:pPr>
            <a:r>
              <a:rPr lang="en-US" altLang="en-US" b="0" baseline="0" dirty="0" smtClean="0"/>
              <a:t>For the purpose of this presentation, we wanted to highlight that our </a:t>
            </a:r>
            <a:r>
              <a:rPr lang="en-US" altLang="en-US" baseline="0" dirty="0" smtClean="0"/>
              <a:t>current management method factors range from .50 to 2.00 and, if the proposed hazardous waste fee increase is finalized, we will phase in </a:t>
            </a:r>
            <a:r>
              <a:rPr lang="en-US" altLang="en-US" baseline="0" dirty="0" smtClean="0"/>
              <a:t>multiple increases </a:t>
            </a:r>
            <a:r>
              <a:rPr lang="en-US" altLang="en-US" baseline="0" dirty="0" smtClean="0"/>
              <a:t>to these fee factors over a period of six years.</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By 2024, our management method fee factors will range from .85 to 3.40 for the various management methods outline in your Staff Report. </a:t>
            </a:r>
            <a:endParaRPr lang="en-US" altLang="en-US"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increases will bridge our projected</a:t>
            </a:r>
            <a:r>
              <a:rPr lang="en-US" altLang="en-US" baseline="0" dirty="0" smtClean="0"/>
              <a:t> deficit and support safe management and disposal of </a:t>
            </a:r>
            <a:r>
              <a:rPr lang="en-US" altLang="en-US" baseline="0" dirty="0" smtClean="0"/>
              <a:t>wastes </a:t>
            </a:r>
            <a:r>
              <a:rPr lang="en-US" altLang="en-US" baseline="0" dirty="0" smtClean="0"/>
              <a:t>in Oregon by keeping our staffing at current levels</a:t>
            </a:r>
            <a:r>
              <a:rPr lang="en-US" altLang="en-US" dirty="0" smtClean="0"/>
              <a:t>.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40</a:t>
            </a:fld>
            <a:endParaRPr lang="en-US"/>
          </a:p>
        </p:txBody>
      </p:sp>
    </p:spTree>
    <p:extLst>
      <p:ext uri="{BB962C8B-B14F-4D97-AF65-F5344CB8AC3E}">
        <p14:creationId xmlns:p14="http://schemas.microsoft.com/office/powerpoint/2010/main" val="648692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41</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311574" y="3563619"/>
            <a:ext cx="6387253" cy="5266347"/>
          </a:xfrm>
        </p:spPr>
        <p:txBody>
          <a:bodyPr>
            <a:normAutofit/>
          </a:bodyPr>
          <a:lstStyle/>
          <a:p>
            <a:pPr defTabSz="825559">
              <a:defRPr/>
            </a:pPr>
            <a:endParaRPr lang="en-US" b="1" strike="sngStrike" dirty="0" smtClean="0"/>
          </a:p>
          <a:p>
            <a:pPr defTabSz="825559">
              <a:defRPr/>
            </a:pPr>
            <a:r>
              <a:rPr lang="en-US" b="1" strike="noStrike" dirty="0" smtClean="0"/>
              <a:t>Phased in over three years, our proposal</a:t>
            </a:r>
            <a:r>
              <a:rPr lang="en-US" b="1" strike="noStrike" baseline="0" dirty="0" smtClean="0"/>
              <a:t> is to increase the annual activity verification fee, or flat fee as follows</a:t>
            </a:r>
          </a:p>
          <a:p>
            <a:pPr defTabSz="825559">
              <a:defRPr/>
            </a:pPr>
            <a:endParaRPr lang="en-US" b="1" strike="noStrike" baseline="0" dirty="0" smtClean="0"/>
          </a:p>
          <a:p>
            <a:pPr defTabSz="825559">
              <a:defRPr/>
            </a:pPr>
            <a:r>
              <a:rPr lang="en-US" b="1" strike="noStrike" baseline="0" dirty="0" smtClean="0"/>
              <a:t>This is a </a:t>
            </a:r>
            <a:r>
              <a:rPr lang="en-US" b="1" strike="noStrike" dirty="0" smtClean="0"/>
              <a:t>80 percent increase over 3</a:t>
            </a:r>
            <a:r>
              <a:rPr lang="en-US" b="1" strike="noStrike" baseline="0" dirty="0" smtClean="0"/>
              <a:t> years.  As we heard from you, we are proposing to start with a small increase to give businesses time to accommodate their budget  and minimize the impact to businesses…</a:t>
            </a:r>
          </a:p>
          <a:p>
            <a:pPr defTabSz="825559">
              <a:defRPr/>
            </a:pPr>
            <a:endParaRPr lang="en-US" b="1" strike="noStrike" baseline="0" dirty="0" smtClean="0"/>
          </a:p>
          <a:p>
            <a:pPr defTabSz="825559">
              <a:defRPr/>
            </a:pPr>
            <a:r>
              <a:rPr lang="en-US" dirty="0"/>
              <a:t>This fee increase will bring in approximately $152, 160 by 2021 and will be </a:t>
            </a:r>
            <a:r>
              <a:rPr lang="en-US" i="0" dirty="0" smtClean="0"/>
              <a:t>combined with </a:t>
            </a:r>
            <a:r>
              <a:rPr lang="en-US" dirty="0"/>
              <a:t>another fee change that progresses over time.</a:t>
            </a:r>
          </a:p>
          <a:p>
            <a:pPr defTabSz="825559">
              <a:defRPr/>
            </a:pPr>
            <a:endParaRPr lang="en-US" b="1" strike="noStrike" dirty="0" smtClean="0"/>
          </a:p>
          <a:p>
            <a:pPr defTabSz="825559">
              <a:defRPr/>
            </a:pPr>
            <a:endParaRPr lang="en-US" b="1" strike="sng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42</a:t>
            </a:fld>
            <a:endParaRPr lang="en-US" dirty="0">
              <a:solidFill>
                <a:prstClr val="black"/>
              </a:solidFill>
              <a:latin typeface="Calibri"/>
            </a:endParaRPr>
          </a:p>
        </p:txBody>
      </p:sp>
    </p:spTree>
    <p:extLst>
      <p:ext uri="{BB962C8B-B14F-4D97-AF65-F5344CB8AC3E}">
        <p14:creationId xmlns:p14="http://schemas.microsoft.com/office/powerpoint/2010/main" val="563160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43</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proposed 70% increased management 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44</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233680" y="3641090"/>
            <a:ext cx="6465147" cy="5113020"/>
          </a:xfrm>
        </p:spPr>
        <p:txBody>
          <a:bodyPr>
            <a:normAutofit fontScale="85000" lnSpcReduction="20000"/>
          </a:bodyPr>
          <a:lstStyle/>
          <a:p>
            <a:pPr defTabSz="825559">
              <a:defRPr/>
            </a:pPr>
            <a:r>
              <a:rPr lang="en-US" b="1" strike="noStrike" dirty="0" smtClean="0"/>
              <a:t>Killian Condon</a:t>
            </a:r>
          </a:p>
          <a:p>
            <a:pPr defTabSz="825559">
              <a:defRPr/>
            </a:pPr>
            <a:endParaRPr lang="en-US" b="1" strike="sngStrike" dirty="0" smtClean="0"/>
          </a:p>
          <a:p>
            <a:r>
              <a:rPr lang="en-US" dirty="0"/>
              <a:t>In summary, we are proposing to increase the annual activity verification fee by 80% over three years, and the management method factor by 70% over six years.</a:t>
            </a:r>
          </a:p>
          <a:p>
            <a:endParaRPr lang="en-US" dirty="0"/>
          </a:p>
          <a:p>
            <a:r>
              <a:rPr lang="en-US" dirty="0"/>
              <a:t>The projected estimated revenue is based on 2018 reporting data.</a:t>
            </a:r>
          </a:p>
          <a:p>
            <a:endParaRPr lang="en-US" dirty="0"/>
          </a:p>
          <a:p>
            <a:r>
              <a:rPr lang="en-US" dirty="0"/>
              <a:t>The take away – we heard you and your recommendations, and given our limitation on what we can do during this rulemaking we are proposing the best options we have  currently available.</a:t>
            </a:r>
          </a:p>
          <a:p>
            <a:r>
              <a:rPr lang="en-US" dirty="0"/>
              <a:t>this overview shows the phased-in approach of the proposal we’ve proposing which will result in ~1.1 million in additional projected revenue annually.</a:t>
            </a:r>
          </a:p>
          <a:p>
            <a:endParaRPr lang="en-US" dirty="0"/>
          </a:p>
          <a:p>
            <a:r>
              <a:rPr lang="en-US" dirty="0"/>
              <a:t>And we have built in considerations for our regulated community to prepare for the increase. </a:t>
            </a:r>
          </a:p>
          <a:p>
            <a:endParaRPr lang="en-US" dirty="0"/>
          </a:p>
          <a:p>
            <a:r>
              <a:rPr lang="en-US" dirty="0"/>
              <a:t>-we heard you. </a:t>
            </a:r>
          </a:p>
          <a:p>
            <a:pPr defTabSz="825559">
              <a:defRPr/>
            </a:pPr>
            <a:endParaRPr lang="en-US" b="1" strike="sngStrike" dirty="0" smtClean="0"/>
          </a:p>
          <a:p>
            <a:pPr defTabSz="825559">
              <a:defRPr/>
            </a:pPr>
            <a:r>
              <a:rPr lang="en-US" b="1" strike="sngStrike" dirty="0" smtClean="0"/>
              <a:t>~~~~~~~~~~~~~~~~~~~~~~~~~~~~~~~~~~~~~~~~~</a:t>
            </a:r>
          </a:p>
          <a:p>
            <a:pPr defTabSz="825559">
              <a:defRPr/>
            </a:pPr>
            <a:r>
              <a:rPr lang="en-US" dirty="0"/>
              <a:t>annum based on the proposal that you’ve just seen, but we won’t get to this point until </a:t>
            </a: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r>
              <a:rPr lang="en-US" b="1" strike="sngStrike" baseline="0" dirty="0" smtClean="0"/>
              <a:t>~~~~~~~~~~~~~~~~~~~~~~~~~~~~~~</a:t>
            </a:r>
          </a:p>
          <a:p>
            <a:pPr defTabSz="825559">
              <a:defRPr/>
            </a:pPr>
            <a:r>
              <a:rPr lang="en-US" b="1" strike="noStrike" baseline="0" dirty="0" smtClean="0"/>
              <a:t>Notes:</a:t>
            </a:r>
          </a:p>
          <a:p>
            <a:endParaRPr lang="en-US" sz="1100" dirty="0"/>
          </a:p>
          <a:p>
            <a:endParaRPr lang="en-US" sz="1100" dirty="0"/>
          </a:p>
          <a:p>
            <a:pPr algn="l"/>
            <a:r>
              <a:rPr lang="en-US" sz="1100" dirty="0"/>
              <a:t>To support current funding, we will need to increase the annual generator fees.</a:t>
            </a:r>
          </a:p>
          <a:p>
            <a:pPr algn="l"/>
            <a:r>
              <a:rPr lang="en-US" sz="1100" dirty="0"/>
              <a:t>If we were to increase under the flat fee option, here is what it would look like (bearing in mind the whole pie so to speak):</a:t>
            </a:r>
          </a:p>
          <a:p>
            <a:pPr algn="l"/>
            <a:endParaRPr lang="en-US" sz="1100" dirty="0"/>
          </a:p>
          <a:p>
            <a:pPr marL="412779" indent="-412779">
              <a:buFont typeface="Arial" panose="020B0604020202020204" pitchFamily="34" charset="0"/>
              <a:buChar char="•"/>
            </a:pPr>
            <a:r>
              <a:rPr lang="en-US" sz="1100" dirty="0"/>
              <a:t>SQG base fee from $300 to $2,762 </a:t>
            </a:r>
            <a:r>
              <a:rPr lang="en-US" sz="900" dirty="0"/>
              <a:t>(821%)</a:t>
            </a:r>
            <a:r>
              <a:rPr lang="en-US" sz="1100" dirty="0"/>
              <a:t>; and </a:t>
            </a:r>
          </a:p>
          <a:p>
            <a:pPr marL="412779" indent="-412779">
              <a:buFont typeface="Arial" panose="020B0604020202020204" pitchFamily="34" charset="0"/>
              <a:buChar char="•"/>
            </a:pPr>
            <a:r>
              <a:rPr lang="en-US" sz="1100" dirty="0"/>
              <a:t>LQG base fee from $525 to $6,421 </a:t>
            </a:r>
            <a:r>
              <a:rPr lang="en-US" sz="900" dirty="0"/>
              <a:t>(1,123%) </a:t>
            </a:r>
          </a:p>
          <a:p>
            <a:pPr algn="l"/>
            <a:endParaRPr lang="en-US" sz="1100" dirty="0"/>
          </a:p>
          <a:p>
            <a:pPr algn="l"/>
            <a:r>
              <a:rPr lang="en-US" sz="1100" dirty="0"/>
              <a:t>This option, it would generate </a:t>
            </a:r>
            <a:r>
              <a:rPr lang="en-US" sz="1100" b="1" dirty="0"/>
              <a:t>$2.022 million</a:t>
            </a:r>
            <a:r>
              <a:rPr lang="en-US" sz="1100" dirty="0"/>
              <a:t> of additional revenue above current funding to fully staff the program.</a:t>
            </a:r>
          </a:p>
          <a:p>
            <a:pPr algn="l"/>
            <a:r>
              <a:rPr lang="en-US" sz="1100" dirty="0">
                <a:solidFill>
                  <a:schemeClr val="bg1">
                    <a:lumMod val="50000"/>
                  </a:schemeClr>
                </a:solidFill>
              </a:rPr>
              <a:t>Bearing in mind we might want to combine this with another fee change and phased in over time.</a:t>
            </a:r>
          </a:p>
          <a:p>
            <a:pPr defTabSz="825559">
              <a:defRPr/>
            </a:pPr>
            <a:endParaRPr lang="en-US" sz="1100" b="1" strike="sngStrike"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45</a:t>
            </a:fld>
            <a:endParaRPr lang="en-US" dirty="0">
              <a:solidFill>
                <a:prstClr val="black"/>
              </a:solidFill>
              <a:latin typeface="Calibri"/>
            </a:endParaRPr>
          </a:p>
        </p:txBody>
      </p:sp>
    </p:spTree>
    <p:extLst>
      <p:ext uri="{BB962C8B-B14F-4D97-AF65-F5344CB8AC3E}">
        <p14:creationId xmlns:p14="http://schemas.microsoft.com/office/powerpoint/2010/main" val="429989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46</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47</a:t>
            </a:fld>
            <a:endParaRPr lang="en-US"/>
          </a:p>
        </p:txBody>
      </p:sp>
    </p:spTree>
    <p:extLst>
      <p:ext uri="{BB962C8B-B14F-4D97-AF65-F5344CB8AC3E}">
        <p14:creationId xmlns:p14="http://schemas.microsoft.com/office/powerpoint/2010/main" val="1446821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59"/>
            <a:ext cx="6387253" cy="5111407"/>
          </a:xfrm>
        </p:spPr>
        <p:txBody>
          <a:bodyPr>
            <a:normAutofit/>
          </a:bodyPr>
          <a:lstStyle/>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marL="154792" indent="-154792" defTabSz="825559">
              <a:buFont typeface="Arial" panose="020B0604020202020204" pitchFamily="34" charset="0"/>
              <a:buChar char="•"/>
              <a:defRPr/>
            </a:pPr>
            <a:endParaRPr lang="en-US" b="0" i="0" baseline="0" dirty="0" smtClean="0"/>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48</a:t>
            </a:fld>
            <a:endParaRPr lang="en-US"/>
          </a:p>
        </p:txBody>
      </p:sp>
    </p:spTree>
    <p:extLst>
      <p:ext uri="{BB962C8B-B14F-4D97-AF65-F5344CB8AC3E}">
        <p14:creationId xmlns:p14="http://schemas.microsoft.com/office/powerpoint/2010/main" val="3725294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309563"/>
            <a:ext cx="3178175" cy="2382837"/>
          </a:xfrm>
        </p:spPr>
      </p:sp>
      <p:sp>
        <p:nvSpPr>
          <p:cNvPr id="3" name="Notes Placeholder 2"/>
          <p:cNvSpPr>
            <a:spLocks noGrp="1"/>
          </p:cNvSpPr>
          <p:nvPr>
            <p:ph type="body" idx="1"/>
          </p:nvPr>
        </p:nvSpPr>
        <p:spPr>
          <a:xfrm>
            <a:off x="389467" y="2788920"/>
            <a:ext cx="6309360" cy="6041047"/>
          </a:xfrm>
        </p:spPr>
        <p:txBody>
          <a:bodyPr/>
          <a:lstStyle/>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Sue Langston</a:t>
            </a:r>
          </a:p>
          <a:p>
            <a:pPr marL="174708" indent="-174708" defTabSz="1219077">
              <a:buFont typeface="Arial" panose="020B0604020202020204" pitchFamily="34" charset="0"/>
              <a:buChar char="•"/>
              <a:defRPr/>
            </a:pPr>
            <a:endParaRPr lang="en-US" sz="1600" b="1" dirty="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at end, note that we will now turn from generators to discussions that cover both generators and permittees.</a:t>
            </a: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smtClean="0"/>
          </a:p>
          <a:p>
            <a:r>
              <a:rPr lang="en-US" dirty="0" smtClean="0"/>
              <a:t>----------------------</a:t>
            </a:r>
          </a:p>
          <a:p>
            <a:r>
              <a:rPr lang="en-US" dirty="0" smtClean="0"/>
              <a:t>Back</a:t>
            </a:r>
            <a:r>
              <a:rPr lang="en-US" baseline="0" dirty="0" smtClean="0"/>
              <a:t> Pocket Q&amp;A for discussion: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49</a:t>
            </a:fld>
            <a:endParaRPr lang="en-US"/>
          </a:p>
        </p:txBody>
      </p:sp>
    </p:spTree>
    <p:extLst>
      <p:ext uri="{BB962C8B-B14F-4D97-AF65-F5344CB8AC3E}">
        <p14:creationId xmlns:p14="http://schemas.microsoft.com/office/powerpoint/2010/main" val="199219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171450" indent="-171450" eaLnBrk="1" hangingPunct="1">
              <a:spcBef>
                <a:spcPct val="0"/>
              </a:spcBef>
              <a:buFont typeface="Arial" panose="020B0604020202020204" pitchFamily="34" charset="0"/>
              <a:buChar char="•"/>
              <a:defRPr/>
            </a:pPr>
            <a:r>
              <a:rPr lang="en-US" altLang="en-US" dirty="0" smtClean="0"/>
              <a:t>This table shows various Treatment,</a:t>
            </a:r>
            <a:r>
              <a:rPr lang="en-US" altLang="en-US" baseline="0" dirty="0" smtClean="0"/>
              <a:t> Storage and Disposal (or, TSD) </a:t>
            </a:r>
            <a:r>
              <a:rPr lang="en-US" altLang="en-US" dirty="0" smtClean="0"/>
              <a:t>fee categories –</a:t>
            </a:r>
            <a:r>
              <a:rPr lang="en-US" altLang="en-US" baseline="0" dirty="0" smtClean="0"/>
              <a:t> from Annual Compliance Determination, to Permit Modification Fees, as well as a new proposed category of Operating Permitted Disposal Administrative Fee.  We propose to implement all of the fee increases in </a:t>
            </a:r>
            <a:r>
              <a:rPr lang="en-US" altLang="en-US" baseline="0" dirty="0" smtClean="0"/>
              <a:t>2019</a:t>
            </a:r>
            <a:r>
              <a:rPr lang="en-US" altLang="en-US" b="0" dirty="0" smtClean="0"/>
              <a:t>.</a:t>
            </a:r>
            <a:r>
              <a:rPr lang="en-US" altLang="en-US" dirty="0" smtClean="0"/>
              <a:t>  </a:t>
            </a:r>
            <a:endParaRPr lang="en-US" altLang="en-US" dirty="0" smtClean="0"/>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All</a:t>
            </a:r>
            <a:r>
              <a:rPr lang="en-US" altLang="en-US" baseline="0" dirty="0" smtClean="0"/>
              <a:t> permitted hazardous waste TSD facilities with operating hazardous waste units are subject to annual compliance determination fees. </a:t>
            </a:r>
            <a:r>
              <a:rPr lang="en-US" altLang="en-US" dirty="0" smtClean="0"/>
              <a:t>We propose increasing the annual </a:t>
            </a:r>
            <a:r>
              <a:rPr lang="en-US" altLang="en-US" b="0" dirty="0" smtClean="0"/>
              <a:t>compliance determination </a:t>
            </a:r>
            <a:r>
              <a:rPr lang="en-US" altLang="en-US" dirty="0" smtClean="0"/>
              <a:t>base </a:t>
            </a:r>
            <a:r>
              <a:rPr lang="en-US" altLang="en-US" dirty="0" smtClean="0"/>
              <a:t>fees for storage, treatment and disposal.  We </a:t>
            </a:r>
            <a:r>
              <a:rPr lang="en-US" altLang="en-US" baseline="0" dirty="0" smtClean="0"/>
              <a:t>list here just three of the proposed annual compliance determination fee increases which DEQ currently charges annually.  </a:t>
            </a:r>
            <a:r>
              <a:rPr lang="en-US" altLang="en-US" dirty="0" smtClean="0"/>
              <a:t>Where</a:t>
            </a:r>
            <a:r>
              <a:rPr lang="en-US" altLang="en-US" baseline="0" dirty="0" smtClean="0"/>
              <a:t> </a:t>
            </a:r>
            <a:r>
              <a:rPr lang="en-US" altLang="en-US" baseline="0" dirty="0" smtClean="0"/>
              <a:t>more than one hazardous waste management activity occurs at a single facility, DEQ </a:t>
            </a:r>
            <a:r>
              <a:rPr lang="en-US" altLang="en-US" baseline="0" dirty="0" smtClean="0"/>
              <a:t>charges a fee for each activity as reflected </a:t>
            </a:r>
            <a:r>
              <a:rPr lang="en-US" altLang="en-US" baseline="0" dirty="0" smtClean="0"/>
              <a:t>here in </a:t>
            </a:r>
            <a:r>
              <a:rPr lang="en-US" altLang="en-US" baseline="0" dirty="0" smtClean="0"/>
              <a:t>the </a:t>
            </a:r>
            <a:r>
              <a:rPr lang="en-US" altLang="en-US" baseline="0" dirty="0" smtClean="0"/>
              <a:t>chart</a:t>
            </a:r>
            <a:r>
              <a:rPr lang="en-US" altLang="en-US" baseline="0" dirty="0" smtClean="0"/>
              <a:t>.</a:t>
            </a:r>
            <a:endParaRPr lang="en-US" altLang="en-US" b="1" baseline="0" dirty="0" smtClean="0"/>
          </a:p>
          <a:p>
            <a:pPr marL="0" indent="0" eaLnBrk="1" hangingPunct="1">
              <a:spcBef>
                <a:spcPct val="0"/>
              </a:spcBef>
              <a:buFont typeface="Arial" panose="020B0604020202020204" pitchFamily="34" charset="0"/>
              <a:buNone/>
              <a:defRPr/>
            </a:pPr>
            <a:endParaRPr lang="en-US" altLang="en-US" dirty="0" smtClean="0"/>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baseline="0" dirty="0" smtClean="0"/>
              <a:t>You can find a full description of the proposed permitting fee increase and their impact on our hazardous waste generator fee structure on </a:t>
            </a:r>
            <a:r>
              <a:rPr lang="en-US" altLang="en-US" b="1" baseline="0" dirty="0" smtClean="0"/>
              <a:t>pages 14 and 16, </a:t>
            </a:r>
            <a:r>
              <a:rPr lang="en-US" altLang="en-US" b="0" baseline="0" dirty="0" smtClean="0"/>
              <a:t>respectively, of our Hazardous Waste Fees 2019 Staff Report.</a:t>
            </a:r>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We </a:t>
            </a:r>
            <a:r>
              <a:rPr lang="en-US" altLang="en-US" dirty="0" smtClean="0"/>
              <a:t>also propose to increase the</a:t>
            </a:r>
            <a:r>
              <a:rPr lang="en-US" altLang="en-US" baseline="0" dirty="0" smtClean="0"/>
              <a:t> permit modification fees for Classes 1, 2 and 3 modifications. </a:t>
            </a:r>
            <a:r>
              <a:rPr lang="en-US" altLang="en-US" baseline="0" dirty="0" smtClean="0"/>
              <a:t>This proposal streamlines the current multiple permit modification classifications to just one fee per class.  Class </a:t>
            </a:r>
            <a:r>
              <a:rPr lang="en-US" altLang="en-US" baseline="0" dirty="0" smtClean="0"/>
              <a:t>1 is designated as the simplest permit modification, and class 3 as </a:t>
            </a:r>
            <a:r>
              <a:rPr lang="en-US" altLang="en-US" baseline="0" dirty="0" smtClean="0"/>
              <a:t>the most </a:t>
            </a:r>
            <a:r>
              <a:rPr lang="en-US" altLang="en-US" baseline="0" dirty="0" smtClean="0"/>
              <a:t>complex modification </a:t>
            </a:r>
            <a:r>
              <a:rPr lang="en-US" altLang="en-US" baseline="0" dirty="0" smtClean="0"/>
              <a:t>requiring </a:t>
            </a:r>
            <a:r>
              <a:rPr lang="en-US" altLang="en-US" baseline="0" dirty="0" smtClean="0"/>
              <a:t>significant </a:t>
            </a:r>
            <a:r>
              <a:rPr lang="en-US" altLang="en-US" baseline="0" dirty="0" smtClean="0"/>
              <a:t>review</a:t>
            </a:r>
            <a:r>
              <a:rPr lang="en-US" altLang="en-US" dirty="0" smtClean="0"/>
              <a:t>. </a:t>
            </a:r>
            <a:r>
              <a:rPr lang="en-US" altLang="en-US" dirty="0" smtClean="0"/>
              <a:t>These</a:t>
            </a:r>
            <a:r>
              <a:rPr lang="en-US" altLang="en-US" baseline="0" dirty="0" smtClean="0"/>
              <a:t> fees are not a consistent source of revenue because DEQ only assesses fees when permittees request a modification. </a:t>
            </a:r>
            <a:endParaRPr lang="en-US" altLang="en-US" dirty="0" smtClean="0"/>
          </a:p>
          <a:p>
            <a:pPr eaLnBrk="1" hangingPunct="1">
              <a:lnSpc>
                <a:spcPct val="110000"/>
              </a:lnSpc>
              <a:spcBef>
                <a:spcPct val="0"/>
              </a:spcBef>
              <a:buFontTx/>
              <a:buChar char="•"/>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Finally, we propose to add a new operating permitted disposal administrative</a:t>
            </a:r>
            <a:r>
              <a:rPr lang="en-US" altLang="en-US" baseline="0" dirty="0" smtClean="0"/>
              <a:t> fee of $5.50 per metric ton for waste TSDs dispose in </a:t>
            </a:r>
            <a:r>
              <a:rPr lang="en-US" altLang="en-US" baseline="0" dirty="0" smtClean="0"/>
              <a:t>solid waste and hazardous </a:t>
            </a:r>
            <a:r>
              <a:rPr lang="en-US" altLang="en-US" baseline="0" dirty="0" smtClean="0"/>
              <a:t>permitted </a:t>
            </a:r>
            <a:r>
              <a:rPr lang="en-US" altLang="en-US" baseline="0" dirty="0" smtClean="0"/>
              <a:t>land units in Oregon. </a:t>
            </a:r>
            <a:r>
              <a:rPr lang="en-US" altLang="en-US" dirty="0" smtClean="0"/>
              <a:t>  </a:t>
            </a:r>
            <a:endParaRPr lang="en-US" altLang="en-US"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our cost </a:t>
            </a:r>
            <a:r>
              <a:rPr lang="en-US" altLang="en-US" baseline="0" dirty="0" smtClean="0"/>
              <a:t>in administering the program. </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0" indent="0" eaLnBrk="1" hangingPunct="1">
              <a:lnSpc>
                <a:spcPct val="110000"/>
              </a:lnSpc>
              <a:spcBef>
                <a:spcPct val="0"/>
              </a:spcBef>
              <a:buFont typeface="Arial" panose="020B0604020202020204" pitchFamily="34" charset="0"/>
              <a:buNone/>
              <a:defRPr/>
            </a:pPr>
            <a:endParaRPr lang="en-US" altLang="en-US" b="1" baseline="0" dirty="0" smtClean="0"/>
          </a:p>
          <a:p>
            <a:pPr marL="0" indent="0" eaLnBrk="1" hangingPunct="1">
              <a:lnSpc>
                <a:spcPct val="110000"/>
              </a:lnSpc>
              <a:spcBef>
                <a:spcPct val="0"/>
              </a:spcBef>
              <a:buFont typeface="Arial" panose="020B0604020202020204" pitchFamily="34" charset="0"/>
              <a:buNone/>
              <a:defRPr/>
            </a:pPr>
            <a:r>
              <a:rPr lang="en-US" altLang="en-US" b="1" baseline="0" dirty="0" smtClean="0"/>
              <a:t>Notes</a:t>
            </a:r>
          </a:p>
          <a:p>
            <a:pPr marL="0" indent="0" eaLnBrk="1" hangingPunct="1">
              <a:lnSpc>
                <a:spcPct val="110000"/>
              </a:lnSpc>
              <a:spcBef>
                <a:spcPct val="0"/>
              </a:spcBef>
              <a:buFont typeface="Arial" panose="020B0604020202020204" pitchFamily="34" charset="0"/>
              <a:buNone/>
              <a:defRPr/>
            </a:pPr>
            <a:r>
              <a:rPr lang="en-US" altLang="en-US" b="1" baseline="0" dirty="0" smtClean="0"/>
              <a:t>New admin fee affects only one operating permitted disposal facility in Oregon.</a:t>
            </a:r>
            <a:endParaRPr lang="en-US" altLang="en-US" b="1"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r>
              <a:rPr lang="en-US" b="1" dirty="0" err="1" smtClean="0"/>
              <a:t>Livengood</a:t>
            </a:r>
            <a:endParaRPr lang="en-US" b="1" dirty="0" smtClean="0"/>
          </a:p>
          <a:p>
            <a:endParaRPr lang="en-US" b="1" dirty="0" smtClean="0"/>
          </a:p>
          <a:p>
            <a:pPr marL="174708" indent="-174708">
              <a:buFont typeface="Arial" panose="020B0604020202020204" pitchFamily="34" charset="0"/>
              <a:buChar char="•"/>
            </a:pPr>
            <a:r>
              <a:rPr lang="en-US" b="0" dirty="0" smtClean="0"/>
              <a:t>Now</a:t>
            </a:r>
            <a:r>
              <a:rPr lang="en-US" b="0" baseline="0" dirty="0" smtClean="0"/>
              <a:t> that we’ve discussed pros and cons, we’d like to focus the conversation on anticipated fiscal impacts associated with both our permit proposal that we reviewed at the beginning of this session, as well as the generator fee increase proposal. </a:t>
            </a:r>
          </a:p>
          <a:p>
            <a:endParaRPr lang="en-US" b="0" baseline="0" dirty="0" smtClean="0"/>
          </a:p>
          <a:p>
            <a:pPr marL="174708" indent="-174708">
              <a:buFont typeface="Arial" panose="020B0604020202020204" pitchFamily="34" charset="0"/>
              <a:buChar char="•"/>
            </a:pPr>
            <a:r>
              <a:rPr lang="en-US" b="0" baseline="0" dirty="0" smtClean="0"/>
              <a:t>I’ll offer a business case for the proposed changes, review DEQ’s proposed fiscal impact statement and then turn to each of you for feedback on anticipated fiscal impacts and potential mitigating factors for DEQ to consider as we move forward. </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50</a:t>
            </a:fld>
            <a:endParaRPr lang="en-US"/>
          </a:p>
        </p:txBody>
      </p:sp>
    </p:spTree>
    <p:extLst>
      <p:ext uri="{BB962C8B-B14F-4D97-AF65-F5344CB8AC3E}">
        <p14:creationId xmlns:p14="http://schemas.microsoft.com/office/powerpoint/2010/main" val="3796200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51</a:t>
            </a:fld>
            <a:endParaRPr lang="en-US"/>
          </a:p>
        </p:txBody>
      </p:sp>
    </p:spTree>
    <p:extLst>
      <p:ext uri="{BB962C8B-B14F-4D97-AF65-F5344CB8AC3E}">
        <p14:creationId xmlns:p14="http://schemas.microsoft.com/office/powerpoint/2010/main" val="830058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52</a:t>
            </a:fld>
            <a:endParaRPr lang="en-US"/>
          </a:p>
        </p:txBody>
      </p:sp>
    </p:spTree>
    <p:extLst>
      <p:ext uri="{BB962C8B-B14F-4D97-AF65-F5344CB8AC3E}">
        <p14:creationId xmlns:p14="http://schemas.microsoft.com/office/powerpoint/2010/main" val="17020539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53</a:t>
            </a:fld>
            <a:endParaRPr lang="en-US"/>
          </a:p>
        </p:txBody>
      </p:sp>
    </p:spTree>
    <p:extLst>
      <p:ext uri="{BB962C8B-B14F-4D97-AF65-F5344CB8AC3E}">
        <p14:creationId xmlns:p14="http://schemas.microsoft.com/office/powerpoint/2010/main" val="291279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54</a:t>
            </a:fld>
            <a:endParaRPr lang="en-US"/>
          </a:p>
        </p:txBody>
      </p:sp>
    </p:spTree>
    <p:extLst>
      <p:ext uri="{BB962C8B-B14F-4D97-AF65-F5344CB8AC3E}">
        <p14:creationId xmlns:p14="http://schemas.microsoft.com/office/powerpoint/2010/main" val="644438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231775"/>
            <a:ext cx="4184650" cy="3138488"/>
          </a:xfrm>
        </p:spPr>
      </p:sp>
      <p:sp>
        <p:nvSpPr>
          <p:cNvPr id="3" name="Notes Placeholder 2"/>
          <p:cNvSpPr>
            <a:spLocks noGrp="1"/>
          </p:cNvSpPr>
          <p:nvPr>
            <p:ph type="body" idx="1"/>
          </p:nvPr>
        </p:nvSpPr>
        <p:spPr>
          <a:xfrm>
            <a:off x="311573" y="3563619"/>
            <a:ext cx="6231467" cy="5266347"/>
          </a:xfrm>
        </p:spPr>
        <p:txBody>
          <a:bodyPr/>
          <a:lstStyle/>
          <a:p>
            <a:r>
              <a:rPr lang="en-US" b="1" dirty="0" smtClean="0"/>
              <a:t>David </a:t>
            </a:r>
          </a:p>
          <a:p>
            <a:r>
              <a:rPr lang="en-US" b="1" dirty="0" smtClean="0"/>
              <a:t>-</a:t>
            </a:r>
            <a:r>
              <a:rPr lang="en-US" b="0" dirty="0" smtClean="0"/>
              <a:t>anticipated impacts to Oregon businesses.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55</a:t>
            </a:fld>
            <a:endParaRPr lang="en-US"/>
          </a:p>
        </p:txBody>
      </p:sp>
    </p:spTree>
    <p:extLst>
      <p:ext uri="{BB962C8B-B14F-4D97-AF65-F5344CB8AC3E}">
        <p14:creationId xmlns:p14="http://schemas.microsoft.com/office/powerpoint/2010/main" val="390350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56</a:t>
            </a:fld>
            <a:endParaRPr lang="en-US"/>
          </a:p>
        </p:txBody>
      </p:sp>
    </p:spTree>
    <p:extLst>
      <p:ext uri="{BB962C8B-B14F-4D97-AF65-F5344CB8AC3E}">
        <p14:creationId xmlns:p14="http://schemas.microsoft.com/office/powerpoint/2010/main" val="4084398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57</a:t>
            </a:fld>
            <a:endParaRPr lang="en-US"/>
          </a:p>
        </p:txBody>
      </p:sp>
    </p:spTree>
    <p:extLst>
      <p:ext uri="{BB962C8B-B14F-4D97-AF65-F5344CB8AC3E}">
        <p14:creationId xmlns:p14="http://schemas.microsoft.com/office/powerpoint/2010/main" val="13850425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58</a:t>
            </a:fld>
            <a:endParaRPr lang="en-US"/>
          </a:p>
        </p:txBody>
      </p:sp>
    </p:spTree>
    <p:extLst>
      <p:ext uri="{BB962C8B-B14F-4D97-AF65-F5344CB8AC3E}">
        <p14:creationId xmlns:p14="http://schemas.microsoft.com/office/powerpoint/2010/main" val="29077692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59</a:t>
            </a:fld>
            <a:endParaRPr lang="en-US"/>
          </a:p>
        </p:txBody>
      </p:sp>
    </p:spTree>
    <p:extLst>
      <p:ext uri="{BB962C8B-B14F-4D97-AF65-F5344CB8AC3E}">
        <p14:creationId xmlns:p14="http://schemas.microsoft.com/office/powerpoint/2010/main" val="307360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The calendar before you reflects </a:t>
            </a:r>
            <a:r>
              <a:rPr lang="en-US" b="0" strike="noStrike" baseline="0" dirty="0" smtClean="0"/>
              <a:t>our</a:t>
            </a:r>
            <a:r>
              <a:rPr lang="en-US" b="1" strike="noStrike" baseline="0" dirty="0" smtClean="0"/>
              <a:t> </a:t>
            </a:r>
            <a:r>
              <a:rPr lang="en-US" b="0" strike="noStrike" baseline="0" dirty="0" smtClean="0"/>
              <a:t>work-to-date on this rulemaking. </a:t>
            </a:r>
            <a:r>
              <a:rPr lang="en-US" b="0" i="0" strike="noStrike" baseline="0" dirty="0" smtClean="0"/>
              <a:t>The blue circles represent our public engagement process, and the blue paper stacks represent the documents that we developed in support of this rulemaking.</a:t>
            </a:r>
          </a:p>
          <a:p>
            <a:endParaRPr lang="en-US" b="0" u="sng" baseline="0" dirty="0" smtClean="0"/>
          </a:p>
          <a:p>
            <a:pPr marL="180136" lvl="0" indent="-171450">
              <a:buFont typeface="Arial" panose="020B0604020202020204" pitchFamily="34" charset="0"/>
              <a:buChar char="•"/>
            </a:pPr>
            <a:r>
              <a:rPr lang="en-US" b="0" baseline="0" dirty="0" smtClean="0"/>
              <a:t>As I mentioned earlier in the presentation, from the begin of this process, we were aware of the potential impact </a:t>
            </a:r>
            <a:r>
              <a:rPr lang="en-US" b="0" baseline="0" dirty="0" smtClean="0"/>
              <a:t>this </a:t>
            </a:r>
            <a:r>
              <a:rPr lang="en-US" b="0" baseline="0" dirty="0" smtClean="0"/>
              <a:t>rulemaking would have on businesses that generate </a:t>
            </a:r>
            <a:r>
              <a:rPr lang="en-US" b="0" baseline="0" dirty="0" smtClean="0"/>
              <a:t>hazardous </a:t>
            </a:r>
            <a:r>
              <a:rPr lang="en-US" b="0" baseline="0" dirty="0" smtClean="0"/>
              <a:t>waste, as well as those </a:t>
            </a:r>
            <a:r>
              <a:rPr lang="en-US" b="0" baseline="0" dirty="0" smtClean="0"/>
              <a:t>permitted facilities that </a:t>
            </a:r>
            <a:r>
              <a:rPr lang="en-US" b="0" baseline="0" dirty="0" smtClean="0"/>
              <a:t>Treat, Store and Dispose of hazardous waste in Oregon. </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During the past year, we have sought stakeholder input to help us understand that impact. </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8686" lvl="0" indent="0">
              <a:buFont typeface="Arial" panose="020B0604020202020204" pitchFamily="34" charset="0"/>
              <a:buNone/>
            </a:pPr>
            <a:endParaRPr lang="en-US" b="0" baseline="0" dirty="0" smtClean="0"/>
          </a:p>
          <a:p>
            <a:pPr marL="640594" lvl="1" indent="-174708">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687" lvl="0"/>
            <a:endParaRPr lang="en-US" b="0" baseline="0" dirty="0" smtClean="0"/>
          </a:p>
          <a:p>
            <a:pPr marL="640594" lvl="1" indent="-174708">
              <a:buFont typeface="Arial" panose="020B0604020202020204" pitchFamily="34" charset="0"/>
              <a:buChar char="•"/>
            </a:pPr>
            <a:r>
              <a:rPr lang="en-US" b="0" baseline="0" dirty="0" smtClean="0"/>
              <a:t>While there will be impacts, the Committee did not identify significant adverse impacts on small businesses in Oregon as a result of our proposed fee increase.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a:t>
            </a:r>
            <a:r>
              <a:rPr lang="en-US" b="0" baseline="0" dirty="0" smtClean="0"/>
              <a:t>increases for generators.</a:t>
            </a:r>
            <a:endParaRPr lang="en-US" b="0" baseline="0" dirty="0" smtClean="0"/>
          </a:p>
          <a:p>
            <a:pPr marL="465886" lvl="1"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u="none" baseline="0" dirty="0" smtClean="0"/>
              <a:t>We published the public notice for the proposed rulemaking on December 14, 2018 and on January 17, </a:t>
            </a:r>
            <a:r>
              <a:rPr lang="en-US" b="0" u="none" baseline="0" dirty="0" smtClean="0"/>
              <a:t>2019 we </a:t>
            </a:r>
            <a:r>
              <a:rPr lang="en-US" b="0" u="none" baseline="0" dirty="0" smtClean="0"/>
              <a:t>held a public hearing in </a:t>
            </a:r>
            <a:r>
              <a:rPr lang="en-US" b="0" u="none" baseline="0" dirty="0" smtClean="0"/>
              <a:t>Portland </a:t>
            </a:r>
            <a:r>
              <a:rPr lang="en-US" b="0" i="1" u="none" baseline="0" dirty="0" smtClean="0"/>
              <a:t>(6-8pm)</a:t>
            </a:r>
            <a:r>
              <a:rPr lang="en-US" b="0" u="none" baseline="0" dirty="0" smtClean="0"/>
              <a:t>. </a:t>
            </a:r>
            <a:r>
              <a:rPr lang="en-US" b="0" u="none" baseline="0" dirty="0" smtClean="0"/>
              <a:t>The public comment period ended 4pm Jan 22, 2019 and we received no comments.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i="1" u="none" baseline="0" dirty="0" smtClean="0"/>
              <a:t>Because we did not receive comments during the public comment period, we did not make changes to the proposed rules.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In addition to the elements of the rulemaking timeline that you see represented here, we would also like to note that </a:t>
            </a:r>
            <a:r>
              <a:rPr lang="en-US" sz="1200" b="0" baseline="0" dirty="0" smtClean="0"/>
              <a:t>today’s proposed rulemaking is the first phase of an anticipated multi-phase effort to fully address our funding deficit by 2026.</a:t>
            </a:r>
            <a:r>
              <a:rPr lang="en-US" b="0" u="none" baseline="0" dirty="0" smtClean="0"/>
              <a:t> </a:t>
            </a:r>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a:t>
            </a:r>
            <a:r>
              <a:rPr lang="en-US" sz="1200" b="0" strike="noStrike" baseline="0" dirty="0" smtClean="0"/>
              <a:t>in </a:t>
            </a:r>
            <a:r>
              <a:rPr lang="en-US" sz="1200" b="0" strike="noStrike" baseline="0" dirty="0" smtClean="0"/>
              <a:t>addition to increasing fees by rulemaking, </a:t>
            </a:r>
            <a:r>
              <a:rPr lang="en-US" sz="1200" b="0" baseline="0" dirty="0" smtClean="0"/>
              <a:t>we must also seek additional changes under statutory authority within the next several years in order to completely bridge our projected deficit and allow us to continue the current level of service </a:t>
            </a:r>
            <a:r>
              <a:rPr lang="en-US" sz="1200" b="0" baseline="0" dirty="0" smtClean="0"/>
              <a:t>to </a:t>
            </a:r>
            <a:r>
              <a:rPr lang="en-US" sz="1200" b="0" baseline="0" dirty="0" smtClean="0"/>
              <a:t>our hazardous waste generator and TSD community in Oregon.</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altLang="en-US" sz="1200" dirty="0" smtClean="0"/>
              <a:t>We notified 23,744 interested people by GovDelivery bulletins, emails and US mail about the advisory committee meetings, public comment period and public hearing. Our distribution</a:t>
            </a:r>
            <a:r>
              <a:rPr lang="en-US" altLang="en-US" sz="1200" baseline="0" dirty="0" smtClean="0"/>
              <a:t> list for this information </a:t>
            </a:r>
            <a:endParaRPr lang="en-US" altLang="en-US" sz="1200" dirty="0" smtClean="0"/>
          </a:p>
          <a:p>
            <a:pPr marL="0" indent="0">
              <a:buFont typeface="Arial" panose="020B0604020202020204" pitchFamily="34" charset="0"/>
              <a:buNone/>
            </a:pPr>
            <a:r>
              <a:rPr lang="en-US" altLang="en-US" sz="1200" dirty="0" smtClean="0"/>
              <a:t>Includes notification of 1,014 hazardous waste generators who reported to DEQ within the last three years</a:t>
            </a:r>
            <a:endParaRPr lang="en-US" b="1" baseline="0" dirty="0" smtClean="0"/>
          </a:p>
          <a:p>
            <a:pPr marL="0" indent="0">
              <a:buFont typeface="Arial" panose="020B0604020202020204" pitchFamily="34" charset="0"/>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t>DEQ held a public hearing on Jan 17, 2018.  2 interested people attended the public hearing in person and an unknown number by phone. </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60</a:t>
            </a:fld>
            <a:endParaRPr lang="en-US"/>
          </a:p>
        </p:txBody>
      </p:sp>
    </p:spTree>
    <p:extLst>
      <p:ext uri="{BB962C8B-B14F-4D97-AF65-F5344CB8AC3E}">
        <p14:creationId xmlns:p14="http://schemas.microsoft.com/office/powerpoint/2010/main" val="9720668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Langston/All</a:t>
            </a:r>
          </a:p>
          <a:p>
            <a:endParaRPr lang="en-US" b="1" dirty="0" smtClean="0"/>
          </a:p>
          <a:p>
            <a:r>
              <a:rPr lang="en-US" dirty="0" smtClean="0"/>
              <a:t>Please give us your advice on how we can</a:t>
            </a:r>
            <a:r>
              <a:rPr lang="en-US" baseline="0" dirty="0" smtClean="0"/>
              <a:t> most effectively reach out to the regulated community to communicate these proposed changes to permit and generator fees.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61</a:t>
            </a:fld>
            <a:endParaRPr lang="en-US"/>
          </a:p>
        </p:txBody>
      </p:sp>
    </p:spTree>
    <p:extLst>
      <p:ext uri="{BB962C8B-B14F-4D97-AF65-F5344CB8AC3E}">
        <p14:creationId xmlns:p14="http://schemas.microsoft.com/office/powerpoint/2010/main" val="39256426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09563"/>
            <a:ext cx="4184650" cy="3138487"/>
          </a:xfrm>
        </p:spPr>
      </p:sp>
      <p:sp>
        <p:nvSpPr>
          <p:cNvPr id="3" name="Notes Placeholder 2"/>
          <p:cNvSpPr>
            <a:spLocks noGrp="1"/>
          </p:cNvSpPr>
          <p:nvPr>
            <p:ph type="body" idx="1"/>
          </p:nvPr>
        </p:nvSpPr>
        <p:spPr>
          <a:xfrm>
            <a:off x="467360" y="3563620"/>
            <a:ext cx="6231467" cy="4570730"/>
          </a:xfrm>
        </p:spPr>
        <p:txBody>
          <a:bodyPr>
            <a:normAutofit fontScale="85000" lnSpcReduction="10000"/>
          </a:bodyPr>
          <a:lstStyle/>
          <a:p>
            <a:pPr algn="just"/>
            <a:r>
              <a:rPr lang="en-US" b="1" dirty="0" smtClean="0"/>
              <a:t>Sue</a:t>
            </a:r>
            <a:r>
              <a:rPr lang="en-US" b="1" baseline="0" dirty="0" smtClean="0"/>
              <a:t> Langston</a:t>
            </a:r>
            <a:endParaRPr lang="en-US" b="1" dirty="0" smtClean="0"/>
          </a:p>
          <a:p>
            <a:pPr algn="just" defTabSz="1219077">
              <a:defRPr/>
            </a:pPr>
            <a:endParaRPr lang="en-US" b="0" baseline="0" dirty="0" smtClean="0"/>
          </a:p>
          <a:p>
            <a:pPr algn="just" defTabSz="1219077">
              <a:defRPr/>
            </a:pPr>
            <a:r>
              <a:rPr lang="en-US" b="0" baseline="0" dirty="0" smtClean="0"/>
              <a:t>DEQ is looking at a multi-year rulemaking</a:t>
            </a:r>
          </a:p>
          <a:p>
            <a:pPr algn="just" defTabSz="1219077">
              <a:defRPr/>
            </a:pPr>
            <a:endParaRPr lang="en-US" b="0" baseline="0" dirty="0" smtClean="0"/>
          </a:p>
          <a:p>
            <a:pPr defTabSz="609537"/>
            <a:r>
              <a:rPr lang="en-US" sz="2800" dirty="0">
                <a:solidFill>
                  <a:prstClr val="black"/>
                </a:solidFill>
                <a:latin typeface="Century Gothic" panose="020B0502020202020204"/>
              </a:rPr>
              <a:t>Phase I:  Change by Rule</a:t>
            </a:r>
          </a:p>
          <a:p>
            <a:pPr marL="1600037" lvl="2" indent="-380960" defTabSz="609537">
              <a:buFont typeface="Arial" panose="020B0604020202020204" pitchFamily="34" charset="0"/>
              <a:buChar char="•"/>
            </a:pPr>
            <a:r>
              <a:rPr lang="en-US" sz="2800" dirty="0">
                <a:solidFill>
                  <a:prstClr val="black"/>
                </a:solidFill>
                <a:latin typeface="Century Gothic" panose="020B0502020202020204"/>
              </a:rPr>
              <a:t>Generator &amp; Permit annual fees</a:t>
            </a:r>
          </a:p>
          <a:p>
            <a:pPr defTabSz="609537"/>
            <a:endParaRPr lang="en-US" dirty="0" smtClean="0">
              <a:solidFill>
                <a:prstClr val="black"/>
              </a:solidFill>
              <a:latin typeface="Century Gothic" panose="020B0502020202020204"/>
            </a:endParaRPr>
          </a:p>
          <a:p>
            <a:pPr defTabSz="609537"/>
            <a:r>
              <a:rPr lang="en-US" dirty="0" smtClean="0">
                <a:solidFill>
                  <a:prstClr val="black"/>
                </a:solidFill>
                <a:latin typeface="Century Gothic" panose="020B0502020202020204"/>
              </a:rPr>
              <a:t>P</a:t>
            </a:r>
            <a:r>
              <a:rPr lang="en-US" sz="2800" dirty="0">
                <a:solidFill>
                  <a:prstClr val="black"/>
                </a:solidFill>
                <a:latin typeface="Century Gothic" panose="020B0502020202020204"/>
              </a:rPr>
              <a:t>hase 2:  Increase by statute and or rule </a:t>
            </a:r>
          </a:p>
          <a:p>
            <a:pPr algn="just" defTabSz="1219077">
              <a:defRPr/>
            </a:pPr>
            <a:endParaRPr lang="en-US" sz="1600" dirty="0"/>
          </a:p>
          <a:p>
            <a:pPr algn="just" defTabSz="1219077">
              <a:defRPr/>
            </a:pPr>
            <a:r>
              <a:rPr lang="en-US" sz="1600" dirty="0"/>
              <a:t>Phase 3: will to ensure we have secure funding for the next six years which may include rule or statutory changes</a:t>
            </a:r>
            <a:endParaRPr lang="en-ZW" sz="1600" dirty="0"/>
          </a:p>
          <a:p>
            <a:pPr algn="just"/>
            <a:endParaRPr lang="en-US" b="0" baseline="0" dirty="0" smtClean="0"/>
          </a:p>
          <a:p>
            <a:pPr algn="just"/>
            <a:r>
              <a:rPr lang="en-US" b="0" baseline="0" dirty="0" smtClean="0"/>
              <a:t>Next we will discuss next steps….</a:t>
            </a:r>
          </a:p>
          <a:p>
            <a:pPr algn="just"/>
            <a:endParaRPr lang="en-US" b="0" baseline="0" dirty="0" smtClean="0"/>
          </a:p>
          <a:p>
            <a:pPr algn="just"/>
            <a:r>
              <a:rPr lang="en-US" b="0" baseline="0" dirty="0" smtClean="0"/>
              <a:t>~~~~~~~~~~~~~~~~~~~~~~~~~~~~~~~~~~~~~~~~~~~~~~~~~~~~~~~~~~~~~~~~</a:t>
            </a:r>
          </a:p>
          <a:p>
            <a:pPr algn="just" defTabSz="1219077">
              <a:defRPr/>
            </a:pPr>
            <a:r>
              <a:rPr lang="en-US" sz="1600" b="1" dirty="0"/>
              <a:t>EDITORIAL NOTE: Create  slide to address inflation and management fee earlier in presentation</a:t>
            </a:r>
          </a:p>
          <a:p>
            <a:pPr algn="just" defTabSz="1219077">
              <a:defRPr/>
            </a:pPr>
            <a:r>
              <a:rPr lang="en-US" sz="1600" dirty="0"/>
              <a:t>Permit fees have remained the same since 1998 for the annual compliance fee and permit modification fee.  Hazardous waste generator annual base fee has remained the same since 1997, and we have not changed the fee factors since established in 1992.</a:t>
            </a:r>
            <a:endParaRPr lang="en-ZW" sz="1600" dirty="0"/>
          </a:p>
          <a:p>
            <a:pPr algn="just" defTabSz="1219077">
              <a:defRPr/>
            </a:pPr>
            <a:r>
              <a:rPr lang="en-US" b="1" dirty="0" smtClean="0"/>
              <a:t>Sue Langston</a:t>
            </a:r>
            <a:endParaRPr lang="en-US" b="1" baseline="0" dirty="0" smtClean="0"/>
          </a:p>
          <a:p>
            <a:pPr algn="just"/>
            <a:endParaRPr lang="en-US" b="0" dirty="0" smtClean="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2072526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We are asking for a few volunteers,</a:t>
            </a:r>
            <a:r>
              <a:rPr lang="en-US" b="1" baseline="0" dirty="0" smtClean="0">
                <a:latin typeface="Times New Roman" panose="02020603050405020304" pitchFamily="18" charset="0"/>
                <a:cs typeface="Times New Roman" panose="02020603050405020304" pitchFamily="18" charset="0"/>
              </a:rPr>
              <a:t> if you enjoyed participating in this process we would love to have you join us as we start developing our next phase of this rulemaking for additional fee increases.</a:t>
            </a: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a:t>
            </a:r>
            <a:r>
              <a:rPr lang="en-US" dirty="0" smtClean="0">
                <a:latin typeface="Times New Roman" panose="02020603050405020304" pitchFamily="18" charset="0"/>
                <a:cs typeface="Times New Roman" panose="02020603050405020304" pitchFamily="18" charset="0"/>
              </a:rPr>
              <a:t>David, Jeannette </a:t>
            </a:r>
            <a:r>
              <a:rPr lang="en-US" dirty="0">
                <a:latin typeface="Times New Roman" panose="02020603050405020304" pitchFamily="18" charset="0"/>
                <a:cs typeface="Times New Roman" panose="02020603050405020304" pitchFamily="18" charset="0"/>
              </a:rPr>
              <a:t>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6854685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a:t>
            </a:r>
            <a:r>
              <a:rPr lang="en-US" b="1" baseline="0" dirty="0" smtClean="0"/>
              <a:t> </a:t>
            </a:r>
            <a:r>
              <a:rPr lang="en-US" b="1" baseline="0" dirty="0" err="1" smtClean="0"/>
              <a:t>Acomb</a:t>
            </a:r>
            <a:endParaRPr lang="en-US" b="1" baseline="0" dirty="0" smtClean="0"/>
          </a:p>
          <a:p>
            <a:endParaRPr lang="en-US" b="0" u="sng" baseline="0" dirty="0" smtClean="0"/>
          </a:p>
          <a:p>
            <a:pPr defTabSz="931774">
              <a:defRPr/>
            </a:pPr>
            <a:r>
              <a:rPr lang="en-US" b="0" strike="noStrike" baseline="0" dirty="0" smtClean="0"/>
              <a:t>In recognition of our funding need, we propose</a:t>
            </a:r>
            <a:r>
              <a:rPr lang="en-US" dirty="0"/>
              <a:t> increasing the annual Generator and TSD Fees.  This would allow us to maintain our current service level and continue safely managing hazardous wastes in Oregon.  </a:t>
            </a:r>
          </a:p>
          <a:p>
            <a:pPr marL="174708" indent="-174708" defTabSz="931774">
              <a:buFont typeface="Arial" panose="020B0604020202020204" pitchFamily="34" charset="0"/>
              <a:buChar char="•"/>
              <a:defRPr/>
            </a:pPr>
            <a:endParaRPr lang="en-US" b="0" strike="noStrike" baseline="0" dirty="0" smtClean="0"/>
          </a:p>
          <a:p>
            <a:pPr marL="174708" indent="-174708" defTabSz="931774">
              <a:buFont typeface="Arial" panose="020B0604020202020204" pitchFamily="34" charset="0"/>
              <a:buChar char="•"/>
              <a:defRPr/>
            </a:pPr>
            <a:r>
              <a:rPr lang="en-US" b="0" strike="noStrike" baseline="0" dirty="0" smtClean="0"/>
              <a:t>The calendar that you see in front of you reflects our</a:t>
            </a:r>
            <a:r>
              <a:rPr lang="en-US" b="1" strike="noStrike" baseline="0" dirty="0" smtClean="0"/>
              <a:t> </a:t>
            </a:r>
            <a:r>
              <a:rPr lang="en-US" b="0" strike="noStrike" baseline="0" dirty="0" smtClean="0"/>
              <a:t>work-to-date on this rulemaking and our estimated timeline in preparation for the May EQC meeting. </a:t>
            </a:r>
            <a:r>
              <a:rPr lang="en-US" b="0" i="0" strike="noStrike" baseline="0" dirty="0" smtClean="0"/>
              <a:t>The blue circles denote our public engagement process, and the blue paper stacks are the developed documents in support of this rulemaking.</a:t>
            </a:r>
          </a:p>
          <a:p>
            <a:endParaRPr lang="en-US" b="0" u="sng" baseline="0" dirty="0" smtClean="0"/>
          </a:p>
          <a:p>
            <a:pPr marL="8851"/>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186878" indent="-178027">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852"/>
            <a:endParaRPr lang="en-US" b="0" baseline="0" dirty="0" smtClean="0"/>
          </a:p>
          <a:p>
            <a:pPr marL="186878" indent="-178027">
              <a:buFont typeface="Arial" panose="020B0604020202020204" pitchFamily="34" charset="0"/>
              <a:buChar char="•"/>
            </a:pPr>
            <a:r>
              <a:rPr lang="en-US" b="0" baseline="0" dirty="0" smtClean="0"/>
              <a:t>While there will be impacts, the Committee identified no significant adverse impacts on small businesses in Oregon.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over six years for generators. </a:t>
            </a:r>
            <a:endParaRPr lang="en-US" b="0" strike="sngStrike" baseline="0" dirty="0" smtClean="0"/>
          </a:p>
          <a:p>
            <a:pPr marL="474738" lvl="1"/>
            <a:endParaRPr lang="en-US" b="0" baseline="0" dirty="0" smtClean="0"/>
          </a:p>
          <a:p>
            <a:r>
              <a:rPr lang="en-US" b="0" u="none" baseline="0" dirty="0" smtClean="0"/>
              <a:t>We published the public notice for the proposed rulemaking on December 14, 2018 and on January 17, we held a public hearing in Portland. The public comment period ended 4pm Jan 22, 2019 and we received no comments.</a:t>
            </a:r>
          </a:p>
          <a:p>
            <a:endParaRPr lang="en-US" b="0" u="sng" baseline="0" dirty="0" smtClean="0"/>
          </a:p>
          <a:p>
            <a:r>
              <a:rPr lang="en-US" b="0" baseline="0" dirty="0" smtClean="0"/>
              <a:t>The proposed rulemaking is the first phase of an anticipated multi-phase effort to fully address our funding deficit. </a:t>
            </a:r>
          </a:p>
          <a:p>
            <a:pPr marL="178027" indent="-178027">
              <a:buFont typeface="Arial" panose="020B0604020202020204" pitchFamily="34" charset="0"/>
              <a:buChar char="•"/>
            </a:pPr>
            <a:r>
              <a:rPr lang="en-US" b="0" strike="noStrike" baseline="0" dirty="0" smtClean="0"/>
              <a:t>To </a:t>
            </a:r>
            <a:r>
              <a:rPr lang="en-US" b="0" baseline="0" dirty="0" smtClean="0"/>
              <a:t>secure long-term, stable funding</a:t>
            </a:r>
            <a:r>
              <a:rPr lang="en-US" b="0" strike="noStrike" baseline="0" dirty="0" smtClean="0"/>
              <a:t>, </a:t>
            </a:r>
            <a:r>
              <a:rPr lang="en-US" b="0" baseline="0" dirty="0" smtClean="0"/>
              <a:t>we must also seek additional changes to current hazardous waste fees under statutory authority within the next several years. </a:t>
            </a:r>
          </a:p>
          <a:p>
            <a:r>
              <a:rPr lang="en-US" b="0" strike="noStrike" baseline="0" dirty="0" smtClean="0"/>
              <a:t>(PAUSE)</a:t>
            </a:r>
          </a:p>
          <a:p>
            <a:pPr defTabSz="931774">
              <a:defRPr/>
            </a:pPr>
            <a:r>
              <a:rPr lang="en-US" b="0" baseline="0" dirty="0" smtClean="0"/>
              <a:t>We have some exciting tasks ahead of us: </a:t>
            </a:r>
          </a:p>
          <a:p>
            <a:pPr marL="174708" indent="-174708" defTabSz="931774">
              <a:buFont typeface="Arial" panose="020B0604020202020204" pitchFamily="34" charset="0"/>
              <a:buChar char="•"/>
              <a:defRPr/>
            </a:pPr>
            <a:r>
              <a:rPr lang="en-US" b="0" baseline="0" dirty="0" smtClean="0"/>
              <a:t>In addition to the Hazardous Waste Fees Rulemaking, other work continues at a fast pace.  We anticipate coming to the EQC with work that includes a permit renewal and implementation of significant federal rules, such as the Generator Improvements Rule, the Definition of Solid Waste and the recently signed Pharmaceuticals rules. (PAUSE)</a:t>
            </a:r>
          </a:p>
          <a:p>
            <a:endParaRPr lang="en-US" b="0" baseline="0" dirty="0" smtClean="0"/>
          </a:p>
          <a:p>
            <a:pPr defTabSz="949478">
              <a:defRPr/>
            </a:pPr>
            <a:r>
              <a:rPr lang="en-US" b="0" baseline="0" dirty="0" smtClean="0"/>
              <a:t>Chair George and commissioners, thank you for your consideration of the information we presented today, addressing the Hazardous Waste Program work, funding considerations, and important upcoming tasks. </a:t>
            </a:r>
            <a:endParaRPr lang="en-US" b="0" dirty="0" smtClean="0"/>
          </a:p>
          <a:p>
            <a:pPr marL="178027" indent="-178027">
              <a:buFont typeface="Arial" panose="020B0604020202020204" pitchFamily="34" charset="0"/>
              <a:buChar char="•"/>
            </a:pPr>
            <a:r>
              <a:rPr lang="en-US" b="0" dirty="0" smtClean="0"/>
              <a:t>We look forward to sharing more information with you in May.</a:t>
            </a:r>
            <a:r>
              <a:rPr lang="en-US" b="0" baseline="0" dirty="0" smtClean="0"/>
              <a:t> Until then, we welcome any additional questions you might have about the program, rulemaking background and our plans moving forward. (PAUSE)</a:t>
            </a:r>
          </a:p>
          <a:p>
            <a:endParaRPr lang="en-US" b="0" baseline="0" dirty="0" smtClean="0"/>
          </a:p>
          <a:p>
            <a:r>
              <a:rPr lang="en-US" b="0" baseline="0" dirty="0" smtClean="0"/>
              <a:t>--------------------------------------------------------------------------------------------------------------------------------------------------------------</a:t>
            </a:r>
          </a:p>
          <a:p>
            <a:r>
              <a:rPr lang="en-US" b="1" baseline="0" dirty="0" smtClean="0"/>
              <a:t>Notes:</a:t>
            </a:r>
          </a:p>
          <a:p>
            <a:endParaRPr lang="en-US" b="1" baseline="0" dirty="0" smtClean="0"/>
          </a:p>
          <a:p>
            <a:pPr marL="174708" indent="-174708">
              <a:buFont typeface="Arial" panose="020B0604020202020204" pitchFamily="34" charset="0"/>
              <a:buChar char="•"/>
            </a:pPr>
            <a:r>
              <a:rPr lang="en-US" b="0" baseline="0" dirty="0" smtClean="0"/>
              <a:t>Potential Question: Be prepared to answer what we may propose to change via statute:</a:t>
            </a:r>
          </a:p>
          <a:p>
            <a:pPr marL="640594" lvl="1" indent="-174708">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dirty="0"/>
              <a:t>Est 1992   1997 Cap $15,000 to $22,500             	</a:t>
            </a:r>
          </a:p>
          <a:p>
            <a:pPr marL="3727094" lvl="8"/>
            <a:r>
              <a:rPr lang="fr-FR" dirty="0"/>
              <a:t>           2003 Cap $22,500 to $27,500		</a:t>
            </a:r>
          </a:p>
          <a:p>
            <a:pPr marL="3727094" lvl="8"/>
            <a:r>
              <a:rPr lang="fr-FR" dirty="0"/>
              <a:t>           2007 Cap $27,500 to $32,500</a:t>
            </a:r>
            <a:r>
              <a:rPr lang="fr-FR" dirty="0" smtClean="0"/>
              <a:t> </a:t>
            </a:r>
            <a:endParaRPr lang="en-US" b="0" baseline="0" dirty="0" smtClean="0"/>
          </a:p>
          <a:p>
            <a:pPr marL="640594" lvl="1" indent="-174708">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dirty="0"/>
              <a:t>Est 1992             1997  $60 to $90              	</a:t>
            </a:r>
          </a:p>
          <a:p>
            <a:pPr marL="465887" lvl="1"/>
            <a:r>
              <a:rPr lang="fr-FR" dirty="0"/>
              <a:t>			              2003 $90 to $110          		</a:t>
            </a:r>
          </a:p>
          <a:p>
            <a:pPr marL="465887" lvl="1"/>
            <a:r>
              <a:rPr lang="fr-FR" dirty="0"/>
              <a:t>			              2007 $110 to $130 </a:t>
            </a:r>
            <a:r>
              <a:rPr lang="fr-FR" dirty="0" smtClean="0"/>
              <a:t> </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64</a:t>
            </a:fld>
            <a:endParaRPr lang="en-US">
              <a:solidFill>
                <a:prstClr val="black"/>
              </a:solidFill>
              <a:latin typeface="Calibri" panose="020F0502020204030204"/>
            </a:endParaRPr>
          </a:p>
        </p:txBody>
      </p:sp>
    </p:spTree>
    <p:extLst>
      <p:ext uri="{BB962C8B-B14F-4D97-AF65-F5344CB8AC3E}">
        <p14:creationId xmlns:p14="http://schemas.microsoft.com/office/powerpoint/2010/main" val="10012866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Jeannette 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329630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66</a:t>
            </a:fld>
            <a:endParaRPr lang="en-US" dirty="0">
              <a:solidFill>
                <a:prstClr val="black"/>
              </a:solidFill>
              <a:latin typeface="Calibri"/>
            </a:endParaRPr>
          </a:p>
        </p:txBody>
      </p:sp>
    </p:spTree>
    <p:extLst>
      <p:ext uri="{BB962C8B-B14F-4D97-AF65-F5344CB8AC3E}">
        <p14:creationId xmlns:p14="http://schemas.microsoft.com/office/powerpoint/2010/main" val="1372726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67</a:t>
            </a:fld>
            <a:endParaRPr lang="en-US"/>
          </a:p>
        </p:txBody>
      </p:sp>
    </p:spTree>
    <p:extLst>
      <p:ext uri="{BB962C8B-B14F-4D97-AF65-F5344CB8AC3E}">
        <p14:creationId xmlns:p14="http://schemas.microsoft.com/office/powerpoint/2010/main" val="17813331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a:t>
            </a:r>
            <a:r>
              <a:rPr lang="en-ZW" dirty="0" err="1"/>
              <a:t>Velco</a:t>
            </a:r>
            <a:r>
              <a:rPr lang="en-ZW" dirty="0"/>
              <a:t>,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49478">
              <a:defRPr/>
            </a:pPr>
            <a:r>
              <a:rPr lang="en-US" sz="1400" b="1" dirty="0"/>
              <a:t>Jeannette Acomb</a:t>
            </a:r>
          </a:p>
          <a:p>
            <a:pPr defTabSz="949478">
              <a:defRPr/>
            </a:pPr>
            <a:endParaRPr lang="en-US" sz="1400" b="1" dirty="0"/>
          </a:p>
          <a:p>
            <a:pPr defTabSz="949478">
              <a:defRPr/>
            </a:pPr>
            <a:r>
              <a:rPr lang="en-US" sz="1400" dirty="0"/>
              <a:t>Like other programs at DEQ, our Hazardous Waste Program is largely supported by fees. </a:t>
            </a:r>
          </a:p>
          <a:p>
            <a:pPr marL="291179" indent="-291179" defTabSz="949478">
              <a:buFont typeface="Arial" panose="020B0604020202020204" pitchFamily="34" charset="0"/>
              <a:buChar char="•"/>
              <a:defRPr/>
            </a:pPr>
            <a:r>
              <a:rPr lang="en-US" sz="1400" dirty="0"/>
              <a:t>Annually, DEQ receives approximately $3.5 million from multiple sources.  Of that total, approximately 80% are in fees, and 20% in federal grant. </a:t>
            </a:r>
          </a:p>
          <a:p>
            <a:pPr defTabSz="949478">
              <a:defRPr/>
            </a:pPr>
            <a:endParaRPr lang="en-US" sz="1400" dirty="0"/>
          </a:p>
          <a:p>
            <a:pPr marL="291179" indent="-291179" defTabSz="949478">
              <a:buFont typeface="Arial" panose="020B0604020202020204" pitchFamily="34" charset="0"/>
              <a:buChar char="•"/>
              <a:defRPr/>
            </a:pPr>
            <a:r>
              <a:rPr lang="en-US" sz="1400" dirty="0"/>
              <a:t>(CLICK) For our purposes today, we are especially interested in increasing the Generator and TSD Fees, now highlighted in green. Both of these fees are under consideration for an increase via rulemaking. </a:t>
            </a:r>
          </a:p>
          <a:p>
            <a:pPr marL="291179" indent="-291179" defTabSz="949478">
              <a:buFont typeface="Arial" panose="020B0604020202020204" pitchFamily="34" charset="0"/>
              <a:buChar char="•"/>
              <a:defRPr/>
            </a:pPr>
            <a:endParaRPr lang="en-US" sz="1400" dirty="0"/>
          </a:p>
          <a:p>
            <a:pPr defTabSz="931774">
              <a:defRPr/>
            </a:pPr>
            <a:r>
              <a:rPr lang="en-US" sz="1400" dirty="0"/>
              <a:t>For many years, we have run a lean program by seeking efficiencies and cost-saving measures including: delaying hiring, eliminating positions, and reducing overhead expenses. </a:t>
            </a:r>
          </a:p>
          <a:p>
            <a:pPr defTabSz="931774">
              <a:defRPr/>
            </a:pPr>
            <a:endParaRPr lang="en-US" sz="1400" dirty="0"/>
          </a:p>
          <a:p>
            <a:pPr marL="174708" indent="-174708" defTabSz="931774">
              <a:buFont typeface="Arial" panose="020B0604020202020204" pitchFamily="34" charset="0"/>
              <a:buChar char="•"/>
              <a:defRPr/>
            </a:pPr>
            <a:r>
              <a:rPr lang="en-US" sz="1400" dirty="0"/>
              <a:t>Now,  in spite of these efforts, we are operating at a deficit and eroding our ending fund balance. Without additional revenue, the program will continue to experience an annual deficit and will need to consider further cost reductions by December 2019. </a:t>
            </a:r>
          </a:p>
          <a:p>
            <a:pPr defTabSz="931774">
              <a:defRPr/>
            </a:pPr>
            <a:endParaRPr lang="en-US" sz="1400" b="1" dirty="0"/>
          </a:p>
          <a:p>
            <a:pPr marL="178027" indent="-178027" defTabSz="949478">
              <a:buFont typeface="Arial" panose="020B0604020202020204" pitchFamily="34" charset="0"/>
              <a:buChar char="•"/>
              <a:defRPr/>
            </a:pPr>
            <a:r>
              <a:rPr lang="en-US" sz="1400" dirty="0"/>
              <a:t>Several factors contributed to this deficit:</a:t>
            </a:r>
            <a:endParaRPr lang="en-US" sz="1400" strike="sngStrike" dirty="0"/>
          </a:p>
          <a:p>
            <a:pPr marL="652765" lvl="1" indent="-178027" defTabSz="949478">
              <a:buFont typeface="Arial" panose="020B0604020202020204" pitchFamily="34" charset="0"/>
              <a:buChar char="•"/>
              <a:defRPr/>
            </a:pPr>
            <a:r>
              <a:rPr lang="en-US" sz="1400" b="1" dirty="0"/>
              <a:t>First</a:t>
            </a:r>
            <a:r>
              <a:rPr lang="en-US" sz="1400" dirty="0"/>
              <a:t>, most of our program fees have remained unchanged for over a decade without adjustment for inflation or increased program costs which include, salaries, benefits and information technology updates. The proposed Generator and TSD Fees have remained unchanged since the late 1990s.</a:t>
            </a:r>
          </a:p>
          <a:p>
            <a:pPr marL="652765" lvl="1" indent="-178027" defTabSz="949478">
              <a:buFont typeface="Arial" panose="020B0604020202020204" pitchFamily="34" charset="0"/>
              <a:buChar char="•"/>
              <a:defRPr/>
            </a:pPr>
            <a:endParaRPr lang="en-US" sz="1400" dirty="0"/>
          </a:p>
          <a:p>
            <a:pPr marL="652765" lvl="1" indent="-178027" defTabSz="949478">
              <a:buFont typeface="Arial" panose="020B0604020202020204" pitchFamily="34" charset="0"/>
              <a:buChar char="•"/>
              <a:defRPr/>
            </a:pPr>
            <a:r>
              <a:rPr lang="en-US" sz="1400" b="1" dirty="0"/>
              <a:t>Second,</a:t>
            </a:r>
            <a:r>
              <a:rPr lang="en-US" sz="1400" dirty="0"/>
              <a:t> the program has experienced decreases in funding. For example, since 2004, the Hazardous Waste Program tipping fee has decreased by approximately 60percent. Another example, since 2008, DEQ’s EPA grant has decreased by 7%. </a:t>
            </a:r>
          </a:p>
          <a:p>
            <a:pPr marL="474738" lvl="1" defTabSz="949478">
              <a:defRPr/>
            </a:pPr>
            <a:endParaRPr lang="en-US" sz="1400" dirty="0"/>
          </a:p>
          <a:p>
            <a:pPr marL="652765" lvl="1" indent="-178027" defTabSz="949478">
              <a:buFont typeface="Arial" panose="020B0604020202020204" pitchFamily="34" charset="0"/>
              <a:buChar char="•"/>
              <a:defRPr/>
            </a:pPr>
            <a:r>
              <a:rPr lang="en-US" sz="1400" b="1" dirty="0"/>
              <a:t>And third</a:t>
            </a:r>
            <a:r>
              <a:rPr lang="en-US" sz="1400" dirty="0"/>
              <a:t>, we have experienced a significant change in state revenue. The program received $1.2 million in state General Funds in 1999. Since then, the amount of General Fund allocation steadily declined until its elimination from hazardous waste funding in 2015.</a:t>
            </a:r>
            <a:endParaRPr lang="en-US" sz="1400" strike="sngStrike" dirty="0"/>
          </a:p>
          <a:p>
            <a:pPr defTabSz="949478">
              <a:defRPr/>
            </a:pPr>
            <a:r>
              <a:rPr lang="en-US" sz="1400" b="1" dirty="0"/>
              <a:t>--------------------------</a:t>
            </a:r>
          </a:p>
          <a:p>
            <a:pPr defTabSz="949478">
              <a:defRPr/>
            </a:pPr>
            <a:r>
              <a:rPr lang="en-US" sz="1400" b="1" dirty="0"/>
              <a:t>Potential Questions: </a:t>
            </a:r>
          </a:p>
          <a:p>
            <a:pPr defTabSz="949478">
              <a:defRPr/>
            </a:pPr>
            <a:endParaRPr lang="en-US" sz="1400" b="1" dirty="0"/>
          </a:p>
          <a:p>
            <a:pPr marL="174708" indent="-174708" defTabSz="949478">
              <a:buFont typeface="Arial" panose="020B0604020202020204" pitchFamily="34" charset="0"/>
              <a:buChar char="•"/>
              <a:defRPr/>
            </a:pPr>
            <a:r>
              <a:rPr lang="en-US" sz="1400" b="1" dirty="0"/>
              <a:t>Is Land Quality interested in receiving general funds again? </a:t>
            </a:r>
            <a:r>
              <a:rPr lang="en-US" sz="1400" i="1" dirty="0" err="1"/>
              <a:t>Ans</a:t>
            </a:r>
            <a:r>
              <a:rPr lang="en-US" sz="1400" i="1" dirty="0"/>
              <a:t>: it is an agency allocation decision for those state funds received, in the past other programs such as air and water had high priority funding needs.</a:t>
            </a:r>
          </a:p>
          <a:p>
            <a:pPr marL="174708" indent="-174708" defTabSz="949478">
              <a:buFont typeface="Arial" panose="020B0604020202020204" pitchFamily="34" charset="0"/>
              <a:buChar char="•"/>
              <a:defRPr/>
            </a:pPr>
            <a:r>
              <a:rPr lang="en-US" sz="1400" b="1" dirty="0"/>
              <a:t>Is this an urgent concern, why were we not made aware of the issue earlier? Are we being asked to rubber stamp a fee increase?  </a:t>
            </a:r>
            <a:r>
              <a:rPr lang="en-US" sz="1400" i="1" dirty="0" err="1"/>
              <a:t>Ans</a:t>
            </a:r>
            <a:r>
              <a:rPr lang="en-US" sz="1400" i="1" dirty="0"/>
              <a:t>:</a:t>
            </a:r>
            <a:r>
              <a:rPr lang="en-US" sz="1400" dirty="0"/>
              <a:t> </a:t>
            </a:r>
            <a:r>
              <a:rPr lang="en-US" sz="1400" i="1" dirty="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dirty="0"/>
              <a:t>. </a:t>
            </a:r>
            <a:r>
              <a:rPr lang="en-US" sz="1400" i="1" dirty="0"/>
              <a:t> No, we are not asking for a rubber stamp, but your help in address this issue.</a:t>
            </a:r>
            <a:endParaRPr lang="en-US" sz="1400" dirty="0"/>
          </a:p>
          <a:p>
            <a:pPr marL="174708" indent="-174708" defTabSz="949478">
              <a:buFont typeface="Arial" panose="020B0604020202020204" pitchFamily="34" charset="0"/>
              <a:buChar char="•"/>
              <a:defRPr/>
            </a:pPr>
            <a:r>
              <a:rPr lang="en-US" sz="1400" b="1" dirty="0"/>
              <a:t>What is the relationship between hazardous waste work/fees and GHG goals for waste reduction? </a:t>
            </a:r>
            <a:r>
              <a:rPr lang="en-US" sz="1400" i="1" dirty="0"/>
              <a:t>Direct to Director Whitman.</a:t>
            </a:r>
            <a:r>
              <a:rPr lang="en-US" sz="1400" dirty="0"/>
              <a:t> </a:t>
            </a:r>
          </a:p>
        </p:txBody>
      </p:sp>
      <p:sp>
        <p:nvSpPr>
          <p:cNvPr id="4" name="Slide Number Placeholder 3"/>
          <p:cNvSpPr>
            <a:spLocks noGrp="1"/>
          </p:cNvSpPr>
          <p:nvPr>
            <p:ph type="sldNum" sz="quarter" idx="10"/>
          </p:nvPr>
        </p:nvSpPr>
        <p:spPr/>
        <p:txBody>
          <a:bodyPr/>
          <a:lstStyle/>
          <a:p>
            <a:pPr defTabSz="931774">
              <a:defRPr/>
            </a:pPr>
            <a:fld id="{63733E47-AAF5-41A3-9FEC-0A5C7A8FD890}" type="slidenum">
              <a:rPr lang="en-US">
                <a:solidFill>
                  <a:prstClr val="black"/>
                </a:solidFill>
                <a:latin typeface="Calibri" panose="020F0502020204030204"/>
              </a:rPr>
              <a:pPr defTabSz="931774">
                <a:defRPr/>
              </a:pPr>
              <a:t>69</a:t>
            </a:fld>
            <a:endParaRPr lang="en-US">
              <a:solidFill>
                <a:prstClr val="black"/>
              </a:solidFill>
              <a:latin typeface="Calibri" panose="020F0502020204030204"/>
            </a:endParaRPr>
          </a:p>
        </p:txBody>
      </p:sp>
    </p:spTree>
    <p:extLst>
      <p:ext uri="{BB962C8B-B14F-4D97-AF65-F5344CB8AC3E}">
        <p14:creationId xmlns:p14="http://schemas.microsoft.com/office/powerpoint/2010/main" val="67386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conclusion, DEQ recommends the Environmental Quality Commission adopt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and for addressing the Hazardous Waste 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might have about the program, rulemaking background and our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4/3/2019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4/3/2019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2A22D-28BB-4041-B5B0-00B0CB43421F}" type="datetime1">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06233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315CC-D248-4326-A82F-EDCFAA9FDAAA}" type="datetime1">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33006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39898-70D9-40BA-9A1A-E3B24438B95A}" type="datetime1">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672279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8AD6C-7939-4935-8D35-302955BB8E10}" type="datetime1">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3435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8FBA1-BF9E-4838-9A89-D3300994985E}" type="datetime1">
              <a:rPr lang="en-US" smtClean="0"/>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1606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CF1079-2C8D-4E94-BF5E-01ADE645D775}" type="datetime1">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4233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09146-1E8C-43DF-9C15-AC8064B777D1}" type="datetime1">
              <a:rPr lang="en-US" smtClean="0"/>
              <a:t>4/3/2019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07848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8AFB7-36B4-40BC-A9BD-4718FFDCABB5}" type="datetime1">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910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16964-97F3-4369-9F16-07959C2A837E}" type="datetime1">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00808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C906B-5D44-408C-BCE6-8CC046C263F9}" type="datetime1">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167745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78421-9A3A-4EDB-8138-4232E8C2CC98}" type="datetime1">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75116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4/3/2019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a:p>
        </p:txBody>
      </p:sp>
    </p:spTree>
    <p:extLst>
      <p:ext uri="{BB962C8B-B14F-4D97-AF65-F5344CB8AC3E}">
        <p14:creationId xmlns:p14="http://schemas.microsoft.com/office/powerpoint/2010/main" val="211390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4/3/2019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a:p>
        </p:txBody>
      </p:sp>
    </p:spTree>
    <p:extLst>
      <p:ext uri="{BB962C8B-B14F-4D97-AF65-F5344CB8AC3E}">
        <p14:creationId xmlns:p14="http://schemas.microsoft.com/office/powerpoint/2010/main" val="152230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4/3/2019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a:p>
        </p:txBody>
      </p:sp>
    </p:spTree>
    <p:extLst>
      <p:ext uri="{BB962C8B-B14F-4D97-AF65-F5344CB8AC3E}">
        <p14:creationId xmlns:p14="http://schemas.microsoft.com/office/powerpoint/2010/main" val="237911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4/3/2019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a:p>
        </p:txBody>
      </p:sp>
    </p:spTree>
    <p:extLst>
      <p:ext uri="{BB962C8B-B14F-4D97-AF65-F5344CB8AC3E}">
        <p14:creationId xmlns:p14="http://schemas.microsoft.com/office/powerpoint/2010/main" val="204489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4/3/2019</a:t>
            </a:fld>
            <a:endParaRPr lang="en-US"/>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a:p>
        </p:txBody>
      </p:sp>
    </p:spTree>
    <p:extLst>
      <p:ext uri="{BB962C8B-B14F-4D97-AF65-F5344CB8AC3E}">
        <p14:creationId xmlns:p14="http://schemas.microsoft.com/office/powerpoint/2010/main" val="1042115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4/3/2019</a:t>
            </a:fld>
            <a:endParaRPr lang="en-US"/>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a:p>
        </p:txBody>
      </p:sp>
    </p:spTree>
    <p:extLst>
      <p:ext uri="{BB962C8B-B14F-4D97-AF65-F5344CB8AC3E}">
        <p14:creationId xmlns:p14="http://schemas.microsoft.com/office/powerpoint/2010/main" val="1837581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4/3/2019</a:t>
            </a:fld>
            <a:endParaRPr lang="en-US"/>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a:p>
        </p:txBody>
      </p:sp>
    </p:spTree>
    <p:extLst>
      <p:ext uri="{BB962C8B-B14F-4D97-AF65-F5344CB8AC3E}">
        <p14:creationId xmlns:p14="http://schemas.microsoft.com/office/powerpoint/2010/main" val="161775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4/3/2019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4/3/2019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a:p>
        </p:txBody>
      </p:sp>
    </p:spTree>
    <p:extLst>
      <p:ext uri="{BB962C8B-B14F-4D97-AF65-F5344CB8AC3E}">
        <p14:creationId xmlns:p14="http://schemas.microsoft.com/office/powerpoint/2010/main" val="2124146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4/3/2019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a:p>
        </p:txBody>
      </p:sp>
    </p:spTree>
    <p:extLst>
      <p:ext uri="{BB962C8B-B14F-4D97-AF65-F5344CB8AC3E}">
        <p14:creationId xmlns:p14="http://schemas.microsoft.com/office/powerpoint/2010/main" val="296110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4/3/2019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a:p>
        </p:txBody>
      </p:sp>
    </p:spTree>
    <p:extLst>
      <p:ext uri="{BB962C8B-B14F-4D97-AF65-F5344CB8AC3E}">
        <p14:creationId xmlns:p14="http://schemas.microsoft.com/office/powerpoint/2010/main" val="28269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4/3/2019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a:p>
        </p:txBody>
      </p:sp>
    </p:spTree>
    <p:extLst>
      <p:ext uri="{BB962C8B-B14F-4D97-AF65-F5344CB8AC3E}">
        <p14:creationId xmlns:p14="http://schemas.microsoft.com/office/powerpoint/2010/main" val="2805120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4/3/2019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4/3/2019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4/3/2019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4/3/2019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4/3/2019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4/3/2019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4/3/2019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4/3/2019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4/3/2019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4/3/2019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419998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4/3/2019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4/3/2019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4/3/2019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4/3/2019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4/3/2019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4/3/2019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CD368-433C-40A6-B8E3-989E6B8446DA}" type="datetime1">
              <a:rPr lang="en-US" smtClean="0"/>
              <a:t>4/3/2019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99293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4/3/2019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4/3/2019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2.jpg"/><Relationship Id="rId4" Type="http://schemas.openxmlformats.org/officeDocument/2006/relationships/hyperlink" Target="https://www.oregonlaws.org/ors/466.04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hyperlink" Target="http://www.oregon.gov/deq/about-us/eqc/Pages/default.aspx"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arcweb.sos.state.or.us/pages/rules/oars_300/oar_340/340_100.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May 17, 2019</a:t>
            </a:r>
            <a:endParaRPr lang="en-US" sz="2800" dirty="0" smtClean="0">
              <a:latin typeface="Arial" pitchFamily="34" charset="0"/>
              <a:cs typeface="Arial" pitchFamily="34" charset="0"/>
            </a:endParaRPr>
          </a:p>
          <a:p>
            <a:pPr algn="r">
              <a:lnSpc>
                <a:spcPct val="110000"/>
              </a:lnSpc>
              <a:spcBef>
                <a:spcPts val="0"/>
              </a:spcBef>
            </a:pPr>
            <a:r>
              <a:rPr lang="en-US" sz="2800" dirty="0" smtClean="0"/>
              <a:t>Portland,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4000" dirty="0" smtClean="0">
                <a:solidFill>
                  <a:schemeClr val="bg1"/>
                </a:solidFill>
                <a:latin typeface="Arial" pitchFamily="34" charset="0"/>
                <a:cs typeface="Arial" pitchFamily="34" charset="0"/>
              </a:rPr>
              <a:t>Proposed Annual Compliance Determination Fee </a:t>
            </a:r>
            <a:endParaRPr lang="en-US" sz="40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10</a:t>
            </a:fld>
            <a:endParaRPr lang="en-US"/>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Introduce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endParaRPr lang="en-US" dirty="0" smtClean="0"/>
          </a:p>
          <a:p>
            <a:r>
              <a:rPr lang="en-US" dirty="0"/>
              <a:t>What else should DEQ know as we consider </a:t>
            </a:r>
            <a:r>
              <a:rPr lang="en-US" dirty="0" smtClean="0"/>
              <a:t>the permit proposal? </a:t>
            </a:r>
          </a:p>
          <a:p>
            <a:pPr marL="0"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1168" y="599694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12</a:t>
            </a:fld>
            <a:endParaRPr lang="en-US"/>
          </a:p>
        </p:txBody>
      </p:sp>
    </p:spTree>
    <p:extLst>
      <p:ext uri="{BB962C8B-B14F-4D97-AF65-F5344CB8AC3E}">
        <p14:creationId xmlns:p14="http://schemas.microsoft.com/office/powerpoint/2010/main" val="274537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683940920"/>
              </p:ext>
            </p:extLst>
          </p:nvPr>
        </p:nvGraphicFramePr>
        <p:xfrm>
          <a:off x="3525072" y="1302266"/>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80191349"/>
                  </a:ext>
                </a:extLst>
              </a:tr>
            </a:tbl>
          </a:graphicData>
        </a:graphic>
      </p:graphicFrame>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sp>
        <p:nvSpPr>
          <p:cNvPr id="11" name="Striped Right Arrow 10"/>
          <p:cNvSpPr/>
          <p:nvPr/>
        </p:nvSpPr>
        <p:spPr>
          <a:xfrm rot="10800000">
            <a:off x="5342351" y="1011262"/>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639585" y="1207595"/>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a:off x="2071844" y="405062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2171177" y="4165105"/>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21" name="Rounded Rectangle 20"/>
          <p:cNvSpPr/>
          <p:nvPr/>
        </p:nvSpPr>
        <p:spPr>
          <a:xfrm>
            <a:off x="3475525" y="112776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3967964" y="4572000"/>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3977903" y="2024241"/>
            <a:ext cx="930965"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$476K</a:t>
            </a:r>
            <a:endParaRPr lang="en-ZW" b="1" dirty="0">
              <a:solidFill>
                <a:srgbClr val="439777"/>
              </a:solidFill>
            </a:endParaRPr>
          </a:p>
        </p:txBody>
      </p:sp>
      <p:sp>
        <p:nvSpPr>
          <p:cNvPr id="23" name="TextBox 22"/>
          <p:cNvSpPr txBox="1"/>
          <p:nvPr/>
        </p:nvSpPr>
        <p:spPr>
          <a:xfrm>
            <a:off x="4046951" y="1272227"/>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pic>
        <p:nvPicPr>
          <p:cNvPr id="12" name="Picture 11" descr="Logo Color RegularSM.jpg"/>
          <p:cNvPicPr>
            <a:picLocks noChangeAspect="1"/>
          </p:cNvPicPr>
          <p:nvPr/>
        </p:nvPicPr>
        <p:blipFill>
          <a:blip r:embed="rId3" cstate="print"/>
          <a:stretch>
            <a:fillRect/>
          </a:stretch>
        </p:blipFill>
        <p:spPr>
          <a:xfrm>
            <a:off x="8672746" y="6037930"/>
            <a:ext cx="320040" cy="731520"/>
          </a:xfrm>
          <a:prstGeom prst="rect">
            <a:avLst/>
          </a:prstGeom>
        </p:spPr>
      </p:pic>
    </p:spTree>
    <p:extLst>
      <p:ext uri="{BB962C8B-B14F-4D97-AF65-F5344CB8AC3E}">
        <p14:creationId xmlns:p14="http://schemas.microsoft.com/office/powerpoint/2010/main" val="37649422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1" grpId="0" animBg="1"/>
      <p:bldP spid="15" grpId="0"/>
      <p:bldP spid="16"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#2</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31% 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3393029094"/>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$24,500</a:t>
                      </a:r>
                      <a:endParaRPr lang="en-US" sz="2400" dirty="0"/>
                    </a:p>
                  </a:txBody>
                  <a:tcPr>
                    <a:solidFill>
                      <a:srgbClr val="9FD5C0"/>
                    </a:solidFill>
                  </a:tcPr>
                </a:tc>
                <a:tc>
                  <a:txBody>
                    <a:bodyPr/>
                    <a:lstStyle/>
                    <a:p>
                      <a:pPr algn="ctr"/>
                      <a:r>
                        <a:rPr lang="en-US" sz="2400" dirty="0" smtClean="0"/>
                        <a:t>$5,750</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$98,500</a:t>
                      </a:r>
                      <a:endParaRPr lang="en-US" sz="2400" dirty="0"/>
                    </a:p>
                  </a:txBody>
                  <a:tcPr>
                    <a:solidFill>
                      <a:srgbClr val="9FD5C0"/>
                    </a:solidFill>
                  </a:tcPr>
                </a:tc>
                <a:tc>
                  <a:txBody>
                    <a:bodyPr/>
                    <a:lstStyle/>
                    <a:p>
                      <a:pPr algn="ctr"/>
                      <a:r>
                        <a:rPr lang="en-US" sz="2400" dirty="0" smtClean="0"/>
                        <a:t>$23,500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$196,500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$81,500 revenue</a:t>
            </a:r>
            <a:endParaRPr lang="en-US" sz="2800" dirty="0"/>
          </a:p>
        </p:txBody>
      </p:sp>
    </p:spTree>
    <p:extLst>
      <p:ext uri="{BB962C8B-B14F-4D97-AF65-F5344CB8AC3E}">
        <p14:creationId xmlns:p14="http://schemas.microsoft.com/office/powerpoint/2010/main" val="297978198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#1</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62</a:t>
            </a:r>
            <a:r>
              <a:rPr lang="en-US" sz="2800" dirty="0"/>
              <a:t>% </a:t>
            </a:r>
            <a:r>
              <a:rPr lang="en-US" sz="2800" dirty="0" smtClean="0"/>
              <a:t>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4056714712"/>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$30,375</a:t>
                      </a:r>
                      <a:endParaRPr lang="en-US" sz="2400" dirty="0"/>
                    </a:p>
                  </a:txBody>
                  <a:tcPr>
                    <a:solidFill>
                      <a:srgbClr val="9FD5C0"/>
                    </a:solidFill>
                  </a:tcPr>
                </a:tc>
                <a:tc>
                  <a:txBody>
                    <a:bodyPr/>
                    <a:lstStyle/>
                    <a:p>
                      <a:pPr algn="ctr"/>
                      <a:r>
                        <a:rPr lang="en-US" sz="2400" dirty="0" smtClean="0"/>
                        <a:t>$11,625</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$121,500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$243,000</a:t>
                      </a:r>
                      <a:endParaRPr lang="en-US" sz="2400" dirty="0"/>
                    </a:p>
                  </a:txBody>
                  <a:tcPr>
                    <a:solidFill>
                      <a:srgbClr val="9FD5C0"/>
                    </a:solidFill>
                  </a:tcPr>
                </a:tc>
                <a:tc>
                  <a:txBody>
                    <a:bodyPr/>
                    <a:lstStyle/>
                    <a:p>
                      <a:pPr algn="ctr"/>
                      <a:r>
                        <a:rPr lang="en-US" sz="2400" dirty="0" smtClean="0"/>
                        <a:t>$93,000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$162,750 revenue</a:t>
            </a:r>
            <a:endParaRPr lang="en-US" sz="2800" dirty="0"/>
          </a:p>
        </p:txBody>
      </p:sp>
    </p:spTree>
    <p:extLst>
      <p:ext uri="{BB962C8B-B14F-4D97-AF65-F5344CB8AC3E}">
        <p14:creationId xmlns:p14="http://schemas.microsoft.com/office/powerpoint/2010/main" val="141797093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 #2 </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0" y="0"/>
            <a:ext cx="9143999" cy="6858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smtClean="0">
                <a:solidFill>
                  <a:schemeClr val="bg1"/>
                </a:solidFill>
              </a:rPr>
              <a:t>Permit Modification Fee Increase</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17</a:t>
            </a:fld>
            <a:endParaRPr lang="en-US"/>
          </a:p>
        </p:txBody>
      </p:sp>
    </p:spTree>
    <p:extLst>
      <p:ext uri="{BB962C8B-B14F-4D97-AF65-F5344CB8AC3E}">
        <p14:creationId xmlns:p14="http://schemas.microsoft.com/office/powerpoint/2010/main" val="414359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26774" y="1523676"/>
            <a:ext cx="8001000" cy="3200724"/>
          </a:xfrm>
          <a:solidFill>
            <a:schemeClr val="bg1"/>
          </a:solidFill>
        </p:spPr>
        <p:txBody>
          <a:bodyPr>
            <a:noAutofit/>
          </a:bodyPr>
          <a:lstStyle/>
          <a:p>
            <a:pPr algn="l"/>
            <a:r>
              <a:rPr lang="en-US" sz="3000" dirty="0" smtClean="0">
                <a:solidFill>
                  <a:schemeClr val="tx1"/>
                </a:solidFill>
              </a:rPr>
              <a:t>Increase all Modification Fees to High</a:t>
            </a:r>
            <a:endParaRPr lang="en-US" sz="800" dirty="0"/>
          </a:p>
          <a:p>
            <a:pPr algn="l"/>
            <a:endParaRPr lang="en-US" sz="800" dirty="0"/>
          </a:p>
          <a:p>
            <a:pPr algn="l">
              <a:spcBef>
                <a:spcPts val="0"/>
              </a:spcBef>
            </a:pPr>
            <a:r>
              <a:rPr lang="en-US" sz="3000" dirty="0" smtClean="0"/>
              <a:t> </a:t>
            </a:r>
          </a:p>
          <a:p>
            <a:pPr algn="l">
              <a:spcBef>
                <a:spcPts val="0"/>
              </a:spcBef>
            </a:pPr>
            <a:endParaRPr lang="en-US" sz="3000" dirty="0" smtClean="0"/>
          </a:p>
          <a:p>
            <a:pPr algn="l">
              <a:spcBef>
                <a:spcPts val="0"/>
              </a:spcBef>
            </a:pPr>
            <a:endParaRPr lang="en-US" sz="3000" dirty="0"/>
          </a:p>
          <a:p>
            <a:pPr algn="l">
              <a:spcBef>
                <a:spcPts val="0"/>
              </a:spcBef>
            </a:pPr>
            <a:endParaRPr lang="en-US" sz="3000" dirty="0"/>
          </a:p>
          <a:p>
            <a:pPr algn="l">
              <a:spcBef>
                <a:spcPts val="0"/>
              </a:spcBef>
            </a:pPr>
            <a:endParaRPr lang="en-US" sz="3000" dirty="0" smtClean="0"/>
          </a:p>
          <a:p>
            <a:pPr algn="l">
              <a:spcBef>
                <a:spcPts val="0"/>
              </a:spcBef>
            </a:pPr>
            <a:endParaRPr lang="en-US" sz="1200" dirty="0" smtClean="0"/>
          </a:p>
          <a:p>
            <a:r>
              <a:rPr lang="en-US" sz="3000" dirty="0" smtClean="0">
                <a:solidFill>
                  <a:schemeClr val="accent3"/>
                </a:solidFill>
              </a:rPr>
              <a:t>$</a:t>
            </a:r>
            <a:r>
              <a:rPr lang="en-US" sz="2800" dirty="0" smtClean="0">
                <a:solidFill>
                  <a:schemeClr val="accent3"/>
                </a:solidFill>
              </a:rPr>
              <a:t>33,450 </a:t>
            </a:r>
            <a:r>
              <a:rPr lang="en-US" sz="2800" dirty="0" smtClean="0">
                <a:solidFill>
                  <a:schemeClr val="tx1"/>
                </a:solidFill>
              </a:rPr>
              <a:t>estimated potential revenue annually</a:t>
            </a:r>
          </a:p>
          <a:p>
            <a:r>
              <a:rPr lang="en-US" sz="2800" dirty="0" smtClean="0">
                <a:solidFill>
                  <a:schemeClr val="tx1"/>
                </a:solidFill>
              </a:rPr>
              <a:t>based on 20-yr average of three mod requests  </a:t>
            </a:r>
            <a:endParaRPr lang="en-US" sz="2800" dirty="0">
              <a:solidFill>
                <a:schemeClr val="tx1"/>
              </a:solidFill>
            </a:endParaRPr>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Modification Fee </a:t>
            </a:r>
            <a:r>
              <a:rPr lang="en-US" sz="3200" dirty="0" smtClean="0">
                <a:solidFill>
                  <a:schemeClr val="bg1"/>
                </a:solidFill>
              </a:rPr>
              <a:t>Proposal</a:t>
            </a:r>
            <a:endParaRPr lang="en-US" sz="3200" dirty="0">
              <a:solidFill>
                <a:schemeClr val="bg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50780595"/>
              </p:ext>
            </p:extLst>
          </p:nvPr>
        </p:nvGraphicFramePr>
        <p:xfrm>
          <a:off x="571500" y="2209800"/>
          <a:ext cx="8001000" cy="2087232"/>
        </p:xfrm>
        <a:graphic>
          <a:graphicData uri="http://schemas.openxmlformats.org/drawingml/2006/table">
            <a:tbl>
              <a:tblPr firstRow="1" bandRow="1">
                <a:tableStyleId>{F5AB1C69-6EDB-4FF4-983F-18BD219EF322}</a:tableStyleId>
              </a:tblPr>
              <a:tblGrid>
                <a:gridCol w="1121770">
                  <a:extLst>
                    <a:ext uri="{9D8B030D-6E8A-4147-A177-3AD203B41FA5}">
                      <a16:colId xmlns:a16="http://schemas.microsoft.com/office/drawing/2014/main" val="85787300"/>
                    </a:ext>
                  </a:extLst>
                </a:gridCol>
                <a:gridCol w="1278530">
                  <a:extLst>
                    <a:ext uri="{9D8B030D-6E8A-4147-A177-3AD203B41FA5}">
                      <a16:colId xmlns:a16="http://schemas.microsoft.com/office/drawing/2014/main" val="4262820624"/>
                    </a:ext>
                  </a:extLst>
                </a:gridCol>
                <a:gridCol w="1600200">
                  <a:extLst>
                    <a:ext uri="{9D8B030D-6E8A-4147-A177-3AD203B41FA5}">
                      <a16:colId xmlns:a16="http://schemas.microsoft.com/office/drawing/2014/main" val="571535773"/>
                    </a:ext>
                  </a:extLst>
                </a:gridCol>
                <a:gridCol w="2133600">
                  <a:extLst>
                    <a:ext uri="{9D8B030D-6E8A-4147-A177-3AD203B41FA5}">
                      <a16:colId xmlns:a16="http://schemas.microsoft.com/office/drawing/2014/main" val="1065264742"/>
                    </a:ext>
                  </a:extLst>
                </a:gridCol>
                <a:gridCol w="1866900">
                  <a:extLst>
                    <a:ext uri="{9D8B030D-6E8A-4147-A177-3AD203B41FA5}">
                      <a16:colId xmlns:a16="http://schemas.microsoft.com/office/drawing/2014/main" val="2478277204"/>
                    </a:ext>
                  </a:extLst>
                </a:gridCol>
              </a:tblGrid>
              <a:tr h="557972">
                <a:tc>
                  <a:txBody>
                    <a:bodyPr/>
                    <a:lstStyle/>
                    <a:p>
                      <a:pPr algn="ctr"/>
                      <a:r>
                        <a:rPr lang="en-US" sz="2000" dirty="0" smtClean="0"/>
                        <a:t>Mod</a:t>
                      </a:r>
                      <a:r>
                        <a:rPr lang="en-US" sz="2000" baseline="0" dirty="0" smtClean="0"/>
                        <a:t> Class</a:t>
                      </a:r>
                      <a:r>
                        <a:rPr lang="en-US" sz="2000" dirty="0" smtClean="0"/>
                        <a:t> #</a:t>
                      </a:r>
                      <a:endParaRPr lang="en-US" sz="2000" dirty="0" smtClean="0">
                        <a:solidFill>
                          <a:schemeClr val="tx1"/>
                        </a:solidFill>
                      </a:endParaRPr>
                    </a:p>
                  </a:txBody>
                  <a:tcPr anchor="ctr">
                    <a:solidFill>
                      <a:srgbClr val="439777"/>
                    </a:solidFill>
                  </a:tcPr>
                </a:tc>
                <a:tc>
                  <a:txBody>
                    <a:bodyPr/>
                    <a:lstStyle/>
                    <a:p>
                      <a:pPr algn="ctr"/>
                      <a:r>
                        <a:rPr lang="en-US" sz="2000" dirty="0" smtClean="0"/>
                        <a:t>Workload</a:t>
                      </a:r>
                      <a:endParaRPr lang="en-ZW" sz="2000" dirty="0">
                        <a:solidFill>
                          <a:schemeClr val="tx1"/>
                        </a:solidFill>
                      </a:endParaRPr>
                    </a:p>
                  </a:txBody>
                  <a:tcPr anchor="ctr">
                    <a:solidFill>
                      <a:srgbClr val="439777"/>
                    </a:solidFill>
                  </a:tcPr>
                </a:tc>
                <a:tc>
                  <a:txBody>
                    <a:bodyPr/>
                    <a:lstStyle/>
                    <a:p>
                      <a:pPr algn="ctr"/>
                      <a:r>
                        <a:rPr lang="en-US" sz="2000" dirty="0" smtClean="0"/>
                        <a:t>Current</a:t>
                      </a:r>
                      <a:endParaRPr lang="en-ZW" sz="2000" dirty="0">
                        <a:solidFill>
                          <a:schemeClr val="tx1"/>
                        </a:solidFill>
                      </a:endParaRPr>
                    </a:p>
                  </a:txBody>
                  <a:tcPr anchor="ctr">
                    <a:solidFill>
                      <a:srgbClr val="439777"/>
                    </a:solidFill>
                  </a:tcPr>
                </a:tc>
                <a:tc>
                  <a:txBody>
                    <a:bodyPr/>
                    <a:lstStyle/>
                    <a:p>
                      <a:pPr algn="ctr"/>
                      <a:r>
                        <a:rPr lang="en-US" sz="2000" dirty="0" smtClean="0"/>
                        <a:t>New</a:t>
                      </a:r>
                    </a:p>
                    <a:p>
                      <a:pPr algn="ctr"/>
                      <a:r>
                        <a:rPr lang="en-US" sz="2000" dirty="0" smtClean="0">
                          <a:solidFill>
                            <a:schemeClr val="bg1"/>
                          </a:solidFill>
                        </a:rPr>
                        <a:t>59% CPI</a:t>
                      </a:r>
                      <a:endParaRPr lang="en-ZW" sz="2000" dirty="0">
                        <a:solidFill>
                          <a:schemeClr val="bg1"/>
                        </a:solidFill>
                      </a:endParaRPr>
                    </a:p>
                  </a:txBody>
                  <a:tcPr anchor="ctr">
                    <a:solidFill>
                      <a:srgbClr val="439777"/>
                    </a:solidFill>
                  </a:tcPr>
                </a:tc>
                <a:tc>
                  <a:txBody>
                    <a:bodyPr/>
                    <a:lstStyle/>
                    <a:p>
                      <a:pPr algn="ctr"/>
                      <a:r>
                        <a:rPr lang="en-US" sz="2000" dirty="0" smtClean="0"/>
                        <a:t>Difference</a:t>
                      </a:r>
                      <a:endParaRPr lang="en-ZW" sz="2000" dirty="0">
                        <a:solidFill>
                          <a:schemeClr val="tx1"/>
                        </a:solidFill>
                      </a:endParaRPr>
                    </a:p>
                  </a:txBody>
                  <a:tcPr anchor="ctr">
                    <a:solidFill>
                      <a:srgbClr val="439777"/>
                    </a:solidFill>
                  </a:tcPr>
                </a:tc>
                <a:extLst>
                  <a:ext uri="{0D108BD9-81ED-4DB2-BD59-A6C34878D82A}">
                    <a16:rowId xmlns:a16="http://schemas.microsoft.com/office/drawing/2014/main" val="3502640601"/>
                  </a:ext>
                </a:extLst>
              </a:tr>
              <a:tr h="462064">
                <a:tc>
                  <a:txBody>
                    <a:bodyPr/>
                    <a:lstStyle/>
                    <a:p>
                      <a:pPr algn="ctr"/>
                      <a:r>
                        <a:rPr lang="en-US" sz="2000" dirty="0" smtClean="0"/>
                        <a:t>Class 1</a:t>
                      </a:r>
                      <a:endParaRPr lang="en-ZW" sz="2000" dirty="0">
                        <a:solidFill>
                          <a:schemeClr val="tx1"/>
                        </a:solidFill>
                      </a:endParaRPr>
                    </a:p>
                  </a:txBody>
                  <a:tcPr anchor="ctr">
                    <a:solidFill>
                      <a:srgbClr val="8FCDB5"/>
                    </a:solidFill>
                  </a:tcPr>
                </a:tc>
                <a:tc>
                  <a:txBody>
                    <a:bodyPr/>
                    <a:lstStyle/>
                    <a:p>
                      <a:pPr algn="ctr"/>
                      <a:r>
                        <a:rPr lang="en-US" sz="2000" dirty="0" smtClean="0"/>
                        <a:t>High</a:t>
                      </a:r>
                      <a:endParaRPr lang="en-ZW" sz="2000" dirty="0">
                        <a:solidFill>
                          <a:schemeClr val="tx1"/>
                        </a:solidFill>
                      </a:endParaRPr>
                    </a:p>
                  </a:txBody>
                  <a:tcPr anchor="ctr">
                    <a:solidFill>
                      <a:srgbClr val="8FCDB5"/>
                    </a:solidFill>
                  </a:tcPr>
                </a:tc>
                <a:tc>
                  <a:txBody>
                    <a:bodyPr/>
                    <a:lstStyle/>
                    <a:p>
                      <a:pPr algn="ctr"/>
                      <a:r>
                        <a:rPr lang="en-US" sz="2000" dirty="0" smtClean="0"/>
                        <a:t>$2,800</a:t>
                      </a:r>
                      <a:endParaRPr lang="en-ZW" sz="2000" dirty="0">
                        <a:solidFill>
                          <a:schemeClr val="tx1"/>
                        </a:solidFill>
                      </a:endParaRPr>
                    </a:p>
                  </a:txBody>
                  <a:tcPr anchor="ctr">
                    <a:solidFill>
                      <a:srgbClr val="8FCDB5"/>
                    </a:solidFill>
                  </a:tcPr>
                </a:tc>
                <a:tc>
                  <a:txBody>
                    <a:bodyPr/>
                    <a:lstStyle/>
                    <a:p>
                      <a:pPr algn="ctr"/>
                      <a:r>
                        <a:rPr lang="en-US" sz="2000" dirty="0" smtClean="0"/>
                        <a:t>$4,500</a:t>
                      </a:r>
                      <a:endParaRPr lang="en-ZW" sz="2000" dirty="0">
                        <a:solidFill>
                          <a:schemeClr val="tx1"/>
                        </a:solidFill>
                      </a:endParaRPr>
                    </a:p>
                  </a:txBody>
                  <a:tcPr anchor="ctr">
                    <a:solidFill>
                      <a:srgbClr val="8FCDB5"/>
                    </a:solidFill>
                  </a:tcPr>
                </a:tc>
                <a:tc>
                  <a:txBody>
                    <a:bodyPr/>
                    <a:lstStyle/>
                    <a:p>
                      <a:pPr algn="ctr"/>
                      <a:r>
                        <a:rPr lang="en-US" sz="2000" dirty="0" smtClean="0"/>
                        <a:t>$1,700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013601673"/>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2</a:t>
                      </a:r>
                      <a:endParaRPr lang="en-ZW" sz="2000" dirty="0">
                        <a:solidFill>
                          <a:schemeClr val="tx1"/>
                        </a:solidFill>
                      </a:endParaRPr>
                    </a:p>
                  </a:txBody>
                  <a:tcPr anchor="ctr">
                    <a:solidFill>
                      <a:srgbClr val="C5E5D9"/>
                    </a:solidFill>
                  </a:tcPr>
                </a:tc>
                <a:tc>
                  <a:txBody>
                    <a:bodyPr/>
                    <a:lstStyle/>
                    <a:p>
                      <a:pPr algn="ctr"/>
                      <a:r>
                        <a:rPr lang="en-US" sz="2000" dirty="0" smtClean="0"/>
                        <a:t>High</a:t>
                      </a:r>
                      <a:endParaRPr lang="en-ZW" sz="2000" dirty="0">
                        <a:solidFill>
                          <a:schemeClr val="tx1"/>
                        </a:solidFill>
                      </a:endParaRPr>
                    </a:p>
                  </a:txBody>
                  <a:tcPr anchor="ctr">
                    <a:solidFill>
                      <a:srgbClr val="C5E5D9"/>
                    </a:solidFill>
                  </a:tcPr>
                </a:tc>
                <a:tc>
                  <a:txBody>
                    <a:bodyPr/>
                    <a:lstStyle/>
                    <a:p>
                      <a:pPr algn="ctr"/>
                      <a:r>
                        <a:rPr lang="en-US" sz="2000" dirty="0" smtClean="0"/>
                        <a:t>$20,000</a:t>
                      </a:r>
                      <a:endParaRPr lang="en-ZW" sz="2000" dirty="0">
                        <a:solidFill>
                          <a:schemeClr val="tx1"/>
                        </a:solidFill>
                      </a:endParaRPr>
                    </a:p>
                  </a:txBody>
                  <a:tcPr anchor="ctr">
                    <a:solidFill>
                      <a:srgbClr val="C5E5D9"/>
                    </a:solidFill>
                  </a:tcPr>
                </a:tc>
                <a:tc>
                  <a:txBody>
                    <a:bodyPr/>
                    <a:lstStyle/>
                    <a:p>
                      <a:pPr algn="ctr"/>
                      <a:r>
                        <a:rPr lang="en-US" sz="2000" dirty="0" smtClean="0"/>
                        <a:t>$31,800</a:t>
                      </a:r>
                      <a:endParaRPr lang="en-US" sz="2000" dirty="0" smtClean="0">
                        <a:solidFill>
                          <a:schemeClr val="tx1"/>
                        </a:solidFill>
                      </a:endParaRPr>
                    </a:p>
                  </a:txBody>
                  <a:tcPr anchor="ctr">
                    <a:solidFill>
                      <a:srgbClr val="C5E5D9"/>
                    </a:solidFill>
                  </a:tcPr>
                </a:tc>
                <a:tc>
                  <a:txBody>
                    <a:bodyPr/>
                    <a:lstStyle/>
                    <a:p>
                      <a:pPr algn="ctr"/>
                      <a:r>
                        <a:rPr lang="en-US" sz="2000" dirty="0" smtClean="0"/>
                        <a:t>$11,800</a:t>
                      </a:r>
                      <a:endParaRPr lang="en-US" sz="2000" dirty="0" smtClean="0">
                        <a:solidFill>
                          <a:schemeClr val="tx1"/>
                        </a:solidFill>
                      </a:endParaRPr>
                    </a:p>
                  </a:txBody>
                  <a:tcPr anchor="ctr">
                    <a:solidFill>
                      <a:srgbClr val="C5E5D9"/>
                    </a:solidFill>
                  </a:tcPr>
                </a:tc>
                <a:extLst>
                  <a:ext uri="{0D108BD9-81ED-4DB2-BD59-A6C34878D82A}">
                    <a16:rowId xmlns:a16="http://schemas.microsoft.com/office/drawing/2014/main" val="628733247"/>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3</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High</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$31,000</a:t>
                      </a:r>
                      <a:endParaRPr lang="en-ZW" sz="2000" dirty="0">
                        <a:solidFill>
                          <a:schemeClr val="tx1"/>
                        </a:solidFill>
                      </a:endParaRPr>
                    </a:p>
                  </a:txBody>
                  <a:tcPr anchor="ctr">
                    <a:solidFill>
                      <a:srgbClr val="8FCDB5"/>
                    </a:solidFill>
                  </a:tcPr>
                </a:tc>
                <a:tc>
                  <a:txBody>
                    <a:bodyPr/>
                    <a:lstStyle/>
                    <a:p>
                      <a:pPr algn="ctr"/>
                      <a:r>
                        <a:rPr lang="en-US" sz="2000" dirty="0" smtClean="0"/>
                        <a:t>$49,300</a:t>
                      </a:r>
                      <a:endParaRPr lang="en-ZW" sz="2000" dirty="0">
                        <a:solidFill>
                          <a:schemeClr val="tx1"/>
                        </a:solidFill>
                      </a:endParaRPr>
                    </a:p>
                  </a:txBody>
                  <a:tcPr anchor="ctr">
                    <a:solidFill>
                      <a:srgbClr val="8FCDB5"/>
                    </a:solidFill>
                  </a:tcPr>
                </a:tc>
                <a:tc>
                  <a:txBody>
                    <a:bodyPr/>
                    <a:lstStyle/>
                    <a:p>
                      <a:pPr algn="ctr"/>
                      <a:r>
                        <a:rPr lang="en-US" sz="2000" dirty="0" smtClean="0"/>
                        <a:t>$18,300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326014569"/>
                  </a:ext>
                </a:extLst>
              </a:tr>
            </a:tbl>
          </a:graphicData>
        </a:graphic>
      </p:graphicFrame>
      <p:pic>
        <p:nvPicPr>
          <p:cNvPr id="7" name="Picture 6" descr="Logo Color RegularSM.jpg"/>
          <p:cNvPicPr>
            <a:picLocks noChangeAspect="1"/>
          </p:cNvPicPr>
          <p:nvPr/>
        </p:nvPicPr>
        <p:blipFill>
          <a:blip r:embed="rId3" cstate="print"/>
          <a:stretch>
            <a:fillRect/>
          </a:stretch>
        </p:blipFill>
        <p:spPr>
          <a:xfrm>
            <a:off x="8572500" y="6019800"/>
            <a:ext cx="320040" cy="731520"/>
          </a:xfrm>
          <a:prstGeom prst="rect">
            <a:avLst/>
          </a:prstGeom>
        </p:spPr>
      </p:pic>
      <p:sp>
        <p:nvSpPr>
          <p:cNvPr id="8" name="Rectangle 7"/>
          <p:cNvSpPr/>
          <p:nvPr/>
        </p:nvSpPr>
        <p:spPr>
          <a:xfrm>
            <a:off x="152400"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27576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43977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r>
              <a:rPr lang="en-US" sz="4800" dirty="0" smtClean="0">
                <a:solidFill>
                  <a:schemeClr val="bg1"/>
                </a:solidFill>
              </a:rPr>
              <a:t>New Administrative Fee</a:t>
            </a:r>
            <a:endParaRPr lang="en-US" sz="4800" dirty="0">
              <a:solidFill>
                <a:schemeClr val="bg1"/>
              </a:solidFill>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19</a:t>
            </a:fld>
            <a:endParaRPr lang="en-US" dirty="0"/>
          </a:p>
        </p:txBody>
      </p:sp>
    </p:spTree>
    <p:extLst>
      <p:ext uri="{BB962C8B-B14F-4D97-AF65-F5344CB8AC3E}">
        <p14:creationId xmlns:p14="http://schemas.microsoft.com/office/powerpoint/2010/main" val="228171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$3.47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~$312,750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#1</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2442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$5.50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~$495,000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#2</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4139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Summary</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590068"/>
            <a:ext cx="4267200" cy="4648200"/>
          </a:xfrm>
          <a:solidFill>
            <a:schemeClr val="bg1"/>
          </a:solidFill>
        </p:spPr>
        <p:txBody>
          <a:bodyPr>
            <a:noAutofit/>
          </a:bodyPr>
          <a:lstStyle/>
          <a:p>
            <a:pPr marL="342900" lvl="1" indent="-342900">
              <a:buFont typeface="Arial" panose="020B0604020202020204" pitchFamily="34" charset="0"/>
              <a:buChar char="•"/>
            </a:pPr>
            <a:r>
              <a:rPr lang="en-US" dirty="0" smtClean="0">
                <a:solidFill>
                  <a:schemeClr val="tx1"/>
                </a:solidFill>
              </a:rPr>
              <a:t>Current annual ~ $362,500</a:t>
            </a:r>
          </a:p>
          <a:p>
            <a:pPr marL="0" lvl="1" indent="0">
              <a:buNone/>
            </a:pPr>
            <a:r>
              <a:rPr lang="en-US" dirty="0" smtClean="0">
                <a:solidFill>
                  <a:schemeClr val="tx1"/>
                </a:solidFill>
              </a:rPr>
              <a:t> </a:t>
            </a:r>
          </a:p>
          <a:p>
            <a:pPr marL="342900" lvl="1" indent="-342900">
              <a:buFont typeface="Arial" panose="020B0604020202020204" pitchFamily="34" charset="0"/>
              <a:buChar char="•"/>
            </a:pPr>
            <a:r>
              <a:rPr lang="en-US" dirty="0" smtClean="0"/>
              <a:t>Need ~ $476,000 fully fund</a:t>
            </a:r>
          </a:p>
          <a:p>
            <a:pPr marL="0" lvl="1" indent="0">
              <a:buNone/>
            </a:pPr>
            <a:endParaRPr lang="en-US" dirty="0" smtClean="0"/>
          </a:p>
          <a:p>
            <a:pPr marL="342900" lvl="1" indent="-342900">
              <a:buFont typeface="Arial" panose="020B0604020202020204" pitchFamily="34" charset="0"/>
              <a:buChar char="•"/>
            </a:pPr>
            <a:r>
              <a:rPr lang="en-US" dirty="0" smtClean="0">
                <a:solidFill>
                  <a:schemeClr val="tx1"/>
                </a:solidFill>
              </a:rPr>
              <a:t>Proposed Phase 1 changes include:</a:t>
            </a:r>
          </a:p>
          <a:p>
            <a:pPr marL="742950" lvl="2" indent="-342900">
              <a:buFont typeface="Courier New" panose="02070309020205020404" pitchFamily="49" charset="0"/>
              <a:buChar char="o"/>
            </a:pPr>
            <a:r>
              <a:rPr lang="en-US" dirty="0" smtClean="0"/>
              <a:t>Annual fee increase</a:t>
            </a:r>
          </a:p>
          <a:p>
            <a:pPr marL="742950" lvl="2" indent="-342900">
              <a:buFont typeface="Courier New" panose="02070309020205020404" pitchFamily="49" charset="0"/>
              <a:buChar char="o"/>
            </a:pPr>
            <a:r>
              <a:rPr lang="en-US" dirty="0" smtClean="0"/>
              <a:t>Mod fee increase</a:t>
            </a:r>
          </a:p>
          <a:p>
            <a:pPr marL="742950" lvl="2" indent="-342900">
              <a:buFont typeface="Courier New" panose="02070309020205020404" pitchFamily="49" charset="0"/>
              <a:buChar char="o"/>
            </a:pPr>
            <a:r>
              <a:rPr lang="en-US" dirty="0" smtClean="0"/>
              <a:t>New Annual Compliance Determination fee</a:t>
            </a:r>
          </a:p>
          <a:p>
            <a:pPr marL="400050" lvl="2" indent="0">
              <a:buNone/>
            </a:pPr>
            <a:endParaRPr lang="en-US" dirty="0"/>
          </a:p>
          <a:p>
            <a:pPr marL="400050" lvl="2" indent="0">
              <a:buNone/>
            </a:pPr>
            <a:endParaRPr lang="en-US" dirty="0" smtClean="0">
              <a:solidFill>
                <a:schemeClr val="tx1"/>
              </a:solidFill>
            </a:endParaRPr>
          </a:p>
          <a:p>
            <a:pPr marL="0" lvl="1" indent="0" algn="l">
              <a:buNone/>
            </a:pPr>
            <a:endParaRPr lang="en-US" sz="1800" dirty="0">
              <a:solidFill>
                <a:schemeClr val="tx1"/>
              </a:solidFill>
            </a:endParaRPr>
          </a:p>
          <a:p>
            <a:pPr marL="0" indent="0" algn="l">
              <a:buNone/>
            </a:pPr>
            <a:endParaRPr lang="en-US" sz="2800"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362200"/>
            <a:ext cx="4174434" cy="2799137"/>
          </a:xfrm>
          <a:prstGeom prst="rect">
            <a:avLst/>
          </a:prstGeom>
          <a:ln>
            <a:noFill/>
          </a:ln>
          <a:effectLst>
            <a:softEdge rad="112500"/>
          </a:effectLst>
        </p:spPr>
      </p:pic>
      <p:sp>
        <p:nvSpPr>
          <p:cNvPr id="6" name="TextBox 5"/>
          <p:cNvSpPr txBox="1"/>
          <p:nvPr/>
        </p:nvSpPr>
        <p:spPr>
          <a:xfrm>
            <a:off x="5433391" y="5161337"/>
            <a:ext cx="3429000" cy="215444"/>
          </a:xfrm>
          <a:prstGeom prst="rect">
            <a:avLst/>
          </a:prstGeom>
          <a:noFill/>
        </p:spPr>
        <p:txBody>
          <a:bodyPr wrap="square" rtlCol="0">
            <a:spAutoFit/>
          </a:bodyPr>
          <a:lstStyle/>
          <a:p>
            <a:r>
              <a:rPr lang="en-US" sz="800" dirty="0"/>
              <a:t>Source: https://en.wikipedia.org/wiki/File:Rogue_River_Oregon_USA.jpg</a:t>
            </a:r>
          </a:p>
        </p:txBody>
      </p:sp>
      <p:sp>
        <p:nvSpPr>
          <p:cNvPr id="7" name="Rectangle 6"/>
          <p:cNvSpPr/>
          <p:nvPr/>
        </p:nvSpPr>
        <p:spPr>
          <a:xfrm>
            <a:off x="152400" y="62433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3426"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22</a:t>
            </a:fld>
            <a:endParaRPr lang="en-US"/>
          </a:p>
        </p:txBody>
      </p:sp>
    </p:spTree>
    <p:extLst>
      <p:ext uri="{BB962C8B-B14F-4D97-AF65-F5344CB8AC3E}">
        <p14:creationId xmlns:p14="http://schemas.microsoft.com/office/powerpoint/2010/main" val="32154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91650" y="3325359"/>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2" name="Table 21"/>
          <p:cNvGraphicFramePr>
            <a:graphicFrameLocks noGrp="1"/>
          </p:cNvGraphicFramePr>
          <p:nvPr>
            <p:extLst>
              <p:ext uri="{D42A27DB-BD31-4B8C-83A1-F6EECF244321}">
                <p14:modId xmlns:p14="http://schemas.microsoft.com/office/powerpoint/2010/main" val="1180086679"/>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520198" y="1759625"/>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5520198" y="3405448"/>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77608" y="3923648"/>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77608" y="4014045"/>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35290" y="1848772"/>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pPr marL="0" indent="0">
              <a:buNone/>
            </a:pPr>
            <a:endParaRPr lang="en-US" dirty="0" smtClean="0"/>
          </a:p>
          <a:p>
            <a:r>
              <a:rPr lang="en-US" dirty="0" smtClean="0"/>
              <a:t>What else should DEQ know as we consider the permit proposal? </a:t>
            </a:r>
          </a:p>
          <a:p>
            <a:pPr marL="457200" lvl="1"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24</a:t>
            </a:fld>
            <a:endParaRPr lang="en-US" dirty="0"/>
          </a:p>
        </p:txBody>
      </p:sp>
    </p:spTree>
    <p:extLst>
      <p:ext uri="{BB962C8B-B14F-4D97-AF65-F5344CB8AC3E}">
        <p14:creationId xmlns:p14="http://schemas.microsoft.com/office/powerpoint/2010/main" val="104736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25</a:t>
            </a:fld>
            <a:endParaRPr lang="en-US"/>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$11,625 annually</a:t>
            </a:r>
          </a:p>
          <a:p>
            <a:r>
              <a:rPr lang="en-US" dirty="0" smtClean="0"/>
              <a:t>Second facility increase = $463,875 annually	</a:t>
            </a:r>
            <a:r>
              <a:rPr lang="en-US" sz="2800" dirty="0" smtClean="0"/>
              <a:t>    $162,750 for ACDP fee</a:t>
            </a:r>
          </a:p>
          <a:p>
            <a:pPr marL="914400" lvl="2" indent="0">
              <a:buNone/>
            </a:pPr>
            <a:r>
              <a:rPr lang="en-US" sz="2800" dirty="0" smtClean="0"/>
              <a:t> </a:t>
            </a:r>
            <a:r>
              <a:rPr lang="en-US" sz="2800" u="sng" dirty="0" smtClean="0"/>
              <a:t>+ $312,750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77880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50000"/>
              </a:lnSpc>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28</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289132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smtClean="0"/>
              <a:t>Mitigation Examples:</a:t>
            </a:r>
          </a:p>
          <a:p>
            <a:pPr marL="0" indent="0">
              <a:buNone/>
            </a:pPr>
            <a:endParaRPr lang="en-US" b="1" dirty="0" smtClean="0"/>
          </a:p>
          <a:p>
            <a:r>
              <a:rPr lang="en-US" dirty="0"/>
              <a:t>Establishing differing compliance or reporting requirements or time tables for small </a:t>
            </a:r>
            <a:r>
              <a:rPr lang="en-US" dirty="0" smtClean="0"/>
              <a:t>business.</a:t>
            </a:r>
          </a:p>
          <a:p>
            <a:pPr marL="0" indent="0">
              <a:buNone/>
            </a:pPr>
            <a:endParaRPr lang="en-US" dirty="0"/>
          </a:p>
          <a:p>
            <a:r>
              <a:rPr lang="en-US" dirty="0"/>
              <a:t>Clarifying, consolidating or simplifying the compliance and reporting requirements under the rule for small </a:t>
            </a:r>
            <a:r>
              <a:rPr lang="en-US" dirty="0" smtClean="0"/>
              <a:t>business.</a:t>
            </a:r>
          </a:p>
          <a:p>
            <a:pPr marL="0" indent="0">
              <a:buNone/>
            </a:pPr>
            <a:endParaRPr lang="en-US" dirty="0"/>
          </a:p>
          <a:p>
            <a:r>
              <a:rPr lang="en-US" dirty="0" smtClean="0"/>
              <a:t>Exempting </a:t>
            </a:r>
            <a:r>
              <a:rPr lang="en-US" dirty="0"/>
              <a:t>small businesses from any or all requirements of the </a:t>
            </a:r>
            <a:r>
              <a:rPr lang="en-US" dirty="0" smtClean="0"/>
              <a:t>rule.</a:t>
            </a:r>
          </a:p>
          <a:p>
            <a:pPr marL="0" indent="0">
              <a:buNone/>
            </a:pPr>
            <a:endParaRPr lang="en-US" dirty="0" smtClean="0"/>
          </a:p>
          <a:p>
            <a:r>
              <a:rPr lang="en-US" dirty="0" smtClean="0"/>
              <a:t>Other less </a:t>
            </a:r>
            <a:r>
              <a:rPr lang="en-US" dirty="0"/>
              <a:t>intrusive or less costly alternatives applicable to small </a:t>
            </a:r>
            <a:r>
              <a:rPr lang="en-US" dirty="0" smtClean="0"/>
              <a:t>business?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404146"/>
            <a:ext cx="4038600" cy="2744412"/>
          </a:xfrm>
        </p:spPr>
      </p:pic>
      <p:sp>
        <p:nvSpPr>
          <p:cNvPr id="4" name="Slide Number Placeholder 3"/>
          <p:cNvSpPr>
            <a:spLocks noGrp="1"/>
          </p:cNvSpPr>
          <p:nvPr>
            <p:ph type="sldNum" sz="quarter" idx="12"/>
          </p:nvPr>
        </p:nvSpPr>
        <p:spPr/>
        <p:txBody>
          <a:bodyPr/>
          <a:lstStyle/>
          <a:p>
            <a:fld id="{1939E361-6CC3-4B93-8D02-0CA414705067}" type="slidenum">
              <a:rPr lang="en-US" smtClean="0"/>
              <a:pPr/>
              <a:t>29</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4572000" y="5261013"/>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152078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eaLnBrk="1" hangingPunct="1">
              <a:spcBef>
                <a:spcPct val="0"/>
              </a:spcBef>
              <a:spcAft>
                <a:spcPts val="600"/>
              </a:spcAft>
              <a:buFont typeface="Wingdings" panose="05000000000000000000" pitchFamily="2" charset="2"/>
              <a:buChar char="Ø"/>
            </a:pPr>
            <a:r>
              <a:rPr lang="en-US" altLang="en-US" sz="2000" dirty="0" smtClean="0"/>
              <a:t>Projected $1.2-$1.5 million deficit in revenue for 2019-2021 </a:t>
            </a:r>
            <a:r>
              <a:rPr lang="en-US" altLang="en-US" sz="2000" dirty="0" smtClean="0"/>
              <a:t>biennium</a:t>
            </a:r>
            <a:endParaRPr lang="en-US" altLang="en-US" sz="2000" dirty="0"/>
          </a:p>
          <a:p>
            <a:pPr eaLnBrk="1" hangingPunct="1">
              <a:spcBef>
                <a:spcPct val="0"/>
              </a:spcBef>
              <a:spcAft>
                <a:spcPts val="600"/>
              </a:spcAft>
              <a:buFont typeface="Wingdings" panose="05000000000000000000" pitchFamily="2" charset="2"/>
              <a:buChar char="Ø"/>
            </a:pPr>
            <a:r>
              <a:rPr lang="en-US" altLang="en-US" sz="2000" dirty="0"/>
              <a:t>Fee increases needed as </a:t>
            </a:r>
            <a:r>
              <a:rPr lang="en-US" altLang="en-US" sz="2000" dirty="0" smtClean="0"/>
              <a:t>program </a:t>
            </a:r>
            <a:r>
              <a:rPr lang="en-US" altLang="en-US" sz="2000" dirty="0"/>
              <a:t>operating costs </a:t>
            </a:r>
            <a:r>
              <a:rPr lang="en-US" altLang="en-US" sz="2000" dirty="0" smtClean="0"/>
              <a:t>increase</a:t>
            </a:r>
            <a:endParaRPr lang="en-US" altLang="en-US" sz="2000" dirty="0"/>
          </a:p>
          <a:p>
            <a:pPr eaLnBrk="1" hangingPunct="1">
              <a:spcBef>
                <a:spcPct val="0"/>
              </a:spcBef>
              <a:spcAft>
                <a:spcPts val="600"/>
              </a:spcAft>
              <a:buFont typeface="Wingdings" panose="05000000000000000000" pitchFamily="2" charset="2"/>
              <a:buChar char="Ø"/>
            </a:pPr>
            <a:r>
              <a:rPr lang="en-US" altLang="en-US" sz="2000" dirty="0"/>
              <a:t>Federal and state statutes authorize fee increases </a:t>
            </a:r>
            <a:r>
              <a:rPr lang="en-US" altLang="en-US" sz="2000" dirty="0" smtClean="0"/>
              <a:t>to implement </a:t>
            </a:r>
            <a:r>
              <a:rPr lang="en-US" altLang="en-US" sz="2000" dirty="0" smtClean="0"/>
              <a:t>program</a:t>
            </a:r>
            <a:endParaRPr lang="en-US" altLang="en-US" sz="2000" dirty="0"/>
          </a:p>
          <a:p>
            <a:pPr eaLnBrk="1" hangingPunct="1">
              <a:spcBef>
                <a:spcPct val="0"/>
              </a:spcBef>
              <a:spcAft>
                <a:spcPts val="600"/>
              </a:spcAft>
              <a:buFont typeface="Wingdings" panose="05000000000000000000" pitchFamily="2" charset="2"/>
              <a:buChar char="Ø"/>
            </a:pPr>
            <a:endParaRPr lang="en-US" altLang="en-US" sz="2000" dirty="0" smtClean="0"/>
          </a:p>
          <a:p>
            <a:pPr eaLnBrk="1" hangingPunct="1">
              <a:spcBef>
                <a:spcPct val="0"/>
              </a:spcBef>
              <a:spcAft>
                <a:spcPts val="600"/>
              </a:spcAft>
              <a:buFont typeface="Wingdings" panose="05000000000000000000" pitchFamily="2" charset="2"/>
              <a:buChar char="Ø"/>
            </a:pPr>
            <a:r>
              <a:rPr lang="en-US" altLang="en-US" sz="2000" dirty="0" smtClean="0"/>
              <a:t>Today’s fee </a:t>
            </a:r>
            <a:r>
              <a:rPr lang="en-US" altLang="en-US" sz="2000" dirty="0"/>
              <a:t>increase proposal:</a:t>
            </a:r>
          </a:p>
          <a:p>
            <a:pPr eaLnBrk="1" hangingPunct="1">
              <a:spcBef>
                <a:spcPct val="0"/>
              </a:spcBef>
              <a:spcAft>
                <a:spcPts val="600"/>
              </a:spcAft>
              <a:buFont typeface="Wingdings" panose="05000000000000000000" pitchFamily="2" charset="2"/>
              <a:buChar char="Ø"/>
            </a:pPr>
            <a:r>
              <a:rPr lang="en-US" altLang="en-US" sz="2000" b="1" dirty="0" smtClean="0"/>
              <a:t>Generator Fees: Phased in </a:t>
            </a:r>
            <a:r>
              <a:rPr lang="en-US" altLang="en-US" sz="2000" dirty="0" smtClean="0"/>
              <a:t>2019-2024; </a:t>
            </a:r>
            <a:r>
              <a:rPr lang="en-US" altLang="en-US" sz="2000" dirty="0"/>
              <a:t>invoice </a:t>
            </a:r>
            <a:r>
              <a:rPr lang="en-US" altLang="en-US" sz="2000" dirty="0" smtClean="0"/>
              <a:t>July 2019</a:t>
            </a:r>
            <a:endParaRPr lang="en-US" altLang="en-US" sz="2000" b="1" dirty="0"/>
          </a:p>
          <a:p>
            <a:pPr eaLnBrk="1" hangingPunct="1">
              <a:spcBef>
                <a:spcPct val="0"/>
              </a:spcBef>
              <a:spcAft>
                <a:spcPts val="600"/>
              </a:spcAft>
              <a:buFont typeface="Wingdings" panose="05000000000000000000" pitchFamily="2" charset="2"/>
              <a:buChar char="Ø"/>
            </a:pPr>
            <a:r>
              <a:rPr lang="en-US" altLang="en-US" sz="2000" b="1" dirty="0" smtClean="0"/>
              <a:t>Permitting Fees: One increase in </a:t>
            </a:r>
            <a:r>
              <a:rPr lang="en-US" altLang="en-US" sz="2000" dirty="0" smtClean="0"/>
              <a:t>2019;  </a:t>
            </a:r>
            <a:r>
              <a:rPr lang="en-US" altLang="en-US" sz="2000" dirty="0"/>
              <a:t>invoice in </a:t>
            </a:r>
            <a:r>
              <a:rPr lang="en-US" altLang="en-US" sz="2000" dirty="0" smtClean="0"/>
              <a:t>July 2019</a:t>
            </a:r>
            <a:endParaRPr lang="en-US" altLang="en-US" sz="20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 y="0"/>
            <a:ext cx="9183666" cy="6858000"/>
          </a:xfrm>
          <a:prstGeom prst="rect">
            <a:avLst/>
          </a:prstGeom>
        </p:spPr>
      </p:pic>
      <p:sp>
        <p:nvSpPr>
          <p:cNvPr id="5" name="TextBox 4"/>
          <p:cNvSpPr txBox="1"/>
          <p:nvPr/>
        </p:nvSpPr>
        <p:spPr>
          <a:xfrm>
            <a:off x="685800" y="6553200"/>
            <a:ext cx="8153400" cy="230832"/>
          </a:xfrm>
          <a:prstGeom prst="rect">
            <a:avLst/>
          </a:prstGeom>
          <a:noFill/>
        </p:spPr>
        <p:txBody>
          <a:bodyPr wrap="square" rtlCol="0">
            <a:spAutoFit/>
          </a:bodyPr>
          <a:lstStyle/>
          <a:p>
            <a:r>
              <a:rPr lang="en-US" sz="900" dirty="0">
                <a:solidFill>
                  <a:schemeClr val="bg1"/>
                </a:solidFill>
              </a:rPr>
              <a:t>Source: By Oregon's Mt. Hood Territory. - http://www.fhwa.dot.gov/byways/photos/62736., Public Domain, https://commons.wikimedia.org/w/index.php?curid=715348</a:t>
            </a:r>
          </a:p>
        </p:txBody>
      </p:sp>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a:p>
        </p:txBody>
      </p:sp>
      <p:sp>
        <p:nvSpPr>
          <p:cNvPr id="3" name="TextBox 2"/>
          <p:cNvSpPr txBox="1"/>
          <p:nvPr/>
        </p:nvSpPr>
        <p:spPr>
          <a:xfrm>
            <a:off x="457200" y="2354123"/>
            <a:ext cx="6705600" cy="1384995"/>
          </a:xfrm>
          <a:prstGeom prst="rect">
            <a:avLst/>
          </a:prstGeom>
          <a:noFill/>
        </p:spPr>
        <p:txBody>
          <a:bodyPr wrap="square" rtlCol="0">
            <a:spAutoFit/>
          </a:bodyPr>
          <a:lstStyle/>
          <a:p>
            <a:r>
              <a:rPr lang="en-US" sz="2800" b="1" dirty="0" smtClean="0">
                <a:solidFill>
                  <a:schemeClr val="bg1"/>
                </a:solidFill>
              </a:rPr>
              <a:t>DEQ’s mission is to be a leader in restoring, maintaining and enhancing the quality of Oregon’s air, land and water.</a:t>
            </a:r>
            <a:endParaRPr lang="en-US" sz="2800" b="1" dirty="0">
              <a:solidFill>
                <a:schemeClr val="bg1"/>
              </a:solidFill>
            </a:endParaRPr>
          </a:p>
        </p:txBody>
      </p:sp>
    </p:spTree>
    <p:extLst>
      <p:ext uri="{BB962C8B-B14F-4D97-AF65-F5344CB8AC3E}">
        <p14:creationId xmlns:p14="http://schemas.microsoft.com/office/powerpoint/2010/main" val="32500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Hazardous Waste Proposed </a:t>
            </a:r>
          </a:p>
          <a:p>
            <a:pPr algn="r"/>
            <a:r>
              <a:rPr lang="en-US" sz="3600" dirty="0" smtClean="0">
                <a:solidFill>
                  <a:schemeClr val="tx1"/>
                </a:solidFill>
                <a:latin typeface="Arial" pitchFamily="34" charset="0"/>
                <a:cs typeface="Arial" pitchFamily="34" charset="0"/>
              </a:rPr>
              <a:t>Fees Increase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October 18, 2018</a:t>
            </a:r>
          </a:p>
          <a:p>
            <a:pPr algn="r">
              <a:lnSpc>
                <a:spcPct val="110000"/>
              </a:lnSpc>
              <a:spcBef>
                <a:spcPts val="0"/>
              </a:spcBef>
            </a:pPr>
            <a:r>
              <a:rPr lang="en-US" sz="2800" dirty="0" smtClean="0">
                <a:solidFill>
                  <a:schemeClr val="tx1"/>
                </a:solidFill>
                <a:latin typeface="Arial" pitchFamily="34" charset="0"/>
                <a:cs typeface="Arial" pitchFamily="34" charset="0"/>
              </a:rPr>
              <a:t>Portland HQ, 6</a:t>
            </a:r>
            <a:r>
              <a:rPr lang="en-US" sz="2800" baseline="30000" dirty="0" smtClean="0">
                <a:solidFill>
                  <a:schemeClr val="tx1"/>
                </a:solidFill>
                <a:latin typeface="Arial" pitchFamily="34" charset="0"/>
                <a:cs typeface="Arial" pitchFamily="34" charset="0"/>
              </a:rPr>
              <a:t>th</a:t>
            </a:r>
            <a:r>
              <a:rPr lang="en-US" sz="2800" dirty="0" smtClean="0">
                <a:solidFill>
                  <a:schemeClr val="tx1"/>
                </a:solidFill>
                <a:latin typeface="Arial" pitchFamily="34" charset="0"/>
                <a:cs typeface="Arial" pitchFamily="34" charset="0"/>
              </a:rPr>
              <a:t> Floor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260743" y="5996940"/>
            <a:ext cx="320040" cy="731520"/>
          </a:xfrm>
          <a:prstGeom prst="rect">
            <a:avLst/>
          </a:prstGeom>
        </p:spPr>
      </p:pic>
    </p:spTree>
    <p:extLst>
      <p:ext uri="{BB962C8B-B14F-4D97-AF65-F5344CB8AC3E}">
        <p14:creationId xmlns:p14="http://schemas.microsoft.com/office/powerpoint/2010/main" val="328978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Recap Committee Meetings 1 &amp; 2</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1"/>
            <a:ext cx="4264152" cy="2514599"/>
          </a:xfrm>
        </p:spPr>
        <p:txBody>
          <a:bodyPr>
            <a:noAutofit/>
          </a:bodyPr>
          <a:lstStyle/>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Impacts from declining revenue</a:t>
            </a:r>
          </a:p>
          <a:p>
            <a:pPr marL="457200" indent="-457200" algn="l">
              <a:buFont typeface="Arial" panose="020B0604020202020204" pitchFamily="34" charset="0"/>
              <a:buChar char="•"/>
            </a:pPr>
            <a:endParaRPr lang="en-US" sz="1000"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Ideal service levels for DEQ’s Hazardous Waste Program?</a:t>
            </a:r>
            <a:r>
              <a:rPr lang="en-US" sz="2400" dirty="0" smtClean="0">
                <a:latin typeface="Arial" pitchFamily="34" charset="0"/>
                <a:cs typeface="Arial" pitchFamily="34" charset="0"/>
              </a:rPr>
              <a:t>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1256" y="1771275"/>
            <a:ext cx="3749040" cy="234205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8" name="TextBox 7"/>
          <p:cNvSpPr txBox="1"/>
          <p:nvPr/>
        </p:nvSpPr>
        <p:spPr>
          <a:xfrm>
            <a:off x="5127664" y="4134167"/>
            <a:ext cx="3959352" cy="338554"/>
          </a:xfrm>
          <a:prstGeom prst="rect">
            <a:avLst/>
          </a:prstGeom>
          <a:noFill/>
        </p:spPr>
        <p:txBody>
          <a:bodyPr wrap="square" rtlCol="0">
            <a:spAutoFit/>
          </a:bodyPr>
          <a:lstStyle/>
          <a:p>
            <a:r>
              <a:rPr lang="en-US" sz="800" dirty="0"/>
              <a:t>Source: https://www.telegraph.co.uk/travel/destinations/north-america/united-states/articles/neskowin-ghost-forest-oregon/</a:t>
            </a:r>
          </a:p>
        </p:txBody>
      </p:sp>
      <p:sp>
        <p:nvSpPr>
          <p:cNvPr id="6" name="TextBox 5"/>
          <p:cNvSpPr txBox="1"/>
          <p:nvPr/>
        </p:nvSpPr>
        <p:spPr>
          <a:xfrm>
            <a:off x="457200" y="4114799"/>
            <a:ext cx="60960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Arial" pitchFamily="34" charset="0"/>
                <a:cs typeface="Arial" pitchFamily="34" charset="0"/>
              </a:rPr>
              <a:t>Pros &amp; Cons </a:t>
            </a:r>
            <a:r>
              <a:rPr lang="en-US" sz="2400" dirty="0">
                <a:latin typeface="Arial" pitchFamily="34" charset="0"/>
                <a:cs typeface="Arial" pitchFamily="34" charset="0"/>
              </a:rPr>
              <a:t>of:</a:t>
            </a:r>
          </a:p>
          <a:p>
            <a:pPr marL="914400" lvl="1" indent="-457200">
              <a:buFont typeface="Arial" panose="020B0604020202020204" pitchFamily="34" charset="0"/>
              <a:buChar char="•"/>
            </a:pPr>
            <a:r>
              <a:rPr lang="en-US" sz="2400" dirty="0" smtClean="0"/>
              <a:t>Proposals </a:t>
            </a:r>
            <a:r>
              <a:rPr lang="en-US" sz="2400" dirty="0"/>
              <a:t>to maintain </a:t>
            </a:r>
            <a:r>
              <a:rPr lang="en-US" sz="2400" dirty="0" smtClean="0"/>
              <a:t>service </a:t>
            </a:r>
            <a:r>
              <a:rPr lang="en-US" sz="2400" dirty="0"/>
              <a:t>level </a:t>
            </a:r>
            <a:r>
              <a:rPr lang="en-US" sz="2400" dirty="0" smtClean="0"/>
              <a:t>&amp; future </a:t>
            </a:r>
            <a:r>
              <a:rPr lang="en-US" sz="2400" dirty="0"/>
              <a:t>needs?</a:t>
            </a:r>
          </a:p>
          <a:p>
            <a:pPr marL="914400" lvl="1" indent="-457200">
              <a:buFont typeface="Arial" panose="020B0604020202020204" pitchFamily="34" charset="0"/>
              <a:buChar char="•"/>
            </a:pPr>
            <a:r>
              <a:rPr lang="en-US" sz="2400" dirty="0" smtClean="0"/>
              <a:t>Incremental or one </a:t>
            </a:r>
            <a:r>
              <a:rPr lang="en-US" sz="2400" dirty="0"/>
              <a:t>single fee </a:t>
            </a:r>
            <a:r>
              <a:rPr lang="en-US" sz="2400" dirty="0" smtClean="0"/>
              <a:t>increase?</a:t>
            </a:r>
          </a:p>
          <a:p>
            <a:pPr marL="914400" lvl="1" indent="-457200">
              <a:buFont typeface="Arial" panose="020B0604020202020204" pitchFamily="34" charset="0"/>
              <a:buChar char="•"/>
            </a:pPr>
            <a:r>
              <a:rPr lang="en-US" sz="2400" dirty="0" smtClean="0"/>
              <a:t>Combine </a:t>
            </a:r>
            <a:r>
              <a:rPr lang="en-US" sz="2400" dirty="0"/>
              <a:t>fee </a:t>
            </a:r>
            <a:r>
              <a:rPr lang="en-US" sz="2400" dirty="0" smtClean="0"/>
              <a:t>increases? </a:t>
            </a:r>
            <a:endParaRPr lang="en-US" sz="2400"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32</a:t>
            </a:fld>
            <a:endParaRPr lang="en-US" dirty="0"/>
          </a:p>
        </p:txBody>
      </p:sp>
    </p:spTree>
    <p:extLst>
      <p:ext uri="{BB962C8B-B14F-4D97-AF65-F5344CB8AC3E}">
        <p14:creationId xmlns:p14="http://schemas.microsoft.com/office/powerpoint/2010/main" val="222258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33</a:t>
            </a:fld>
            <a:endParaRPr lang="en-US"/>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 Meeting Summary</a:t>
            </a:r>
            <a:endParaRPr lang="en-US" sz="3200" dirty="0">
              <a:solidFill>
                <a:schemeClr val="bg1"/>
              </a:solidFill>
              <a:latin typeface="Arial" pitchFamily="34" charset="0"/>
              <a:cs typeface="Arial" pitchFamily="34" charset="0"/>
            </a:endParaRPr>
          </a:p>
        </p:txBody>
      </p:sp>
      <p:sp>
        <p:nvSpPr>
          <p:cNvPr id="10" name="Content Placeholder 9"/>
          <p:cNvSpPr>
            <a:spLocks noGrp="1"/>
          </p:cNvSpPr>
          <p:nvPr>
            <p:ph sz="half" idx="1"/>
          </p:nvPr>
        </p:nvSpPr>
        <p:spPr>
          <a:xfrm>
            <a:off x="457200" y="1539145"/>
            <a:ext cx="5029200" cy="4525963"/>
          </a:xfrm>
        </p:spPr>
        <p:txBody>
          <a:bodyPr>
            <a:normAutofit fontScale="92500" lnSpcReduction="10000"/>
          </a:bodyPr>
          <a:lstStyle/>
          <a:p>
            <a:pPr marL="0" indent="0">
              <a:buNone/>
            </a:pPr>
            <a:r>
              <a:rPr lang="en-US" dirty="0" smtClean="0"/>
              <a:t>Permitting needs an additional $476K annually:</a:t>
            </a:r>
          </a:p>
          <a:p>
            <a:r>
              <a:rPr lang="en-US" dirty="0" smtClean="0"/>
              <a:t>Annual Compliance Determination Fee</a:t>
            </a:r>
          </a:p>
          <a:p>
            <a:pPr lvl="1"/>
            <a:r>
              <a:rPr lang="en-US" dirty="0" smtClean="0"/>
              <a:t>Propose 31% increase for additional $81,500</a:t>
            </a:r>
          </a:p>
          <a:p>
            <a:r>
              <a:rPr lang="en-US" dirty="0" smtClean="0"/>
              <a:t>Permit Modification Fee</a:t>
            </a:r>
          </a:p>
          <a:p>
            <a:pPr lvl="1"/>
            <a:r>
              <a:rPr lang="en-US" dirty="0" smtClean="0"/>
              <a:t>Variable revenue stream, depending on requests.</a:t>
            </a:r>
            <a:endParaRPr lang="en-US" dirty="0"/>
          </a:p>
          <a:p>
            <a:r>
              <a:rPr lang="en-US" dirty="0" smtClean="0"/>
              <a:t>Administrative Fee </a:t>
            </a:r>
          </a:p>
          <a:p>
            <a:pPr lvl="1"/>
            <a:r>
              <a:rPr lang="en-US" dirty="0" smtClean="0"/>
              <a:t>Propose $5.50/metric ton for additional $495,000</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1860640"/>
            <a:ext cx="3505200" cy="2878753"/>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1939E361-6CC3-4B93-8D02-0CA414705067}" type="slidenum">
              <a:rPr lang="en-US" smtClean="0"/>
              <a:pPr/>
              <a:t>34</a:t>
            </a:fld>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6" name="TextBox 5"/>
          <p:cNvSpPr txBox="1"/>
          <p:nvPr/>
        </p:nvSpPr>
        <p:spPr>
          <a:xfrm>
            <a:off x="5239871" y="4708321"/>
            <a:ext cx="3886200" cy="338554"/>
          </a:xfrm>
          <a:prstGeom prst="rect">
            <a:avLst/>
          </a:prstGeom>
          <a:noFill/>
        </p:spPr>
        <p:txBody>
          <a:bodyPr wrap="square" rtlCol="0">
            <a:spAutoFit/>
          </a:bodyPr>
          <a:lstStyle/>
          <a:p>
            <a:r>
              <a:rPr lang="en-US" sz="800" dirty="0"/>
              <a:t>Source: https://www.mnn.com/earth-matters/wilderness-resources/blogs/capturing-beauty-columbia-river-gorge</a:t>
            </a:r>
          </a:p>
        </p:txBody>
      </p:sp>
    </p:spTree>
    <p:extLst>
      <p:ext uri="{BB962C8B-B14F-4D97-AF65-F5344CB8AC3E}">
        <p14:creationId xmlns:p14="http://schemas.microsoft.com/office/powerpoint/2010/main" val="192436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p:txBody>
          <a:bodyPr>
            <a:normAutofit lnSpcReduction="10000"/>
          </a:bodyPr>
          <a:lstStyle/>
          <a:p>
            <a:r>
              <a:rPr lang="en-US" dirty="0" smtClean="0"/>
              <a:t>What are the pros and cons associated with our current proposal? </a:t>
            </a:r>
          </a:p>
          <a:p>
            <a:pPr marL="0" indent="0">
              <a:buNone/>
            </a:pPr>
            <a:endParaRPr lang="en-US" dirty="0" smtClean="0"/>
          </a:p>
          <a:p>
            <a:r>
              <a:rPr lang="en-US" dirty="0"/>
              <a:t>What else should DEQ know as we consider the generator fee proposal? </a:t>
            </a:r>
          </a:p>
          <a:p>
            <a:pPr marL="0"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35</a:t>
            </a:fld>
            <a:endParaRPr lang="en-US"/>
          </a:p>
        </p:txBody>
      </p:sp>
    </p:spTree>
    <p:extLst>
      <p:ext uri="{BB962C8B-B14F-4D97-AF65-F5344CB8AC3E}">
        <p14:creationId xmlns:p14="http://schemas.microsoft.com/office/powerpoint/2010/main" val="87714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Proposed Generator Fee Increase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571500" y="2105601"/>
            <a:ext cx="3657600" cy="3480742"/>
          </a:xfrm>
        </p:spPr>
        <p:txBody>
          <a:bodyPr>
            <a:noAutofit/>
          </a:bodyPr>
          <a:lstStyle/>
          <a:p>
            <a:endParaRPr lang="en-US" sz="2400" dirty="0" smtClean="0"/>
          </a:p>
          <a:p>
            <a:pPr marL="0" indent="0">
              <a:buNone/>
            </a:pPr>
            <a:endParaRPr lang="en-US" sz="2400" dirty="0" smtClean="0"/>
          </a:p>
          <a:p>
            <a:r>
              <a:rPr lang="en-US" sz="2400" dirty="0" smtClean="0"/>
              <a:t>Generator annual activity verification fee </a:t>
            </a:r>
          </a:p>
          <a:p>
            <a:endParaRPr lang="en-US" sz="2400" dirty="0" smtClean="0"/>
          </a:p>
          <a:p>
            <a:r>
              <a:rPr lang="en-US" sz="2400" dirty="0" smtClean="0"/>
              <a:t>Management method factor</a:t>
            </a:r>
          </a:p>
          <a:p>
            <a:pPr marL="0" indent="0" algn="l">
              <a:buNone/>
            </a:pPr>
            <a:endParaRPr lang="en-US" sz="1400" i="1" dirty="0" smtClean="0"/>
          </a:p>
          <a:p>
            <a:pPr marL="0" indent="0">
              <a:buNone/>
            </a:pPr>
            <a:endParaRPr lang="en-US" sz="1400" i="1" dirty="0" smtClean="0"/>
          </a:p>
          <a:p>
            <a:pPr marL="0" indent="0">
              <a:buNone/>
            </a:pPr>
            <a:endParaRPr lang="en-US" sz="1400" i="1" dirty="0"/>
          </a:p>
          <a:p>
            <a:pPr marL="0" indent="0">
              <a:buNone/>
            </a:pPr>
            <a:endParaRPr lang="en-US" sz="1400" i="1" dirty="0" smtClean="0"/>
          </a:p>
          <a:p>
            <a:pPr marL="0" indent="0" algn="l">
              <a:buNone/>
            </a:pPr>
            <a:endParaRPr lang="en-US" sz="1400" dirty="0"/>
          </a:p>
          <a:p>
            <a:pPr marL="0" indent="0" algn="l">
              <a:buNone/>
            </a:pPr>
            <a:endParaRPr lang="en-US" sz="1400" dirty="0" smtClean="0"/>
          </a:p>
          <a:p>
            <a:pPr marL="0" indent="0" algn="l">
              <a:buNone/>
            </a:pPr>
            <a:endParaRPr lang="en-US" sz="1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7741"/>
            <a:ext cx="4038600" cy="3230880"/>
          </a:xfrm>
          <a:prstGeom prst="rect">
            <a:avLst/>
          </a:prstGeom>
          <a:ln>
            <a:noFill/>
          </a:ln>
          <a:effectLst>
            <a:softEdge rad="112500"/>
          </a:effectLst>
        </p:spPr>
      </p:pic>
      <p:sp>
        <p:nvSpPr>
          <p:cNvPr id="6" name="TextBox 5"/>
          <p:cNvSpPr txBox="1"/>
          <p:nvPr/>
        </p:nvSpPr>
        <p:spPr>
          <a:xfrm>
            <a:off x="5638800" y="5370899"/>
            <a:ext cx="2895600" cy="215444"/>
          </a:xfrm>
          <a:prstGeom prst="rect">
            <a:avLst/>
          </a:prstGeom>
          <a:noFill/>
        </p:spPr>
        <p:txBody>
          <a:bodyPr wrap="square" rtlCol="0">
            <a:spAutoFit/>
          </a:bodyPr>
          <a:lstStyle/>
          <a:p>
            <a:r>
              <a:rPr lang="en-US" sz="800" dirty="0"/>
              <a:t>Source: http://amihines-geol308.blogspot.com/p/timeline.html</a:t>
            </a:r>
          </a:p>
        </p:txBody>
      </p:sp>
      <p:sp>
        <p:nvSpPr>
          <p:cNvPr id="7" name="Rectangle 6"/>
          <p:cNvSpPr/>
          <p:nvPr/>
        </p:nvSpPr>
        <p:spPr>
          <a:xfrm>
            <a:off x="152400" y="62885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86800"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37</a:t>
            </a:fld>
            <a:endParaRPr lang="en-US"/>
          </a:p>
        </p:txBody>
      </p:sp>
    </p:spTree>
    <p:extLst>
      <p:ext uri="{BB962C8B-B14F-4D97-AF65-F5344CB8AC3E}">
        <p14:creationId xmlns:p14="http://schemas.microsoft.com/office/powerpoint/2010/main" val="296102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smtClean="0">
                <a:solidFill>
                  <a:schemeClr val="bg1"/>
                </a:solidFill>
                <a:latin typeface="Arial" pitchFamily="34" charset="0"/>
                <a:cs typeface="Arial" pitchFamily="34" charset="0"/>
              </a:rPr>
              <a:t> Annual Activity</a:t>
            </a:r>
            <a:r>
              <a:rPr lang="en-US" sz="3200" dirty="0" smtClean="0">
                <a:solidFill>
                  <a:schemeClr val="bg1"/>
                </a:solidFill>
              </a:rPr>
              <a:t> </a:t>
            </a:r>
            <a:r>
              <a:rPr lang="en-US" sz="3200" dirty="0" smtClean="0">
                <a:solidFill>
                  <a:schemeClr val="bg1"/>
                </a:solidFill>
                <a:latin typeface="Arial" pitchFamily="34" charset="0"/>
                <a:cs typeface="Arial" pitchFamily="34" charset="0"/>
              </a:rPr>
              <a:t>Verification Fee</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07808039"/>
              </p:ext>
            </p:extLst>
          </p:nvPr>
        </p:nvGraphicFramePr>
        <p:xfrm>
          <a:off x="533402" y="1586264"/>
          <a:ext cx="8381998" cy="3457055"/>
        </p:xfrm>
        <a:graphic>
          <a:graphicData uri="http://schemas.openxmlformats.org/drawingml/2006/table">
            <a:tbl>
              <a:tblPr firstRow="1" bandRow="1">
                <a:tableStyleId>{5C22544A-7EE6-4342-B048-85BDC9FD1C3A}</a:tableStyleId>
              </a:tblPr>
              <a:tblGrid>
                <a:gridCol w="1411412">
                  <a:extLst>
                    <a:ext uri="{9D8B030D-6E8A-4147-A177-3AD203B41FA5}">
                      <a16:colId xmlns:a16="http://schemas.microsoft.com/office/drawing/2014/main" val="4056988508"/>
                    </a:ext>
                  </a:extLst>
                </a:gridCol>
                <a:gridCol w="1330361">
                  <a:extLst>
                    <a:ext uri="{9D8B030D-6E8A-4147-A177-3AD203B41FA5}">
                      <a16:colId xmlns:a16="http://schemas.microsoft.com/office/drawing/2014/main" val="2238847707"/>
                    </a:ext>
                  </a:extLst>
                </a:gridCol>
                <a:gridCol w="1220625">
                  <a:extLst>
                    <a:ext uri="{9D8B030D-6E8A-4147-A177-3AD203B41FA5}">
                      <a16:colId xmlns:a16="http://schemas.microsoft.com/office/drawing/2014/main" val="253172251"/>
                    </a:ext>
                  </a:extLst>
                </a:gridCol>
                <a:gridCol w="1143000">
                  <a:extLst>
                    <a:ext uri="{9D8B030D-6E8A-4147-A177-3AD203B41FA5}">
                      <a16:colId xmlns:a16="http://schemas.microsoft.com/office/drawing/2014/main" val="4068982078"/>
                    </a:ext>
                  </a:extLst>
                </a:gridCol>
                <a:gridCol w="1295400">
                  <a:extLst>
                    <a:ext uri="{9D8B030D-6E8A-4147-A177-3AD203B41FA5}">
                      <a16:colId xmlns:a16="http://schemas.microsoft.com/office/drawing/2014/main" val="3715072975"/>
                    </a:ext>
                  </a:extLst>
                </a:gridCol>
                <a:gridCol w="1981200">
                  <a:extLst>
                    <a:ext uri="{9D8B030D-6E8A-4147-A177-3AD203B41FA5}">
                      <a16:colId xmlns:a16="http://schemas.microsoft.com/office/drawing/2014/main" val="364262245"/>
                    </a:ext>
                  </a:extLst>
                </a:gridCol>
              </a:tblGrid>
              <a:tr h="569464">
                <a:tc>
                  <a:txBody>
                    <a:bodyPr/>
                    <a:lstStyle/>
                    <a:p>
                      <a:pPr algn="ctr"/>
                      <a:r>
                        <a:rPr lang="en-US" dirty="0" smtClean="0"/>
                        <a:t>Generator Category</a:t>
                      </a:r>
                    </a:p>
                  </a:txBody>
                  <a:tcPr/>
                </a:tc>
                <a:tc>
                  <a:txBody>
                    <a:bodyPr/>
                    <a:lstStyle/>
                    <a:p>
                      <a:pPr algn="ctr"/>
                      <a:r>
                        <a:rPr lang="en-US" dirty="0" smtClean="0"/>
                        <a:t>Current</a:t>
                      </a:r>
                      <a:r>
                        <a:rPr lang="en-US" baseline="0" dirty="0" smtClean="0"/>
                        <a:t> Fee</a:t>
                      </a:r>
                      <a:endParaRPr lang="en-ZW" dirty="0"/>
                    </a:p>
                  </a:txBody>
                  <a:tcPr/>
                </a:tc>
                <a:tc>
                  <a:txBody>
                    <a:bodyPr/>
                    <a:lstStyle/>
                    <a:p>
                      <a:pPr algn="ctr"/>
                      <a:r>
                        <a:rPr lang="en-US" dirty="0" smtClean="0">
                          <a:solidFill>
                            <a:schemeClr val="bg1"/>
                          </a:solidFill>
                        </a:rPr>
                        <a:t>Jul</a:t>
                      </a:r>
                      <a:r>
                        <a:rPr lang="en-US" baseline="0" dirty="0" smtClean="0">
                          <a:solidFill>
                            <a:schemeClr val="bg1"/>
                          </a:solidFill>
                        </a:rPr>
                        <a:t> </a:t>
                      </a:r>
                      <a:r>
                        <a:rPr lang="en-US" dirty="0" smtClean="0">
                          <a:solidFill>
                            <a:schemeClr val="bg1"/>
                          </a:solidFill>
                        </a:rPr>
                        <a:t>2019 (+25%)</a:t>
                      </a:r>
                      <a:endParaRPr lang="en-ZW" dirty="0">
                        <a:solidFill>
                          <a:schemeClr val="bg1"/>
                        </a:solidFill>
                      </a:endParaRPr>
                    </a:p>
                  </a:txBody>
                  <a:tcPr/>
                </a:tc>
                <a:tc>
                  <a:txBody>
                    <a:bodyPr/>
                    <a:lstStyle/>
                    <a:p>
                      <a:pPr algn="ctr"/>
                      <a:r>
                        <a:rPr lang="en-US" dirty="0" smtClean="0">
                          <a:solidFill>
                            <a:schemeClr val="bg1"/>
                          </a:solidFill>
                        </a:rPr>
                        <a:t>Jul 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US" dirty="0" smtClean="0">
                          <a:solidFill>
                            <a:schemeClr val="bg1"/>
                          </a:solidFill>
                        </a:rPr>
                        <a:t>Jul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ZW" dirty="0" smtClean="0">
                          <a:solidFill>
                            <a:schemeClr val="tx1"/>
                          </a:solidFill>
                        </a:rPr>
                        <a:t>Annual Difference</a:t>
                      </a:r>
                    </a:p>
                    <a:p>
                      <a:pPr algn="ctr"/>
                      <a:r>
                        <a:rPr lang="en-ZW" dirty="0" smtClean="0">
                          <a:solidFill>
                            <a:schemeClr val="tx1"/>
                          </a:solidFill>
                        </a:rPr>
                        <a:t>from Current</a:t>
                      </a:r>
                      <a:endParaRPr lang="en-ZW"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3866967410"/>
                  </a:ext>
                </a:extLst>
              </a:tr>
              <a:tr h="537776">
                <a:tc>
                  <a:txBody>
                    <a:bodyPr/>
                    <a:lstStyle/>
                    <a:p>
                      <a:pPr algn="ctr"/>
                      <a:r>
                        <a:rPr lang="en-US" dirty="0" smtClean="0"/>
                        <a:t>LQG (196)</a:t>
                      </a:r>
                      <a:endParaRPr lang="en-ZW" dirty="0"/>
                    </a:p>
                  </a:txBody>
                  <a:tcPr/>
                </a:tc>
                <a:tc>
                  <a:txBody>
                    <a:bodyPr/>
                    <a:lstStyle/>
                    <a:p>
                      <a:pPr algn="ctr"/>
                      <a:r>
                        <a:rPr lang="en-US" dirty="0" smtClean="0"/>
                        <a:t>$525</a:t>
                      </a:r>
                      <a:endParaRPr lang="en-ZW" dirty="0"/>
                    </a:p>
                  </a:txBody>
                  <a:tcPr/>
                </a:tc>
                <a:tc>
                  <a:txBody>
                    <a:bodyPr/>
                    <a:lstStyle/>
                    <a:p>
                      <a:pPr algn="ctr"/>
                      <a:r>
                        <a:rPr lang="en-US" dirty="0" smtClean="0"/>
                        <a:t>$656</a:t>
                      </a:r>
                      <a:endParaRPr lang="en-ZW" dirty="0"/>
                    </a:p>
                  </a:txBody>
                  <a:tcPr/>
                </a:tc>
                <a:tc>
                  <a:txBody>
                    <a:bodyPr/>
                    <a:lstStyle/>
                    <a:p>
                      <a:pPr algn="ctr"/>
                      <a:r>
                        <a:rPr lang="en-US" dirty="0" smtClean="0"/>
                        <a:t>$788</a:t>
                      </a:r>
                      <a:endParaRPr lang="en-ZW" dirty="0"/>
                    </a:p>
                  </a:txBody>
                  <a:tcPr/>
                </a:tc>
                <a:tc>
                  <a:txBody>
                    <a:bodyPr/>
                    <a:lstStyle/>
                    <a:p>
                      <a:pPr algn="ctr"/>
                      <a:r>
                        <a:rPr lang="en-US" dirty="0" smtClean="0"/>
                        <a:t>$945</a:t>
                      </a:r>
                      <a:endParaRPr lang="en-ZW" dirty="0"/>
                    </a:p>
                  </a:txBody>
                  <a:tcPr/>
                </a:tc>
                <a:tc>
                  <a:txBody>
                    <a:bodyPr/>
                    <a:lstStyle/>
                    <a:p>
                      <a:pPr algn="ctr"/>
                      <a:r>
                        <a:rPr lang="en-US" b="1" dirty="0" smtClean="0"/>
                        <a:t>$420</a:t>
                      </a:r>
                    </a:p>
                  </a:txBody>
                  <a:tcPr>
                    <a:solidFill>
                      <a:schemeClr val="accent4">
                        <a:lumMod val="40000"/>
                        <a:lumOff val="60000"/>
                      </a:schemeClr>
                    </a:solidFill>
                  </a:tcPr>
                </a:tc>
                <a:extLst>
                  <a:ext uri="{0D108BD9-81ED-4DB2-BD59-A6C34878D82A}">
                    <a16:rowId xmlns:a16="http://schemas.microsoft.com/office/drawing/2014/main" val="1158903270"/>
                  </a:ext>
                </a:extLst>
              </a:tr>
              <a:tr h="539500">
                <a:tc>
                  <a:txBody>
                    <a:bodyPr/>
                    <a:lstStyle/>
                    <a:p>
                      <a:pPr algn="ctr"/>
                      <a:r>
                        <a:rPr lang="en-US" dirty="0" smtClean="0"/>
                        <a:t>SQG (291)</a:t>
                      </a:r>
                      <a:endParaRPr lang="en-ZW" dirty="0"/>
                    </a:p>
                  </a:txBody>
                  <a:tcPr/>
                </a:tc>
                <a:tc>
                  <a:txBody>
                    <a:bodyPr/>
                    <a:lstStyle/>
                    <a:p>
                      <a:pPr algn="ctr"/>
                      <a:r>
                        <a:rPr lang="en-US" dirty="0" smtClean="0"/>
                        <a:t>$300</a:t>
                      </a:r>
                      <a:endParaRPr lang="en-ZW" dirty="0"/>
                    </a:p>
                  </a:txBody>
                  <a:tcPr/>
                </a:tc>
                <a:tc>
                  <a:txBody>
                    <a:bodyPr/>
                    <a:lstStyle/>
                    <a:p>
                      <a:pPr algn="ctr"/>
                      <a:r>
                        <a:rPr lang="en-US" dirty="0" smtClean="0"/>
                        <a:t>$375</a:t>
                      </a:r>
                      <a:endParaRPr lang="en-ZW" dirty="0"/>
                    </a:p>
                  </a:txBody>
                  <a:tcPr/>
                </a:tc>
                <a:tc>
                  <a:txBody>
                    <a:bodyPr/>
                    <a:lstStyle/>
                    <a:p>
                      <a:pPr algn="ctr"/>
                      <a:r>
                        <a:rPr lang="en-US" dirty="0" smtClean="0"/>
                        <a:t>$450</a:t>
                      </a:r>
                      <a:endParaRPr lang="en-ZW" dirty="0"/>
                    </a:p>
                  </a:txBody>
                  <a:tcPr/>
                </a:tc>
                <a:tc>
                  <a:txBody>
                    <a:bodyPr/>
                    <a:lstStyle/>
                    <a:p>
                      <a:pPr algn="ctr"/>
                      <a:r>
                        <a:rPr lang="en-US" dirty="0" smtClean="0"/>
                        <a:t>$540</a:t>
                      </a:r>
                      <a:endParaRPr lang="en-ZW" dirty="0"/>
                    </a:p>
                  </a:txBody>
                  <a:tcPr/>
                </a:tc>
                <a:tc>
                  <a:txBody>
                    <a:bodyPr/>
                    <a:lstStyle/>
                    <a:p>
                      <a:pPr algn="ctr"/>
                      <a:r>
                        <a:rPr lang="en-US" b="1" dirty="0" smtClean="0"/>
                        <a:t>$240</a:t>
                      </a:r>
                    </a:p>
                  </a:txBody>
                  <a:tcPr>
                    <a:solidFill>
                      <a:schemeClr val="accent4">
                        <a:lumMod val="40000"/>
                        <a:lumOff val="60000"/>
                      </a:schemeClr>
                    </a:solidFill>
                  </a:tcPr>
                </a:tc>
                <a:extLst>
                  <a:ext uri="{0D108BD9-81ED-4DB2-BD59-A6C34878D82A}">
                    <a16:rowId xmlns:a16="http://schemas.microsoft.com/office/drawing/2014/main" val="4237656254"/>
                  </a:ext>
                </a:extLst>
              </a:tr>
              <a:tr h="550979">
                <a:tc>
                  <a:txBody>
                    <a:bodyPr/>
                    <a:lstStyle/>
                    <a:p>
                      <a:pPr algn="ctr"/>
                      <a:r>
                        <a:rPr lang="en-ZW" dirty="0" smtClean="0"/>
                        <a:t>Increase</a:t>
                      </a:r>
                    </a:p>
                  </a:txBody>
                  <a:tcPr/>
                </a:tc>
                <a:tc>
                  <a:txBody>
                    <a:bodyPr/>
                    <a:lstStyle/>
                    <a:p>
                      <a:pPr algn="ctr"/>
                      <a:r>
                        <a:rPr lang="en-ZW" b="0" dirty="0" smtClean="0"/>
                        <a:t>N/A</a:t>
                      </a:r>
                      <a:endParaRPr lang="en-ZW" b="0" dirty="0"/>
                    </a:p>
                  </a:txBody>
                  <a:tcPr/>
                </a:tc>
                <a:tc>
                  <a:txBody>
                    <a:bodyPr/>
                    <a:lstStyle/>
                    <a:p>
                      <a:pPr algn="ctr"/>
                      <a:r>
                        <a:rPr lang="en-US" dirty="0" smtClean="0"/>
                        <a:t>$47,550</a:t>
                      </a:r>
                      <a:endParaRPr lang="en-ZW" dirty="0"/>
                    </a:p>
                  </a:txBody>
                  <a:tcPr/>
                </a:tc>
                <a:tc>
                  <a:txBody>
                    <a:bodyPr/>
                    <a:lstStyle/>
                    <a:p>
                      <a:pPr algn="ctr"/>
                      <a:r>
                        <a:rPr lang="en-US" dirty="0" smtClean="0"/>
                        <a:t>$47,550</a:t>
                      </a:r>
                      <a:endParaRPr lang="en-ZW" dirty="0"/>
                    </a:p>
                  </a:txBody>
                  <a:tcPr/>
                </a:tc>
                <a:tc>
                  <a:txBody>
                    <a:bodyPr/>
                    <a:lstStyle/>
                    <a:p>
                      <a:pPr algn="ctr"/>
                      <a:r>
                        <a:rPr lang="en-US" dirty="0" smtClean="0"/>
                        <a:t>$57,060</a:t>
                      </a:r>
                      <a:endParaRPr lang="en-ZW" dirty="0"/>
                    </a:p>
                  </a:txBody>
                  <a:tcPr/>
                </a:tc>
                <a:tc>
                  <a:txBody>
                    <a:bodyPr/>
                    <a:lstStyle/>
                    <a:p>
                      <a:pPr algn="ctr"/>
                      <a:r>
                        <a:rPr lang="en-US" b="1" dirty="0" smtClean="0"/>
                        <a:t>$152,160</a:t>
                      </a:r>
                      <a:endParaRPr lang="en-ZW" b="1" dirty="0"/>
                    </a:p>
                  </a:txBody>
                  <a:tcPr>
                    <a:solidFill>
                      <a:schemeClr val="accent4">
                        <a:lumMod val="40000"/>
                        <a:lumOff val="60000"/>
                      </a:schemeClr>
                    </a:solidFill>
                  </a:tcPr>
                </a:tc>
                <a:extLst>
                  <a:ext uri="{0D108BD9-81ED-4DB2-BD59-A6C34878D82A}">
                    <a16:rowId xmlns:a16="http://schemas.microsoft.com/office/drawing/2014/main" val="4173088287"/>
                  </a:ext>
                </a:extLst>
              </a:tr>
              <a:tr h="1057575">
                <a:tc>
                  <a:txBody>
                    <a:bodyPr/>
                    <a:lstStyle/>
                    <a:p>
                      <a:pPr algn="ctr"/>
                      <a:r>
                        <a:rPr lang="en-ZW" dirty="0" smtClean="0"/>
                        <a:t>Running Total </a:t>
                      </a:r>
                      <a:r>
                        <a:rPr lang="en-ZW" baseline="0" dirty="0" smtClean="0"/>
                        <a:t> (Current + Increase)</a:t>
                      </a:r>
                      <a:endParaRPr lang="en-ZW" dirty="0" smtClean="0"/>
                    </a:p>
                  </a:txBody>
                  <a:tcPr/>
                </a:tc>
                <a:tc>
                  <a:txBody>
                    <a:bodyPr/>
                    <a:lstStyle/>
                    <a:p>
                      <a:pPr algn="ctr"/>
                      <a:r>
                        <a:rPr lang="en-ZW" b="0" dirty="0" smtClean="0"/>
                        <a:t>$190,200</a:t>
                      </a:r>
                      <a:endParaRPr lang="en-ZW" b="0" dirty="0"/>
                    </a:p>
                  </a:txBody>
                  <a:tcPr/>
                </a:tc>
                <a:tc>
                  <a:txBody>
                    <a:bodyPr/>
                    <a:lstStyle/>
                    <a:p>
                      <a:pPr algn="ctr"/>
                      <a:r>
                        <a:rPr lang="en-ZW" dirty="0" smtClean="0"/>
                        <a:t>$237,750</a:t>
                      </a:r>
                      <a:endParaRPr lang="en-ZW" dirty="0"/>
                    </a:p>
                  </a:txBody>
                  <a:tcPr/>
                </a:tc>
                <a:tc>
                  <a:txBody>
                    <a:bodyPr/>
                    <a:lstStyle/>
                    <a:p>
                      <a:pPr algn="ctr"/>
                      <a:r>
                        <a:rPr lang="en-ZW" dirty="0" smtClean="0"/>
                        <a:t>$285,300</a:t>
                      </a:r>
                      <a:endParaRPr lang="en-ZW" dirty="0"/>
                    </a:p>
                  </a:txBody>
                  <a:tcPr/>
                </a:tc>
                <a:tc>
                  <a:txBody>
                    <a:bodyPr/>
                    <a:lstStyle/>
                    <a:p>
                      <a:pPr algn="ctr"/>
                      <a:r>
                        <a:rPr lang="en-ZW" dirty="0" smtClean="0"/>
                        <a:t>$342,360</a:t>
                      </a:r>
                      <a:endParaRPr lang="en-ZW" dirty="0"/>
                    </a:p>
                  </a:txBody>
                  <a:tcPr/>
                </a:tc>
                <a:tc>
                  <a:txBody>
                    <a:bodyPr/>
                    <a:lstStyle/>
                    <a:p>
                      <a:pPr algn="ctr"/>
                      <a:endParaRPr lang="en-ZW" b="1" dirty="0"/>
                    </a:p>
                  </a:txBody>
                  <a:tcPr>
                    <a:solidFill>
                      <a:schemeClr val="accent4">
                        <a:lumMod val="40000"/>
                        <a:lumOff val="60000"/>
                      </a:schemeClr>
                    </a:solidFill>
                  </a:tcPr>
                </a:tc>
                <a:extLst>
                  <a:ext uri="{0D108BD9-81ED-4DB2-BD59-A6C34878D82A}">
                    <a16:rowId xmlns:a16="http://schemas.microsoft.com/office/drawing/2014/main" val="3907395258"/>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6037029"/>
            <a:ext cx="320040" cy="731520"/>
          </a:xfrm>
          <a:prstGeom prst="rect">
            <a:avLst/>
          </a:prstGeom>
        </p:spPr>
      </p:pic>
      <p:sp>
        <p:nvSpPr>
          <p:cNvPr id="10" name="Subtitle 2"/>
          <p:cNvSpPr txBox="1">
            <a:spLocks/>
          </p:cNvSpPr>
          <p:nvPr/>
        </p:nvSpPr>
        <p:spPr>
          <a:xfrm>
            <a:off x="9982200" y="3622357"/>
            <a:ext cx="64770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t>This option would increase the generator annual base fee total to $342,360.</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38</a:t>
            </a:fld>
            <a:endParaRPr lang="en-US"/>
          </a:p>
        </p:txBody>
      </p:sp>
      <p:sp>
        <p:nvSpPr>
          <p:cNvPr id="6" name="TextBox 5"/>
          <p:cNvSpPr txBox="1"/>
          <p:nvPr/>
        </p:nvSpPr>
        <p:spPr>
          <a:xfrm>
            <a:off x="457200" y="5334000"/>
            <a:ext cx="845820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1"/>
                </a:solidFill>
              </a:rPr>
              <a:t>Beyond 2021, the fee will remain at the last increase amount (July 2021) </a:t>
            </a:r>
          </a:p>
          <a:p>
            <a:pPr algn="ctr"/>
            <a:r>
              <a:rPr lang="en-US" dirty="0" smtClean="0">
                <a:solidFill>
                  <a:schemeClr val="tx1"/>
                </a:solidFill>
              </a:rPr>
              <a:t>until changed through a future rulemaking.</a:t>
            </a:r>
            <a:endParaRPr lang="en-US" dirty="0">
              <a:solidFill>
                <a:schemeClr val="tx1"/>
              </a:solidFill>
            </a:endParaRPr>
          </a:p>
        </p:txBody>
      </p:sp>
      <p:cxnSp>
        <p:nvCxnSpPr>
          <p:cNvPr id="9" name="Straight Connector 8"/>
          <p:cNvCxnSpPr/>
          <p:nvPr/>
        </p:nvCxnSpPr>
        <p:spPr>
          <a:xfrm flipV="1">
            <a:off x="533400" y="3276782"/>
            <a:ext cx="8382000" cy="38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2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a:bodyPr>
          <a:lstStyle/>
          <a:p>
            <a:r>
              <a:rPr lang="en-US" sz="3200" dirty="0" smtClean="0">
                <a:solidFill>
                  <a:schemeClr val="bg1"/>
                </a:solidFill>
              </a:rPr>
              <a:t>Current</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management method factor)*</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1"/>
                </a:solidFill>
                <a:effectLst>
                  <a:outerShdw blurRad="38100" dist="25400" dir="5400000" algn="ctr" rotWithShape="0">
                    <a:srgbClr val="6E747A">
                      <a:alpha val="43000"/>
                    </a:srgbClr>
                  </a:outerShdw>
                </a:effectLst>
              </a:rPr>
              <a:t>Activity Verification Fee</a:t>
            </a:r>
            <a:endParaRPr lang="en-US" sz="5400" b="1" dirty="0" smtClean="0">
              <a:solidFill>
                <a:schemeClr val="tx1"/>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74035" y="4751457"/>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093285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47404946"/>
              </p:ext>
            </p:extLst>
          </p:nvPr>
        </p:nvGraphicFramePr>
        <p:xfrm>
          <a:off x="541337" y="1524000"/>
          <a:ext cx="8077199" cy="419759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3-year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2021 Increase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Generator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Large Quantity Generator Fee </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$525</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$945</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Small Quantity Generator Fee </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$540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Factors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6-year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2024 Increase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Management Method Fee Factors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800" dirty="0" smtClean="0">
                          <a:latin typeface="Times New Roman" panose="02020603050405020304" pitchFamily="18" charset="0"/>
                          <a:cs typeface="Times New Roman" panose="02020603050405020304" pitchFamily="18" charset="0"/>
                        </a:rPr>
                        <a:t>Various Factors</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lang="en-US" sz="1800" dirty="0" smtClean="0">
                          <a:latin typeface="Times New Roman" panose="02020603050405020304" pitchFamily="18" charset="0"/>
                          <a:cs typeface="Times New Roman" panose="02020603050405020304" pitchFamily="18" charset="0"/>
                        </a:rPr>
                        <a:t>0.05 – 2.00</a:t>
                      </a:r>
                      <a:endParaRPr kumimoji="0" lang="en-US" altLang="en-US" sz="1800" b="0" i="0" u="none" strike="noStrike" cap="none" normalizeH="0" baseline="0" dirty="0">
                        <a:ln>
                          <a:noFill/>
                        </a:ln>
                        <a:solidFill>
                          <a:schemeClr val="tx1"/>
                        </a:solidFill>
                        <a:effectLst/>
                        <a:latin typeface="New times"/>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defRPr/>
                      </a:pPr>
                      <a:r>
                        <a:rPr lang="en-US" sz="1800" dirty="0" smtClean="0">
                          <a:latin typeface="Times New Roman" panose="02020603050405020304" pitchFamily="18" charset="0"/>
                          <a:cs typeface="Times New Roman" panose="02020603050405020304" pitchFamily="18" charset="0"/>
                        </a:rPr>
                        <a:t>0.85 – 3.40</a:t>
                      </a:r>
                      <a:endParaRPr kumimoji="0" lang="en-US" altLang="en-US" sz="1800" b="0" i="0" u="none" strike="noStrike" cap="none" normalizeH="0" baseline="0" dirty="0" smtClean="0">
                        <a:ln>
                          <a:noFill/>
                        </a:ln>
                        <a:solidFill>
                          <a:schemeClr val="tx1"/>
                        </a:solidFill>
                        <a:effectLst/>
                        <a:latin typeface="New times"/>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a:solidFill>
                  <a:schemeClr val="bg1"/>
                </a:solidFill>
              </a:rPr>
              <a:t> </a:t>
            </a:r>
            <a:r>
              <a:rPr lang="en-US" sz="3200" dirty="0" smtClean="0">
                <a:solidFill>
                  <a:schemeClr val="bg1"/>
                </a:solidFill>
              </a:rPr>
              <a:t>Annual Activity Verification </a:t>
            </a:r>
            <a:r>
              <a:rPr lang="en-US" sz="3200" dirty="0" smtClean="0">
                <a:solidFill>
                  <a:schemeClr val="bg1"/>
                </a:solidFill>
                <a:latin typeface="Arial" pitchFamily="34" charset="0"/>
                <a:cs typeface="Arial" pitchFamily="34" charset="0"/>
              </a:rPr>
              <a:t>Fee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0"/>
            <a:ext cx="4038600" cy="4495799"/>
          </a:xfrm>
        </p:spPr>
        <p:txBody>
          <a:bodyPr>
            <a:normAutofit fontScale="85000" lnSpcReduction="20000"/>
          </a:bodyPr>
          <a:lstStyle/>
          <a:p>
            <a:pPr algn="l"/>
            <a:r>
              <a:rPr lang="en-US" sz="2800" dirty="0" smtClean="0">
                <a:solidFill>
                  <a:schemeClr val="tx1"/>
                </a:solidFill>
              </a:rPr>
              <a:t>To support current funding, increase </a:t>
            </a:r>
            <a:r>
              <a:rPr lang="en-US" dirty="0" smtClean="0"/>
              <a:t>our annual activity verification fee</a:t>
            </a:r>
            <a:r>
              <a:rPr lang="en-US" sz="2800" dirty="0" smtClean="0">
                <a:solidFill>
                  <a:schemeClr val="tx1"/>
                </a:solidFill>
              </a:rPr>
              <a:t> over three (3) years, starting July 2019:</a:t>
            </a:r>
          </a:p>
          <a:p>
            <a:pPr marL="0" indent="0" algn="l">
              <a:buNone/>
            </a:pPr>
            <a:endParaRPr lang="en-US" sz="2800" dirty="0" smtClean="0">
              <a:solidFill>
                <a:schemeClr val="tx1"/>
              </a:solidFill>
            </a:endParaRPr>
          </a:p>
          <a:p>
            <a:pPr marL="457200" indent="-457200" algn="l">
              <a:buFont typeface="Arial" panose="020B0604020202020204" pitchFamily="34" charset="0"/>
              <a:buChar char="•"/>
            </a:pPr>
            <a:r>
              <a:rPr lang="en-US" sz="2800" dirty="0" smtClean="0"/>
              <a:t>SQG base fee from $300 to $540 </a:t>
            </a:r>
            <a:r>
              <a:rPr lang="en-US" sz="2000" dirty="0" smtClean="0"/>
              <a:t>(80%)</a:t>
            </a:r>
            <a:r>
              <a:rPr lang="en-US" sz="2800" dirty="0" smtClean="0"/>
              <a:t>; and </a:t>
            </a:r>
          </a:p>
          <a:p>
            <a:pPr marL="457200" indent="-457200" algn="l">
              <a:buFont typeface="Arial" panose="020B0604020202020204" pitchFamily="34" charset="0"/>
              <a:buChar char="•"/>
            </a:pPr>
            <a:r>
              <a:rPr lang="en-US" sz="2800" dirty="0" smtClean="0"/>
              <a:t>LQG </a:t>
            </a:r>
            <a:r>
              <a:rPr lang="en-US" sz="2800" dirty="0"/>
              <a:t>base fee from $525 to </a:t>
            </a:r>
            <a:r>
              <a:rPr lang="en-US" sz="2800" dirty="0" smtClean="0"/>
              <a:t>$945 </a:t>
            </a:r>
            <a:r>
              <a:rPr lang="en-US" sz="2000" dirty="0" smtClean="0"/>
              <a:t>(80%) </a:t>
            </a:r>
          </a:p>
          <a:p>
            <a:pPr algn="l"/>
            <a:endParaRPr lang="en-US" sz="2800" dirty="0" smtClean="0"/>
          </a:p>
          <a:p>
            <a:r>
              <a:rPr lang="en-US" sz="2800" dirty="0"/>
              <a:t>For additional </a:t>
            </a:r>
            <a:r>
              <a:rPr lang="en-US" sz="2800" dirty="0" smtClean="0"/>
              <a:t>$152,160 revenue </a:t>
            </a:r>
            <a:r>
              <a:rPr lang="en-US" sz="2800" dirty="0"/>
              <a:t>annually.  </a:t>
            </a:r>
          </a:p>
          <a:p>
            <a:pPr algn="l"/>
            <a:endParaRPr lang="en-US" sz="2800" dirty="0">
              <a:solidFill>
                <a:schemeClr val="tx1"/>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57700" y="2170240"/>
            <a:ext cx="4038600" cy="2681630"/>
          </a:xfrm>
          <a:prstGeom prst="rect">
            <a:avLst/>
          </a:prstGeom>
          <a:ln>
            <a:noFill/>
          </a:ln>
          <a:effectLst>
            <a:softEdge rad="112500"/>
          </a:effectLst>
        </p:spPr>
      </p:pic>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37029"/>
            <a:ext cx="320040" cy="731520"/>
          </a:xfrm>
          <a:prstGeom prst="rect">
            <a:avLst/>
          </a:prstGeom>
        </p:spPr>
      </p:pic>
      <p:sp>
        <p:nvSpPr>
          <p:cNvPr id="9" name="Rectangle 8"/>
          <p:cNvSpPr/>
          <p:nvPr/>
        </p:nvSpPr>
        <p:spPr>
          <a:xfrm>
            <a:off x="4572000" y="4763207"/>
            <a:ext cx="4345388" cy="215444"/>
          </a:xfrm>
          <a:prstGeom prst="rect">
            <a:avLst/>
          </a:prstGeom>
        </p:spPr>
        <p:txBody>
          <a:bodyPr wrap="square">
            <a:spAutoFit/>
          </a:bodyPr>
          <a:lstStyle/>
          <a:p>
            <a:r>
              <a:rPr lang="en-US" sz="800" dirty="0" smtClean="0"/>
              <a:t>Source: http</a:t>
            </a:r>
            <a:r>
              <a:rPr lang="en-US" sz="800" dirty="0"/>
              <a:t>://www.oregonconservationstrategy.org/strategy-habitat/aspen-woodlands/</a:t>
            </a:r>
          </a:p>
        </p:txBody>
      </p:sp>
      <p:sp>
        <p:nvSpPr>
          <p:cNvPr id="6" name="Slide Number Placeholder 5"/>
          <p:cNvSpPr>
            <a:spLocks noGrp="1"/>
          </p:cNvSpPr>
          <p:nvPr>
            <p:ph type="sldNum" sz="quarter" idx="12"/>
          </p:nvPr>
        </p:nvSpPr>
        <p:spPr/>
        <p:txBody>
          <a:bodyPr/>
          <a:lstStyle/>
          <a:p>
            <a:fld id="{1939E361-6CC3-4B93-8D02-0CA414705067}" type="slidenum">
              <a:rPr lang="en-US" smtClean="0"/>
              <a:pPr/>
              <a:t>42</a:t>
            </a:fld>
            <a:endParaRPr lang="en-US"/>
          </a:p>
        </p:txBody>
      </p:sp>
    </p:spTree>
    <p:extLst>
      <p:ext uri="{BB962C8B-B14F-4D97-AF65-F5344CB8AC3E}">
        <p14:creationId xmlns:p14="http://schemas.microsoft.com/office/powerpoint/2010/main" val="161371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098"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Proposal Increase Summary</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402207447"/>
              </p:ext>
            </p:extLst>
          </p:nvPr>
        </p:nvGraphicFramePr>
        <p:xfrm>
          <a:off x="-12358" y="1698306"/>
          <a:ext cx="9156357" cy="3784994"/>
        </p:xfrm>
        <a:graphic>
          <a:graphicData uri="http://schemas.openxmlformats.org/drawingml/2006/table">
            <a:tbl>
              <a:tblPr firstRow="1" bandRow="1">
                <a:tableStyleId>{5C22544A-7EE6-4342-B048-85BDC9FD1C3A}</a:tableStyleId>
              </a:tblPr>
              <a:tblGrid>
                <a:gridCol w="1316905">
                  <a:extLst>
                    <a:ext uri="{9D8B030D-6E8A-4147-A177-3AD203B41FA5}">
                      <a16:colId xmlns:a16="http://schemas.microsoft.com/office/drawing/2014/main" val="4056988508"/>
                    </a:ext>
                  </a:extLst>
                </a:gridCol>
                <a:gridCol w="1084509">
                  <a:extLst>
                    <a:ext uri="{9D8B030D-6E8A-4147-A177-3AD203B41FA5}">
                      <a16:colId xmlns:a16="http://schemas.microsoft.com/office/drawing/2014/main" val="253172251"/>
                    </a:ext>
                  </a:extLst>
                </a:gridCol>
                <a:gridCol w="1144506">
                  <a:extLst>
                    <a:ext uri="{9D8B030D-6E8A-4147-A177-3AD203B41FA5}">
                      <a16:colId xmlns:a16="http://schemas.microsoft.com/office/drawing/2014/main" val="4068982078"/>
                    </a:ext>
                  </a:extLst>
                </a:gridCol>
                <a:gridCol w="1103176">
                  <a:extLst>
                    <a:ext uri="{9D8B030D-6E8A-4147-A177-3AD203B41FA5}">
                      <a16:colId xmlns:a16="http://schemas.microsoft.com/office/drawing/2014/main" val="3715072975"/>
                    </a:ext>
                  </a:extLst>
                </a:gridCol>
                <a:gridCol w="1083311">
                  <a:extLst>
                    <a:ext uri="{9D8B030D-6E8A-4147-A177-3AD203B41FA5}">
                      <a16:colId xmlns:a16="http://schemas.microsoft.com/office/drawing/2014/main" val="364262245"/>
                    </a:ext>
                  </a:extLst>
                </a:gridCol>
                <a:gridCol w="1061751">
                  <a:extLst>
                    <a:ext uri="{9D8B030D-6E8A-4147-A177-3AD203B41FA5}">
                      <a16:colId xmlns:a16="http://schemas.microsoft.com/office/drawing/2014/main" val="2202659832"/>
                    </a:ext>
                  </a:extLst>
                </a:gridCol>
                <a:gridCol w="1066800">
                  <a:extLst>
                    <a:ext uri="{9D8B030D-6E8A-4147-A177-3AD203B41FA5}">
                      <a16:colId xmlns:a16="http://schemas.microsoft.com/office/drawing/2014/main" val="1176608231"/>
                    </a:ext>
                  </a:extLst>
                </a:gridCol>
                <a:gridCol w="1295399">
                  <a:extLst>
                    <a:ext uri="{9D8B030D-6E8A-4147-A177-3AD203B41FA5}">
                      <a16:colId xmlns:a16="http://schemas.microsoft.com/office/drawing/2014/main" val="2912598256"/>
                    </a:ext>
                  </a:extLst>
                </a:gridCol>
              </a:tblGrid>
              <a:tr h="717164">
                <a:tc>
                  <a:txBody>
                    <a:bodyPr/>
                    <a:lstStyle/>
                    <a:p>
                      <a:pPr algn="ctr"/>
                      <a:r>
                        <a:rPr lang="en-US" dirty="0" smtClean="0"/>
                        <a:t>Proposal</a:t>
                      </a:r>
                    </a:p>
                  </a:txBody>
                  <a:tcPr>
                    <a:solidFill>
                      <a:srgbClr val="439777"/>
                    </a:solidFill>
                  </a:tcPr>
                </a:tc>
                <a:tc>
                  <a:txBody>
                    <a:bodyPr/>
                    <a:lstStyle/>
                    <a:p>
                      <a:pPr algn="ctr"/>
                      <a:r>
                        <a:rPr lang="en-US" dirty="0" smtClean="0"/>
                        <a:t>Jul </a:t>
                      </a:r>
                    </a:p>
                    <a:p>
                      <a:pPr algn="ctr"/>
                      <a:r>
                        <a:rPr lang="en-US" dirty="0" smtClean="0"/>
                        <a:t>2019</a:t>
                      </a:r>
                      <a:endParaRPr lang="en-ZW" dirty="0"/>
                    </a:p>
                  </a:txBody>
                  <a:tcPr>
                    <a:solidFill>
                      <a:srgbClr val="439777"/>
                    </a:solidFill>
                  </a:tcPr>
                </a:tc>
                <a:tc>
                  <a:txBody>
                    <a:bodyPr/>
                    <a:lstStyle/>
                    <a:p>
                      <a:pPr algn="ctr"/>
                      <a:r>
                        <a:rPr lang="en-US" dirty="0" smtClean="0"/>
                        <a:t>Jul </a:t>
                      </a:r>
                    </a:p>
                    <a:p>
                      <a:pPr algn="ctr"/>
                      <a:r>
                        <a:rPr lang="en-US" dirty="0" smtClean="0"/>
                        <a:t>2020</a:t>
                      </a:r>
                    </a:p>
                  </a:txBody>
                  <a:tcPr>
                    <a:solidFill>
                      <a:srgbClr val="439777"/>
                    </a:solidFill>
                  </a:tcPr>
                </a:tc>
                <a:tc>
                  <a:txBody>
                    <a:bodyPr/>
                    <a:lstStyle/>
                    <a:p>
                      <a:pPr algn="ctr"/>
                      <a:r>
                        <a:rPr lang="en-US" dirty="0" smtClean="0"/>
                        <a:t>Jul </a:t>
                      </a:r>
                    </a:p>
                    <a:p>
                      <a:pPr algn="ctr"/>
                      <a:r>
                        <a:rPr lang="en-US" dirty="0" smtClean="0"/>
                        <a:t>2021</a:t>
                      </a:r>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2022</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2023</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2024</a:t>
                      </a:r>
                      <a:endParaRPr lang="en-ZW" dirty="0"/>
                    </a:p>
                  </a:txBody>
                  <a:tcPr>
                    <a:solidFill>
                      <a:srgbClr val="439777"/>
                    </a:solidFill>
                  </a:tcPr>
                </a:tc>
                <a:tc>
                  <a:txBody>
                    <a:bodyPr/>
                    <a:lstStyle/>
                    <a:p>
                      <a:pPr algn="ctr"/>
                      <a:r>
                        <a:rPr lang="en-US" dirty="0" smtClean="0"/>
                        <a:t>Total Increase</a:t>
                      </a:r>
                      <a:endParaRPr lang="en-ZW" dirty="0"/>
                    </a:p>
                  </a:txBody>
                  <a:tcPr>
                    <a:solidFill>
                      <a:srgbClr val="439777"/>
                    </a:solidFill>
                  </a:tcPr>
                </a:tc>
                <a:extLst>
                  <a:ext uri="{0D108BD9-81ED-4DB2-BD59-A6C34878D82A}">
                    <a16:rowId xmlns:a16="http://schemas.microsoft.com/office/drawing/2014/main" val="3866967410"/>
                  </a:ext>
                </a:extLst>
              </a:tr>
              <a:tr h="1217998">
                <a:tc>
                  <a:txBody>
                    <a:bodyPr/>
                    <a:lstStyle/>
                    <a:p>
                      <a:pPr algn="ctr"/>
                      <a:r>
                        <a:rPr lang="en-US" sz="1800" dirty="0" smtClean="0"/>
                        <a:t>Annual Activity Verification Fee</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$57,060</a:t>
                      </a:r>
                      <a:endParaRPr lang="en-ZW" sz="180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1" dirty="0" smtClean="0"/>
                        <a:t>$152,160</a:t>
                      </a:r>
                      <a:endParaRPr lang="en-ZW" sz="1800" b="1" dirty="0"/>
                    </a:p>
                  </a:txBody>
                  <a:tcPr/>
                </a:tc>
                <a:extLst>
                  <a:ext uri="{0D108BD9-81ED-4DB2-BD59-A6C34878D82A}">
                    <a16:rowId xmlns:a16="http://schemas.microsoft.com/office/drawing/2014/main" val="1158903270"/>
                  </a:ext>
                </a:extLst>
              </a:tr>
              <a:tr h="914400">
                <a:tc>
                  <a:txBody>
                    <a:bodyPr/>
                    <a:lstStyle/>
                    <a:p>
                      <a:pPr algn="ctr"/>
                      <a:r>
                        <a:rPr lang="en-US" sz="1800" dirty="0" smtClean="0"/>
                        <a:t>Mgmt</a:t>
                      </a:r>
                      <a:r>
                        <a:rPr lang="en-US" sz="1800" baseline="0" dirty="0" smtClean="0"/>
                        <a:t> Method </a:t>
                      </a:r>
                      <a:r>
                        <a:rPr lang="en-US" sz="1800" dirty="0" smtClean="0"/>
                        <a:t> Factor</a:t>
                      </a:r>
                      <a:endParaRPr lang="en-ZW" sz="1800" dirty="0"/>
                    </a:p>
                  </a:txBody>
                  <a:tcPr/>
                </a:tc>
                <a:tc>
                  <a:txBody>
                    <a:bodyPr/>
                    <a:lstStyle/>
                    <a:p>
                      <a:pPr algn="ctr"/>
                      <a:r>
                        <a:rPr lang="en-US" sz="1800" dirty="0" smtClean="0"/>
                        <a:t>$166,999</a:t>
                      </a:r>
                      <a:endParaRPr lang="en-ZW" sz="1800" dirty="0"/>
                    </a:p>
                  </a:txBody>
                  <a:tcPr/>
                </a:tc>
                <a:tc>
                  <a:txBody>
                    <a:bodyPr/>
                    <a:lstStyle/>
                    <a:p>
                      <a:pPr algn="ctr"/>
                      <a:r>
                        <a:rPr lang="en-US" sz="1800" dirty="0" smtClean="0"/>
                        <a:t>$264,768</a:t>
                      </a:r>
                      <a:endParaRPr lang="en-ZW" sz="1800" dirty="0"/>
                    </a:p>
                  </a:txBody>
                  <a:tcPr/>
                </a:tc>
                <a:tc>
                  <a:txBody>
                    <a:bodyPr/>
                    <a:lstStyle/>
                    <a:p>
                      <a:pPr algn="ctr"/>
                      <a:r>
                        <a:rPr lang="en-US" sz="1800" dirty="0" smtClean="0"/>
                        <a:t>$91,111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$975,367</a:t>
                      </a:r>
                    </a:p>
                  </a:txBody>
                  <a:tcPr/>
                </a:tc>
                <a:extLst>
                  <a:ext uri="{0D108BD9-81ED-4DB2-BD59-A6C34878D82A}">
                    <a16:rowId xmlns:a16="http://schemas.microsoft.com/office/drawing/2014/main" val="4237656254"/>
                  </a:ext>
                </a:extLst>
              </a:tr>
              <a:tr h="935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Total Increase</a:t>
                      </a:r>
                      <a:endParaRPr lang="en-ZW" sz="1800" b="1" dirty="0" smtClean="0"/>
                    </a:p>
                    <a:p>
                      <a:pPr algn="ctr"/>
                      <a:endParaRPr lang="en-ZW" sz="1800" dirty="0"/>
                    </a:p>
                  </a:txBody>
                  <a:tcPr/>
                </a:tc>
                <a:tc>
                  <a:txBody>
                    <a:bodyPr/>
                    <a:lstStyle/>
                    <a:p>
                      <a:pPr algn="ctr"/>
                      <a:r>
                        <a:rPr lang="en-US" sz="1800" dirty="0" smtClean="0"/>
                        <a:t>$214,550</a:t>
                      </a:r>
                      <a:endParaRPr lang="en-ZW" sz="1800" dirty="0"/>
                    </a:p>
                  </a:txBody>
                  <a:tcPr/>
                </a:tc>
                <a:tc>
                  <a:txBody>
                    <a:bodyPr/>
                    <a:lstStyle/>
                    <a:p>
                      <a:pPr algn="ctr"/>
                      <a:r>
                        <a:rPr lang="en-US" sz="1800" dirty="0" smtClean="0"/>
                        <a:t>$312,318</a:t>
                      </a:r>
                      <a:endParaRPr lang="en-ZW" sz="1800" dirty="0"/>
                    </a:p>
                  </a:txBody>
                  <a:tcPr/>
                </a:tc>
                <a:tc>
                  <a:txBody>
                    <a:bodyPr/>
                    <a:lstStyle/>
                    <a:p>
                      <a:pPr algn="ctr"/>
                      <a:r>
                        <a:rPr lang="en-US" sz="1800" dirty="0" smtClean="0"/>
                        <a:t>$148,171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$1,127,527</a:t>
                      </a:r>
                      <a:endParaRPr lang="en-ZW" sz="1800" b="1" dirty="0"/>
                    </a:p>
                  </a:txBody>
                  <a:tcPr/>
                </a:tc>
                <a:extLst>
                  <a:ext uri="{0D108BD9-81ED-4DB2-BD59-A6C34878D82A}">
                    <a16:rowId xmlns:a16="http://schemas.microsoft.com/office/drawing/2014/main" val="4173088287"/>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599059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45</a:t>
            </a:fld>
            <a:endParaRPr lang="en-US"/>
          </a:p>
        </p:txBody>
      </p:sp>
    </p:spTree>
    <p:extLst>
      <p:ext uri="{BB962C8B-B14F-4D97-AF65-F5344CB8AC3E}">
        <p14:creationId xmlns:p14="http://schemas.microsoft.com/office/powerpoint/2010/main" val="270920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47</a:t>
            </a:fld>
            <a:endParaRPr lang="en-US"/>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8254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a:t>
            </a:r>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812925"/>
            <a:ext cx="3971925" cy="4254500"/>
          </a:xfrm>
        </p:spPr>
        <p:txBody>
          <a:bodyPr>
            <a:normAutofit/>
          </a:bodyPr>
          <a:lstStyle/>
          <a:p>
            <a:r>
              <a:rPr lang="en-US" dirty="0" smtClean="0"/>
              <a:t>What are the pros and cons associated with our current proposal? </a:t>
            </a:r>
          </a:p>
          <a:p>
            <a:pPr marL="0" indent="0">
              <a:buNone/>
            </a:pPr>
            <a:endParaRPr lang="en-US" dirty="0" smtClean="0"/>
          </a:p>
          <a:p>
            <a:r>
              <a:rPr lang="en-US" dirty="0" smtClean="0"/>
              <a:t>What else should DEQ know as we consider generator fee proposal? </a:t>
            </a:r>
          </a:p>
          <a:p>
            <a:pPr marL="457200" lvl="1"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5242" y="5999894"/>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49</a:t>
            </a:fld>
            <a:endParaRPr lang="en-US"/>
          </a:p>
        </p:txBody>
      </p:sp>
    </p:spTree>
    <p:extLst>
      <p:ext uri="{BB962C8B-B14F-4D97-AF65-F5344CB8AC3E}">
        <p14:creationId xmlns:p14="http://schemas.microsoft.com/office/powerpoint/2010/main" val="35055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61603991"/>
              </p:ext>
            </p:extLst>
          </p:nvPr>
        </p:nvGraphicFramePr>
        <p:xfrm>
          <a:off x="539565" y="1443968"/>
          <a:ext cx="8078972" cy="4245495"/>
        </p:xfrm>
        <a:graphic>
          <a:graphicData uri="http://schemas.openxmlformats.org/drawingml/2006/table">
            <a:tbl>
              <a:tblPr firstRow="1" bandRow="1">
                <a:tableStyleId>{5C22544A-7EE6-4342-B048-85BDC9FD1C3A}</a:tableStyleId>
              </a:tblPr>
              <a:tblGrid>
                <a:gridCol w="3329600">
                  <a:extLst>
                    <a:ext uri="{9D8B030D-6E8A-4147-A177-3AD203B41FA5}">
                      <a16:colId xmlns:a16="http://schemas.microsoft.com/office/drawing/2014/main" val="2368349835"/>
                    </a:ext>
                  </a:extLst>
                </a:gridCol>
                <a:gridCol w="2174654">
                  <a:extLst>
                    <a:ext uri="{9D8B030D-6E8A-4147-A177-3AD203B41FA5}">
                      <a16:colId xmlns:a16="http://schemas.microsoft.com/office/drawing/2014/main" val="856286081"/>
                    </a:ext>
                  </a:extLst>
                </a:gridCol>
                <a:gridCol w="2574718">
                  <a:extLst>
                    <a:ext uri="{9D8B030D-6E8A-4147-A177-3AD203B41FA5}">
                      <a16:colId xmlns:a16="http://schemas.microsoft.com/office/drawing/2014/main" val="288871500"/>
                    </a:ext>
                  </a:extLst>
                </a:gridCol>
              </a:tblGrid>
              <a:tr h="5415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Proposed 2019 Fee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3659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Compliance Determination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54575">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Storage</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$18,750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$24,500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45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Treatment</a:t>
                      </a:r>
                      <a:endParaRPr lang="en-ZW" sz="1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$75,000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$98,500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54575">
                <a:tc>
                  <a:txBody>
                    <a:bodyPr/>
                    <a:lstStyle/>
                    <a:p>
                      <a:pPr algn="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Disposal</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$150,000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$196,500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545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Permit Modification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6583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1  </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$2,800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765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2</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$31,800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49474">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3</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49,300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9289">
                <a:tc gridSpan="3">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Calibri" panose="020F0502020204030204" pitchFamily="34" charset="0"/>
                        </a:rPr>
                        <a:t> Operating Permitted Disposal Administrative Fee</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541578">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Annual Reported Metric Tons</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50</a:t>
            </a:fld>
            <a:endParaRPr lang="en-US"/>
          </a:p>
        </p:txBody>
      </p:sp>
    </p:spTree>
    <p:extLst>
      <p:ext uri="{BB962C8B-B14F-4D97-AF65-F5344CB8AC3E}">
        <p14:creationId xmlns:p14="http://schemas.microsoft.com/office/powerpoint/2010/main" val="322217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51</a:t>
            </a:fld>
            <a:endParaRPr lang="en-US"/>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52</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err="1">
                          <a:solidFill>
                            <a:srgbClr val="000000"/>
                          </a:solidFill>
                          <a:effectLst/>
                          <a:latin typeface="Calibri" panose="020F0502020204030204" pitchFamily="34" charset="0"/>
                        </a:rPr>
                        <a:t>Add'l</a:t>
                      </a:r>
                      <a:r>
                        <a:rPr lang="en-ZW" sz="1800" b="0" i="0" u="none" strike="noStrike" dirty="0">
                          <a:solidFill>
                            <a:srgbClr val="000000"/>
                          </a:solidFill>
                          <a:effectLst/>
                          <a:latin typeface="Calibri" panose="020F0502020204030204" pitchFamily="34" charset="0"/>
                        </a:rPr>
                        <a:t>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53</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err="1" smtClean="0">
                          <a:solidFill>
                            <a:srgbClr val="000000"/>
                          </a:solidFill>
                          <a:effectLst/>
                          <a:latin typeface="Calibri" panose="020F0502020204030204" pitchFamily="34" charset="0"/>
                        </a:rPr>
                        <a:t>Add’l</a:t>
                      </a:r>
                      <a:r>
                        <a:rPr lang="en-ZW" sz="1800" b="0" i="0" u="none" strike="noStrike" dirty="0" smtClean="0">
                          <a:solidFill>
                            <a:srgbClr val="000000"/>
                          </a:solidFill>
                          <a:effectLst/>
                          <a:latin typeface="Calibri" panose="020F0502020204030204" pitchFamily="34" charset="0"/>
                        </a:rPr>
                        <a:t>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54</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065248"/>
              </p:ext>
            </p:extLst>
          </p:nvPr>
        </p:nvGraphicFramePr>
        <p:xfrm>
          <a:off x="381001" y="1676403"/>
          <a:ext cx="8328989"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372455">
                  <a:extLst>
                    <a:ext uri="{9D8B030D-6E8A-4147-A177-3AD203B41FA5}">
                      <a16:colId xmlns:a16="http://schemas.microsoft.com/office/drawing/2014/main" val="3649831774"/>
                    </a:ext>
                  </a:extLst>
                </a:gridCol>
                <a:gridCol w="1372455">
                  <a:extLst>
                    <a:ext uri="{9D8B030D-6E8A-4147-A177-3AD203B41FA5}">
                      <a16:colId xmlns:a16="http://schemas.microsoft.com/office/drawing/2014/main" val="232002680"/>
                    </a:ext>
                  </a:extLst>
                </a:gridCol>
                <a:gridCol w="1234520">
                  <a:extLst>
                    <a:ext uri="{9D8B030D-6E8A-4147-A177-3AD203B41FA5}">
                      <a16:colId xmlns:a16="http://schemas.microsoft.com/office/drawing/2014/main" val="1950583379"/>
                    </a:ext>
                  </a:extLst>
                </a:gridCol>
                <a:gridCol w="1269004">
                  <a:extLst>
                    <a:ext uri="{9D8B030D-6E8A-4147-A177-3AD203B41FA5}">
                      <a16:colId xmlns:a16="http://schemas.microsoft.com/office/drawing/2014/main" val="754917681"/>
                    </a:ext>
                  </a:extLst>
                </a:gridCol>
                <a:gridCol w="1250614">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a:solidFill>
                            <a:srgbClr val="000000"/>
                          </a:solidFill>
                          <a:effectLst/>
                          <a:latin typeface="Calibri" panose="020F0502020204030204" pitchFamily="34" charset="0"/>
                        </a:rPr>
                        <a:t>Add'l reveune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4545"/>
                  </a:ext>
                </a:extLst>
              </a:tr>
              <a:tr h="382788">
                <a:tc>
                  <a:txBody>
                    <a:bodyPr/>
                    <a:lstStyle/>
                    <a:p>
                      <a:pPr algn="just" fontAlgn="ctr"/>
                      <a:r>
                        <a:rPr lang="en-US" sz="2000" b="0" i="0" u="none" strike="noStrike">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0345"/>
                  </a:ext>
                </a:extLst>
              </a:tr>
              <a:tr h="382788">
                <a:tc>
                  <a:txBody>
                    <a:bodyPr/>
                    <a:lstStyle/>
                    <a:p>
                      <a:pPr algn="l" fontAlgn="ctr"/>
                      <a:r>
                        <a:rPr lang="en-US" sz="2000" b="0" i="0" u="none" strike="noStrike">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55</a:t>
            </a:fld>
            <a:endParaRPr lang="en-US"/>
          </a:p>
        </p:txBody>
      </p:sp>
    </p:spTree>
    <p:extLst>
      <p:ext uri="{BB962C8B-B14F-4D97-AF65-F5344CB8AC3E}">
        <p14:creationId xmlns:p14="http://schemas.microsoft.com/office/powerpoint/2010/main" val="2880940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$11,625 annually for the Annual Compliance Determination Fee</a:t>
            </a:r>
          </a:p>
          <a:p>
            <a:pPr marL="0" indent="0">
              <a:buNone/>
            </a:pPr>
            <a:endParaRPr lang="en-US" dirty="0" smtClean="0"/>
          </a:p>
          <a:p>
            <a:pPr marL="0" indent="0">
              <a:buNone/>
            </a:pPr>
            <a:r>
              <a:rPr lang="en-US" dirty="0" smtClean="0"/>
              <a:t>Facility 2 Increase</a:t>
            </a:r>
          </a:p>
          <a:p>
            <a:r>
              <a:rPr lang="en-US" dirty="0" smtClean="0"/>
              <a:t>$463,875 annually:	</a:t>
            </a:r>
            <a:r>
              <a:rPr lang="en-US" sz="2000" dirty="0" smtClean="0"/>
              <a:t>  </a:t>
            </a:r>
            <a:endParaRPr lang="en-US" sz="2000" dirty="0"/>
          </a:p>
          <a:p>
            <a:pPr lvl="3"/>
            <a:r>
              <a:rPr lang="en-US" sz="2400" dirty="0" smtClean="0"/>
              <a:t>$162,750 for Annual Compliance Determination fee and</a:t>
            </a:r>
          </a:p>
          <a:p>
            <a:pPr lvl="3"/>
            <a:r>
              <a:rPr lang="en-US" sz="2400" dirty="0" smtClean="0"/>
              <a:t>$312,750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74415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58</a:t>
            </a:fld>
            <a:endParaRPr lang="en-US"/>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20000"/>
              </a:lnSpc>
              <a:spcBef>
                <a:spcPts val="0"/>
              </a:spcBef>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59</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927413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6605" y="75177"/>
            <a:ext cx="8593703" cy="915423"/>
          </a:xfrm>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a:xfrm>
            <a:off x="304800" y="990600"/>
            <a:ext cx="7086600" cy="5486400"/>
          </a:xfrm>
        </p:spPr>
        <p:txBody>
          <a:bodyPr>
            <a:noAutofit/>
          </a:bodyPr>
          <a:lstStyle/>
          <a:p>
            <a:pPr marL="0" indent="0">
              <a:buNone/>
            </a:pPr>
            <a:r>
              <a:rPr lang="en-US" sz="2400" b="1" dirty="0" smtClean="0"/>
              <a:t>Mitigation Examples:</a:t>
            </a:r>
          </a:p>
          <a:p>
            <a:pPr marL="0" indent="0">
              <a:buNone/>
            </a:pPr>
            <a:endParaRPr lang="en-US" sz="800" b="1" dirty="0" smtClean="0"/>
          </a:p>
          <a:p>
            <a:r>
              <a:rPr lang="en-US" sz="2400" dirty="0"/>
              <a:t>Establishing differing compliance or reporting requirements or time tables for small </a:t>
            </a:r>
            <a:r>
              <a:rPr lang="en-US" sz="2400" dirty="0" smtClean="0"/>
              <a:t>business.</a:t>
            </a:r>
          </a:p>
          <a:p>
            <a:pPr marL="0" indent="0">
              <a:buNone/>
            </a:pPr>
            <a:endParaRPr lang="en-US" sz="800" dirty="0"/>
          </a:p>
          <a:p>
            <a:pPr>
              <a:spcBef>
                <a:spcPts val="0"/>
              </a:spcBef>
            </a:pPr>
            <a:r>
              <a:rPr lang="en-US" sz="2400" dirty="0"/>
              <a:t>Clarifying, consolidating or </a:t>
            </a:r>
            <a:endParaRPr lang="en-US" sz="2400" dirty="0" smtClean="0"/>
          </a:p>
          <a:p>
            <a:pPr marL="0" indent="0">
              <a:spcBef>
                <a:spcPts val="0"/>
              </a:spcBef>
              <a:buNone/>
            </a:pPr>
            <a:r>
              <a:rPr lang="en-US" sz="2400" dirty="0" smtClean="0"/>
              <a:t>    simplifying </a:t>
            </a:r>
            <a:r>
              <a:rPr lang="en-US" sz="2400" dirty="0"/>
              <a:t>the compliance and </a:t>
            </a:r>
            <a:endParaRPr lang="en-US" sz="2400" dirty="0" smtClean="0"/>
          </a:p>
          <a:p>
            <a:pPr marL="0" indent="0">
              <a:spcBef>
                <a:spcPts val="0"/>
              </a:spcBef>
              <a:buNone/>
            </a:pPr>
            <a:r>
              <a:rPr lang="en-US" sz="2400" dirty="0" smtClean="0"/>
              <a:t>    reporting </a:t>
            </a:r>
            <a:r>
              <a:rPr lang="en-US" sz="2400" dirty="0"/>
              <a:t>requirements under </a:t>
            </a:r>
            <a:r>
              <a:rPr lang="en-US" sz="2400" dirty="0" smtClean="0"/>
              <a:t>the</a:t>
            </a:r>
          </a:p>
          <a:p>
            <a:pPr marL="0" indent="0">
              <a:spcBef>
                <a:spcPts val="0"/>
              </a:spcBef>
              <a:buNone/>
            </a:pPr>
            <a:r>
              <a:rPr lang="en-US" sz="2400" dirty="0" smtClean="0"/>
              <a:t>    rule </a:t>
            </a:r>
            <a:r>
              <a:rPr lang="en-US" sz="2400" dirty="0"/>
              <a:t>for small </a:t>
            </a:r>
            <a:r>
              <a:rPr lang="en-US" sz="2400" dirty="0" smtClean="0"/>
              <a:t>business.</a:t>
            </a:r>
          </a:p>
          <a:p>
            <a:pPr marL="0" indent="0">
              <a:buNone/>
            </a:pPr>
            <a:endParaRPr lang="en-US" sz="800" dirty="0"/>
          </a:p>
          <a:p>
            <a:r>
              <a:rPr lang="en-US" sz="2400" dirty="0" smtClean="0"/>
              <a:t>Exempting </a:t>
            </a:r>
            <a:r>
              <a:rPr lang="en-US" sz="2400" dirty="0"/>
              <a:t>small businesses </a:t>
            </a:r>
            <a:r>
              <a:rPr lang="en-US" sz="2400" dirty="0" smtClean="0"/>
              <a:t>from                         </a:t>
            </a:r>
            <a:r>
              <a:rPr lang="en-US" sz="2400" dirty="0"/>
              <a:t>any or all requirements of the </a:t>
            </a:r>
            <a:r>
              <a:rPr lang="en-US" sz="2400" dirty="0" smtClean="0"/>
              <a:t>rule.</a:t>
            </a:r>
          </a:p>
          <a:p>
            <a:pPr marL="0" indent="0">
              <a:buNone/>
            </a:pPr>
            <a:endParaRPr lang="en-US" sz="800" dirty="0" smtClean="0"/>
          </a:p>
          <a:p>
            <a:r>
              <a:rPr lang="en-US" sz="2400" dirty="0" smtClean="0"/>
              <a:t>Other less </a:t>
            </a:r>
            <a:r>
              <a:rPr lang="en-US" sz="2400" dirty="0"/>
              <a:t>intrusive or less costly alternatives applicable to small </a:t>
            </a:r>
            <a:r>
              <a:rPr lang="en-US" sz="2400" dirty="0" smtClean="0"/>
              <a:t>business?</a:t>
            </a:r>
            <a:endParaRPr lang="en-US" sz="24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4656" y="2430461"/>
            <a:ext cx="3445652" cy="2341477"/>
          </a:xfrm>
        </p:spPr>
      </p:pic>
      <p:sp>
        <p:nvSpPr>
          <p:cNvPr id="4" name="Slide Number Placeholder 3"/>
          <p:cNvSpPr>
            <a:spLocks noGrp="1"/>
          </p:cNvSpPr>
          <p:nvPr>
            <p:ph type="sldNum" sz="quarter" idx="12"/>
          </p:nvPr>
        </p:nvSpPr>
        <p:spPr/>
        <p:txBody>
          <a:bodyPr/>
          <a:lstStyle/>
          <a:p>
            <a:fld id="{1939E361-6CC3-4B93-8D02-0CA414705067}" type="slidenum">
              <a:rPr lang="en-US" smtClean="0"/>
              <a:pPr/>
              <a:t>60</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5791200" y="4771938"/>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315212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61</a:t>
            </a:fld>
            <a:endParaRPr lang="en-US"/>
          </a:p>
        </p:txBody>
      </p:sp>
      <p:sp>
        <p:nvSpPr>
          <p:cNvPr id="5" name="Title 1"/>
          <p:cNvSpPr txBox="1">
            <a:spLocks/>
          </p:cNvSpPr>
          <p:nvPr/>
        </p:nvSpPr>
        <p:spPr>
          <a:xfrm>
            <a:off x="0" y="0"/>
            <a:ext cx="9144000" cy="68579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Communicating to the Regulated Community</a:t>
            </a:r>
            <a:endParaRPr lang="en-US" sz="3200" dirty="0">
              <a:solidFill>
                <a:schemeClr val="bg1"/>
              </a:solidFill>
            </a:endParaRPr>
          </a:p>
        </p:txBody>
      </p:sp>
    </p:spTree>
    <p:extLst>
      <p:ext uri="{BB962C8B-B14F-4D97-AF65-F5344CB8AC3E}">
        <p14:creationId xmlns:p14="http://schemas.microsoft.com/office/powerpoint/2010/main" val="18283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Multi-Phase Timeline</a:t>
            </a:r>
            <a:endParaRPr lang="en-US" sz="3200" dirty="0">
              <a:solidFill>
                <a:schemeClr val="bg1"/>
              </a:solidFill>
              <a:latin typeface="Arial" pitchFamily="34" charset="0"/>
              <a:cs typeface="Arial" pitchFamily="34" charset="0"/>
            </a:endParaRPr>
          </a:p>
        </p:txBody>
      </p:sp>
      <p:sp>
        <p:nvSpPr>
          <p:cNvPr id="9" name="TextBox 8"/>
          <p:cNvSpPr txBox="1"/>
          <p:nvPr/>
        </p:nvSpPr>
        <p:spPr>
          <a:xfrm>
            <a:off x="1295400" y="1347504"/>
            <a:ext cx="5999481" cy="1631216"/>
          </a:xfrm>
          <a:prstGeom prst="rect">
            <a:avLst/>
          </a:prstGeom>
          <a:solidFill>
            <a:schemeClr val="accent1">
              <a:lumMod val="20000"/>
              <a:lumOff val="8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I: 							</a:t>
            </a:r>
            <a:r>
              <a:rPr lang="en-US" sz="2000" i="1" dirty="0" smtClean="0">
                <a:solidFill>
                  <a:prstClr val="black"/>
                </a:solidFill>
                <a:latin typeface="Arial" panose="020B0604020202020204" pitchFamily="34" charset="0"/>
                <a:cs typeface="Arial" panose="020B0604020202020204" pitchFamily="34" charset="0"/>
              </a:rPr>
              <a:t>2018-2019</a:t>
            </a:r>
          </a:p>
          <a:p>
            <a:pPr defTabSz="457200"/>
            <a:r>
              <a:rPr lang="en-US" sz="2000" dirty="0" smtClean="0">
                <a:solidFill>
                  <a:prstClr val="black"/>
                </a:solidFill>
                <a:latin typeface="Arial" panose="020B0604020202020204" pitchFamily="34" charset="0"/>
                <a:cs typeface="Arial" panose="020B0604020202020204" pitchFamily="34" charset="0"/>
              </a:rPr>
              <a:t>	Change by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&amp; Permit annual base fees</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Management Method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modification fee</a:t>
            </a:r>
          </a:p>
        </p:txBody>
      </p:sp>
      <p:sp>
        <p:nvSpPr>
          <p:cNvPr id="10" name="TextBox 9"/>
          <p:cNvSpPr txBox="1"/>
          <p:nvPr/>
        </p:nvSpPr>
        <p:spPr>
          <a:xfrm>
            <a:off x="1276710" y="5110427"/>
            <a:ext cx="6018171" cy="1015663"/>
          </a:xfrm>
          <a:prstGeom prst="rect">
            <a:avLst/>
          </a:prstGeom>
          <a:solidFill>
            <a:schemeClr val="accent1">
              <a:lumMod val="40000"/>
              <a:lumOff val="6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3: 							</a:t>
            </a:r>
            <a:r>
              <a:rPr lang="en-US" sz="2000" i="1" dirty="0" smtClean="0">
                <a:solidFill>
                  <a:prstClr val="black"/>
                </a:solidFill>
                <a:latin typeface="Arial" panose="020B0604020202020204" pitchFamily="34" charset="0"/>
                <a:cs typeface="Arial" panose="020B0604020202020204" pitchFamily="34" charset="0"/>
              </a:rPr>
              <a:t>2021-2026</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rule or statute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Any additional funding need</a:t>
            </a:r>
            <a:endParaRPr lang="en-ZW" sz="20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295400" y="3061847"/>
            <a:ext cx="6041820" cy="1965453"/>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2: 						     </a:t>
            </a:r>
            <a:r>
              <a:rPr lang="en-US" sz="2000" i="1" dirty="0" smtClean="0">
                <a:solidFill>
                  <a:prstClr val="black"/>
                </a:solidFill>
                <a:latin typeface="Arial" panose="020B0604020202020204" pitchFamily="34" charset="0"/>
                <a:cs typeface="Arial" panose="020B0604020202020204" pitchFamily="34" charset="0"/>
              </a:rPr>
              <a:t>2021 or 2023</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statute or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annual metric ton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reporting cap fee</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Inflation index</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renewal fee or others</a:t>
            </a:r>
            <a:endParaRPr lang="en-ZW" sz="2000" dirty="0">
              <a:solidFill>
                <a:prstClr val="black"/>
              </a:solidFill>
              <a:latin typeface="Arial" panose="020B0604020202020204" pitchFamily="34" charset="0"/>
              <a:cs typeface="Arial" panose="020B0604020202020204" pitchFamily="34" charset="0"/>
            </a:endParaRPr>
          </a:p>
        </p:txBody>
      </p:sp>
      <p:pic>
        <p:nvPicPr>
          <p:cNvPr id="7" name="Picture 6" descr="Logo Color RegularSM.jpg"/>
          <p:cNvPicPr>
            <a:picLocks noChangeAspect="1"/>
          </p:cNvPicPr>
          <p:nvPr/>
        </p:nvPicPr>
        <p:blipFill>
          <a:blip r:embed="rId3" cstate="print"/>
          <a:stretch>
            <a:fillRect/>
          </a:stretch>
        </p:blipFill>
        <p:spPr>
          <a:xfrm>
            <a:off x="8807395" y="6126090"/>
            <a:ext cx="320040" cy="731520"/>
          </a:xfrm>
          <a:prstGeom prst="rect">
            <a:avLst/>
          </a:prstGeom>
        </p:spPr>
      </p:pic>
      <p:sp>
        <p:nvSpPr>
          <p:cNvPr id="8" name="Rectangle 7"/>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36283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6" grpId="0" animBg="1"/>
      <p:bldP spid="6" grpId="1"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p:txBody>
          <a:bodyPr>
            <a:normAutofit/>
          </a:bodyPr>
          <a:lstStyle/>
          <a:p>
            <a:pPr marL="514350" indent="-514350" algn="l">
              <a:spcBef>
                <a:spcPts val="0"/>
              </a:spcBef>
              <a:buFont typeface="Arial" panose="020B0604020202020204" pitchFamily="34" charset="0"/>
              <a:buChar char="•"/>
            </a:pPr>
            <a:r>
              <a:rPr lang="en-US" dirty="0" smtClean="0">
                <a:solidFill>
                  <a:schemeClr val="tx1"/>
                </a:solidFill>
              </a:rPr>
              <a:t>Consider today’s discussion</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Draft key meeting notes </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Share notes with Committee for review</a:t>
            </a:r>
          </a:p>
          <a:p>
            <a:pPr marL="514350" indent="-514350" algn="l">
              <a:spcBef>
                <a:spcPts val="0"/>
              </a:spcBef>
              <a:buFont typeface="Arial" panose="020B0604020202020204" pitchFamily="34" charset="0"/>
              <a:buChar char="•"/>
            </a:pPr>
            <a:endParaRPr lang="en-US" sz="800" dirty="0" smtClean="0">
              <a:solidFill>
                <a:schemeClr val="tx1"/>
              </a:solidFill>
            </a:endParaRPr>
          </a:p>
          <a:p>
            <a:pPr algn="l">
              <a:spcBef>
                <a:spcPts val="0"/>
              </a:spcBef>
            </a:pPr>
            <a:r>
              <a:rPr lang="en-US" dirty="0" smtClean="0">
                <a:solidFill>
                  <a:schemeClr val="tx1"/>
                </a:solidFill>
              </a:rPr>
              <a:t>  Draft </a:t>
            </a:r>
            <a:r>
              <a:rPr lang="en-US" dirty="0" smtClean="0"/>
              <a:t>r</a:t>
            </a:r>
            <a:r>
              <a:rPr lang="en-US" dirty="0" smtClean="0">
                <a:solidFill>
                  <a:schemeClr val="tx1"/>
                </a:solidFill>
              </a:rPr>
              <a:t>ulemaking         </a:t>
            </a:r>
          </a:p>
          <a:p>
            <a:pPr marL="0" indent="0" algn="l">
              <a:spcBef>
                <a:spcPts val="0"/>
              </a:spcBef>
              <a:buNone/>
            </a:pPr>
            <a:r>
              <a:rPr lang="en-US" dirty="0"/>
              <a:t> </a:t>
            </a:r>
            <a:r>
              <a:rPr lang="en-US" dirty="0" smtClean="0"/>
              <a:t>    </a:t>
            </a:r>
            <a:r>
              <a:rPr lang="en-US" dirty="0" smtClean="0">
                <a:solidFill>
                  <a:schemeClr val="tx1"/>
                </a:solidFill>
              </a:rPr>
              <a:t>documents</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163505"/>
            <a:ext cx="4038600" cy="2681365"/>
          </a:xfrm>
          <a:prstGeom prst="rect">
            <a:avLst/>
          </a:prstGeom>
          <a:ln>
            <a:noFill/>
          </a:ln>
          <a:effectLst>
            <a:softEdge rad="112500"/>
          </a:effectLst>
        </p:spPr>
      </p:pic>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Next Steps</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9" name="TextBox 8"/>
          <p:cNvSpPr txBox="1"/>
          <p:nvPr/>
        </p:nvSpPr>
        <p:spPr>
          <a:xfrm>
            <a:off x="4495800" y="4825904"/>
            <a:ext cx="3969026" cy="461665"/>
          </a:xfrm>
          <a:prstGeom prst="rect">
            <a:avLst/>
          </a:prstGeom>
          <a:noFill/>
        </p:spPr>
        <p:txBody>
          <a:bodyPr wrap="square" rtlCol="0">
            <a:spAutoFit/>
          </a:bodyPr>
          <a:lstStyle/>
          <a:p>
            <a:r>
              <a:rPr lang="en-US" sz="800" dirty="0"/>
              <a:t>Source: https://commons.wikimedia.org/wiki/File:Malheur_River_(Malheur_County,_Oregon_scenic_images)_(malDA0043a).jpg</a:t>
            </a:r>
          </a:p>
        </p:txBody>
      </p:sp>
      <p:sp>
        <p:nvSpPr>
          <p:cNvPr id="7" name="Slide Number Placeholder 6"/>
          <p:cNvSpPr>
            <a:spLocks noGrp="1"/>
          </p:cNvSpPr>
          <p:nvPr>
            <p:ph type="sldNum" sz="quarter" idx="12"/>
          </p:nvPr>
        </p:nvSpPr>
        <p:spPr/>
        <p:txBody>
          <a:bodyPr/>
          <a:lstStyle/>
          <a:p>
            <a:fld id="{1939E361-6CC3-4B93-8D02-0CA414705067}" type="slidenum">
              <a:rPr lang="en-US" smtClean="0"/>
              <a:pPr/>
              <a:t>63</a:t>
            </a:fld>
            <a:endParaRPr lang="en-US"/>
          </a:p>
        </p:txBody>
      </p:sp>
    </p:spTree>
    <p:extLst>
      <p:ext uri="{BB962C8B-B14F-4D97-AF65-F5344CB8AC3E}">
        <p14:creationId xmlns:p14="http://schemas.microsoft.com/office/powerpoint/2010/main" val="407414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372540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a:xfrm>
            <a:off x="457200" y="1828800"/>
            <a:ext cx="8153400" cy="4297363"/>
          </a:xfrm>
        </p:spPr>
        <p:txBody>
          <a:bodyPr>
            <a:normAutofit fontScale="70000" lnSpcReduction="20000"/>
          </a:bodyPr>
          <a:lstStyle/>
          <a:p>
            <a:r>
              <a:rPr lang="en-US" dirty="0"/>
              <a:t>Finalize committee notes/follow-ups		Mid-Oct – Nov 2018</a:t>
            </a:r>
            <a:endParaRPr lang="en-ZW" dirty="0"/>
          </a:p>
          <a:p>
            <a:r>
              <a:rPr lang="en-US" dirty="0"/>
              <a:t>Draft Public Notice; redline rules		Sept-Oct 2018</a:t>
            </a:r>
            <a:endParaRPr lang="en-ZW" dirty="0"/>
          </a:p>
          <a:p>
            <a:r>
              <a:rPr lang="en-US" dirty="0"/>
              <a:t>Planning for hearing (Ptld)			Oct 2018</a:t>
            </a:r>
            <a:endParaRPr lang="en-ZW" dirty="0"/>
          </a:p>
          <a:p>
            <a:r>
              <a:rPr lang="en-US" dirty="0"/>
              <a:t>Internal Notice Review                                	Nov 23, 2018  </a:t>
            </a:r>
            <a:endParaRPr lang="en-ZW" dirty="0"/>
          </a:p>
          <a:p>
            <a:r>
              <a:rPr lang="en-US" dirty="0"/>
              <a:t>File Notice/Public Comment Opens           	Dec 7, </a:t>
            </a:r>
            <a:r>
              <a:rPr lang="en-US" dirty="0" smtClean="0"/>
              <a:t>2018</a:t>
            </a:r>
            <a:r>
              <a:rPr lang="en-US" dirty="0"/>
              <a:t>                </a:t>
            </a:r>
            <a:endParaRPr lang="en-ZW" dirty="0"/>
          </a:p>
          <a:p>
            <a:r>
              <a:rPr lang="en-US" dirty="0"/>
              <a:t>Notice published in State Bulletin               	Jan 2019                  </a:t>
            </a:r>
            <a:endParaRPr lang="en-ZW" dirty="0"/>
          </a:p>
          <a:p>
            <a:r>
              <a:rPr lang="en-US" dirty="0"/>
              <a:t>Public Hearing                                                  </a:t>
            </a:r>
            <a:r>
              <a:rPr lang="en-US" dirty="0" smtClean="0"/>
              <a:t>Jan </a:t>
            </a:r>
            <a:r>
              <a:rPr lang="en-US" dirty="0"/>
              <a:t>10, 2019</a:t>
            </a:r>
            <a:endParaRPr lang="en-ZW" dirty="0"/>
          </a:p>
          <a:p>
            <a:r>
              <a:rPr lang="en-US" dirty="0"/>
              <a:t>Public Comment closed                                	Jan 14, 2019 </a:t>
            </a:r>
            <a:endParaRPr lang="en-ZW" dirty="0"/>
          </a:p>
          <a:p>
            <a:r>
              <a:rPr lang="en-US" u="sng" dirty="0">
                <a:hlinkClick r:id="rId3"/>
              </a:rPr>
              <a:t>EQC Meeting</a:t>
            </a:r>
            <a:r>
              <a:rPr lang="en-US" dirty="0"/>
              <a:t>                                                    </a:t>
            </a:r>
            <a:r>
              <a:rPr lang="en-US" dirty="0" smtClean="0"/>
              <a:t>May </a:t>
            </a:r>
            <a:r>
              <a:rPr lang="en-US" dirty="0"/>
              <a:t>7-8, 2019 </a:t>
            </a:r>
            <a:endParaRPr lang="en-ZW" dirty="0"/>
          </a:p>
          <a:p>
            <a:r>
              <a:rPr lang="en-US" dirty="0"/>
              <a:t>Rules effective upon state filing                 	May 2019  </a:t>
            </a:r>
            <a:endParaRPr lang="en-ZW" dirty="0"/>
          </a:p>
          <a:p>
            <a:r>
              <a:rPr lang="en-US" dirty="0"/>
              <a:t>Generator Outreach/Communications    	May – Jul 2019   </a:t>
            </a:r>
            <a:endParaRPr lang="en-ZW" dirty="0"/>
          </a:p>
          <a:p>
            <a:r>
              <a:rPr lang="en-US" u="sng" dirty="0">
                <a:hlinkClick r:id="rId4"/>
              </a:rPr>
              <a:t>Published on Secretary of State Web </a:t>
            </a:r>
            <a:r>
              <a:rPr lang="en-US" dirty="0"/>
              <a:t>       	Jun 1, 2019 </a:t>
            </a:r>
            <a:endParaRPr lang="en-ZW" dirty="0"/>
          </a:p>
          <a:p>
            <a:pPr algn="l"/>
            <a:endParaRPr lang="en-US" dirty="0" smtClean="0">
              <a:solidFill>
                <a:schemeClr val="tx1"/>
              </a:solidFill>
            </a:endParaRPr>
          </a:p>
        </p:txBody>
      </p:sp>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Rulemaking Anticipated Timeline</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5" cstate="print"/>
          <a:stretch>
            <a:fillRect/>
          </a:stretch>
        </p:blipFill>
        <p:spPr>
          <a:xfrm>
            <a:off x="8458200" y="601980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65</a:t>
            </a:fld>
            <a:endParaRPr lang="en-US"/>
          </a:p>
        </p:txBody>
      </p:sp>
    </p:spTree>
    <p:extLst>
      <p:ext uri="{BB962C8B-B14F-4D97-AF65-F5344CB8AC3E}">
        <p14:creationId xmlns:p14="http://schemas.microsoft.com/office/powerpoint/2010/main" val="109528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hank-you[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800600" cy="3181350"/>
          </a:xfrm>
          <a:prstGeom prst="rect">
            <a:avLst/>
          </a:prstGeom>
          <a:solidFill>
            <a:srgbClr val="439777"/>
          </a:solidFill>
          <a:ln>
            <a:noFill/>
          </a:ln>
        </p:spPr>
      </p:pic>
      <p:sp>
        <p:nvSpPr>
          <p:cNvPr id="2" name="Slide Number Placeholder 1"/>
          <p:cNvSpPr>
            <a:spLocks noGrp="1"/>
          </p:cNvSpPr>
          <p:nvPr>
            <p:ph type="sldNum" sz="quarter" idx="12"/>
          </p:nvPr>
        </p:nvSpPr>
        <p:spPr/>
        <p:txBody>
          <a:bodyPr/>
          <a:lstStyle/>
          <a:p>
            <a:fld id="{1939E361-6CC3-4B93-8D02-0CA414705067}" type="slidenum">
              <a:rPr lang="en-US" smtClean="0"/>
              <a:pPr/>
              <a:t>66</a:t>
            </a:fld>
            <a:endParaRPr lang="en-US"/>
          </a:p>
        </p:txBody>
      </p:sp>
    </p:spTree>
    <p:extLst>
      <p:ext uri="{BB962C8B-B14F-4D97-AF65-F5344CB8AC3E}">
        <p14:creationId xmlns:p14="http://schemas.microsoft.com/office/powerpoint/2010/main" val="327131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32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170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09600" y="1697038"/>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b="1" dirty="0"/>
              <a:t>The proposed rules were placed on public notice on </a:t>
            </a:r>
            <a:r>
              <a:rPr lang="en-US" altLang="en-US" sz="2000" b="1" dirty="0" smtClean="0"/>
              <a:t>December 14, </a:t>
            </a:r>
            <a:r>
              <a:rPr lang="en-US" altLang="en-US" sz="2000" b="1" dirty="0"/>
              <a:t>2018. </a:t>
            </a:r>
          </a:p>
          <a:p>
            <a:pPr eaLnBrk="1" hangingPunct="1">
              <a:lnSpc>
                <a:spcPct val="150000"/>
              </a:lnSpc>
              <a:spcBef>
                <a:spcPct val="0"/>
              </a:spcBef>
              <a:buFontTx/>
              <a:buNone/>
            </a:pPr>
            <a:r>
              <a:rPr lang="en-US" altLang="en-US" sz="2000" b="1" dirty="0"/>
              <a:t>DEQ held a public hearing in Portland on </a:t>
            </a:r>
            <a:r>
              <a:rPr lang="en-US" altLang="en-US" sz="2000" b="1" dirty="0" smtClean="0"/>
              <a:t>January 17, 2019.</a:t>
            </a:r>
            <a:endParaRPr lang="en-US" altLang="en-US" sz="2000" b="1" dirty="0"/>
          </a:p>
          <a:p>
            <a:pPr eaLnBrk="1" hangingPunct="1">
              <a:lnSpc>
                <a:spcPct val="150000"/>
              </a:lnSpc>
              <a:spcBef>
                <a:spcPct val="0"/>
              </a:spcBef>
              <a:buFontTx/>
              <a:buNone/>
            </a:pPr>
            <a:r>
              <a:rPr lang="en-US" altLang="en-US" sz="2000" b="1" dirty="0"/>
              <a:t>The public comment period ended on June </a:t>
            </a:r>
            <a:r>
              <a:rPr lang="en-US" altLang="en-US" sz="2000" b="1" dirty="0" smtClean="0"/>
              <a:t>22, 2019.</a:t>
            </a:r>
            <a:endParaRPr lang="en-US" altLang="en-US" sz="2000" b="1" dirty="0"/>
          </a:p>
          <a:p>
            <a:pPr eaLnBrk="1" hangingPunct="1">
              <a:lnSpc>
                <a:spcPct val="150000"/>
              </a:lnSpc>
              <a:spcBef>
                <a:spcPct val="0"/>
              </a:spcBef>
              <a:buFontTx/>
              <a:buNone/>
            </a:pPr>
            <a:r>
              <a:rPr lang="en-US" altLang="en-US" sz="2000" b="1" dirty="0" smtClean="0"/>
              <a:t>No </a:t>
            </a:r>
            <a:r>
              <a:rPr lang="en-US" altLang="en-US" sz="2000" b="1" dirty="0"/>
              <a:t>comments were received.</a:t>
            </a:r>
          </a:p>
          <a:p>
            <a:pPr eaLnBrk="1" hangingPunct="1">
              <a:lnSpc>
                <a:spcPct val="150000"/>
              </a:lnSpc>
              <a:spcBef>
                <a:spcPct val="0"/>
              </a:spcBef>
              <a:buFontTx/>
              <a:buNone/>
            </a:pPr>
            <a:r>
              <a:rPr lang="en-US" altLang="en-US" sz="2000" b="1" dirty="0"/>
              <a:t>No changes to the proposed rules were made based on the comments.</a:t>
            </a:r>
          </a:p>
          <a:p>
            <a:pPr eaLnBrk="1" hangingPunct="1">
              <a:lnSpc>
                <a:spcPct val="150000"/>
              </a:lnSpc>
              <a:spcBef>
                <a:spcPct val="0"/>
              </a:spcBef>
              <a:buFontTx/>
              <a:buNone/>
            </a:pPr>
            <a:endParaRPr lang="en-US" altLang="en-US" sz="2000" b="1"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that the 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itRulePresentation.potx" id="{23832B44-9798-4E51-A5DB-42237CED6B71}" vid="{35A370D4-5D6E-4EEA-9E82-F197FB5EF818}"/>
    </a:ext>
  </a:extLst>
</a:theme>
</file>

<file path=ppt/theme/theme3.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594EC8-188C-4366-83D5-656EE16AC4A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ListId:doc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B93BE5-F755-4291-BA7D-567C6ADDBC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9152</TotalTime>
  <Words>12647</Words>
  <Application>Microsoft Office PowerPoint</Application>
  <PresentationFormat>On-screen Show (4:3)</PresentationFormat>
  <Paragraphs>2007</Paragraphs>
  <Slides>69</Slides>
  <Notes>69</Notes>
  <HiddenSlides>61</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69</vt:i4>
      </vt:variant>
    </vt:vector>
  </HeadingPairs>
  <TitlesOfParts>
    <vt:vector size="82" baseType="lpstr">
      <vt:lpstr>Arial</vt:lpstr>
      <vt:lpstr>Calibri</vt:lpstr>
      <vt:lpstr>Century Gothic</vt:lpstr>
      <vt:lpstr>Courier New</vt:lpstr>
      <vt:lpstr>New times</vt:lpstr>
      <vt:lpstr>Symbol</vt:lpstr>
      <vt:lpstr>Times New Roman</vt:lpstr>
      <vt:lpstr>Wingdings</vt:lpstr>
      <vt:lpstr>Office Theme</vt:lpstr>
      <vt:lpstr>1_Office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Hazardous Waste Fees</vt:lpstr>
      <vt:lpstr>Increase Generator &amp; Permit Fees</vt:lpstr>
      <vt:lpstr>Contacts</vt:lpstr>
      <vt:lpstr>Proposed Annual Compliance Determination Fee </vt:lpstr>
      <vt:lpstr>Management Method Factor Proposal</vt:lpstr>
      <vt:lpstr>Introduce Permit Key Questions</vt:lpstr>
      <vt:lpstr>Permit Annual Funding</vt:lpstr>
      <vt:lpstr>Permitting Annual Fee Proposal - #2</vt:lpstr>
      <vt:lpstr>Permitting Annual Fee Proposal - #1</vt:lpstr>
      <vt:lpstr>Sample Permitting Annual Fee Proposal #2 </vt:lpstr>
      <vt:lpstr>PowerPoint Presentation</vt:lpstr>
      <vt:lpstr>Permitting Modification Fee Proposal</vt:lpstr>
      <vt:lpstr>New Administrative Fee</vt:lpstr>
      <vt:lpstr>New Permit Annual Compliance Determination Fee Proposal - #1</vt:lpstr>
      <vt:lpstr>New Permit Annual Compliance Determination Fee Proposal - #2</vt:lpstr>
      <vt:lpstr>Permitting Summary</vt:lpstr>
      <vt:lpstr>Permit Annual Funding</vt:lpstr>
      <vt:lpstr>Discussion: Permit Key Questions</vt:lpstr>
      <vt:lpstr>Fiscal Impacts</vt:lpstr>
      <vt:lpstr>DEQ’s Fiscal Impact Statement  - #1</vt:lpstr>
      <vt:lpstr>DEQ’s Fiscal Impact Statement - #2</vt:lpstr>
      <vt:lpstr>Fiscal Impacts</vt:lpstr>
      <vt:lpstr>Mitigating Impacts to Small Business</vt:lpstr>
      <vt:lpstr>PowerPoint Presentation</vt:lpstr>
      <vt:lpstr>PowerPoint Presentation</vt:lpstr>
      <vt:lpstr>Recap Committee Meetings 1 &amp; 2</vt:lpstr>
      <vt:lpstr>Statutory Authority</vt:lpstr>
      <vt:lpstr>Permit Meeting Summary</vt:lpstr>
      <vt:lpstr>Generator Fee Key Questions</vt:lpstr>
      <vt:lpstr>Generator Fees Funding</vt:lpstr>
      <vt:lpstr>Proposed Generator Fee Increase</vt:lpstr>
      <vt:lpstr>Phased-In Annual Activity Verification Fee</vt:lpstr>
      <vt:lpstr>Current Generator Fee Formula</vt:lpstr>
      <vt:lpstr>Proposed Changes to Generator Fee Formula</vt:lpstr>
      <vt:lpstr>Generator Invoice -Current Example</vt:lpstr>
      <vt:lpstr>Phased-In Annual Activity Verification Fee</vt:lpstr>
      <vt:lpstr>Other Management Factors – Continued</vt:lpstr>
      <vt:lpstr>Generator Invoice Example</vt:lpstr>
      <vt:lpstr>Proposal Increase Summary</vt:lpstr>
      <vt:lpstr>New Management Factor – Continued</vt:lpstr>
      <vt:lpstr>Reminder: Generator Fee Cap</vt:lpstr>
      <vt:lpstr>Generator Fees Funding</vt:lpstr>
      <vt:lpstr>Discussion: Generator Fee Key Questions</vt:lpstr>
      <vt:lpstr>Fiscal Impact</vt:lpstr>
      <vt:lpstr>Business Case</vt:lpstr>
      <vt:lpstr>Building a Business Case - Generators</vt:lpstr>
      <vt:lpstr>Business Case – Generators Continued</vt:lpstr>
      <vt:lpstr>Building a Business Case - Permitting</vt:lpstr>
      <vt:lpstr>Fiscal Impacts</vt:lpstr>
      <vt:lpstr>DEQ’s Fiscal Impact Statement –  Permits # 1</vt:lpstr>
      <vt:lpstr>DEQ’s Fiscal Impact Statement –  Permits #2</vt:lpstr>
      <vt:lpstr>DEQ’s Fiscal Impact Statement</vt:lpstr>
      <vt:lpstr>Fiscal Impacts</vt:lpstr>
      <vt:lpstr>Mitigating Impacts to Small Business</vt:lpstr>
      <vt:lpstr>PowerPoint Presentation</vt:lpstr>
      <vt:lpstr>Multi-Phase Timeline</vt:lpstr>
      <vt:lpstr>PowerPoint Presentation</vt:lpstr>
      <vt:lpstr>Hazardous Waste Fee Increase 2019 </vt:lpstr>
      <vt:lpstr>PowerPoint Presentation</vt:lpstr>
      <vt:lpstr>PowerPoint Presentation</vt:lpstr>
      <vt:lpstr>Hazardous Waste Background –            Program Portfolio</vt:lpstr>
      <vt:lpstr>Hazardous Waste Program Background - Staff</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Naples</dc:creator>
  <cp:lastModifiedBy>DEQ\jacomb</cp:lastModifiedBy>
  <cp:revision>378</cp:revision>
  <cp:lastPrinted>2019-03-28T15:41:49Z</cp:lastPrinted>
  <dcterms:created xsi:type="dcterms:W3CDTF">2018-10-03T15:46:23Z</dcterms:created>
  <dcterms:modified xsi:type="dcterms:W3CDTF">2019-04-03T20:44:11Z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