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 id="5" name="NAPLES Eileen" initials="NE"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61395" autoAdjust="0"/>
  </p:normalViewPr>
  <p:slideViewPr>
    <p:cSldViewPr>
      <p:cViewPr varScale="1">
        <p:scale>
          <a:sx n="67" d="100"/>
          <a:sy n="67" d="100"/>
        </p:scale>
        <p:origin x="229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19-04-02T13:00:43.590" idx="1">
    <p:pos x="3501" y="1449"/>
    <p:text>Jeanette -- the $30,375 base storage fee is different than the $24,500 currently listed in page 14 of the EQC staff report -- which is accurate? I have the same question about the proposed 2019 fees for multi-teratment and disposal too. What's listed in this presentation is more than what is listed in our EQC Report.</p:text>
    <p:extLst>
      <p:ext uri="{C676402C-5697-4E1C-873F-D02D1690AC5C}">
        <p15:threadingInfo xmlns:p15="http://schemas.microsoft.com/office/powerpoint/2012/main" timeZoneBias="420"/>
      </p:ext>
    </p:extLst>
  </p:cm>
  <p:cm authorId="5" dt="2019-04-02T13:19:29.742" idx="2">
    <p:pos x="3879" y="2925"/>
    <p:text>same question about the Class 3 Mod 2019 Fee. what's listed here is less than what's in the Staff report?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out of DEQ’s headquarters office in Portland, OR.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t>
            </a:r>
            <a:r>
              <a:rPr lang="en-US" baseline="0" dirty="0" err="1" smtClean="0"/>
              <a:t>Acomb</a:t>
            </a:r>
            <a:r>
              <a:rPr lang="en-US" baseline="0" dirty="0" smtClean="0"/>
              <a:t>, whom you met in January when she presented background on the Hazardous Waste Program’s program structure and budgetary outlook in preparation for today’s rulemaking presentation to the EQC.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today to present a proposed rule to increase hazardous waste generator and Treatment, Storage and Disposal fees in Oregon for the first time in a generation. Throughout the process of developing this proposed rule, we have been aware of the potential impact on our stakeholder community and we have sought input on potential impacts from a variety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proposal represents both staff analysis as well as Advisory Committee input. I’m looking forward to sharing the details of our proposal and implementation timeline with you.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742950" lvl="1"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Increases to both these fees is included in this rulemaking proposal.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percent. And,</a:t>
            </a:r>
            <a:r>
              <a:rPr lang="en-US" sz="1400" baseline="0" dirty="0" smtClean="0"/>
              <a:t>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75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the state’s status as a federally-authorized Hazardous Waste Program</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DEQ last increased general fees in 2007, however,</a:t>
            </a:r>
            <a:r>
              <a:rPr lang="en-US" baseline="0" dirty="0" smtClean="0"/>
              <a:t> the </a:t>
            </a:r>
            <a:r>
              <a:rPr lang="en-US" dirty="0" smtClean="0"/>
              <a:t>fees we are proposing</a:t>
            </a:r>
            <a:r>
              <a:rPr lang="en-US" baseline="0" dirty="0" smtClean="0"/>
              <a:t> have not increased since 1998.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kern="1200" baseline="0" dirty="0" smtClean="0">
                <a:solidFill>
                  <a:schemeClr val="tx1"/>
                </a:solidFill>
                <a:effectLst/>
                <a:latin typeface="+mn-lt"/>
                <a:ea typeface="+mn-ea"/>
                <a:cs typeface="+mn-cs"/>
              </a:rPr>
              <a:t>The </a:t>
            </a:r>
            <a:r>
              <a:rPr lang="en-US" sz="1200" b="0" strike="noStrike" kern="1200" baseline="0" dirty="0" smtClean="0">
                <a:solidFill>
                  <a:schemeClr val="tx1"/>
                </a:solidFill>
                <a:effectLst/>
                <a:latin typeface="+mn-lt"/>
                <a:ea typeface="+mn-ea"/>
                <a:cs typeface="+mn-cs"/>
              </a:rPr>
              <a:t>two types of fee increases that we’re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In order to minimize impact on our fee-paying generators, we are proposing to phrase-in these fee increases over time.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P</a:t>
            </a:r>
            <a:r>
              <a:rPr lang="en-US" sz="1200" kern="1200" dirty="0" err="1" smtClean="0">
                <a:solidFill>
                  <a:schemeClr val="tx1"/>
                </a:solidFill>
                <a:effectLst/>
                <a:latin typeface="+mn-lt"/>
                <a:ea typeface="+mn-ea"/>
                <a:cs typeface="+mn-cs"/>
              </a:rPr>
              <a:t>ermitted</a:t>
            </a:r>
            <a:r>
              <a:rPr lang="en-US" sz="1200" kern="1200" dirty="0" smtClean="0">
                <a:solidFill>
                  <a:schemeClr val="tx1"/>
                </a:solidFill>
                <a:effectLst/>
                <a:latin typeface="+mn-lt"/>
                <a:ea typeface="+mn-ea"/>
                <a:cs typeface="+mn-cs"/>
              </a:rPr>
              <a:t>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(base TSD annual fee for treatment, storage and disposal)</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t>
            </a:r>
            <a:r>
              <a:rPr lang="en-US" sz="1200" kern="1200" dirty="0" smtClean="0">
                <a:solidFill>
                  <a:schemeClr val="tx1"/>
                </a:solidFill>
                <a:effectLst/>
                <a:latin typeface="+mn-lt"/>
                <a:ea typeface="+mn-ea"/>
                <a:cs typeface="+mn-cs"/>
              </a:rPr>
              <a:t>addition </a:t>
            </a:r>
            <a:r>
              <a:rPr lang="en-US" sz="1200" kern="1200" dirty="0" smtClean="0">
                <a:solidFill>
                  <a:schemeClr val="tx1"/>
                </a:solidFill>
                <a:effectLst/>
                <a:latin typeface="+mn-lt"/>
                <a:ea typeface="+mn-ea"/>
                <a:cs typeface="+mn-cs"/>
              </a:rPr>
              <a:t>of</a:t>
            </a:r>
            <a:r>
              <a:rPr lang="en-US" sz="1200" kern="1200" baseline="0" dirty="0" smtClean="0">
                <a:solidFill>
                  <a:schemeClr val="tx1"/>
                </a:solidFill>
                <a:effectLst/>
                <a:latin typeface="+mn-lt"/>
                <a:ea typeface="+mn-ea"/>
                <a:cs typeface="+mn-cs"/>
              </a:rPr>
              <a:t> an operating permitted disposal administrative fee (for facilities disposing wastes in Oregon, either by land unit or surface impoundment</a:t>
            </a:r>
            <a:r>
              <a:rPr lang="en-US" sz="1200" kern="1200" baseline="0" dirty="0" smtClean="0">
                <a:solidFill>
                  <a:schemeClr val="tx1"/>
                </a:solidFill>
                <a:effectLst/>
                <a:latin typeface="+mn-lt"/>
                <a:ea typeface="+mn-ea"/>
                <a:cs typeface="+mn-cs"/>
              </a:rPr>
              <a:t>)</a:t>
            </a:r>
          </a:p>
          <a:p>
            <a:pPr marL="457200" lvl="1" indent="0" fontAlgn="base" hangingPunc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US" sz="1200" kern="1200" baseline="0" dirty="0" smtClean="0">
                <a:solidFill>
                  <a:schemeClr val="tx1"/>
                </a:solidFill>
                <a:effectLst/>
                <a:latin typeface="+mn-lt"/>
                <a:ea typeface="+mn-ea"/>
                <a:cs typeface="+mn-cs"/>
              </a:rPr>
              <a:t>[PAUSE]</a:t>
            </a:r>
            <a:endParaRPr lang="en-US" sz="1200" kern="1200" baseline="0" dirty="0" smtClean="0">
              <a:solidFill>
                <a:schemeClr val="tx1"/>
              </a:solidFill>
              <a:effectLst/>
              <a:latin typeface="+mn-lt"/>
              <a:ea typeface="+mn-ea"/>
              <a:cs typeface="+mn-cs"/>
            </a:endParaRPr>
          </a:p>
          <a:p>
            <a:pPr>
              <a:defRPr/>
            </a:pPr>
            <a:endParaRPr lang="en-US" sz="1200" kern="1200" baseline="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Oregon.</a:t>
            </a:r>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1450" indent="-171450" eaLnBrk="1" hangingPunct="1">
              <a:spcBef>
                <a:spcPct val="0"/>
              </a:spcBef>
              <a:buFont typeface="Arial" panose="020B0604020202020204" pitchFamily="34" charset="0"/>
              <a:buChar char="•"/>
              <a:defRPr/>
            </a:pPr>
            <a:r>
              <a:rPr lang="en-US" altLang="en-US" dirty="0" smtClean="0"/>
              <a:t>This table illustrates</a:t>
            </a:r>
            <a:r>
              <a:rPr lang="en-US" altLang="en-US" baseline="0" dirty="0" smtClean="0"/>
              <a:t> our hazardous waste annual generator fee and management method fee factors.</a:t>
            </a:r>
          </a:p>
          <a:p>
            <a:pPr marL="0" indent="0" eaLnBrk="1" hangingPunct="1">
              <a:spcBef>
                <a:spcPct val="0"/>
              </a:spcBef>
              <a:buFont typeface="Arial" panose="020B0604020202020204" pitchFamily="34" charset="0"/>
              <a:buNone/>
              <a:defRPr/>
            </a:pPr>
            <a:endParaRPr lang="en-US" altLang="en-US" baseline="0" dirty="0" smtClean="0"/>
          </a:p>
          <a:p>
            <a:pPr marL="171450" indent="-171450" eaLnBrk="1" hangingPunct="1">
              <a:spcBef>
                <a:spcPct val="0"/>
              </a:spcBef>
              <a:buFont typeface="Arial" panose="020B0604020202020204" pitchFamily="34" charset="0"/>
              <a:buChar char="•"/>
              <a:defRPr/>
            </a:pPr>
            <a:r>
              <a:rPr lang="en-US" altLang="en-US" baseline="0" dirty="0" smtClean="0"/>
              <a:t>DEQ is proposing to increase the annual base fee that all hazardous waste generators pay over a period of three years– from the current fee of $300 per year for small quantity generators (also known as SQGs) and $525 per year for large quantity generators (also known as LQGs) to $540 for SQGs and $945 for LQGs by 2021.</a:t>
            </a:r>
          </a:p>
          <a:p>
            <a:pPr marL="171450" indent="-171450" eaLnBrk="1" hangingPunct="1">
              <a:spcBef>
                <a:spcPct val="0"/>
              </a:spcBef>
              <a:buFont typeface="Arial" panose="020B0604020202020204" pitchFamily="34" charset="0"/>
              <a:buChar char="•"/>
              <a:defRPr/>
            </a:pPr>
            <a:endParaRPr lang="en-US" altLang="en-US" baseline="0" dirty="0" smtClean="0"/>
          </a:p>
          <a:p>
            <a:pPr marL="628650" lvl="1" indent="-171450" eaLnBrk="1" hangingPunct="1">
              <a:spcBef>
                <a:spcPct val="0"/>
              </a:spcBef>
              <a:buFont typeface="Arial" panose="020B0604020202020204" pitchFamily="34" charset="0"/>
              <a:buChar char="•"/>
              <a:defRPr/>
            </a:pPr>
            <a:r>
              <a:rPr lang="en-US" altLang="en-US" baseline="0" dirty="0" smtClean="0"/>
              <a:t>This phased-in fee increase will impact approximately 500 small and large quantity generators in Oregon.</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Next, DEQ is proposing to increase the management method fee factors </a:t>
            </a:r>
            <a:r>
              <a:rPr lang="en-US" altLang="en-US" dirty="0" smtClean="0"/>
              <a:t>that we apply to fee</a:t>
            </a:r>
            <a:r>
              <a:rPr lang="en-US" altLang="en-US" baseline="0" dirty="0" smtClean="0"/>
              <a:t> calculations for small and large quantity generators depending on which method they use to dispose of their hazardous waste.  The management method factors reflect Oregon’s environmental hierarchy of preferred management methods, ranging from a preference for recovery of valuable materials like metals and solvents to less environmentally preferable options such as land disposal. </a:t>
            </a:r>
          </a:p>
          <a:p>
            <a:pPr marL="0" indent="0" eaLnBrk="1" hangingPunct="1">
              <a:lnSpc>
                <a:spcPct val="110000"/>
              </a:lnSpc>
              <a:spcBef>
                <a:spcPct val="0"/>
              </a:spcBef>
              <a:buFont typeface="Arial" panose="020B0604020202020204" pitchFamily="34" charset="0"/>
              <a:buNone/>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You can find a full description of the management method factors and their impact on our hazardous waste generator fee structure on </a:t>
            </a:r>
            <a:r>
              <a:rPr lang="en-US" altLang="en-US" b="1" baseline="0" dirty="0" smtClean="0"/>
              <a:t>page XX </a:t>
            </a:r>
            <a:r>
              <a:rPr lang="en-US" altLang="en-US" b="0" baseline="0" dirty="0" smtClean="0"/>
              <a:t>of your Hazardous Waste Fees Staff Report.</a:t>
            </a:r>
          </a:p>
          <a:p>
            <a:pPr marL="171450" indent="-171450" eaLnBrk="1" hangingPunct="1">
              <a:lnSpc>
                <a:spcPct val="110000"/>
              </a:lnSpc>
              <a:spcBef>
                <a:spcPct val="0"/>
              </a:spcBef>
              <a:buFont typeface="Arial" panose="020B0604020202020204" pitchFamily="34" charset="0"/>
              <a:buChar char="•"/>
              <a:defRPr/>
            </a:pPr>
            <a:endParaRPr lang="en-US" altLang="en-US" b="0" baseline="0" dirty="0" smtClean="0"/>
          </a:p>
          <a:p>
            <a:pPr marL="171450" indent="-171450" eaLnBrk="1" hangingPunct="1">
              <a:lnSpc>
                <a:spcPct val="110000"/>
              </a:lnSpc>
              <a:spcBef>
                <a:spcPct val="0"/>
              </a:spcBef>
              <a:buFont typeface="Arial" panose="020B0604020202020204" pitchFamily="34" charset="0"/>
              <a:buChar char="•"/>
              <a:defRPr/>
            </a:pPr>
            <a:r>
              <a:rPr lang="en-US" altLang="en-US" b="0" baseline="0" dirty="0" smtClean="0"/>
              <a:t>For the purpose of this presentation, we wanted to highlight that our </a:t>
            </a:r>
            <a:r>
              <a:rPr lang="en-US" altLang="en-US" baseline="0" dirty="0" smtClean="0"/>
              <a:t>current management method factors range from .50 to 2.00 and, if the proposed hazardous waste fee increase is finalized, we will phase in an increase to these fee factors over a period of six years.</a:t>
            </a:r>
          </a:p>
          <a:p>
            <a:pPr marL="171450" indent="-171450" eaLnBrk="1" hangingPunct="1">
              <a:lnSpc>
                <a:spcPct val="110000"/>
              </a:lnSpc>
              <a:spcBef>
                <a:spcPct val="0"/>
              </a:spcBef>
              <a:buFont typeface="Arial" panose="020B0604020202020204" pitchFamily="34" charset="0"/>
              <a:buChar char="•"/>
              <a:defRPr/>
            </a:pPr>
            <a:endParaRPr lang="en-US" altLang="en-US" baseline="0"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By 2024, our management method fee factors will range from .85 to 3.40 for the various management methods outline in your Staff Report. </a:t>
            </a:r>
            <a:endParaRPr lang="en-US" altLang="en-US" dirty="0" smtClean="0"/>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Together, fee </a:t>
            </a:r>
            <a:r>
              <a:rPr lang="en-US" altLang="en-US" dirty="0" smtClean="0"/>
              <a:t>increases will </a:t>
            </a:r>
            <a:r>
              <a:rPr lang="en-US" altLang="en-US" dirty="0" smtClean="0"/>
              <a:t>bridge our projected</a:t>
            </a:r>
            <a:r>
              <a:rPr lang="en-US" altLang="en-US" baseline="0" dirty="0" smtClean="0"/>
              <a:t> deficit and support safe </a:t>
            </a:r>
            <a:r>
              <a:rPr lang="en-US" altLang="en-US" baseline="0" dirty="0" smtClean="0"/>
              <a:t>management and disposal of hazardous waste in </a:t>
            </a:r>
            <a:r>
              <a:rPr lang="en-US" altLang="en-US" baseline="0" dirty="0" smtClean="0"/>
              <a:t>Oregon by keeping our staffing at current levels</a:t>
            </a:r>
            <a:r>
              <a:rPr lang="en-US" altLang="en-US" dirty="0" smtClean="0"/>
              <a:t>.  </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1450" indent="-171450" eaLnBrk="1" hangingPunct="1">
              <a:spcBef>
                <a:spcPct val="0"/>
              </a:spcBef>
              <a:buFont typeface="Arial" panose="020B0604020202020204" pitchFamily="34" charset="0"/>
              <a:buChar char="•"/>
              <a:defRPr/>
            </a:pPr>
            <a:r>
              <a:rPr lang="en-US" altLang="en-US" dirty="0" smtClean="0"/>
              <a:t>This table </a:t>
            </a:r>
            <a:r>
              <a:rPr lang="en-US" altLang="en-US" dirty="0" smtClean="0"/>
              <a:t>shows various Treatment,</a:t>
            </a:r>
            <a:r>
              <a:rPr lang="en-US" altLang="en-US" baseline="0" dirty="0" smtClean="0"/>
              <a:t> Storage and Disposal (or, TSD) </a:t>
            </a:r>
            <a:r>
              <a:rPr lang="en-US" altLang="en-US" dirty="0" smtClean="0"/>
              <a:t>fee categories –</a:t>
            </a:r>
            <a:r>
              <a:rPr lang="en-US" altLang="en-US" baseline="0" dirty="0" smtClean="0"/>
              <a:t> from Annual Compliance Determination, to Permit Modification Fees, as well as a new proposed category of Operating Permitted Disposal Administrative Fee.  We propose to implement all of the fee increases in 2019 </a:t>
            </a:r>
            <a:r>
              <a:rPr lang="en-US" altLang="en-US" b="1" baseline="0" dirty="0" smtClean="0"/>
              <a:t>[note: in our meeting with Stephanie, we discussed removing the last column– “Difference”]</a:t>
            </a:r>
            <a:r>
              <a:rPr lang="en-US" altLang="en-US" dirty="0" smtClean="0"/>
              <a:t>.  </a:t>
            </a:r>
          </a:p>
          <a:p>
            <a:pPr marL="171450" indent="-171450" eaLnBrk="1" hangingPunct="1">
              <a:spcBef>
                <a:spcPct val="0"/>
              </a:spcBef>
              <a:buFont typeface="Arial" panose="020B0604020202020204" pitchFamily="34" charset="0"/>
              <a:buChar char="•"/>
              <a:defRPr/>
            </a:pP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All</a:t>
            </a:r>
            <a:r>
              <a:rPr lang="en-US" altLang="en-US" baseline="0" dirty="0" smtClean="0"/>
              <a:t> permitted hazardous waste TSD facilities with operating hazardous waste units are subject to annual compliance determination fees. </a:t>
            </a:r>
            <a:r>
              <a:rPr lang="en-US" altLang="en-US" dirty="0" smtClean="0"/>
              <a:t>We propose increasing the </a:t>
            </a:r>
            <a:r>
              <a:rPr lang="en-US" altLang="en-US" dirty="0" smtClean="0"/>
              <a:t>annual </a:t>
            </a:r>
            <a:r>
              <a:rPr lang="en-US" altLang="en-US" b="0" dirty="0" smtClean="0"/>
              <a:t>compliance determination </a:t>
            </a:r>
            <a:r>
              <a:rPr lang="en-US" altLang="en-US" dirty="0" smtClean="0"/>
              <a:t>base </a:t>
            </a:r>
            <a:r>
              <a:rPr lang="en-US" altLang="en-US" dirty="0" smtClean="0"/>
              <a:t>fee from $18,750 </a:t>
            </a:r>
            <a:r>
              <a:rPr lang="en-US" altLang="en-US" dirty="0" smtClean="0"/>
              <a:t>to $</a:t>
            </a:r>
            <a:r>
              <a:rPr lang="en-US" altLang="en-US" dirty="0" smtClean="0"/>
              <a:t>30,375</a:t>
            </a:r>
            <a:r>
              <a:rPr lang="en-US" altLang="en-US" baseline="0" dirty="0" smtClean="0"/>
              <a:t> </a:t>
            </a:r>
            <a:r>
              <a:rPr lang="en-US" altLang="en-US" b="1" baseline="0" dirty="0" smtClean="0"/>
              <a:t>[see comment box for question]</a:t>
            </a:r>
            <a:r>
              <a:rPr lang="en-US" altLang="en-US" baseline="0" dirty="0" smtClean="0"/>
              <a:t>.</a:t>
            </a:r>
            <a:r>
              <a:rPr lang="en-US" altLang="en-US" dirty="0" smtClean="0"/>
              <a:t> Where</a:t>
            </a:r>
            <a:r>
              <a:rPr lang="en-US" altLang="en-US" baseline="0" dirty="0" smtClean="0"/>
              <a:t> more than one hazardous waste management activity occurs at a single facility, DEQ proposes higher compliance fees, reflected here in this chart. </a:t>
            </a:r>
          </a:p>
          <a:p>
            <a:pPr marL="0" indent="0" eaLnBrk="1" hangingPunct="1">
              <a:spcBef>
                <a:spcPct val="0"/>
              </a:spcBef>
              <a:buFont typeface="Arial" panose="020B0604020202020204" pitchFamily="34" charset="0"/>
              <a:buNone/>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We also propose to increase </a:t>
            </a:r>
            <a:r>
              <a:rPr lang="en-US" altLang="en-US" dirty="0" smtClean="0"/>
              <a:t>the</a:t>
            </a:r>
            <a:r>
              <a:rPr lang="en-US" altLang="en-US" baseline="0" dirty="0" smtClean="0"/>
              <a:t> permit modification fees for </a:t>
            </a:r>
            <a:r>
              <a:rPr lang="en-US" altLang="en-US" baseline="0" dirty="0" smtClean="0"/>
              <a:t>Classes 1, 2 and 3 modifications. Class 1 is designated as the </a:t>
            </a:r>
            <a:r>
              <a:rPr lang="en-US" altLang="en-US" baseline="0" dirty="0" smtClean="0"/>
              <a:t>simplest permit modification, and class 3 as </a:t>
            </a:r>
            <a:r>
              <a:rPr lang="en-US" altLang="en-US" baseline="0" dirty="0" smtClean="0"/>
              <a:t>a more complex modification that requires </a:t>
            </a:r>
            <a:r>
              <a:rPr lang="en-US" altLang="en-US" baseline="0" dirty="0" smtClean="0"/>
              <a:t>significant </a:t>
            </a:r>
            <a:r>
              <a:rPr lang="en-US" altLang="en-US" baseline="0" dirty="0" smtClean="0"/>
              <a:t>review</a:t>
            </a:r>
            <a:r>
              <a:rPr lang="en-US" altLang="en-US" dirty="0" smtClean="0"/>
              <a:t>. These</a:t>
            </a:r>
            <a:r>
              <a:rPr lang="en-US" altLang="en-US" baseline="0" dirty="0" smtClean="0"/>
              <a:t> fees are not a consistent source of revenue because DEQ only assesses fees when permittees request a modification. </a:t>
            </a:r>
            <a:endParaRPr lang="en-US" altLang="en-US" dirty="0" smtClean="0"/>
          </a:p>
          <a:p>
            <a:pPr eaLnBrk="1" hangingPunct="1">
              <a:lnSpc>
                <a:spcPct val="110000"/>
              </a:lnSpc>
              <a:spcBef>
                <a:spcPct val="0"/>
              </a:spcBef>
              <a:buFontTx/>
              <a:buChar char="•"/>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dirty="0" smtClean="0"/>
              <a:t>Finally, </a:t>
            </a:r>
            <a:r>
              <a:rPr lang="en-US" altLang="en-US" dirty="0" smtClean="0"/>
              <a:t>we propose to add a new operating </a:t>
            </a:r>
            <a:r>
              <a:rPr lang="en-US" altLang="en-US" dirty="0" smtClean="0"/>
              <a:t>permitted disposal administrative</a:t>
            </a:r>
            <a:r>
              <a:rPr lang="en-US" altLang="en-US" baseline="0" dirty="0" smtClean="0"/>
              <a:t> </a:t>
            </a:r>
            <a:r>
              <a:rPr lang="en-US" altLang="en-US" baseline="0" dirty="0" smtClean="0"/>
              <a:t>fee of $5.50 per metric ton for waste TSDs dispose in non-hazardous permitted landfills. </a:t>
            </a:r>
            <a:r>
              <a:rPr lang="en-US" altLang="en-US" dirty="0" smtClean="0"/>
              <a:t>  </a:t>
            </a:r>
          </a:p>
          <a:p>
            <a:pPr eaLnBrk="1" hangingPunct="1">
              <a:lnSpc>
                <a:spcPct val="110000"/>
              </a:lnSpc>
              <a:spcBef>
                <a:spcPct val="0"/>
              </a:spcBef>
              <a:defRPr/>
            </a:pPr>
            <a:endParaRPr lang="en-US" altLang="en-US" dirty="0" smtClean="0"/>
          </a:p>
          <a:p>
            <a:pPr marL="171450" indent="-171450" eaLnBrk="1" hangingPunct="1">
              <a:lnSpc>
                <a:spcPct val="110000"/>
              </a:lnSpc>
              <a:spcBef>
                <a:spcPct val="0"/>
              </a:spcBef>
              <a:buFont typeface="Arial" panose="020B0604020202020204" pitchFamily="34" charset="0"/>
              <a:buChar char="•"/>
              <a:defRPr/>
            </a:pPr>
            <a:r>
              <a:rPr lang="en-US" altLang="en-US" baseline="0" dirty="0" smtClean="0"/>
              <a:t>Together, these proposed fee increases will help align our hazardous waste permit fees with the Consumer Price Index and our cost doing government business. </a:t>
            </a: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strike="noStrike" baseline="0" dirty="0" smtClean="0"/>
              <a:t>This calendar reflects </a:t>
            </a:r>
            <a:r>
              <a:rPr lang="en-US" b="0" strike="noStrike" baseline="0" dirty="0" smtClean="0"/>
              <a:t>our</a:t>
            </a:r>
            <a:r>
              <a:rPr lang="en-US" b="1" strike="noStrike" baseline="0" dirty="0" smtClean="0"/>
              <a:t> </a:t>
            </a:r>
            <a:r>
              <a:rPr lang="en-US" b="0" strike="noStrike" baseline="0" dirty="0" smtClean="0"/>
              <a:t>work-to-date on this </a:t>
            </a:r>
            <a:r>
              <a:rPr lang="en-US" b="0" strike="noStrike" baseline="0" dirty="0" smtClean="0"/>
              <a:t>rulemaking. </a:t>
            </a:r>
            <a:r>
              <a:rPr lang="en-US" b="0" i="0" strike="noStrike" baseline="0" dirty="0" smtClean="0"/>
              <a:t>The </a:t>
            </a:r>
            <a:r>
              <a:rPr lang="en-US" b="0" i="0" strike="noStrike" baseline="0" dirty="0" smtClean="0"/>
              <a:t>blue circles </a:t>
            </a:r>
            <a:r>
              <a:rPr lang="en-US" b="0" i="0" strike="noStrike" baseline="0" dirty="0" smtClean="0"/>
              <a:t>represent </a:t>
            </a:r>
            <a:r>
              <a:rPr lang="en-US" b="0" i="0" strike="noStrike" baseline="0" dirty="0" smtClean="0"/>
              <a:t>our public engagement process, and the blue paper stacks </a:t>
            </a:r>
            <a:r>
              <a:rPr lang="en-US" b="0" i="0" strike="noStrike" baseline="0" dirty="0" smtClean="0"/>
              <a:t>represent the documents that we developed </a:t>
            </a:r>
            <a:r>
              <a:rPr lang="en-US" b="0" i="0" strike="noStrike" baseline="0" dirty="0" smtClean="0"/>
              <a:t>in support of this rulemaking.</a:t>
            </a:r>
          </a:p>
          <a:p>
            <a:endParaRPr lang="en-US" b="0" u="sng" baseline="0" dirty="0" smtClean="0"/>
          </a:p>
          <a:p>
            <a:pPr marL="180136" lvl="0" indent="-171450">
              <a:buFont typeface="Arial" panose="020B0604020202020204" pitchFamily="34" charset="0"/>
              <a:buChar char="•"/>
            </a:pPr>
            <a:r>
              <a:rPr lang="en-US" b="0" baseline="0" dirty="0" smtClean="0"/>
              <a:t>As I mentioned earlier in the presentation, from the begin of this process, we were aware of the potential impact that this rulemaking would have on businesses that generate  hazardous waste, as well as those that Treat, Store and Dispose of hazardous waste in Oregon.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During the past year, we have sought stakeholder input to help us understand that impact. </a:t>
            </a:r>
          </a:p>
          <a:p>
            <a:pPr marL="8686" lvl="0" indent="0">
              <a:buFont typeface="Arial" panose="020B0604020202020204" pitchFamily="34" charset="0"/>
              <a:buNone/>
            </a:pPr>
            <a:endParaRPr lang="en-US" b="0" baseline="0" dirty="0" smtClean="0"/>
          </a:p>
          <a:p>
            <a:pPr marL="180136" lvl="0" indent="-171450">
              <a:buFont typeface="Arial" panose="020B0604020202020204" pitchFamily="34" charset="0"/>
              <a:buChar char="•"/>
            </a:pPr>
            <a:r>
              <a:rPr lang="en-US" b="0" baseline="0" dirty="0" smtClean="0"/>
              <a:t>This </a:t>
            </a:r>
            <a:r>
              <a:rPr lang="en-US" b="0" baseline="0" dirty="0" smtClean="0"/>
              <a:t>past fall, we sought input on the rulemaking from a nine-member advisory committee comprised of statewide stakeholders including representatives of small and large businesses, business advocates, education and environmental interests. </a:t>
            </a:r>
            <a:endParaRPr lang="en-US" b="0" baseline="0" dirty="0" smtClean="0"/>
          </a:p>
          <a:p>
            <a:pPr marL="8686" lvl="0" indent="0">
              <a:buFont typeface="Arial" panose="020B0604020202020204" pitchFamily="34" charset="0"/>
              <a:buNone/>
            </a:pPr>
            <a:endParaRPr lang="en-US" b="0" baseline="0" dirty="0" smtClean="0"/>
          </a:p>
          <a:p>
            <a:pPr marL="640594" lvl="1"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640594" lvl="1" indent="-174708">
              <a:buFont typeface="Arial" panose="020B0604020202020204" pitchFamily="34" charset="0"/>
              <a:buChar char="•"/>
            </a:pPr>
            <a:r>
              <a:rPr lang="en-US" b="0" baseline="0" dirty="0" smtClean="0"/>
              <a:t>While there will be impacts, the Committee </a:t>
            </a:r>
            <a:r>
              <a:rPr lang="en-US" b="0" baseline="0" dirty="0" smtClean="0"/>
              <a:t>did not identify significant </a:t>
            </a:r>
            <a:r>
              <a:rPr lang="en-US" b="0" baseline="0" dirty="0" smtClean="0"/>
              <a:t>adverse impacts on small businesses in </a:t>
            </a:r>
            <a:r>
              <a:rPr lang="en-US" b="0" baseline="0" dirty="0" smtClean="0"/>
              <a:t>Oregon as a result of our proposed fee increase.  </a:t>
            </a:r>
            <a:r>
              <a:rPr lang="en-US" b="0" baseline="0" dirty="0" smtClean="0"/>
              <a:t>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a:t>
            </a:r>
            <a:r>
              <a:rPr lang="en-US" b="0" baseline="0" dirty="0" smtClean="0"/>
              <a:t>increases.</a:t>
            </a:r>
          </a:p>
          <a:p>
            <a:pPr marL="465886" lvl="1" indent="0">
              <a:buFont typeface="Arial" panose="020B0604020202020204" pitchFamily="34" charset="0"/>
              <a:buNone/>
            </a:pPr>
            <a:endParaRPr lang="en-US" b="0" baseline="0" dirty="0" smtClean="0"/>
          </a:p>
          <a:p>
            <a:pPr marL="171450" indent="-171450">
              <a:buFont typeface="Arial" panose="020B0604020202020204" pitchFamily="34" charset="0"/>
              <a:buChar char="•"/>
            </a:pPr>
            <a:r>
              <a:rPr lang="en-US" b="0" u="none" baseline="0" dirty="0" smtClean="0"/>
              <a:t>We published the public notice for the proposed rulemaking on December 14, 2018 and on January 17, we held a public hearing in Portland. The public comment period ended 4pm Jan 22, 2019 and we received no comments</a:t>
            </a:r>
            <a:r>
              <a:rPr lang="en-US" b="0" u="none" baseline="0" dirty="0" smtClean="0"/>
              <a:t>.</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Because we did not receive comments during the public comment period, we did not make changes to the proposed rules. </a:t>
            </a:r>
          </a:p>
          <a:p>
            <a:pPr marL="171450" indent="-171450">
              <a:buFont typeface="Arial" panose="020B0604020202020204" pitchFamily="34" charset="0"/>
              <a:buChar char="•"/>
            </a:pPr>
            <a:endParaRPr lang="en-US" b="0" u="none" baseline="0" dirty="0" smtClean="0"/>
          </a:p>
          <a:p>
            <a:pPr marL="171450" indent="-171450">
              <a:buFont typeface="Arial" panose="020B0604020202020204" pitchFamily="34" charset="0"/>
              <a:buChar char="•"/>
            </a:pPr>
            <a:r>
              <a:rPr lang="en-US" b="0" u="none" baseline="0" dirty="0" smtClean="0"/>
              <a:t>In addition to the elements of the rulemaking timeline that you see represented here, we would also like to note that </a:t>
            </a:r>
            <a:r>
              <a:rPr lang="en-US" sz="1200" b="0" baseline="0" dirty="0" smtClean="0"/>
              <a:t>today’s proposed rulemaking is the first phase of an anticipated multi-phase effort to fully address our funding deficit by 2026.</a:t>
            </a:r>
            <a:r>
              <a:rPr lang="en-US" b="0" u="none" baseline="0" dirty="0" smtClean="0"/>
              <a:t> </a:t>
            </a:r>
            <a:endParaRPr lang="en-US" b="0" u="none" baseline="0" dirty="0" smtClean="0"/>
          </a:p>
          <a:p>
            <a:pPr marL="0" indent="0">
              <a:buFont typeface="Arial" panose="020B0604020202020204" pitchFamily="34" charset="0"/>
              <a:buNone/>
            </a:pPr>
            <a:endParaRPr lang="en-US" b="0" strike="noStrike"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trike="noStrike" baseline="0" dirty="0" smtClean="0"/>
              <a:t>To </a:t>
            </a:r>
            <a:r>
              <a:rPr lang="en-US" sz="1200" b="0" baseline="0" dirty="0" smtClean="0"/>
              <a:t>secure long-term, stable funding</a:t>
            </a:r>
            <a:r>
              <a:rPr lang="en-US" sz="1200" b="0" strike="noStrike" baseline="0" dirty="0" smtClean="0"/>
              <a:t>,  in addition to increasing fees by rulemaking, </a:t>
            </a:r>
            <a:r>
              <a:rPr lang="en-US" sz="12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smtClean="0"/>
              <a:t>In addition to the outreach activities that I mentioned</a:t>
            </a:r>
            <a:r>
              <a:rPr lang="en-US" altLang="en-US" sz="1100" baseline="0" dirty="0" smtClean="0"/>
              <a:t> on the previous slide</a:t>
            </a:r>
            <a:r>
              <a:rPr lang="en-US" altLang="en-US" sz="1100" dirty="0" smtClean="0"/>
              <a:t>, we also notified 23,744 interested people by GovDelivery bulletins, emails and US mail about the advisory committee meetings, </a:t>
            </a:r>
            <a:r>
              <a:rPr lang="en-US" altLang="en-US" sz="1100" dirty="0"/>
              <a:t>public comment period and public hearing. </a:t>
            </a:r>
            <a:r>
              <a:rPr lang="en-US" altLang="en-US" sz="1100" dirty="0" smtClean="0"/>
              <a:t>Our distribution</a:t>
            </a:r>
            <a:r>
              <a:rPr lang="en-US" altLang="en-US" sz="1100" baseline="0" dirty="0" smtClean="0"/>
              <a:t> list for this information </a:t>
            </a:r>
            <a:r>
              <a:rPr lang="en-US" altLang="en-US" sz="1100" dirty="0" smtClean="0"/>
              <a:t>included </a:t>
            </a:r>
            <a:r>
              <a:rPr lang="en-US" altLang="en-US" sz="1100" dirty="0"/>
              <a:t>1,014 hazardous waste generators who </a:t>
            </a:r>
            <a:r>
              <a:rPr lang="en-US" altLang="en-US" sz="1100" dirty="0" smtClean="0"/>
              <a:t>reported to DEQ within </a:t>
            </a:r>
            <a:r>
              <a:rPr lang="en-US" altLang="en-US" sz="1100" dirty="0"/>
              <a:t>the last three years. </a:t>
            </a:r>
            <a:endParaRPr lang="en-US" altLang="en-US" sz="1100" dirty="0" smtClean="0"/>
          </a:p>
          <a:p>
            <a:pPr marL="0" indent="0" eaLnBrk="1" hangingPunct="1">
              <a:spcBef>
                <a:spcPct val="0"/>
              </a:spcBef>
              <a:buFont typeface="Arial" panose="020B0604020202020204" pitchFamily="34" charset="0"/>
              <a:buNone/>
            </a:pPr>
            <a:endParaRPr lang="en-US" altLang="en-US" sz="1100" dirty="0"/>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smtClean="0"/>
          </a:p>
          <a:p>
            <a:pPr marL="171450" indent="-171450">
              <a:buFont typeface="Arial" panose="020B0604020202020204" pitchFamily="34" charset="0"/>
              <a:buChar char="•"/>
            </a:pPr>
            <a:r>
              <a:rPr lang="en-US" sz="1100" b="0" baseline="0" dirty="0" smtClean="0"/>
              <a:t>We look forward to your comments and questions on this proposed hazardous waste fee increase rulemaking, and we would also like to note that today’s proposed rulemaking is the first phase of an anticipated multi-phase effort to fully address our funding deficit by 2026.</a:t>
            </a:r>
          </a:p>
          <a:p>
            <a:pPr marL="0" indent="0">
              <a:buFont typeface="Arial" panose="020B0604020202020204" pitchFamily="34" charset="0"/>
              <a:buNone/>
            </a:pPr>
            <a:endParaRPr lang="en-US" sz="1100" b="0" baseline="0" dirty="0" smtClean="0"/>
          </a:p>
          <a:p>
            <a:pPr marL="174708" indent="-174708">
              <a:buFont typeface="Arial" panose="020B0604020202020204" pitchFamily="34" charset="0"/>
              <a:buChar char="•"/>
            </a:pPr>
            <a:r>
              <a:rPr lang="en-US" sz="1100" b="0" strike="noStrike" baseline="0" dirty="0" smtClean="0"/>
              <a:t>To </a:t>
            </a:r>
            <a:r>
              <a:rPr lang="en-US" sz="1100" b="0" baseline="0" dirty="0" smtClean="0"/>
              <a:t>secure long-term, stable funding</a:t>
            </a:r>
            <a:r>
              <a:rPr lang="en-US" sz="1100" b="0" strike="noStrike" baseline="0" dirty="0" smtClean="0"/>
              <a:t>,  in addition to increasing fees by rulemaking, </a:t>
            </a:r>
            <a:r>
              <a:rPr lang="en-US" sz="1100" b="0" baseline="0" dirty="0" smtClean="0"/>
              <a:t>we must also seek additional changes under statutory authority within the next several years in order to completely bridge our projected deficit and allow us to continue the current level of service to our hazardous waste generator and TSD community in Oregon.</a:t>
            </a:r>
          </a:p>
          <a:p>
            <a:pPr marL="174708" indent="-174708">
              <a:buFont typeface="Arial" panose="020B0604020202020204" pitchFamily="34" charset="0"/>
              <a:buChar char="•"/>
            </a:pPr>
            <a:endParaRPr lang="en-US" sz="1100" b="0" baseline="0" dirty="0" smtClean="0"/>
          </a:p>
          <a:p>
            <a:pPr marL="174708" indent="-174708">
              <a:buFont typeface="Arial" panose="020B0604020202020204" pitchFamily="34" charset="0"/>
              <a:buChar char="•"/>
            </a:pPr>
            <a:r>
              <a:rPr lang="en-US" sz="1100" b="0" baseline="0" dirty="0" smtClean="0"/>
              <a:t>Chairman George and commissioners, thank you for your time. </a:t>
            </a:r>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a:p>
            <a:pPr marL="171450" indent="-171450" eaLnBrk="1" hangingPunct="1">
              <a:spcBef>
                <a:spcPct val="0"/>
              </a:spcBef>
              <a:buFont typeface="Arial" panose="020B0604020202020204" pitchFamily="34" charset="0"/>
              <a:buChar char="•"/>
            </a:pPr>
            <a:r>
              <a:rPr lang="en-US" altLang="en-US" b="0" dirty="0" smtClean="0"/>
              <a:t>In </a:t>
            </a:r>
            <a:r>
              <a:rPr lang="en-US" altLang="en-US" b="0" dirty="0" smtClean="0"/>
              <a:t>conclusion, DEQ recommends the Environmental Quality Commission adopt </a:t>
            </a:r>
            <a:r>
              <a:rPr lang="en-US" altLang="en-US" b="0" dirty="0" smtClean="0"/>
              <a:t>the </a:t>
            </a:r>
            <a:r>
              <a:rPr lang="en-US" altLang="en-US" b="0" dirty="0" smtClean="0"/>
              <a:t>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171450" indent="-171450" defTabSz="931774">
              <a:buFont typeface="Arial" panose="020B0604020202020204" pitchFamily="34" charset="0"/>
              <a:buChar char="•"/>
              <a:defRPr/>
            </a:pPr>
            <a:r>
              <a:rPr lang="en-US" b="0" baseline="0" dirty="0" smtClean="0"/>
              <a:t>Chair George and Commissioners, thank you for your consideration of the information we presented today, </a:t>
            </a:r>
            <a:r>
              <a:rPr lang="en-US" b="0" baseline="0" dirty="0" smtClean="0"/>
              <a:t>and for addressing </a:t>
            </a:r>
            <a:r>
              <a:rPr lang="en-US" b="0" baseline="0" dirty="0" smtClean="0"/>
              <a:t>the Hazardous Waste </a:t>
            </a:r>
            <a:r>
              <a:rPr lang="en-US" b="0" baseline="0" dirty="0" smtClean="0"/>
              <a:t>Program’s funding needs.</a:t>
            </a:r>
          </a:p>
          <a:p>
            <a:pPr marL="0" indent="0" defTabSz="931774">
              <a:buFont typeface="Arial" panose="020B0604020202020204" pitchFamily="34" charset="0"/>
              <a:buNone/>
              <a:defRPr/>
            </a:pP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a:t>
            </a:r>
            <a:r>
              <a:rPr lang="en-US" b="0" baseline="0" dirty="0" smtClean="0"/>
              <a:t>plans </a:t>
            </a:r>
            <a:r>
              <a:rPr lang="en-US" b="0" baseline="0" dirty="0" smtClean="0"/>
              <a:t>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4/2/2019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4/2/2019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4/2/2019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Projected $1.2-$1.5 million deficit in revenue for 2019-2021 biennium.</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a:t>
            </a:r>
            <a:endParaRPr lang="en-US" altLang="en-US" sz="1800" b="1" dirty="0"/>
          </a:p>
          <a:p>
            <a:pPr eaLnBrk="1" hangingPunct="1">
              <a:spcBef>
                <a:spcPct val="0"/>
              </a:spcBef>
              <a:spcAft>
                <a:spcPts val="600"/>
              </a:spcAft>
              <a:buFont typeface="Wingdings" panose="05000000000000000000" pitchFamily="2" charset="2"/>
              <a:buChar char="Ø"/>
            </a:pPr>
            <a:r>
              <a:rPr lang="en-US" altLang="en-US" sz="1800" b="1" dirty="0" smtClean="0"/>
              <a:t>Permitting Fees: One increase in </a:t>
            </a:r>
            <a:r>
              <a:rPr lang="en-US" altLang="en-US" sz="1800" dirty="0" smtClean="0"/>
              <a:t>2019;  </a:t>
            </a:r>
            <a:r>
              <a:rPr lang="en-US" altLang="en-US" sz="1800" dirty="0"/>
              <a:t>invoice in </a:t>
            </a:r>
            <a:r>
              <a:rPr lang="en-US" altLang="en-US" sz="1800" dirty="0" smtClean="0"/>
              <a:t>July 2019</a:t>
            </a: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5083150"/>
              </p:ext>
            </p:extLst>
          </p:nvPr>
        </p:nvGraphicFramePr>
        <p:xfrm>
          <a:off x="541337" y="1524000"/>
          <a:ext cx="8077199" cy="427633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400" dirty="0" smtClean="0">
                          <a:latin typeface="Times New Roman" panose="02020603050405020304" pitchFamily="18" charset="0"/>
                          <a:cs typeface="Times New Roman" panose="02020603050405020304" pitchFamily="18" charset="0"/>
                        </a:rPr>
                        <a:t>Various Factors</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96"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956917"/>
              </p:ext>
            </p:extLst>
          </p:nvPr>
        </p:nvGraphicFramePr>
        <p:xfrm>
          <a:off x="539565" y="1257709"/>
          <a:ext cx="8077200" cy="4374709"/>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917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51138">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43118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810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2.xml><?xml version="1.0" encoding="utf-8"?>
<ds:datastoreItem xmlns:ds="http://schemas.openxmlformats.org/officeDocument/2006/customXml" ds:itemID="{54594EC8-188C-4366-83D5-656EE16AC4A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ListId:docs;"/>
    <ds:schemaRef ds:uri="http://www.w3.org/XML/1998/namespace"/>
  </ds:schemaRefs>
</ds:datastoreItem>
</file>

<file path=customXml/itemProps3.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9024</TotalTime>
  <Words>12483</Words>
  <Application>Microsoft Office PowerPoint</Application>
  <PresentationFormat>On-screen Show (4:3)</PresentationFormat>
  <Paragraphs>2003</Paragraphs>
  <Slides>69</Slides>
  <Notes>69</Notes>
  <HiddenSlides>61</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1" baseType="lpstr">
      <vt:lpstr>Arial</vt:lpstr>
      <vt:lpstr>Calibri</vt:lpstr>
      <vt:lpstr>Century Gothic</vt:lpstr>
      <vt:lpstr>Courier New</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NAPLES Eileen</cp:lastModifiedBy>
  <cp:revision>369</cp:revision>
  <cp:lastPrinted>2019-03-28T15:41:49Z</cp:lastPrinted>
  <dcterms:created xsi:type="dcterms:W3CDTF">2018-10-03T15:46:23Z</dcterms:created>
  <dcterms:modified xsi:type="dcterms:W3CDTF">2019-04-02T22:12:46Z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