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2" r:id="rId6"/>
    <p:sldMasterId id="2147483684" r:id="rId7"/>
  </p:sldMasterIdLst>
  <p:notesMasterIdLst>
    <p:notesMasterId r:id="rId77"/>
  </p:notesMasterIdLst>
  <p:sldIdLst>
    <p:sldId id="399" r:id="rId8"/>
    <p:sldId id="411" r:id="rId9"/>
    <p:sldId id="407" r:id="rId10"/>
    <p:sldId id="406" r:id="rId11"/>
    <p:sldId id="410" r:id="rId12"/>
    <p:sldId id="412" r:id="rId13"/>
    <p:sldId id="408" r:id="rId14"/>
    <p:sldId id="409" r:id="rId15"/>
    <p:sldId id="333" r:id="rId16"/>
    <p:sldId id="268" r:id="rId17"/>
    <p:sldId id="345" r:id="rId18"/>
    <p:sldId id="349" r:id="rId19"/>
    <p:sldId id="275" r:id="rId20"/>
    <p:sldId id="395" r:id="rId21"/>
    <p:sldId id="278" r:id="rId22"/>
    <p:sldId id="385" r:id="rId23"/>
    <p:sldId id="280" r:id="rId24"/>
    <p:sldId id="283" r:id="rId25"/>
    <p:sldId id="344" r:id="rId26"/>
    <p:sldId id="342" r:id="rId27"/>
    <p:sldId id="396" r:id="rId28"/>
    <p:sldId id="284" r:id="rId29"/>
    <p:sldId id="390" r:id="rId30"/>
    <p:sldId id="266" r:id="rId31"/>
    <p:sldId id="370" r:id="rId32"/>
    <p:sldId id="384" r:id="rId33"/>
    <p:sldId id="397" r:id="rId34"/>
    <p:sldId id="371" r:id="rId35"/>
    <p:sldId id="373" r:id="rId36"/>
    <p:sldId id="383" r:id="rId37"/>
    <p:sldId id="360" r:id="rId38"/>
    <p:sldId id="361" r:id="rId39"/>
    <p:sldId id="334" r:id="rId40"/>
    <p:sldId id="362" r:id="rId41"/>
    <p:sldId id="350" r:id="rId42"/>
    <p:sldId id="319" r:id="rId43"/>
    <p:sldId id="288" r:id="rId44"/>
    <p:sldId id="337" r:id="rId45"/>
    <p:sldId id="336" r:id="rId46"/>
    <p:sldId id="352" r:id="rId47"/>
    <p:sldId id="291" r:id="rId48"/>
    <p:sldId id="289" r:id="rId49"/>
    <p:sldId id="298" r:id="rId50"/>
    <p:sldId id="392" r:id="rId51"/>
    <p:sldId id="338" r:id="rId52"/>
    <p:sldId id="299" r:id="rId53"/>
    <p:sldId id="301" r:id="rId54"/>
    <p:sldId id="364" r:id="rId55"/>
    <p:sldId id="315" r:id="rId56"/>
    <p:sldId id="379" r:id="rId57"/>
    <p:sldId id="331" r:id="rId58"/>
    <p:sldId id="351" r:id="rId59"/>
    <p:sldId id="393" r:id="rId60"/>
    <p:sldId id="394" r:id="rId61"/>
    <p:sldId id="374" r:id="rId62"/>
    <p:sldId id="391" r:id="rId63"/>
    <p:sldId id="398" r:id="rId64"/>
    <p:sldId id="375" r:id="rId65"/>
    <p:sldId id="380" r:id="rId66"/>
    <p:sldId id="381" r:id="rId67"/>
    <p:sldId id="365" r:id="rId68"/>
    <p:sldId id="265" r:id="rId69"/>
    <p:sldId id="304" r:id="rId70"/>
    <p:sldId id="403" r:id="rId71"/>
    <p:sldId id="353" r:id="rId72"/>
    <p:sldId id="305" r:id="rId73"/>
    <p:sldId id="400" r:id="rId74"/>
    <p:sldId id="401" r:id="rId75"/>
    <p:sldId id="402" r:id="rId7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Eileen Naples" initials="EN" lastIdx="46" clrIdx="0">
    <p:extLst>
      <p:ext uri="{19B8F6BF-5375-455C-9EA6-DF929625EA0E}">
        <p15:presenceInfo xmlns:p15="http://schemas.microsoft.com/office/powerpoint/2012/main" userId="92c0a775d5b8b05f" providerId="Windows Live"/>
      </p:ext>
    </p:extLst>
  </p:cmAuthor>
  <p:cmAuthor id="3" name="ACOMB Jeannette" initials="AJ" lastIdx="1" clrIdx="1">
    <p:extLst>
      <p:ext uri="{19B8F6BF-5375-455C-9EA6-DF929625EA0E}">
        <p15:presenceInfo xmlns:p15="http://schemas.microsoft.com/office/powerpoint/2012/main" userId="S-1-5-21-2124760015-1411717758-1302595720-75362" providerId="AD"/>
      </p:ext>
    </p:extLst>
  </p:cmAuthor>
  <p:cmAuthor id="4" name="GIBSON Lynda" initials="GL" lastIdx="5" clrIdx="2">
    <p:extLst>
      <p:ext uri="{19B8F6BF-5375-455C-9EA6-DF929625EA0E}">
        <p15:presenceInfo xmlns:p15="http://schemas.microsoft.com/office/powerpoint/2012/main" userId="S-1-5-21-2124760015-1411717758-1302595720-754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FF1EB"/>
    <a:srgbClr val="439777"/>
    <a:srgbClr val="C5E5D9"/>
    <a:srgbClr val="9FD5C0"/>
    <a:srgbClr val="008272"/>
    <a:srgbClr val="C3DED3"/>
    <a:srgbClr val="E1319E"/>
    <a:srgbClr val="00CC00"/>
    <a:srgbClr val="8FCDB5"/>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45116" autoAdjust="0"/>
  </p:normalViewPr>
  <p:slideViewPr>
    <p:cSldViewPr>
      <p:cViewPr varScale="1">
        <p:scale>
          <a:sx n="48" d="100"/>
          <a:sy n="48" d="100"/>
        </p:scale>
        <p:origin x="3564" y="48"/>
      </p:cViewPr>
      <p:guideLst>
        <p:guide orient="horz" pos="2160"/>
        <p:guide pos="2880"/>
      </p:guideLst>
    </p:cSldViewPr>
  </p:slideViewPr>
  <p:notesTextViewPr>
    <p:cViewPr>
      <p:scale>
        <a:sx n="100" d="100"/>
        <a:sy n="100" d="100"/>
      </p:scale>
      <p:origin x="0" y="-492"/>
    </p:cViewPr>
  </p:notesTextViewPr>
  <p:sorterViewPr>
    <p:cViewPr>
      <p:scale>
        <a:sx n="100" d="100"/>
        <a:sy n="100" d="100"/>
      </p:scale>
      <p:origin x="0" y="0"/>
    </p:cViewPr>
  </p:sorterViewPr>
  <p:notesViewPr>
    <p:cSldViewPr>
      <p:cViewPr varScale="1">
        <p:scale>
          <a:sx n="54" d="100"/>
          <a:sy n="54" d="100"/>
        </p:scale>
        <p:origin x="2109"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layout/>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2017-19 Legislative Approved Budget</a:t>
            </a:r>
          </a:p>
        </c:rich>
      </c:tx>
      <c:layout>
        <c:manualLayout>
          <c:xMode val="edge"/>
          <c:yMode val="edge"/>
          <c:x val="0.24820801811538262"/>
          <c:y val="0.11448893088711044"/>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2B1-4D63-8F3D-8B1AE217F5CD}"/>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2B1-4D63-8F3D-8B1AE217F5CD}"/>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2B1-4D63-8F3D-8B1AE217F5CD}"/>
              </c:ext>
            </c:extLst>
          </c:dPt>
          <c:dPt>
            <c:idx val="3"/>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2B1-4D63-8F3D-8B1AE217F5CD}"/>
              </c:ext>
            </c:extLst>
          </c:dPt>
          <c:dLbls>
            <c:dLbl>
              <c:idx val="0"/>
              <c:layout>
                <c:manualLayout>
                  <c:x val="-0.31022161751839844"/>
                  <c:y val="0.281422067158540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sz="1600" dirty="0" smtClean="0">
                        <a:solidFill>
                          <a:schemeClr val="bg1"/>
                        </a:solidFill>
                      </a:rPr>
                      <a:t>FEES</a:t>
                    </a:r>
                    <a:r>
                      <a:rPr lang="en-US" sz="1600" baseline="0" dirty="0"/>
                      <a:t>
</a:t>
                    </a:r>
                    <a:r>
                      <a:rPr lang="en-US" sz="1600" baseline="0" dirty="0" smtClean="0"/>
                      <a:t>80%</a:t>
                    </a:r>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ext>
                <c:ext xmlns:c16="http://schemas.microsoft.com/office/drawing/2014/chart" uri="{C3380CC4-5D6E-409C-BE32-E72D297353CC}">
                  <c16:uniqueId val="{00000001-D2B1-4D63-8F3D-8B1AE217F5CD}"/>
                </c:ext>
              </c:extLst>
            </c:dLbl>
            <c:dLbl>
              <c:idx val="1"/>
              <c:delete val="1"/>
              <c:extLst>
                <c:ext xmlns:c15="http://schemas.microsoft.com/office/drawing/2012/chart" uri="{CE6537A1-D6FC-4f65-9D91-7224C49458BB}"/>
                <c:ext xmlns:c16="http://schemas.microsoft.com/office/drawing/2014/chart" uri="{C3380CC4-5D6E-409C-BE32-E72D297353CC}">
                  <c16:uniqueId val="{00000003-D2B1-4D63-8F3D-8B1AE217F5CD}"/>
                </c:ext>
              </c:extLst>
            </c:dLbl>
            <c:dLbl>
              <c:idx val="2"/>
              <c:delete val="1"/>
              <c:extLst>
                <c:ext xmlns:c15="http://schemas.microsoft.com/office/drawing/2012/chart" uri="{CE6537A1-D6FC-4f65-9D91-7224C49458BB}"/>
                <c:ext xmlns:c16="http://schemas.microsoft.com/office/drawing/2014/chart" uri="{C3380CC4-5D6E-409C-BE32-E72D297353CC}">
                  <c16:uniqueId val="{00000005-D2B1-4D63-8F3D-8B1AE217F5CD}"/>
                </c:ext>
              </c:extLst>
            </c:dLbl>
            <c:dLbl>
              <c:idx val="3"/>
              <c:delete val="1"/>
              <c:extLst>
                <c:ext xmlns:c15="http://schemas.microsoft.com/office/drawing/2012/chart" uri="{CE6537A1-D6FC-4f65-9D91-7224C49458BB}"/>
                <c:ext xmlns:c16="http://schemas.microsoft.com/office/drawing/2014/chart" uri="{C3380CC4-5D6E-409C-BE32-E72D297353CC}">
                  <c16:uniqueId val="{00000007-D2B1-4D63-8F3D-8B1AE217F5CD}"/>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D2B1-4D63-8F3D-8B1AE217F5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D2B1-4D63-8F3D-8B1AE217F5CD}"/>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D2B1-4D63-8F3D-8B1AE217F5CD}"/>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D2B1-4D63-8F3D-8B1AE217F5CD}"/>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7A2-429E-9728-8A1119D40399}"/>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7A2-429E-9728-8A1119D40399}"/>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7A2-429E-9728-8A1119D40399}"/>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7A2-429E-9728-8A1119D40399}"/>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47A2-429E-9728-8A1119D40399}"/>
                </c:ext>
              </c:extLst>
            </c:dLbl>
            <c:dLbl>
              <c:idx val="1"/>
              <c:delete val="1"/>
              <c:extLst>
                <c:ext xmlns:c15="http://schemas.microsoft.com/office/drawing/2012/chart" uri="{CE6537A1-D6FC-4f65-9D91-7224C49458BB}"/>
                <c:ext xmlns:c16="http://schemas.microsoft.com/office/drawing/2014/chart" uri="{C3380CC4-5D6E-409C-BE32-E72D297353CC}">
                  <c16:uniqueId val="{00000003-47A2-429E-9728-8A1119D40399}"/>
                </c:ext>
              </c:extLst>
            </c:dLbl>
            <c:dLbl>
              <c:idx val="2"/>
              <c:delete val="1"/>
              <c:extLst>
                <c:ext xmlns:c15="http://schemas.microsoft.com/office/drawing/2012/chart" uri="{CE6537A1-D6FC-4f65-9D91-7224C49458BB}"/>
                <c:ext xmlns:c16="http://schemas.microsoft.com/office/drawing/2014/chart" uri="{C3380CC4-5D6E-409C-BE32-E72D297353CC}">
                  <c16:uniqueId val="{00000005-47A2-429E-9728-8A1119D40399}"/>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47A2-429E-9728-8A1119D40399}"/>
                </c:ext>
              </c:extLst>
            </c:dLbl>
            <c:dLbl>
              <c:idx val="4"/>
              <c:delete val="1"/>
              <c:extLst>
                <c:ext xmlns:c15="http://schemas.microsoft.com/office/drawing/2012/chart" uri="{CE6537A1-D6FC-4f65-9D91-7224C49458BB}"/>
                <c:ext xmlns:c16="http://schemas.microsoft.com/office/drawing/2014/chart" uri="{C3380CC4-5D6E-409C-BE32-E72D297353CC}">
                  <c16:uniqueId val="{00000009-47A2-429E-9728-8A1119D4039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47A2-429E-9728-8A1119D40399}"/>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47A2-429E-9728-8A1119D40399}"/>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47A2-429E-9728-8A1119D40399}"/>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490133177797"/>
          <c:y val="0"/>
          <c:w val="0.72222222222222221"/>
          <c:h val="1"/>
        </c:manualLayout>
      </c:layout>
      <c:pieChart>
        <c:varyColors val="1"/>
        <c:ser>
          <c:idx val="0"/>
          <c:order val="0"/>
          <c:explosion val="8"/>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2DB-4FE7-849F-0577DA2F3DBC}"/>
              </c:ext>
            </c:extLst>
          </c:dPt>
          <c:dLbls>
            <c:dLbl>
              <c:idx val="0"/>
              <c:layout>
                <c:manualLayout>
                  <c:x val="-0.12058952858165464"/>
                  <c:y val="8.024680999812022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solidFill>
                          <a:schemeClr val="bg1"/>
                        </a:solidFill>
                      </a:rPr>
                      <a:t>Eastern</a:t>
                    </a:r>
                    <a:r>
                      <a:rPr lang="en-US" sz="1800" b="1" baseline="0" dirty="0" smtClean="0">
                        <a:solidFill>
                          <a:schemeClr val="bg1"/>
                        </a:solidFill>
                      </a:rPr>
                      <a:t> Region</a:t>
                    </a:r>
                  </a:p>
                  <a:p>
                    <a:pPr>
                      <a:defRPr sz="2000"/>
                    </a:pPr>
                    <a:r>
                      <a:rPr lang="en-US" sz="1800" b="1" baseline="0" dirty="0" smtClean="0">
                        <a:solidFill>
                          <a:schemeClr val="bg1"/>
                        </a:solidFill>
                      </a:rPr>
                      <a:t>10%</a:t>
                    </a:r>
                    <a:endParaRPr lang="en-US" sz="2000" b="1"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6945468987429202"/>
                      <c:h val="0.31940311165398572"/>
                    </c:manualLayout>
                  </c15:layout>
                </c:ext>
                <c:ext xmlns:c16="http://schemas.microsoft.com/office/drawing/2014/chart" uri="{C3380CC4-5D6E-409C-BE32-E72D297353CC}">
                  <c16:uniqueId val="{00000001-62DB-4FE7-849F-0577DA2F3DBC}"/>
                </c:ext>
              </c:extLst>
            </c:dLbl>
            <c:dLbl>
              <c:idx val="1"/>
              <c:layout>
                <c:manualLayout>
                  <c:x val="-0.27809966935951197"/>
                  <c:y val="-0.2161318305973581"/>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Northwest Region</a:t>
                    </a:r>
                  </a:p>
                  <a:p>
                    <a:pPr>
                      <a:defRPr sz="2000"/>
                    </a:pPr>
                    <a:r>
                      <a:rPr lang="en-US" sz="1800" b="1" dirty="0" smtClean="0"/>
                      <a:t>62%</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5906436900305488"/>
                      <c:h val="0.24592578419222605"/>
                    </c:manualLayout>
                  </c15:layout>
                </c:ext>
                <c:ext xmlns:c16="http://schemas.microsoft.com/office/drawing/2014/chart" uri="{C3380CC4-5D6E-409C-BE32-E72D297353CC}">
                  <c16:uniqueId val="{00000003-62DB-4FE7-849F-0577DA2F3DBC}"/>
                </c:ext>
              </c:extLst>
            </c:dLbl>
            <c:dLbl>
              <c:idx val="2"/>
              <c:layout>
                <c:manualLayout>
                  <c:x val="0.15393913828953196"/>
                  <c:y val="0.22376526654193934"/>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Western</a:t>
                    </a:r>
                    <a:r>
                      <a:rPr lang="en-US" sz="1800" b="1" baseline="0" dirty="0" smtClean="0"/>
                      <a:t> Region</a:t>
                    </a:r>
                  </a:p>
                  <a:p>
                    <a:pPr>
                      <a:defRPr sz="2000"/>
                    </a:pPr>
                    <a:r>
                      <a:rPr lang="en-US" sz="1800" b="1" baseline="0" dirty="0" smtClean="0"/>
                      <a:t>28%</a:t>
                    </a:r>
                    <a:endParaRPr lang="en-US" sz="1800" b="1"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224043715846994"/>
                      <c:h val="0.23526153439610531"/>
                    </c:manualLayout>
                  </c15:layout>
                </c:ext>
                <c:ext xmlns:c16="http://schemas.microsoft.com/office/drawing/2014/chart" uri="{C3380CC4-5D6E-409C-BE32-E72D297353CC}">
                  <c16:uniqueId val="{00000005-62DB-4FE7-849F-0577DA2F3DB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Count'!$B$4:$B$6</c:f>
              <c:numCache>
                <c:formatCode>General</c:formatCode>
                <c:ptCount val="3"/>
                <c:pt idx="0">
                  <c:v>41</c:v>
                </c:pt>
                <c:pt idx="1">
                  <c:v>218</c:v>
                </c:pt>
                <c:pt idx="2">
                  <c:v>103</c:v>
                </c:pt>
              </c:numCache>
            </c:numRef>
          </c:val>
          <c:extLst>
            <c:ext xmlns:c16="http://schemas.microsoft.com/office/drawing/2014/chart" uri="{C3380CC4-5D6E-409C-BE32-E72D297353CC}">
              <c16:uniqueId val="{00000006-62DB-4FE7-849F-0577DA2F3DBC}"/>
            </c:ext>
          </c:extLst>
        </c:ser>
        <c:ser>
          <c:idx val="1"/>
          <c:order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Count'!$C$4:$C$6</c:f>
              <c:numCache>
                <c:formatCode>General</c:formatCode>
                <c:ptCount val="3"/>
                <c:pt idx="0">
                  <c:v>16</c:v>
                </c:pt>
                <c:pt idx="1">
                  <c:v>121</c:v>
                </c:pt>
                <c:pt idx="2">
                  <c:v>44</c:v>
                </c:pt>
              </c:numCache>
            </c:numRef>
          </c:val>
          <c:extLst>
            <c:ext xmlns:c16="http://schemas.microsoft.com/office/drawing/2014/chart" uri="{C3380CC4-5D6E-409C-BE32-E72D297353CC}">
              <c16:uniqueId val="{0000000D-62DB-4FE7-849F-0577DA2F3DBC}"/>
            </c:ext>
          </c:extLst>
        </c:ser>
        <c:ser>
          <c:idx val="2"/>
          <c:order val="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Count'!$B$2</c:f>
              <c:numCache>
                <c:formatCode>General</c:formatCode>
                <c:ptCount val="1"/>
                <c:pt idx="0">
                  <c:v>362</c:v>
                </c:pt>
              </c:numCache>
            </c:numRef>
          </c:val>
          <c:extLst>
            <c:ext xmlns:c16="http://schemas.microsoft.com/office/drawing/2014/chart" uri="{C3380CC4-5D6E-409C-BE32-E72D297353CC}">
              <c16:uniqueId val="{00000010-62DB-4FE7-849F-0577DA2F3DBC}"/>
            </c:ext>
          </c:extLst>
        </c:ser>
        <c:ser>
          <c:idx val="3"/>
          <c:order val="3"/>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Count'!$C$2</c:f>
              <c:numCache>
                <c:formatCode>General</c:formatCode>
                <c:ptCount val="1"/>
                <c:pt idx="0">
                  <c:v>181</c:v>
                </c:pt>
              </c:numCache>
            </c:numRef>
          </c:val>
          <c:extLst>
            <c:ext xmlns:c16="http://schemas.microsoft.com/office/drawing/2014/chart" uri="{C3380CC4-5D6E-409C-BE32-E72D297353CC}">
              <c16:uniqueId val="{00000013-62DB-4FE7-849F-0577DA2F3DBC}"/>
            </c:ext>
          </c:extLst>
        </c:ser>
        <c:dLbls>
          <c:dLblPos val="inEnd"/>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2017-19 Legislative Approved Budget</a:t>
            </a:r>
          </a:p>
        </c:rich>
      </c:tx>
      <c:layout>
        <c:manualLayout>
          <c:xMode val="edge"/>
          <c:yMode val="edge"/>
          <c:x val="0.24820801811538262"/>
          <c:y val="0.11448893088711044"/>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2B1-4D63-8F3D-8B1AE217F5CD}"/>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2B1-4D63-8F3D-8B1AE217F5CD}"/>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2B1-4D63-8F3D-8B1AE217F5CD}"/>
              </c:ext>
            </c:extLst>
          </c:dPt>
          <c:dPt>
            <c:idx val="3"/>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2B1-4D63-8F3D-8B1AE217F5CD}"/>
              </c:ext>
            </c:extLst>
          </c:dPt>
          <c:dLbls>
            <c:dLbl>
              <c:idx val="0"/>
              <c:layout>
                <c:manualLayout>
                  <c:x val="-0.31022161751839844"/>
                  <c:y val="0.281422067158540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sz="1600" dirty="0" smtClean="0">
                        <a:solidFill>
                          <a:schemeClr val="bg1"/>
                        </a:solidFill>
                      </a:rPr>
                      <a:t>FEES</a:t>
                    </a:r>
                    <a:r>
                      <a:rPr lang="en-US" sz="1600" baseline="0" dirty="0"/>
                      <a:t>
</a:t>
                    </a:r>
                    <a:r>
                      <a:rPr lang="en-US" sz="1600" baseline="0" dirty="0" smtClean="0"/>
                      <a:t>80%</a:t>
                    </a:r>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ext>
                <c:ext xmlns:c16="http://schemas.microsoft.com/office/drawing/2014/chart" uri="{C3380CC4-5D6E-409C-BE32-E72D297353CC}">
                  <c16:uniqueId val="{00000001-D2B1-4D63-8F3D-8B1AE217F5CD}"/>
                </c:ext>
              </c:extLst>
            </c:dLbl>
            <c:dLbl>
              <c:idx val="1"/>
              <c:delete val="1"/>
              <c:extLst>
                <c:ext xmlns:c15="http://schemas.microsoft.com/office/drawing/2012/chart" uri="{CE6537A1-D6FC-4f65-9D91-7224C49458BB}"/>
                <c:ext xmlns:c16="http://schemas.microsoft.com/office/drawing/2014/chart" uri="{C3380CC4-5D6E-409C-BE32-E72D297353CC}">
                  <c16:uniqueId val="{00000003-D2B1-4D63-8F3D-8B1AE217F5CD}"/>
                </c:ext>
              </c:extLst>
            </c:dLbl>
            <c:dLbl>
              <c:idx val="2"/>
              <c:delete val="1"/>
              <c:extLst>
                <c:ext xmlns:c15="http://schemas.microsoft.com/office/drawing/2012/chart" uri="{CE6537A1-D6FC-4f65-9D91-7224C49458BB}"/>
                <c:ext xmlns:c16="http://schemas.microsoft.com/office/drawing/2014/chart" uri="{C3380CC4-5D6E-409C-BE32-E72D297353CC}">
                  <c16:uniqueId val="{00000005-D2B1-4D63-8F3D-8B1AE217F5CD}"/>
                </c:ext>
              </c:extLst>
            </c:dLbl>
            <c:dLbl>
              <c:idx val="3"/>
              <c:delete val="1"/>
              <c:extLst>
                <c:ext xmlns:c15="http://schemas.microsoft.com/office/drawing/2012/chart" uri="{CE6537A1-D6FC-4f65-9D91-7224C49458BB}"/>
                <c:ext xmlns:c16="http://schemas.microsoft.com/office/drawing/2014/chart" uri="{C3380CC4-5D6E-409C-BE32-E72D297353CC}">
                  <c16:uniqueId val="{00000007-D2B1-4D63-8F3D-8B1AE217F5CD}"/>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2B1-4D63-8F3D-8B1AE217F5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D2B1-4D63-8F3D-8B1AE217F5CD}"/>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D2B1-4D63-8F3D-8B1AE217F5CD}"/>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D2B1-4D63-8F3D-8B1AE217F5CD}"/>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7A2-429E-9728-8A1119D40399}"/>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7A2-429E-9728-8A1119D40399}"/>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7A2-429E-9728-8A1119D40399}"/>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7A2-429E-9728-8A1119D40399}"/>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47A2-429E-9728-8A1119D40399}"/>
                </c:ext>
              </c:extLst>
            </c:dLbl>
            <c:dLbl>
              <c:idx val="1"/>
              <c:delete val="1"/>
              <c:extLst>
                <c:ext xmlns:c15="http://schemas.microsoft.com/office/drawing/2012/chart" uri="{CE6537A1-D6FC-4f65-9D91-7224C49458BB}"/>
                <c:ext xmlns:c16="http://schemas.microsoft.com/office/drawing/2014/chart" uri="{C3380CC4-5D6E-409C-BE32-E72D297353CC}">
                  <c16:uniqueId val="{00000003-47A2-429E-9728-8A1119D40399}"/>
                </c:ext>
              </c:extLst>
            </c:dLbl>
            <c:dLbl>
              <c:idx val="2"/>
              <c:delete val="1"/>
              <c:extLst>
                <c:ext xmlns:c15="http://schemas.microsoft.com/office/drawing/2012/chart" uri="{CE6537A1-D6FC-4f65-9D91-7224C49458BB}"/>
                <c:ext xmlns:c16="http://schemas.microsoft.com/office/drawing/2014/chart" uri="{C3380CC4-5D6E-409C-BE32-E72D297353CC}">
                  <c16:uniqueId val="{00000005-47A2-429E-9728-8A1119D40399}"/>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7A2-429E-9728-8A1119D40399}"/>
                </c:ext>
              </c:extLst>
            </c:dLbl>
            <c:dLbl>
              <c:idx val="4"/>
              <c:delete val="1"/>
              <c:extLst>
                <c:ext xmlns:c15="http://schemas.microsoft.com/office/drawing/2012/chart" uri="{CE6537A1-D6FC-4f65-9D91-7224C49458BB}"/>
                <c:ext xmlns:c16="http://schemas.microsoft.com/office/drawing/2014/chart" uri="{C3380CC4-5D6E-409C-BE32-E72D297353CC}">
                  <c16:uniqueId val="{00000009-47A2-429E-9728-8A1119D4039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47A2-429E-9728-8A1119D40399}"/>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47A2-429E-9728-8A1119D40399}"/>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47A2-429E-9728-8A1119D40399}"/>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8-10-04T13:12:51.925" idx="21">
    <p:pos x="7864" y="2888"/>
    <p:text>Where does the $31,050 come from?</p:text>
    <p:extLst mod="1">
      <p:ext uri="{C676402C-5697-4E1C-873F-D02D1690AC5C}">
        <p15:threadingInfo xmlns:p15="http://schemas.microsoft.com/office/powerpoint/2012/main" timeZoneBias="420"/>
      </p:ext>
    </p:extLst>
  </p:cm>
  <p:cm authorId="4" dt="2018-10-11T10:26:50.124" idx="3">
    <p:pos x="7864" y="2984"/>
    <p:text>KC:Based on assumption that we will receive 2-class1 Low workload and 1-Class 1 medium workload based on twenty year review</p:text>
    <p:extLst mod="1">
      <p:ext uri="{C676402C-5697-4E1C-873F-D02D1690AC5C}">
        <p15:threadingInfo xmlns:p15="http://schemas.microsoft.com/office/powerpoint/2012/main" timeZoneBias="420">
          <p15:parentCm authorId="2" idx="21"/>
        </p15:threadingInfo>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0.03896</cdr:x>
      <cdr:y>0.91878</cdr:y>
    </cdr:from>
    <cdr:to>
      <cdr:x>0.97403</cdr:x>
      <cdr:y>0.97675</cdr:y>
    </cdr:to>
    <cdr:sp macro="" textlink="">
      <cdr:nvSpPr>
        <cdr:cNvPr id="2" name="TextBox 1"/>
        <cdr:cNvSpPr txBox="1"/>
      </cdr:nvSpPr>
      <cdr:spPr>
        <a:xfrm xmlns:a="http://schemas.openxmlformats.org/drawingml/2006/main">
          <a:off x="228600" y="4830762"/>
          <a:ext cx="5486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0.09091</cdr:x>
      <cdr:y>0.90579</cdr:y>
    </cdr:from>
    <cdr:to>
      <cdr:x>0.94805</cdr:x>
      <cdr:y>0.97978</cdr:y>
    </cdr:to>
    <cdr:sp macro="" textlink="">
      <cdr:nvSpPr>
        <cdr:cNvPr id="3" name="TextBox 2"/>
        <cdr:cNvSpPr txBox="1"/>
      </cdr:nvSpPr>
      <cdr:spPr>
        <a:xfrm xmlns:a="http://schemas.openxmlformats.org/drawingml/2006/main">
          <a:off x="533400" y="4804189"/>
          <a:ext cx="5029183" cy="392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Hazardous Waste Generators reported in 2018</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4/1/2019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oregonlegislature.gov/bills_laws/ors/ors183.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oregonlegislature.gov/bills_laws/ors/ors183.html"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Good morning Chair George and commissioners, my name is David </a:t>
            </a:r>
            <a:r>
              <a:rPr lang="en-US" baseline="0" dirty="0" err="1" smtClean="0"/>
              <a:t>Livengood</a:t>
            </a:r>
            <a:r>
              <a:rPr lang="en-US" baseline="0" dirty="0" smtClean="0"/>
              <a:t>– I manage DEQ’s Hazardous Waste and Tanks program out of DEQ’s headquarters office in Portland, OR.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 I am joined by my colleague, Jeannette </a:t>
            </a:r>
            <a:r>
              <a:rPr lang="en-US" baseline="0" dirty="0" err="1" smtClean="0"/>
              <a:t>Acomb</a:t>
            </a:r>
            <a:r>
              <a:rPr lang="en-US" baseline="0" dirty="0" smtClean="0"/>
              <a:t>, whom you met in January when she presented background on the Hazardous Waste Program’s program structure and budgetary outlook in preparation for today’s rulemaking presentation to the EQC.</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Jeannette and I are here today to present a proposed rule to increase hazardous waste generator and Treatment, Storage and Disposal fees in Oregon for the first time in a generation. Throughout the process of developing this proposed rule, we have been aware of the potential impact on our stakeholder community and we have sought input on potential impacts from a variety of stakeholders.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Today’s proposal represents both staff analysis as well as Advisory Committee and public input </a:t>
            </a:r>
            <a:r>
              <a:rPr lang="en-US" b="1" baseline="0" dirty="0" smtClean="0"/>
              <a:t>[we might only want to say AC input because a) technically, the AC is the public and b) we didn’t get any comments during the public notice]</a:t>
            </a:r>
            <a:r>
              <a:rPr lang="en-US" baseline="0" dirty="0" smtClean="0"/>
              <a:t>. I’m looking forward to sharing the details of our proposal and implementation timeline with you.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 welcome your questions and thoughts as we move through the presentation. </a:t>
            </a: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25747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297752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25559">
              <a:defRPr/>
            </a:pPr>
            <a:r>
              <a:rPr lang="en-US" b="1" dirty="0" smtClean="0"/>
              <a:t>Killian</a:t>
            </a:r>
            <a:r>
              <a:rPr lang="en-US" b="1" baseline="0" dirty="0" smtClean="0"/>
              <a:t> Condon</a:t>
            </a:r>
          </a:p>
          <a:p>
            <a:pPr defTabSz="825559">
              <a:defRPr/>
            </a:pPr>
            <a:endParaRPr lang="en-US" b="1" baseline="0" dirty="0" smtClean="0"/>
          </a:p>
          <a:p>
            <a:pPr defTabSz="825559">
              <a:defRPr/>
            </a:pPr>
            <a:endParaRPr lang="en-US" b="0" dirty="0" smtClean="0"/>
          </a:p>
          <a:p>
            <a:pPr marL="349415" indent="-349415">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management method factor that you see here reflects the Advisory Committee’s input from previous meetings in two specific ways:</a:t>
            </a:r>
          </a:p>
          <a:p>
            <a:pPr marL="465887">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9415" indent="-349415">
              <a:lnSpc>
                <a:spcPct val="107000"/>
              </a:lnSpc>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While we initially proposed to change only 4 fee factors, we heard your input on avoiding political choices, and now we are proposing to change all of the factors proportionally.</a:t>
            </a:r>
          </a:p>
          <a:p>
            <a:pPr marL="349415" indent="-349415">
              <a:lnSpc>
                <a:spcPct val="107000"/>
              </a:lnSpc>
              <a:spcAft>
                <a:spcPts val="815"/>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We also heard that our regulated community will need time to adjust to the increased fees, so we’re proposing phasing in the increase over a period of six years, through 2024; however in order to meet budgetary needs, we propose to frontload the management method increase after a softer start in 2019 and 2020.</a:t>
            </a:r>
          </a:p>
          <a:p>
            <a:pPr marL="640594" lvl="1" indent="-174708">
              <a:lnSpc>
                <a:spcPct val="107000"/>
              </a:lnSpc>
              <a:spcAft>
                <a:spcPts val="815"/>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 order to meet budget needs, DEQ proposes front loading the steepest increases in 2019 and 2020. This initial increase is intended to stabilize funding and the increases thereafter are intended to roughly keep pace with inflation until DEQ is able to address inflation through statute in a future phase. </a:t>
            </a:r>
          </a:p>
          <a:p>
            <a:pPr defTabSz="825559">
              <a:defRPr/>
            </a:pPr>
            <a:endParaRPr lang="en-US" b="1" dirty="0" smtClean="0"/>
          </a:p>
          <a:p>
            <a:pPr marL="174708" indent="-174708" defTabSz="825559">
              <a:buFont typeface="Arial" panose="020B0604020202020204" pitchFamily="34" charset="0"/>
              <a:buChar char="•"/>
              <a:defRPr/>
            </a:pPr>
            <a:r>
              <a:rPr lang="en-US" b="0" dirty="0" smtClean="0"/>
              <a:t>If</a:t>
            </a:r>
            <a:r>
              <a:rPr lang="en-US" b="0" baseline="0" dirty="0" smtClean="0"/>
              <a:t> the management method factor changes are implemented as proposed, when the revenue from the management method fee factor increase is combined with revenue from the annual activity verification, we estimate that DEQ will have an additional $975,367 or ~ 1 million in additional revenue annually. </a:t>
            </a:r>
          </a:p>
          <a:p>
            <a:pPr marL="174708" indent="-174708" defTabSz="825559">
              <a:buFont typeface="Arial" panose="020B0604020202020204" pitchFamily="34" charset="0"/>
              <a:buChar char="•"/>
              <a:defRPr/>
            </a:pPr>
            <a:endParaRPr lang="en-US" b="0"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dirty="0" smtClean="0"/>
              <a:t>----------------------------------------------</a:t>
            </a:r>
            <a:endParaRPr lang="en-US" dirty="0" smtClean="0"/>
          </a:p>
          <a:p>
            <a:pPr defTabSz="825559">
              <a:defRPr/>
            </a:pPr>
            <a:endParaRPr lang="en-US" b="1" dirty="0" smtClean="0"/>
          </a:p>
          <a:p>
            <a:pPr defTabSz="825559">
              <a:defRPr/>
            </a:pPr>
            <a:r>
              <a:rPr lang="en-US" b="1" dirty="0" smtClean="0"/>
              <a:t>Killian Condon</a:t>
            </a:r>
          </a:p>
          <a:p>
            <a:pPr defTabSz="825559">
              <a:defRPr/>
            </a:pPr>
            <a:endParaRPr lang="en-US" b="0" dirty="0" smtClean="0"/>
          </a:p>
          <a:p>
            <a:pPr defTabSz="825559">
              <a:defRPr/>
            </a:pPr>
            <a:r>
              <a:rPr lang="en-US" b="0" dirty="0" smtClean="0"/>
              <a:t>Knowing this might</a:t>
            </a:r>
            <a:r>
              <a:rPr lang="en-US" b="0" baseline="0" dirty="0" smtClean="0"/>
              <a:t> be an additional option to add into the suite of proposals, and knowing it </a:t>
            </a:r>
            <a:r>
              <a:rPr lang="en-US" b="0" dirty="0" smtClean="0"/>
              <a:t>will not generate sufficient funding we are still proposing changes.</a:t>
            </a:r>
          </a:p>
          <a:p>
            <a:pPr defTabSz="825559">
              <a:defRPr/>
            </a:pPr>
            <a:r>
              <a:rPr lang="en-US" b="0" dirty="0" smtClean="0"/>
              <a:t>With</a:t>
            </a:r>
            <a:r>
              <a:rPr lang="en-US" b="0" baseline="0" dirty="0" smtClean="0"/>
              <a:t> the caveat that t</a:t>
            </a:r>
            <a:r>
              <a:rPr lang="en-US" b="0" dirty="0" smtClean="0"/>
              <a:t>his</a:t>
            </a:r>
            <a:r>
              <a:rPr lang="en-US" b="0" baseline="0" dirty="0" smtClean="0"/>
              <a:t> option could potentially reduce the other earlier options.</a:t>
            </a:r>
            <a:endParaRPr lang="en-US" b="0" dirty="0" smtClean="0"/>
          </a:p>
          <a:p>
            <a:pPr defTabSz="825559">
              <a:defRPr/>
            </a:pPr>
            <a:endParaRPr lang="en-US" b="0" dirty="0" smtClean="0"/>
          </a:p>
          <a:p>
            <a:pPr defTabSz="825559">
              <a:defRPr/>
            </a:pPr>
            <a:r>
              <a:rPr lang="en-US" b="0" dirty="0" smtClean="0"/>
              <a:t>The purpose for this approach is</a:t>
            </a:r>
            <a:r>
              <a:rPr lang="en-US" b="0" baseline="0" dirty="0" smtClean="0"/>
              <a:t> to incentivize good behavior and disincentive bad behavior. </a:t>
            </a:r>
          </a:p>
          <a:p>
            <a:pPr defTabSz="825559">
              <a:defRPr/>
            </a:pPr>
            <a:endParaRPr lang="en-US" b="0" baseline="0" dirty="0" smtClean="0"/>
          </a:p>
          <a:p>
            <a:pPr defTabSz="825559">
              <a:defRPr/>
            </a:pPr>
            <a:endParaRPr lang="en-US" b="0" dirty="0" smtClean="0"/>
          </a:p>
          <a:p>
            <a:pPr defTabSz="825559">
              <a:defRPr/>
            </a:pPr>
            <a:endParaRPr lang="en-US" b="1" dirty="0" smtClean="0"/>
          </a:p>
          <a:p>
            <a:r>
              <a:rPr lang="en-US" sz="1100" dirty="0"/>
              <a:t> </a:t>
            </a:r>
            <a:endParaRPr lang="en-ZW" sz="1100" dirty="0"/>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11</a:t>
            </a:fld>
            <a:endParaRPr lang="en-US" dirty="0">
              <a:solidFill>
                <a:prstClr val="black"/>
              </a:solidFill>
              <a:latin typeface="Calibri"/>
            </a:endParaRPr>
          </a:p>
        </p:txBody>
      </p:sp>
    </p:spTree>
    <p:extLst>
      <p:ext uri="{BB962C8B-B14F-4D97-AF65-F5344CB8AC3E}">
        <p14:creationId xmlns:p14="http://schemas.microsoft.com/office/powerpoint/2010/main" val="2563721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7313" y="387350"/>
            <a:ext cx="4181475" cy="3136900"/>
          </a:xfrm>
        </p:spPr>
      </p:sp>
      <p:sp>
        <p:nvSpPr>
          <p:cNvPr id="3" name="Notes Placeholder 2"/>
          <p:cNvSpPr>
            <a:spLocks noGrp="1"/>
          </p:cNvSpPr>
          <p:nvPr>
            <p:ph type="body" idx="1"/>
          </p:nvPr>
        </p:nvSpPr>
        <p:spPr>
          <a:xfrm>
            <a:off x="701040" y="3641090"/>
            <a:ext cx="5608320" cy="4493260"/>
          </a:xfrm>
        </p:spPr>
        <p:txBody>
          <a:bodyPr/>
          <a:lstStyle/>
          <a:p>
            <a:pPr defTabSz="1219077">
              <a:defRPr/>
            </a:pPr>
            <a:r>
              <a:rPr lang="en-US" b="1" dirty="0" smtClean="0">
                <a:latin typeface="Times New Roman" panose="02020603050405020304" pitchFamily="18" charset="0"/>
                <a:cs typeface="Times New Roman" panose="02020603050405020304" pitchFamily="18" charset="0"/>
              </a:rPr>
              <a:t>Ed Note: Summarize key questions, don’t read.</a:t>
            </a:r>
            <a:r>
              <a:rPr lang="en-US" b="1" baseline="0" dirty="0" smtClean="0">
                <a:latin typeface="Times New Roman" panose="02020603050405020304" pitchFamily="18" charset="0"/>
                <a:cs typeface="Times New Roman" panose="02020603050405020304" pitchFamily="18" charset="0"/>
              </a:rPr>
              <a:t> </a:t>
            </a:r>
          </a:p>
          <a:p>
            <a:pPr defTabSz="1219077">
              <a:defRPr/>
            </a:pPr>
            <a:endParaRPr lang="en-US" b="1" dirty="0" smtClean="0">
              <a:latin typeface="Times New Roman" panose="02020603050405020304" pitchFamily="18" charset="0"/>
              <a:cs typeface="Times New Roman" panose="02020603050405020304" pitchFamily="18" charset="0"/>
            </a:endParaRPr>
          </a:p>
          <a:p>
            <a:pPr defTabSz="1219077">
              <a:defRPr/>
            </a:pPr>
            <a:r>
              <a:rPr lang="en-US" b="1" dirty="0" smtClean="0">
                <a:latin typeface="Times New Roman" panose="02020603050405020304" pitchFamily="18" charset="0"/>
                <a:cs typeface="Times New Roman" panose="02020603050405020304" pitchFamily="18" charset="0"/>
              </a:rPr>
              <a:t>Sue Langston</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Before we learn more about the fee proposals for permitting, I would like to give you today’s three key questions to keep in mind as we move forward with discussion [</a:t>
            </a:r>
            <a:r>
              <a:rPr lang="en-US" i="1" dirty="0" smtClean="0">
                <a:latin typeface="Times New Roman" panose="02020603050405020304" pitchFamily="18" charset="0"/>
                <a:cs typeface="Times New Roman" panose="02020603050405020304" pitchFamily="18" charset="0"/>
              </a:rPr>
              <a:t>read questions]</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will have these questions posted throughout the meeting so you can refer to them.</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With these questions in mind, I would like to see if there are any questions so far from the committee…….</a:t>
            </a:r>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1477269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311574" y="3718560"/>
            <a:ext cx="6387253" cy="4415790"/>
          </a:xfrm>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baseline="0" dirty="0" smtClean="0"/>
              <a:t>T</a:t>
            </a:r>
            <a:r>
              <a:rPr lang="en-US" b="0" i="0" dirty="0" smtClean="0"/>
              <a:t>he program’s permitting revenue</a:t>
            </a:r>
            <a:r>
              <a:rPr lang="en-US" b="0" i="0" baseline="0" dirty="0" smtClean="0"/>
              <a:t> is about $362,500, which includes $262,500 in annual TSD fees and about $100,00 in cost recovery for post closure and corrective action work.</a:t>
            </a:r>
          </a:p>
          <a:p>
            <a:pPr defTabSz="630997">
              <a:defRPr/>
            </a:pPr>
            <a:endParaRPr lang="en-US" b="0" i="0" baseline="0" dirty="0" smtClean="0"/>
          </a:p>
          <a:p>
            <a:r>
              <a:rPr lang="en-US" b="1" i="0" baseline="0" dirty="0" smtClean="0"/>
              <a:t>Click</a:t>
            </a:r>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defTabSz="630997">
              <a:defRPr/>
            </a:pPr>
            <a:endParaRPr lang="en-US" b="0" i="0" baseline="0" dirty="0" smtClean="0"/>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a:t>
            </a:r>
            <a:r>
              <a:rPr lang="en-US" u="sng" baseline="0" dirty="0" smtClean="0"/>
              <a:t>current</a:t>
            </a:r>
            <a:r>
              <a:rPr lang="en-US" baseline="0" dirty="0" smtClean="0"/>
              <a:t> permitting program</a:t>
            </a:r>
            <a:r>
              <a:rPr lang="en-US" b="0" i="0" baseline="0" dirty="0" smtClean="0"/>
              <a:t>.</a:t>
            </a:r>
          </a:p>
          <a:p>
            <a:pPr defTabSz="630997">
              <a:defRPr/>
            </a:pPr>
            <a:endParaRPr lang="en-US" b="0" i="0" baseline="0" dirty="0" smtClean="0"/>
          </a:p>
          <a:p>
            <a:pPr defTabSz="630997">
              <a:defRPr/>
            </a:pPr>
            <a:r>
              <a:rPr lang="en-US" b="1" i="0" dirty="0" smtClean="0"/>
              <a:t>Click</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r>
              <a:rPr lang="en-US" b="1" i="0" baseline="0" dirty="0" smtClean="0"/>
              <a:t>Click</a:t>
            </a:r>
          </a:p>
          <a:p>
            <a:pPr marL="118312" indent="-118312">
              <a:buFont typeface="Arial" panose="020B0604020202020204" pitchFamily="34" charset="0"/>
              <a:buChar char="•"/>
            </a:pPr>
            <a:r>
              <a:rPr lang="en-US" b="0" i="0" baseline="0" dirty="0" smtClean="0"/>
              <a:t>Which means we will need an additional $476,000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13</a:t>
            </a:fld>
            <a:endParaRPr lang="en-US"/>
          </a:p>
        </p:txBody>
      </p:sp>
    </p:spTree>
    <p:extLst>
      <p:ext uri="{BB962C8B-B14F-4D97-AF65-F5344CB8AC3E}">
        <p14:creationId xmlns:p14="http://schemas.microsoft.com/office/powerpoint/2010/main" val="1846729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t>Rich Duval</a:t>
            </a:r>
          </a:p>
          <a:p>
            <a:pPr defTabSz="630997">
              <a:defRPr/>
            </a:pPr>
            <a:endParaRPr lang="en-US" sz="900" b="1" dirty="0"/>
          </a:p>
          <a:p>
            <a:pPr defTabSz="630997">
              <a:defRPr/>
            </a:pPr>
            <a:r>
              <a:rPr lang="en-US" sz="900" dirty="0"/>
              <a:t>We have shown you previously the whole pie for each option, and other  breakouts.  However, based on new information we are proposing to adjust the permitting annual compliance determination fee to better match the consumer price index, which is a 62% increase since 1997.  We are proposing this increase start July 2019. </a:t>
            </a:r>
          </a:p>
          <a:p>
            <a:pPr defTabSz="630997">
              <a:defRPr/>
            </a:pPr>
            <a:endParaRPr lang="en-US" sz="900" dirty="0"/>
          </a:p>
          <a:p>
            <a:pPr defTabSz="630997">
              <a:defRPr/>
            </a:pPr>
            <a:r>
              <a:rPr lang="en-US" sz="900" dirty="0"/>
              <a:t>Here is what it would look like:</a:t>
            </a:r>
          </a:p>
          <a:p>
            <a:pPr algn="l"/>
            <a:endParaRPr lang="en-US" sz="900" b="1" dirty="0"/>
          </a:p>
          <a:p>
            <a:pPr algn="l"/>
            <a:r>
              <a:rPr lang="en-US" sz="900" b="1" dirty="0"/>
              <a:t>Increase annual compliance determination fee</a:t>
            </a:r>
            <a:r>
              <a:rPr lang="en-US" sz="900" b="1" dirty="0">
                <a:solidFill>
                  <a:srgbClr val="92D050"/>
                </a:solidFill>
              </a:rPr>
              <a:t>:</a:t>
            </a:r>
          </a:p>
          <a:p>
            <a:pPr algn="l"/>
            <a:r>
              <a:rPr lang="en-US" sz="900" dirty="0"/>
              <a:t> Storage fee 		from $18,750 to  </a:t>
            </a:r>
            <a:r>
              <a:rPr lang="en-US" sz="900" dirty="0">
                <a:solidFill>
                  <a:srgbClr val="92D050"/>
                </a:solidFill>
              </a:rPr>
              <a:t>$24,500      	= 31% increase</a:t>
            </a:r>
            <a:endParaRPr lang="en-US" sz="900" dirty="0"/>
          </a:p>
          <a:p>
            <a:pPr algn="l"/>
            <a:r>
              <a:rPr lang="en-US" sz="900" dirty="0"/>
              <a:t> Multi-Treatment Fee 	from $75,000 to  </a:t>
            </a:r>
            <a:r>
              <a:rPr lang="en-US" sz="900" dirty="0">
                <a:solidFill>
                  <a:srgbClr val="FF0000"/>
                </a:solidFill>
              </a:rPr>
              <a:t>$98,500  	</a:t>
            </a:r>
            <a:r>
              <a:rPr lang="en-US" sz="900" dirty="0">
                <a:solidFill>
                  <a:srgbClr val="92D050"/>
                </a:solidFill>
              </a:rPr>
              <a:t>= 31% increase </a:t>
            </a:r>
            <a:endParaRPr lang="en-US" sz="900" dirty="0"/>
          </a:p>
          <a:p>
            <a:pPr algn="l"/>
            <a:r>
              <a:rPr lang="en-US" sz="900" dirty="0"/>
              <a:t> Multi-Disposal fee 	from $150,000 to </a:t>
            </a:r>
            <a:r>
              <a:rPr lang="en-US" sz="900" dirty="0">
                <a:solidFill>
                  <a:srgbClr val="92D050"/>
                </a:solidFill>
              </a:rPr>
              <a:t>$196,500 	 = 31% increase</a:t>
            </a:r>
          </a:p>
          <a:p>
            <a:pPr defTabSz="630997">
              <a:defRPr/>
            </a:pPr>
            <a:endParaRPr lang="en-US" sz="900" dirty="0"/>
          </a:p>
          <a:p>
            <a:pPr defTabSz="630997">
              <a:defRPr/>
            </a:pPr>
            <a:r>
              <a:rPr lang="en-US" sz="900" dirty="0"/>
              <a:t>The proposal will result in approximately $81,500 in additional revenue annually. </a:t>
            </a:r>
          </a:p>
          <a:p>
            <a:pPr defTabSz="630997">
              <a:defRPr/>
            </a:pPr>
            <a:endParaRPr lang="en-US" sz="900" dirty="0"/>
          </a:p>
          <a:p>
            <a:pPr defTabSz="630997">
              <a:defRPr/>
            </a:pPr>
            <a:r>
              <a:rPr lang="en-US" sz="900" dirty="0"/>
              <a:t>*Note Of the two operating permitted facilities, one pays all three categories and one only pays the storage fee.</a:t>
            </a:r>
          </a:p>
          <a:p>
            <a:pPr defTabSz="630997">
              <a:defRPr/>
            </a:pPr>
            <a:endParaRPr lang="en-US" sz="900" i="1" dirty="0">
              <a:solidFill>
                <a:srgbClr val="00B050"/>
              </a:solidFill>
            </a:endParaRPr>
          </a:p>
          <a:p>
            <a:pPr defTabSz="630997">
              <a:defRPr/>
            </a:pPr>
            <a:r>
              <a:rPr lang="en-US" sz="900" dirty="0">
                <a:solidFill>
                  <a:srgbClr val="00B050"/>
                </a:solidFill>
              </a:rPr>
              <a:t>~~~~~~~~~~~~~~~~~~~~~~~~~~~~~~~~~~~~~~</a:t>
            </a:r>
          </a:p>
          <a:p>
            <a:pPr algn="l"/>
            <a:r>
              <a:rPr lang="en-US" sz="900" dirty="0">
                <a:solidFill>
                  <a:srgbClr val="00B050"/>
                </a:solidFill>
              </a:rPr>
              <a:t>Previously</a:t>
            </a:r>
            <a:endParaRPr lang="en-US" sz="900" b="1" dirty="0"/>
          </a:p>
          <a:p>
            <a:pPr algn="l"/>
            <a:r>
              <a:rPr lang="en-US" sz="900" b="1" dirty="0"/>
              <a:t>Increase annual compliance determination fee </a:t>
            </a:r>
            <a:r>
              <a:rPr lang="en-US" sz="900" b="1" dirty="0">
                <a:solidFill>
                  <a:srgbClr val="92D050"/>
                </a:solidFill>
              </a:rPr>
              <a:t>181%:</a:t>
            </a:r>
          </a:p>
          <a:p>
            <a:pPr algn="l"/>
            <a:r>
              <a:rPr lang="en-US" sz="900" dirty="0"/>
              <a:t> Storage fee 		from $18,750 to  </a:t>
            </a:r>
            <a:r>
              <a:rPr lang="en-US" sz="900" dirty="0">
                <a:solidFill>
                  <a:srgbClr val="92D050"/>
                </a:solidFill>
              </a:rPr>
              <a:t>$52,688</a:t>
            </a:r>
            <a:r>
              <a:rPr lang="en-US" sz="900" dirty="0"/>
              <a:t>  </a:t>
            </a:r>
          </a:p>
          <a:p>
            <a:pPr algn="l"/>
            <a:r>
              <a:rPr lang="en-US" sz="900" dirty="0"/>
              <a:t> Multi-Disposal fee 	from $75,000 to  </a:t>
            </a:r>
            <a:r>
              <a:rPr lang="en-US" sz="900" dirty="0">
                <a:solidFill>
                  <a:srgbClr val="92D050"/>
                </a:solidFill>
              </a:rPr>
              <a:t>$210,750</a:t>
            </a:r>
            <a:endParaRPr lang="en-US" sz="900" dirty="0"/>
          </a:p>
          <a:p>
            <a:pPr algn="l"/>
            <a:r>
              <a:rPr lang="en-US" sz="900" dirty="0"/>
              <a:t> Multi-Treatment fee 	from $150,000 to </a:t>
            </a:r>
            <a:r>
              <a:rPr lang="en-US" sz="900" dirty="0">
                <a:solidFill>
                  <a:srgbClr val="92D050"/>
                </a:solidFill>
              </a:rPr>
              <a:t>$421,500</a:t>
            </a:r>
          </a:p>
          <a:p>
            <a:pPr defTabSz="630997">
              <a:defRPr/>
            </a:pPr>
            <a:endParaRPr lang="en-US" sz="900" dirty="0"/>
          </a:p>
          <a:p>
            <a:pPr defTabSz="630997">
              <a:defRPr/>
            </a:pPr>
            <a:r>
              <a:rPr lang="en-US" sz="900" dirty="0"/>
              <a:t>Would result in a </a:t>
            </a:r>
            <a:r>
              <a:rPr lang="en-US" sz="900" b="1" dirty="0">
                <a:solidFill>
                  <a:srgbClr val="92D050"/>
                </a:solidFill>
              </a:rPr>
              <a:t>$475,125 </a:t>
            </a:r>
            <a:r>
              <a:rPr lang="en-US" sz="900" dirty="0"/>
              <a:t>increase from current funding.  </a:t>
            </a:r>
          </a:p>
          <a:p>
            <a:pPr defTabSz="630997">
              <a:defRPr/>
            </a:pPr>
            <a:endParaRPr lang="en-US" sz="900" i="1" dirty="0">
              <a:solidFill>
                <a:srgbClr val="00B050"/>
              </a:solidFill>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620208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t>Rich Duval</a:t>
            </a:r>
          </a:p>
          <a:p>
            <a:pPr defTabSz="630997">
              <a:defRPr/>
            </a:pPr>
            <a:endParaRPr lang="en-US" sz="900" b="1" dirty="0"/>
          </a:p>
          <a:p>
            <a:pPr defTabSz="630997">
              <a:defRPr/>
            </a:pPr>
            <a:r>
              <a:rPr lang="en-US" sz="900" dirty="0"/>
              <a:t>We have shown you previously the whole pie for each option, and other  breakouts.  However, based on new information we are proposing to adjust the permitting annual compliance determination fee to match the consumer price index, which is a 62% increase since 1997.  We are proposing this increase start July 2019. </a:t>
            </a:r>
          </a:p>
          <a:p>
            <a:pPr defTabSz="630997">
              <a:defRPr/>
            </a:pPr>
            <a:endParaRPr lang="en-US" sz="900" dirty="0"/>
          </a:p>
          <a:p>
            <a:pPr defTabSz="630997">
              <a:defRPr/>
            </a:pPr>
            <a:r>
              <a:rPr lang="en-US" sz="900" dirty="0"/>
              <a:t>Here is what it would look like:</a:t>
            </a:r>
          </a:p>
          <a:p>
            <a:pPr algn="l"/>
            <a:endParaRPr lang="en-US" sz="900" b="1" dirty="0"/>
          </a:p>
          <a:p>
            <a:pPr algn="l"/>
            <a:r>
              <a:rPr lang="en-US" sz="900" b="1" dirty="0"/>
              <a:t>Increase annual compliance determination fee</a:t>
            </a:r>
            <a:r>
              <a:rPr lang="en-US" sz="900" b="1" dirty="0">
                <a:solidFill>
                  <a:srgbClr val="92D050"/>
                </a:solidFill>
              </a:rPr>
              <a:t>:</a:t>
            </a:r>
          </a:p>
          <a:p>
            <a:pPr algn="l"/>
            <a:r>
              <a:rPr lang="en-US" sz="900" dirty="0"/>
              <a:t> Storage fee 		from $18,750 to  </a:t>
            </a:r>
            <a:r>
              <a:rPr lang="en-US" sz="900" dirty="0">
                <a:solidFill>
                  <a:srgbClr val="92D050"/>
                </a:solidFill>
              </a:rPr>
              <a:t>$30,375      = 62% increase</a:t>
            </a:r>
            <a:endParaRPr lang="en-US" sz="900" dirty="0"/>
          </a:p>
          <a:p>
            <a:pPr algn="l"/>
            <a:r>
              <a:rPr lang="en-US" sz="900" dirty="0"/>
              <a:t> Multi-Treatment Fee 	from $75,000 to  </a:t>
            </a:r>
            <a:r>
              <a:rPr lang="en-US" sz="900" dirty="0">
                <a:solidFill>
                  <a:srgbClr val="FF0000"/>
                </a:solidFill>
              </a:rPr>
              <a:t>$121,500   </a:t>
            </a:r>
            <a:r>
              <a:rPr lang="en-US" sz="900" dirty="0">
                <a:solidFill>
                  <a:srgbClr val="92D050"/>
                </a:solidFill>
              </a:rPr>
              <a:t>= 62% increase </a:t>
            </a:r>
            <a:endParaRPr lang="en-US" sz="900" dirty="0"/>
          </a:p>
          <a:p>
            <a:pPr algn="l"/>
            <a:r>
              <a:rPr lang="en-US" sz="900" dirty="0"/>
              <a:t> Multi-Disposal fee 	from $150,000 to </a:t>
            </a:r>
            <a:r>
              <a:rPr lang="en-US" sz="900" dirty="0">
                <a:solidFill>
                  <a:srgbClr val="92D050"/>
                </a:solidFill>
              </a:rPr>
              <a:t>$243,000  = 62% increase</a:t>
            </a:r>
          </a:p>
          <a:p>
            <a:pPr defTabSz="630997">
              <a:defRPr/>
            </a:pPr>
            <a:endParaRPr lang="en-US" sz="900" dirty="0"/>
          </a:p>
          <a:p>
            <a:pPr defTabSz="630997">
              <a:defRPr/>
            </a:pPr>
            <a:r>
              <a:rPr lang="en-US" sz="900" dirty="0"/>
              <a:t>The proposal will result in approximately $162,750 in additional revenue annually. </a:t>
            </a:r>
          </a:p>
          <a:p>
            <a:pPr defTabSz="630997">
              <a:defRPr/>
            </a:pPr>
            <a:endParaRPr lang="en-US" sz="900" dirty="0"/>
          </a:p>
          <a:p>
            <a:pPr defTabSz="630997">
              <a:defRPr/>
            </a:pPr>
            <a:r>
              <a:rPr lang="en-US" sz="900" dirty="0"/>
              <a:t>*Note Of the two operating permitted facilities, one pays all three categories and one only pays the storage fee.</a:t>
            </a:r>
          </a:p>
          <a:p>
            <a:pPr defTabSz="630997">
              <a:defRPr/>
            </a:pPr>
            <a:endParaRPr lang="en-US" sz="900" i="1" dirty="0">
              <a:solidFill>
                <a:srgbClr val="00B050"/>
              </a:solidFill>
            </a:endParaRPr>
          </a:p>
          <a:p>
            <a:pPr defTabSz="630997">
              <a:defRPr/>
            </a:pPr>
            <a:r>
              <a:rPr lang="en-US" sz="900" dirty="0">
                <a:solidFill>
                  <a:srgbClr val="00B050"/>
                </a:solidFill>
              </a:rPr>
              <a:t>~~~~~~~~~~~~~~~~~~~~~~~~~~~~~~~~~~~~~~</a:t>
            </a:r>
          </a:p>
          <a:p>
            <a:pPr algn="l"/>
            <a:r>
              <a:rPr lang="en-US" sz="900" dirty="0">
                <a:solidFill>
                  <a:srgbClr val="00B050"/>
                </a:solidFill>
              </a:rPr>
              <a:t>Previously</a:t>
            </a:r>
            <a:endParaRPr lang="en-US" sz="900" b="1" dirty="0"/>
          </a:p>
          <a:p>
            <a:pPr algn="l"/>
            <a:r>
              <a:rPr lang="en-US" sz="900" b="1" dirty="0"/>
              <a:t>Increase annual compliance determination fee </a:t>
            </a:r>
            <a:r>
              <a:rPr lang="en-US" sz="900" b="1" dirty="0">
                <a:solidFill>
                  <a:srgbClr val="92D050"/>
                </a:solidFill>
              </a:rPr>
              <a:t>181%:</a:t>
            </a:r>
          </a:p>
          <a:p>
            <a:pPr algn="l"/>
            <a:r>
              <a:rPr lang="en-US" sz="900" dirty="0"/>
              <a:t> Storage fee 		from $18,750 to  </a:t>
            </a:r>
            <a:r>
              <a:rPr lang="en-US" sz="900" dirty="0">
                <a:solidFill>
                  <a:srgbClr val="92D050"/>
                </a:solidFill>
              </a:rPr>
              <a:t>$52,688</a:t>
            </a:r>
            <a:r>
              <a:rPr lang="en-US" sz="900" dirty="0"/>
              <a:t>  </a:t>
            </a:r>
          </a:p>
          <a:p>
            <a:pPr algn="l"/>
            <a:r>
              <a:rPr lang="en-US" sz="900" dirty="0"/>
              <a:t> Multi-Disposal fee 	from $75,000 to  </a:t>
            </a:r>
            <a:r>
              <a:rPr lang="en-US" sz="900" dirty="0">
                <a:solidFill>
                  <a:srgbClr val="92D050"/>
                </a:solidFill>
              </a:rPr>
              <a:t>$210,750</a:t>
            </a:r>
            <a:endParaRPr lang="en-US" sz="900" dirty="0"/>
          </a:p>
          <a:p>
            <a:pPr algn="l"/>
            <a:r>
              <a:rPr lang="en-US" sz="900" dirty="0"/>
              <a:t> Multi-Treatment fee 	from $150,000 to </a:t>
            </a:r>
            <a:r>
              <a:rPr lang="en-US" sz="900" dirty="0">
                <a:solidFill>
                  <a:srgbClr val="92D050"/>
                </a:solidFill>
              </a:rPr>
              <a:t>$421,500</a:t>
            </a:r>
          </a:p>
          <a:p>
            <a:pPr defTabSz="630997">
              <a:defRPr/>
            </a:pPr>
            <a:endParaRPr lang="en-US" sz="900" dirty="0"/>
          </a:p>
          <a:p>
            <a:pPr defTabSz="630997">
              <a:defRPr/>
            </a:pPr>
            <a:r>
              <a:rPr lang="en-US" sz="900" dirty="0"/>
              <a:t>Would result in a </a:t>
            </a:r>
            <a:r>
              <a:rPr lang="en-US" sz="900" b="1" dirty="0">
                <a:solidFill>
                  <a:srgbClr val="92D050"/>
                </a:solidFill>
              </a:rPr>
              <a:t>$475,125 </a:t>
            </a:r>
            <a:r>
              <a:rPr lang="en-US" sz="900" dirty="0"/>
              <a:t>increase from current funding.  </a:t>
            </a:r>
          </a:p>
          <a:p>
            <a:pPr defTabSz="630997">
              <a:defRPr/>
            </a:pPr>
            <a:endParaRPr lang="en-US" sz="900" i="1" dirty="0">
              <a:solidFill>
                <a:srgbClr val="00B050"/>
              </a:solidFill>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975631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As you can see, when the fee proposals are combined for one facility, they total ~ $319,500 per year, or an increase of $75,750 difference from current fees.  This is a 31% increase for this facility.</a:t>
            </a:r>
          </a:p>
          <a:p>
            <a:pPr defTabSz="630997">
              <a:defRPr/>
            </a:pPr>
            <a:endParaRPr lang="en-US" sz="900" dirty="0">
              <a:latin typeface="Times New Roman" panose="02020603050405020304" pitchFamily="18" charset="0"/>
              <a:cs typeface="Times New Roman" panose="02020603050405020304" pitchFamily="18" charset="0"/>
            </a:endParaRPr>
          </a:p>
          <a:p>
            <a:pPr algn="l"/>
            <a:endParaRPr lang="en-US" sz="900" b="1" dirty="0"/>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691983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796029"/>
            <a:ext cx="5608320" cy="5033937"/>
          </a:xfrm>
        </p:spPr>
        <p:txBody>
          <a:bodyPr/>
          <a:lstStyle/>
          <a:p>
            <a:r>
              <a:rPr lang="en-US" b="1" dirty="0"/>
              <a:t>Rich Duval</a:t>
            </a:r>
          </a:p>
          <a:p>
            <a:pPr marL="154792" indent="-154792">
              <a:buFont typeface="Arial" panose="020B0604020202020204" pitchFamily="34" charset="0"/>
              <a:buChar char="•"/>
            </a:pPr>
            <a:endParaRPr lang="en-US" b="1" dirty="0"/>
          </a:p>
          <a:p>
            <a:pPr marL="154792" indent="-154792">
              <a:buFont typeface="Arial" panose="020B0604020202020204" pitchFamily="34" charset="0"/>
              <a:buChar char="•"/>
            </a:pPr>
            <a:r>
              <a:rPr lang="en-US" dirty="0"/>
              <a:t>Processing and approving major permit modifications is a significant workload for ODEQ that is not captured in the EPA national reporting system. </a:t>
            </a:r>
          </a:p>
          <a:p>
            <a:pPr marL="154792" indent="-154792">
              <a:buFont typeface="Arial" panose="020B0604020202020204" pitchFamily="34" charset="0"/>
              <a:buChar char="•"/>
            </a:pPr>
            <a:r>
              <a:rPr lang="en-US" dirty="0"/>
              <a:t>Class 3 modifications at large Treatment, Storage, and Disposal Facilities with complex operations may include the same process and workload as permit renewals at smaller, simpler facilities.</a:t>
            </a:r>
          </a:p>
          <a:p>
            <a:pPr marL="154792" indent="-154792" defTabSz="825559">
              <a:buFont typeface="Arial" panose="020B0604020202020204" pitchFamily="34" charset="0"/>
              <a:buChar char="•"/>
              <a:defRPr/>
            </a:pPr>
            <a:r>
              <a:rPr lang="en-US" dirty="0"/>
              <a:t>The program has a limited budget for external support from the Attorney General’s Office for legal review of permits and for advice on permit issues that may make it difficult for the State to ensure all permit conditions are enforceable. </a:t>
            </a:r>
          </a:p>
          <a:p>
            <a:pPr marL="154792" indent="-154792" defTabSz="825559">
              <a:buFont typeface="Arial" panose="020B0604020202020204" pitchFamily="34" charset="0"/>
              <a:buChar char="•"/>
              <a:defRPr/>
            </a:pPr>
            <a:endParaRPr lang="en-US" dirty="0"/>
          </a:p>
          <a:p>
            <a:pPr marL="154792" indent="-154792" defTabSz="825559">
              <a:buFont typeface="Arial" panose="020B0604020202020204" pitchFamily="34" charset="0"/>
              <a:buChar char="•"/>
              <a:defRPr/>
            </a:pPr>
            <a:r>
              <a:rPr lang="en-US" dirty="0"/>
              <a:t>The following is a look at the revenue the program receives over the last couple of years….</a:t>
            </a:r>
            <a:endParaRPr lang="en-ZW" dirty="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653285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r>
              <a:rPr lang="en-US" sz="900" dirty="0"/>
              <a:t>DEQ data shows it may cost DEQ ~ $140,000 in staff hours per complex permit modification.   </a:t>
            </a:r>
          </a:p>
          <a:p>
            <a:pPr defTabSz="630997">
              <a:defRPr/>
            </a:pPr>
            <a:endParaRPr lang="en-US" sz="900"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Although it is not a reliable annual revenue we are proposing to increase the Permit modification Fees by 59% to adjust for the inflation since 1998.</a:t>
            </a:r>
          </a:p>
          <a:p>
            <a:endParaRPr lang="en-US" sz="900" dirty="0"/>
          </a:p>
          <a:p>
            <a:r>
              <a:rPr lang="en-US" sz="900" dirty="0"/>
              <a:t>Based on 20-year review of all past mod requests, it is anticipated DEQ could receive up to 3 mod requests a year. </a:t>
            </a:r>
          </a:p>
          <a:p>
            <a:r>
              <a:rPr lang="en-US" sz="900" dirty="0"/>
              <a:t>Assumes we will receive 2-class1s and 1-Class 2 mod requests for = $33,450 increase based on twenty-year review</a:t>
            </a:r>
          </a:p>
          <a:p>
            <a:endParaRPr lang="en-US" sz="900" dirty="0"/>
          </a:p>
          <a:p>
            <a:r>
              <a:rPr lang="en-US" sz="900" dirty="0"/>
              <a:t>~~~~~~~~~~~~~~~~~~~~~~~~~~~~~~~~~~~~~~~~~~~~~~~~~~~~~~~~~~~~~~~~~~~~~~</a:t>
            </a:r>
          </a:p>
          <a:p>
            <a:pPr defTabSz="630997">
              <a:defRPr/>
            </a:pPr>
            <a:r>
              <a:rPr lang="en-US" sz="900" i="1" dirty="0" err="1"/>
              <a:t>S</a:t>
            </a:r>
            <a:r>
              <a:rPr lang="en-US" sz="900" b="1" dirty="0" err="1">
                <a:latin typeface="Times New Roman" panose="02020603050405020304" pitchFamily="18" charset="0"/>
                <a:cs typeface="Times New Roman" panose="02020603050405020304" pitchFamily="18" charset="0"/>
              </a:rPr>
              <a:t>Summary</a:t>
            </a:r>
            <a:r>
              <a:rPr lang="en-US" sz="900" b="1" dirty="0">
                <a:latin typeface="Times New Roman" panose="02020603050405020304" pitchFamily="18" charset="0"/>
                <a:cs typeface="Times New Roman" panose="02020603050405020304" pitchFamily="18" charset="0"/>
              </a:rPr>
              <a:t> change old to new: instead of low, med and high workload under current structure we’re removing low and medium for each class to streamline and reflect the actual cost of work. </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-Remove current low and medium </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-Anticipated question – Is this a fair way of doing business? What about differences in organizational size and resources? </a:t>
            </a:r>
          </a:p>
          <a:p>
            <a:r>
              <a:rPr lang="en-US" sz="900" i="1" dirty="0" err="1"/>
              <a:t>ource</a:t>
            </a:r>
            <a:r>
              <a:rPr lang="en-US" sz="900" i="1" dirty="0"/>
              <a:t> is )breakdown with 181%</a:t>
            </a:r>
          </a:p>
          <a:p>
            <a:pPr marL="197187" indent="-197187">
              <a:buFont typeface="Arial" panose="020B0604020202020204" pitchFamily="34" charset="0"/>
              <a:buChar char="•"/>
            </a:pPr>
            <a:r>
              <a:rPr lang="en-US" sz="900" dirty="0"/>
              <a:t>We recommend having the ability to increase the complex mods to $100,000. </a:t>
            </a:r>
          </a:p>
          <a:p>
            <a:pPr marL="197187" indent="-197187">
              <a:buFont typeface="Arial" panose="020B0604020202020204" pitchFamily="34" charset="0"/>
              <a:buChar char="•"/>
            </a:pPr>
            <a:r>
              <a:rPr lang="en-US" sz="900" dirty="0"/>
              <a:t>We could charge an initial fee but having the ability to adjust upward</a:t>
            </a:r>
          </a:p>
          <a:p>
            <a:pPr marL="197187" indent="-197187" defTabSz="931774">
              <a:buFont typeface="Arial" panose="020B0604020202020204" pitchFamily="34" charset="0"/>
              <a:buChar char="•"/>
              <a:defRPr/>
            </a:pPr>
            <a:r>
              <a:rPr lang="en-US" sz="900" dirty="0"/>
              <a:t>This new method of removing the low and medium workloads would equal = $40,704 annually or a 422% increase over the current revenue</a:t>
            </a:r>
          </a:p>
          <a:p>
            <a:pPr marL="197187" indent="-197187">
              <a:buFont typeface="Arial" panose="020B0604020202020204" pitchFamily="34" charset="0"/>
              <a:buChar char="•"/>
            </a:pPr>
            <a:endParaRPr lang="en-US" sz="900" dirty="0"/>
          </a:p>
          <a:p>
            <a:endParaRPr lang="en-US" sz="900" dirty="0"/>
          </a:p>
          <a:p>
            <a:endParaRPr lang="en-US" sz="900" i="1" dirty="0"/>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898335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4792" indent="-154792">
              <a:buFont typeface="Arial" panose="020B0604020202020204" pitchFamily="34" charset="0"/>
              <a:buChar char="•"/>
            </a:pPr>
            <a:r>
              <a:rPr lang="en-US" sz="1100" dirty="0"/>
              <a:t>This is a new proposed administrative fee for TSDs. </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sz="1100">
                <a:solidFill>
                  <a:prstClr val="black"/>
                </a:solidFill>
                <a:latin typeface="Calibri"/>
              </a:rPr>
              <a:pPr defTabSz="825559">
                <a:defRPr/>
              </a:pPr>
              <a:t>19</a:t>
            </a:fld>
            <a:endParaRPr lang="en-US" sz="1100" dirty="0">
              <a:solidFill>
                <a:prstClr val="black"/>
              </a:solidFill>
              <a:latin typeface="Calibri"/>
            </a:endParaRPr>
          </a:p>
        </p:txBody>
      </p:sp>
    </p:spTree>
    <p:extLst>
      <p:ext uri="{BB962C8B-B14F-4D97-AF65-F5344CB8AC3E}">
        <p14:creationId xmlns:p14="http://schemas.microsoft.com/office/powerpoint/2010/main" val="73300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85750" indent="-285750" defTabSz="931774">
              <a:buFont typeface="Arial" panose="020B0604020202020204" pitchFamily="34" charset="0"/>
              <a:buChar char="•"/>
              <a:defRPr/>
            </a:pPr>
            <a:r>
              <a:rPr lang="en-US" sz="1400" dirty="0" smtClean="0"/>
              <a:t>Like other programs at DEQ, our Hazardous Waste Program is largely supported by fees. </a:t>
            </a:r>
          </a:p>
          <a:p>
            <a:pPr marL="285750" indent="-285750" defTabSz="931774">
              <a:buFont typeface="Arial" panose="020B0604020202020204" pitchFamily="34" charset="0"/>
              <a:buChar char="•"/>
              <a:defRPr/>
            </a:pPr>
            <a:r>
              <a:rPr lang="en-US" sz="1400" dirty="0" smtClean="0"/>
              <a:t>Annually, DEQ receives approximately $3.5 million from multiple sources.  Of that total, approximately 80%</a:t>
            </a:r>
            <a:r>
              <a:rPr lang="en-US" sz="1400" baseline="0" dirty="0" smtClean="0"/>
              <a:t> are </a:t>
            </a:r>
            <a:r>
              <a:rPr lang="en-US" sz="1400" dirty="0" smtClean="0"/>
              <a:t>in fees, and 20%</a:t>
            </a:r>
            <a:r>
              <a:rPr lang="en-US" sz="1400" baseline="0" dirty="0" smtClean="0"/>
              <a:t> </a:t>
            </a:r>
            <a:r>
              <a:rPr lang="en-US" sz="1400" dirty="0" smtClean="0"/>
              <a:t>in federal grant. </a:t>
            </a:r>
          </a:p>
          <a:p>
            <a:pPr marL="0" indent="0" defTabSz="931774">
              <a:buFont typeface="Arial" panose="020B0604020202020204" pitchFamily="34" charset="0"/>
              <a:buNone/>
              <a:defRPr/>
            </a:pPr>
            <a:endParaRPr lang="en-US" sz="1400" dirty="0" smtClean="0"/>
          </a:p>
          <a:p>
            <a:pPr marL="742950" lvl="1" indent="-285750" defTabSz="931774">
              <a:buFont typeface="Arial" panose="020B0604020202020204" pitchFamily="34" charset="0"/>
              <a:buChar char="•"/>
              <a:defRPr/>
            </a:pPr>
            <a:r>
              <a:rPr lang="en-US" sz="1400" dirty="0" smtClean="0"/>
              <a:t>(CLICK) For our</a:t>
            </a:r>
            <a:r>
              <a:rPr lang="en-US" sz="1400" baseline="0" dirty="0" smtClean="0"/>
              <a:t> purposes today, we are especially interested in increasing the Generator and TSD Fees, now highlighted in green. Increases to both these fees is included in this rulemaking proposal. </a:t>
            </a:r>
          </a:p>
          <a:p>
            <a:pPr marL="285750" indent="-285750" defTabSz="931774">
              <a:buFont typeface="Arial" panose="020B0604020202020204" pitchFamily="34" charset="0"/>
              <a:buChar char="•"/>
              <a:defRPr/>
            </a:pPr>
            <a:endParaRPr lang="en-US" sz="14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smtClean="0"/>
              <a:t>For many</a:t>
            </a:r>
            <a:r>
              <a:rPr lang="en-US" sz="1400" b="0" i="0" baseline="0" dirty="0" smtClean="0"/>
              <a:t> years, we have run a </a:t>
            </a:r>
            <a:r>
              <a:rPr lang="en-US" sz="1400" b="0" i="0" dirty="0" smtClean="0"/>
              <a:t>lean</a:t>
            </a:r>
            <a:r>
              <a:rPr lang="en-US" sz="1400" b="0" i="0" baseline="0" dirty="0" smtClean="0"/>
              <a:t> program by seeking efficiencies and cost-saving measures including: delaying hiring, eliminating positions, and reducing overhead expenses.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baseline="0" dirty="0" smtClean="0"/>
              <a:t>Now,  in spite of these efforts, we are operating at a deficit and eroding our ending fund balance. </a:t>
            </a:r>
            <a:r>
              <a:rPr lang="en-US" sz="1400" dirty="0" smtClean="0"/>
              <a:t>Without additional revenue, the program will </a:t>
            </a:r>
            <a:r>
              <a:rPr lang="en-US" sz="1400" b="0" dirty="0" smtClean="0"/>
              <a:t>continue to experience an annual deficit</a:t>
            </a:r>
            <a:r>
              <a:rPr lang="en-US" sz="1400" b="0" baseline="0" dirty="0" smtClean="0"/>
              <a:t> and </a:t>
            </a:r>
            <a:r>
              <a:rPr lang="en-US" sz="1400" dirty="0" smtClean="0"/>
              <a:t>will need to consider </a:t>
            </a:r>
            <a:r>
              <a:rPr lang="en-US" sz="1400" b="0" dirty="0" smtClean="0"/>
              <a:t>further</a:t>
            </a:r>
            <a:r>
              <a:rPr lang="en-US" sz="1400" dirty="0" smtClean="0"/>
              <a:t> cost reductions by December 2019.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smtClean="0"/>
          </a:p>
          <a:p>
            <a:pPr marL="174708" indent="-174708" defTabSz="931774">
              <a:buFont typeface="Arial" panose="020B0604020202020204" pitchFamily="34" charset="0"/>
              <a:buChar char="•"/>
              <a:defRPr/>
            </a:pPr>
            <a:r>
              <a:rPr lang="en-US" sz="1400" b="0" baseline="0" dirty="0" smtClean="0"/>
              <a:t>S</a:t>
            </a:r>
            <a:r>
              <a:rPr lang="en-US" sz="1400" dirty="0" smtClean="0"/>
              <a:t>everal factors contributed to this deficit:</a:t>
            </a:r>
            <a:endParaRPr lang="en-US" sz="1400" strike="sngStrike" dirty="0" smtClean="0"/>
          </a:p>
          <a:p>
            <a:pPr marL="640594" lvl="1" indent="-174708" defTabSz="931774">
              <a:buFont typeface="Arial" panose="020B0604020202020204" pitchFamily="34" charset="0"/>
              <a:buChar char="•"/>
              <a:defRPr/>
            </a:pPr>
            <a:r>
              <a:rPr lang="en-US" sz="1400" b="1" dirty="0" smtClean="0"/>
              <a:t>First</a:t>
            </a:r>
            <a:r>
              <a:rPr lang="en-US" sz="1400" dirty="0" smtClean="0"/>
              <a:t>, most of our program fees have remained unchanged for </a:t>
            </a:r>
            <a:r>
              <a:rPr lang="en-US" sz="1400" b="0" dirty="0" smtClean="0"/>
              <a:t>over a decade </a:t>
            </a:r>
            <a:r>
              <a:rPr lang="en-US" sz="1400" dirty="0" smtClean="0"/>
              <a:t>without adjustment for inflation or increased program costs which include, salaries, benefits and information technology </a:t>
            </a:r>
            <a:r>
              <a:rPr lang="en-US" sz="1400" i="0" dirty="0" smtClean="0"/>
              <a:t>updates. The</a:t>
            </a:r>
            <a:r>
              <a:rPr lang="en-US" sz="1400" i="0" baseline="0" dirty="0" smtClean="0"/>
              <a:t> proposed Generator and TSD Fees have remained unchanged since the late 1990s.</a:t>
            </a:r>
          </a:p>
          <a:p>
            <a:pPr marL="640594" lvl="1" indent="-174708" defTabSz="931774">
              <a:buFont typeface="Arial" panose="020B0604020202020204" pitchFamily="34" charset="0"/>
              <a:buChar char="•"/>
              <a:defRPr/>
            </a:pPr>
            <a:endParaRPr lang="en-US" sz="1400" dirty="0" smtClean="0"/>
          </a:p>
          <a:p>
            <a:pPr marL="640594" lvl="1" indent="-174708" defTabSz="931774">
              <a:buFont typeface="Arial" panose="020B0604020202020204" pitchFamily="34" charset="0"/>
              <a:buChar char="•"/>
              <a:defRPr/>
            </a:pPr>
            <a:r>
              <a:rPr lang="en-US" sz="1400" b="1" dirty="0" smtClean="0"/>
              <a:t>Second,</a:t>
            </a:r>
            <a:r>
              <a:rPr lang="en-US" sz="1400" dirty="0" smtClean="0"/>
              <a:t> the program has experienced decreases in funding.</a:t>
            </a:r>
            <a:r>
              <a:rPr lang="en-US" sz="1400" baseline="0" dirty="0" smtClean="0"/>
              <a:t> </a:t>
            </a:r>
            <a:r>
              <a:rPr lang="en-US" sz="1400" dirty="0" smtClean="0"/>
              <a:t>For example, since 2004, the Hazardous Waste Program tipping fee has decreased by approximately </a:t>
            </a:r>
            <a:r>
              <a:rPr lang="en-US" sz="1400" dirty="0" smtClean="0"/>
              <a:t>60 percent</a:t>
            </a:r>
            <a:r>
              <a:rPr lang="en-US" sz="1400" dirty="0" smtClean="0"/>
              <a:t>. </a:t>
            </a:r>
            <a:r>
              <a:rPr lang="en-US" sz="1400" dirty="0" smtClean="0"/>
              <a:t>And,</a:t>
            </a:r>
            <a:r>
              <a:rPr lang="en-US" sz="1400" baseline="0" dirty="0" smtClean="0"/>
              <a:t> since </a:t>
            </a:r>
            <a:r>
              <a:rPr lang="en-US" sz="1400" baseline="0" dirty="0" smtClean="0"/>
              <a:t>2008, DEQ’s EPA grant has decreased by 7%. </a:t>
            </a:r>
          </a:p>
          <a:p>
            <a:pPr marL="465886" lvl="1" indent="0" defTabSz="931774">
              <a:buFont typeface="Arial" panose="020B0604020202020204" pitchFamily="34" charset="0"/>
              <a:buNone/>
              <a:defRPr/>
            </a:pPr>
            <a:endParaRPr lang="en-US" sz="1400" strike="noStrike" baseline="0" dirty="0" smtClean="0"/>
          </a:p>
          <a:p>
            <a:pPr marL="640594" lvl="1" indent="-174708" defTabSz="931774">
              <a:buFont typeface="Arial" panose="020B0604020202020204" pitchFamily="34" charset="0"/>
              <a:buChar char="•"/>
              <a:defRPr/>
            </a:pPr>
            <a:r>
              <a:rPr lang="en-US" sz="1400" b="1" dirty="0" smtClean="0"/>
              <a:t>And third</a:t>
            </a:r>
            <a:r>
              <a:rPr lang="en-US" sz="1400" dirty="0" smtClean="0"/>
              <a:t>, we have experienced a significant change in state revenue. The program received $1.2 million in state General Funds in 1999. Since then, the amount of General Fund allocation steadily declined until its elimination from hazardous</a:t>
            </a:r>
            <a:r>
              <a:rPr lang="en-US" sz="1400" baseline="0" dirty="0" smtClean="0"/>
              <a:t> waste funding</a:t>
            </a:r>
            <a:r>
              <a:rPr lang="en-US" sz="1400" dirty="0" smtClean="0"/>
              <a:t> in 2015.</a:t>
            </a:r>
            <a:endParaRPr lang="en-US" sz="1400" strike="sngStrike" baseline="0" dirty="0" smtClean="0"/>
          </a:p>
          <a:p>
            <a:pPr defTabSz="931774">
              <a:defRPr/>
            </a:pPr>
            <a:r>
              <a:rPr lang="en-US" sz="1400" b="1" dirty="0" smtClean="0"/>
              <a:t>--------------------------</a:t>
            </a:r>
            <a:endParaRPr lang="en-US" sz="1400" b="1" dirty="0" smtClean="0"/>
          </a:p>
          <a:p>
            <a:pPr defTabSz="931774">
              <a:defRPr/>
            </a:pPr>
            <a:r>
              <a:rPr lang="en-US" sz="1400" b="1" dirty="0" smtClean="0"/>
              <a:t>Potential Questions: </a:t>
            </a:r>
          </a:p>
          <a:p>
            <a:pPr defTabSz="931774">
              <a:defRPr/>
            </a:pPr>
            <a:endParaRPr lang="en-US" sz="1400" b="1" dirty="0" smtClean="0"/>
          </a:p>
          <a:p>
            <a:pPr marL="171450" indent="-171450" defTabSz="931774">
              <a:buFont typeface="Arial" panose="020B0604020202020204" pitchFamily="34" charset="0"/>
              <a:buChar char="•"/>
              <a:defRPr/>
            </a:pPr>
            <a:r>
              <a:rPr lang="en-US" sz="1400" b="1" baseline="0" dirty="0" smtClean="0"/>
              <a:t>Is Land Quality interested in receiving general funds again? </a:t>
            </a:r>
            <a:r>
              <a:rPr lang="en-US" sz="1400" b="0" i="1" baseline="0" dirty="0" err="1" smtClean="0"/>
              <a:t>Ans</a:t>
            </a:r>
            <a:r>
              <a:rPr lang="en-US" sz="1400" b="0" i="1" baseline="0" dirty="0" smtClean="0"/>
              <a:t>: it is an agency allocation decision for those state funds received, in the past other programs such as air and water had high priority funding needs.</a:t>
            </a:r>
          </a:p>
          <a:p>
            <a:pPr marL="171450" indent="-171450" defTabSz="931774">
              <a:buFont typeface="Arial" panose="020B0604020202020204" pitchFamily="34" charset="0"/>
              <a:buChar char="•"/>
              <a:defRPr/>
            </a:pPr>
            <a:r>
              <a:rPr lang="en-US" sz="1400" b="1" baseline="0" dirty="0" smtClean="0"/>
              <a:t>Is this an urgent concern, why were we not made aware of the issue earlier? Are we being asked to rubber stamp a fee increase?  </a:t>
            </a:r>
            <a:r>
              <a:rPr lang="en-US" sz="1400" b="0" i="1" baseline="0" dirty="0" err="1" smtClean="0"/>
              <a:t>Ans</a:t>
            </a:r>
            <a:r>
              <a:rPr lang="en-US" sz="1400" b="0" i="1" baseline="0" dirty="0" smtClean="0"/>
              <a:t>:</a:t>
            </a:r>
            <a:r>
              <a:rPr lang="en-US" sz="1400" b="0" baseline="0" dirty="0" smtClean="0"/>
              <a:t> </a:t>
            </a:r>
            <a:r>
              <a:rPr lang="en-US" sz="1400" b="0" i="1" baseline="0" dirty="0" smtClean="0"/>
              <a:t>Trend towards fee-based programs. Many entities pay fees associated with several DEQ programs (e.g., land, air , water) and DEQ had to make policy decisions about which fee increases to prioritize in order to not overburden the regulated community. Now is the hazardous waste program  time to request fee increases</a:t>
            </a:r>
            <a:r>
              <a:rPr lang="en-US" sz="1400" b="0" baseline="0" dirty="0" smtClean="0"/>
              <a:t>. </a:t>
            </a:r>
            <a:r>
              <a:rPr lang="en-US" sz="1400" b="0" i="1" baseline="0" dirty="0" smtClean="0"/>
              <a:t> No, we are not asking for a rubber stamp, but your help in address this issue.</a:t>
            </a:r>
            <a:endParaRPr lang="en-US" sz="1400" b="0" i="0" baseline="0" dirty="0" smtClean="0"/>
          </a:p>
          <a:p>
            <a:pPr marL="171450" indent="-171450" defTabSz="931774">
              <a:buFont typeface="Arial" panose="020B0604020202020204" pitchFamily="34" charset="0"/>
              <a:buChar char="•"/>
              <a:defRPr/>
            </a:pPr>
            <a:r>
              <a:rPr lang="en-US" sz="1400" b="1" baseline="0" dirty="0" smtClean="0"/>
              <a:t>What is the relationship between hazardous waste work/fees and GHG goals for waste reduction? </a:t>
            </a:r>
            <a:r>
              <a:rPr lang="en-US" sz="1400" b="0" i="1" baseline="0" dirty="0" smtClean="0"/>
              <a:t>Direct to Director Whitman.</a:t>
            </a:r>
            <a:r>
              <a:rPr lang="en-US" sz="1400" b="0" baseline="0" dirty="0" smtClean="0"/>
              <a:t> </a:t>
            </a:r>
            <a:endParaRPr lang="en-US" sz="1400" b="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33E47-AAF5-41A3-9FEC-0A5C7A8FD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69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In looking for additional revenue we considered the modification fee, however, it is not a reliable annual revenue source due to its episodic nature.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Therefore we are proposing a new annual administrative fee  to support the cost of permit administration and permit compliance monitoring.</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proposal estimates additional revenue of $312,750 annually.</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Of the known universe of approximately 90,000 metric tons annually, this breaks down to approximately $3.47 per metric ton.</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estimate that, of those 90,000 metric tons a year sent by generators, approximately 10-20% are from Oregon generators, with the remainder from out of state or approximately 80-90%.  </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universe has remained fairly consistent the last few years. </a:t>
            </a: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267959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In looking for additional revenue we considered the modification fee, however, it is not a reliable annual revenue source due to its episodic nature.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Therefore we are proposing a new annual administrative fee  to support the cost of permit administration and permit compliance monitoring.</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proposal estimates additional revenue of $495,000 annually.</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Of the known universe of approximately 90,000 metric tons annually, this breaks down to approximately $5.50 per metric ton.</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estimate that, of those 90,000 metric tons a year sent by generators, approximately 10-20% are from Oregon generators, with the remainder from out of state or approximately 80-90%.  </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universe has remained fairly consistent the last few years. </a:t>
            </a: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670778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dirty="0" smtClean="0">
                <a:solidFill>
                  <a:schemeClr val="tx1"/>
                </a:solidFill>
              </a:rPr>
              <a:t>As we mentioned, the</a:t>
            </a:r>
            <a:r>
              <a:rPr lang="en-US" baseline="0" dirty="0" smtClean="0">
                <a:solidFill>
                  <a:schemeClr val="tx1"/>
                </a:solidFill>
              </a:rPr>
              <a:t> </a:t>
            </a:r>
            <a:r>
              <a:rPr lang="en-US" dirty="0" smtClean="0">
                <a:solidFill>
                  <a:schemeClr val="tx1"/>
                </a:solidFill>
              </a:rPr>
              <a:t>permit program brings in $362,500 annually (includes annual TSD fees and variable cost recovery)</a:t>
            </a:r>
            <a:r>
              <a:rPr lang="en-US" baseline="0" dirty="0" smtClean="0">
                <a:solidFill>
                  <a:schemeClr val="tx1"/>
                </a:solidFill>
              </a:rPr>
              <a:t> and o</a:t>
            </a:r>
            <a:r>
              <a:rPr lang="en-US" dirty="0" smtClean="0">
                <a:solidFill>
                  <a:schemeClr val="tx1"/>
                </a:solidFill>
              </a:rPr>
              <a:t>ur</a:t>
            </a:r>
            <a:r>
              <a:rPr lang="en-US" baseline="0" dirty="0" smtClean="0">
                <a:solidFill>
                  <a:schemeClr val="tx1"/>
                </a:solidFill>
              </a:rPr>
              <a:t> n</a:t>
            </a:r>
            <a:r>
              <a:rPr lang="en-US" dirty="0" smtClean="0">
                <a:solidFill>
                  <a:schemeClr val="tx1"/>
                </a:solidFill>
              </a:rPr>
              <a:t>eed is </a:t>
            </a:r>
            <a:r>
              <a:rPr lang="en-US" b="1" dirty="0" smtClean="0">
                <a:solidFill>
                  <a:schemeClr val="tx1"/>
                </a:solidFill>
              </a:rPr>
              <a:t>$476K in additional funding </a:t>
            </a:r>
            <a:r>
              <a:rPr lang="en-US" dirty="0" smtClean="0">
                <a:solidFill>
                  <a:schemeClr val="tx1"/>
                </a:solidFill>
              </a:rPr>
              <a:t>annually to fully support the permitting program.</a:t>
            </a:r>
          </a:p>
          <a:p>
            <a:pPr defTabSz="630997">
              <a:defRPr/>
            </a:pPr>
            <a:endParaRPr lang="en-US" dirty="0" smtClean="0">
              <a:solidFill>
                <a:schemeClr val="tx1"/>
              </a:solidFill>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EPA has expressed concern that DEQ’s permitting program is not adequately staffed.</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EPA is also concerned there are not enough permit staff to ensure full compliance.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For this rulemaking, we propose an annual fee increase, a mod fee increase and an administrative fee to bridge the gap between what we have and what we need.</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will wait for a future phase to consider a statute change to address tying these fee to an index.</a:t>
            </a:r>
            <a:endParaRPr lang="en-US" sz="900" b="1" dirty="0">
              <a:solidFill>
                <a:srgbClr val="FF0000"/>
              </a:solidFill>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endParaRPr lang="en-US" sz="900" b="1" dirty="0"/>
          </a:p>
          <a:p>
            <a:pPr defTabSz="630997">
              <a:defRPr/>
            </a:pPr>
            <a:endParaRPr lang="en-US" sz="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262121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dirty="0" smtClean="0"/>
              <a:t>The program’s permitting revenue</a:t>
            </a:r>
            <a:r>
              <a:rPr lang="en-US" b="0" i="0" baseline="0" dirty="0" smtClean="0"/>
              <a:t> is about $362,500, which includes $262,500 in annual TSD fees and about $100,00 in cost recovery for post closure and corrective action work.</a:t>
            </a:r>
          </a:p>
          <a:p>
            <a:pPr marL="118312" indent="-118312" defTabSz="630997">
              <a:buFont typeface="Arial" panose="020B0604020202020204" pitchFamily="34" charset="0"/>
              <a:buChar char="•"/>
              <a:defRPr/>
            </a:pPr>
            <a:endParaRPr lang="en-US" b="0" i="0" baseline="0" dirty="0" smtClean="0"/>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current permitting program</a:t>
            </a:r>
            <a:r>
              <a:rPr lang="en-US" b="0" i="0" baseline="0" dirty="0" smtClean="0"/>
              <a:t>.</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endParaRPr lang="en-US" b="1" i="0" baseline="0" dirty="0" smtClean="0"/>
          </a:p>
          <a:p>
            <a:pPr marL="118312" indent="-118312">
              <a:buFont typeface="Arial" panose="020B0604020202020204" pitchFamily="34" charset="0"/>
              <a:buChar char="•"/>
            </a:pPr>
            <a:r>
              <a:rPr lang="en-US" b="0" i="0" baseline="0" dirty="0" smtClean="0"/>
              <a:t>Which means we will need an additional $475,500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23</a:t>
            </a:fld>
            <a:endParaRPr lang="en-US"/>
          </a:p>
        </p:txBody>
      </p:sp>
    </p:spTree>
    <p:extLst>
      <p:ext uri="{BB962C8B-B14F-4D97-AF65-F5344CB8AC3E}">
        <p14:creationId xmlns:p14="http://schemas.microsoft.com/office/powerpoint/2010/main" val="753250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077">
              <a:defRPr/>
            </a:pPr>
            <a:r>
              <a:rPr lang="en-US" b="1" dirty="0" smtClean="0">
                <a:latin typeface="Times New Roman" panose="02020603050405020304" pitchFamily="18" charset="0"/>
                <a:cs typeface="Times New Roman" panose="02020603050405020304" pitchFamily="18" charset="0"/>
              </a:rPr>
              <a:t>Ed. Note: ETA 8:20</a:t>
            </a:r>
            <a:r>
              <a:rPr lang="en-US" b="1" baseline="0" dirty="0" smtClean="0">
                <a:latin typeface="Times New Roman" panose="02020603050405020304" pitchFamily="18" charset="0"/>
                <a:cs typeface="Times New Roman" panose="02020603050405020304" pitchFamily="18" charset="0"/>
              </a:rPr>
              <a:t> – 8:45</a:t>
            </a:r>
          </a:p>
          <a:p>
            <a:pPr defTabSz="1219077">
              <a:defRPr/>
            </a:pPr>
            <a:endParaRPr lang="en-US" b="1" dirty="0" smtClean="0">
              <a:latin typeface="Times New Roman" panose="02020603050405020304" pitchFamily="18" charset="0"/>
              <a:cs typeface="Times New Roman" panose="02020603050405020304" pitchFamily="18" charset="0"/>
            </a:endParaRPr>
          </a:p>
          <a:p>
            <a:pPr defTabSz="1219077">
              <a:defRPr/>
            </a:pPr>
            <a:r>
              <a:rPr lang="en-US" b="1" dirty="0" smtClean="0">
                <a:latin typeface="Times New Roman" panose="02020603050405020304" pitchFamily="18" charset="0"/>
                <a:cs typeface="Times New Roman" panose="02020603050405020304" pitchFamily="18" charset="0"/>
              </a:rPr>
              <a:t>Sue Langston</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Before we learn more about fee proposals, I would like to give you today’s three key questions to keep in mind as we move forward with discussion.</a:t>
            </a:r>
          </a:p>
          <a:p>
            <a:pPr marL="228577" indent="-228577">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Following</a:t>
            </a:r>
            <a:r>
              <a:rPr lang="en-US" baseline="0" dirty="0" smtClean="0">
                <a:latin typeface="Times New Roman" panose="02020603050405020304" pitchFamily="18" charset="0"/>
                <a:cs typeface="Times New Roman" panose="02020603050405020304" pitchFamily="18" charset="0"/>
              </a:rPr>
              <a:t> these questions, we will have a separate discussion on fiscal impact, so please keep that in mind as you consider your answers to these questions. </a:t>
            </a: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read questions]</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will have these questions posted throughout the meeting so you can refer to them.</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With these questions in mind, I would like to see if there are any questions so far from the committee…….</a:t>
            </a:r>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24</a:t>
            </a:fld>
            <a:endParaRPr lang="en-US"/>
          </a:p>
        </p:txBody>
      </p:sp>
    </p:spTree>
    <p:extLst>
      <p:ext uri="{BB962C8B-B14F-4D97-AF65-F5344CB8AC3E}">
        <p14:creationId xmlns:p14="http://schemas.microsoft.com/office/powerpoint/2010/main" val="240076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25</a:t>
            </a:fld>
            <a:endParaRPr lang="en-US"/>
          </a:p>
        </p:txBody>
      </p:sp>
    </p:spTree>
    <p:extLst>
      <p:ext uri="{BB962C8B-B14F-4D97-AF65-F5344CB8AC3E}">
        <p14:creationId xmlns:p14="http://schemas.microsoft.com/office/powerpoint/2010/main" val="3368826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26</a:t>
            </a:fld>
            <a:endParaRPr lang="en-US"/>
          </a:p>
        </p:txBody>
      </p:sp>
    </p:spTree>
    <p:extLst>
      <p:ext uri="{BB962C8B-B14F-4D97-AF65-F5344CB8AC3E}">
        <p14:creationId xmlns:p14="http://schemas.microsoft.com/office/powerpoint/2010/main" val="1560482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27</a:t>
            </a:fld>
            <a:endParaRPr lang="en-US"/>
          </a:p>
        </p:txBody>
      </p:sp>
    </p:spTree>
    <p:extLst>
      <p:ext uri="{BB962C8B-B14F-4D97-AF65-F5344CB8AC3E}">
        <p14:creationId xmlns:p14="http://schemas.microsoft.com/office/powerpoint/2010/main" val="1956750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t>
            </a:r>
          </a:p>
          <a:p>
            <a:endParaRPr lang="en-US" b="1" dirty="0" smtClean="0"/>
          </a:p>
          <a:p>
            <a:pPr marL="174708" indent="-174708" defTabSz="931774">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Per </a:t>
            </a:r>
            <a:r>
              <a:rPr lang="en-ZW" dirty="0" smtClean="0">
                <a:latin typeface="Times New Roman" panose="02020603050405020304" pitchFamily="18" charset="0"/>
                <a:cs typeface="Times New Roman" panose="02020603050405020304" pitchFamily="18" charset="0"/>
              </a:rPr>
              <a:t>(</a:t>
            </a:r>
            <a:r>
              <a:rPr lang="en-ZW" u="sng" dirty="0" smtClean="0">
                <a:latin typeface="Times New Roman" panose="02020603050405020304" pitchFamily="18" charset="0"/>
                <a:cs typeface="Times New Roman" panose="02020603050405020304" pitchFamily="18" charset="0"/>
                <a:hlinkClick r:id="rId3"/>
              </a:rPr>
              <a:t>ORS 183.333; 335; 540</a:t>
            </a:r>
            <a:r>
              <a:rPr lang="en-ZW" dirty="0" smtClean="0">
                <a:latin typeface="Times New Roman" panose="02020603050405020304" pitchFamily="18" charset="0"/>
                <a:cs typeface="Times New Roman" panose="02020603050405020304" pitchFamily="18" charset="0"/>
              </a:rPr>
              <a:t>)  A rulemaking advisory committee provides recommendations on:</a:t>
            </a:r>
          </a:p>
          <a:p>
            <a:endParaRPr lang="en-US" dirty="0" smtClean="0">
              <a:latin typeface="Times New Roman" panose="02020603050405020304" pitchFamily="18" charset="0"/>
              <a:cs typeface="Times New Roman" panose="02020603050405020304" pitchFamily="18" charset="0"/>
            </a:endParaRP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fiscal impact;</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What the extent of that impact will be; and</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significant adverse impact on small businesses.</a:t>
            </a:r>
          </a:p>
          <a:p>
            <a:pPr lvl="1"/>
            <a:endParaRPr lang="en-US" dirty="0" smtClean="0">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If the committee finds the rule will have a significant adverse impact on small businesses, the agency must seek the committee’s recommendations on how the agency may comply with ORS 183.540 (reducing fiscal impact on small businesses).</a:t>
            </a: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Here, we would like feedback from each advisory committee member.</a:t>
            </a:r>
            <a:r>
              <a:rPr lang="en-ZW" baseline="0" dirty="0" smtClean="0">
                <a:latin typeface="Times New Roman" panose="02020603050405020304" pitchFamily="18" charset="0"/>
                <a:cs typeface="Times New Roman" panose="02020603050405020304" pitchFamily="18" charset="0"/>
              </a:rPr>
              <a:t> </a:t>
            </a:r>
            <a:endParaRPr lang="en-ZW" dirty="0" smtClean="0">
              <a:latin typeface="Times New Roman" panose="02020603050405020304" pitchFamily="18" charset="0"/>
              <a:cs typeface="Times New Roman" panose="02020603050405020304" pitchFamily="18" charset="0"/>
            </a:endParaRPr>
          </a:p>
          <a:p>
            <a:pPr lvl="0"/>
            <a:endParaRPr lang="en-ZW" dirty="0" smtClean="0">
              <a:latin typeface="Times New Roman" panose="02020603050405020304" pitchFamily="18" charset="0"/>
              <a:cs typeface="Times New Roman" panose="02020603050405020304" pitchFamily="18" charset="0"/>
            </a:endParaRPr>
          </a:p>
          <a:p>
            <a:pPr lvl="0"/>
            <a:r>
              <a:rPr lang="en-ZW" b="1" dirty="0" smtClean="0">
                <a:latin typeface="Times New Roman" panose="02020603050405020304" pitchFamily="18" charset="0"/>
                <a:cs typeface="Times New Roman" panose="02020603050405020304" pitchFamily="18" charset="0"/>
              </a:rPr>
              <a:t>Note</a:t>
            </a:r>
            <a:r>
              <a:rPr lang="en-ZW" dirty="0" smtClean="0">
                <a:latin typeface="Times New Roman" panose="02020603050405020304" pitchFamily="18" charset="0"/>
                <a:cs typeface="Times New Roman" panose="02020603050405020304" pitchFamily="18" charset="0"/>
              </a:rPr>
              <a:t> – the rules don’t define “significant</a:t>
            </a:r>
            <a:r>
              <a:rPr lang="en-ZW" baseline="0" dirty="0" smtClean="0">
                <a:latin typeface="Times New Roman" panose="02020603050405020304" pitchFamily="18" charset="0"/>
                <a:cs typeface="Times New Roman" panose="02020603050405020304" pitchFamily="18" charset="0"/>
              </a:rPr>
              <a:t> adverse impact” – that is what we are wanting to hear from you.</a:t>
            </a:r>
          </a:p>
          <a:p>
            <a:pPr defTabSz="931774">
              <a:defRPr/>
            </a:pPr>
            <a:r>
              <a:rPr lang="en-US" dirty="0" smtClean="0">
                <a:latin typeface="Times New Roman" panose="02020603050405020304" pitchFamily="18" charset="0"/>
                <a:cs typeface="Times New Roman" panose="02020603050405020304" pitchFamily="18" charset="0"/>
              </a:rPr>
              <a:t>Note the less than 50 employees is defined in statute (for</a:t>
            </a:r>
            <a:r>
              <a:rPr lang="en-US" baseline="0" dirty="0" smtClean="0">
                <a:latin typeface="Times New Roman" panose="02020603050405020304" pitchFamily="18" charset="0"/>
                <a:cs typeface="Times New Roman" panose="02020603050405020304" pitchFamily="18" charset="0"/>
              </a:rPr>
              <a:t> Oregon rulemaking process)</a:t>
            </a:r>
          </a:p>
          <a:p>
            <a:pPr defTabSz="931774">
              <a:defRPr/>
            </a:pPr>
            <a:endParaRPr lang="en-US" baseline="0" dirty="0" smtClean="0">
              <a:latin typeface="Times New Roman" panose="02020603050405020304" pitchFamily="18" charset="0"/>
              <a:cs typeface="Times New Roman" panose="02020603050405020304" pitchFamily="18" charset="0"/>
            </a:endParaRPr>
          </a:p>
          <a:p>
            <a:pPr defTabSz="931774">
              <a:defRPr/>
            </a:pPr>
            <a:r>
              <a:rPr lang="en-US" baseline="0" dirty="0" smtClean="0">
                <a:latin typeface="Times New Roman" panose="02020603050405020304" pitchFamily="18" charset="0"/>
                <a:cs typeface="Times New Roman" panose="02020603050405020304" pitchFamily="18" charset="0"/>
              </a:rPr>
              <a:t>Would like feedback from each advisory committee representative.</a:t>
            </a:r>
          </a:p>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28</a:t>
            </a:fld>
            <a:endParaRPr lang="en-US"/>
          </a:p>
        </p:txBody>
      </p:sp>
    </p:spTree>
    <p:extLst>
      <p:ext uri="{BB962C8B-B14F-4D97-AF65-F5344CB8AC3E}">
        <p14:creationId xmlns:p14="http://schemas.microsoft.com/office/powerpoint/2010/main" val="2344504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a:t>
            </a:r>
          </a:p>
          <a:p>
            <a:pPr marL="174708" indent="-174708">
              <a:buFont typeface="Arial" panose="020B0604020202020204" pitchFamily="34" charset="0"/>
              <a:buChar char="•"/>
            </a:pPr>
            <a:r>
              <a:rPr lang="en-US" b="0" dirty="0" smtClean="0"/>
              <a:t>This slide provides some generic policy considerations for mitigating</a:t>
            </a:r>
            <a:r>
              <a:rPr lang="en-US" b="0" baseline="0" dirty="0" smtClean="0"/>
              <a:t> the impact of rulemakings to small businesses. </a:t>
            </a:r>
          </a:p>
          <a:p>
            <a:endParaRPr lang="en-US" b="0" baseline="0" dirty="0" smtClean="0"/>
          </a:p>
          <a:p>
            <a:pPr marL="174708" indent="-174708">
              <a:buFont typeface="Arial" panose="020B0604020202020204" pitchFamily="34" charset="0"/>
              <a:buChar char="•"/>
            </a:pPr>
            <a:r>
              <a:rPr lang="en-US" b="0" dirty="0" smtClean="0"/>
              <a:t>Are</a:t>
            </a:r>
            <a:r>
              <a:rPr lang="en-US" b="0" baseline="0" dirty="0" smtClean="0"/>
              <a:t> there any other ways you can think to mitigate the impacts on small business? (recap impacts on small business)?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29</a:t>
            </a:fld>
            <a:endParaRPr lang="en-US"/>
          </a:p>
        </p:txBody>
      </p:sp>
    </p:spTree>
    <p:extLst>
      <p:ext uri="{BB962C8B-B14F-4D97-AF65-F5344CB8AC3E}">
        <p14:creationId xmlns:p14="http://schemas.microsoft.com/office/powerpoint/2010/main" val="1941752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3C299-9259-485E-A829-8F01C4140AD5}"/>
              </a:ext>
            </a:extLst>
          </p:cNvPr>
          <p:cNvSpPr>
            <a:spLocks noGrp="1"/>
          </p:cNvSpPr>
          <p:nvPr>
            <p:ph type="body" idx="1"/>
          </p:nvPr>
        </p:nvSpPr>
        <p:spPr/>
        <p:txBody>
          <a:bodyPr>
            <a:normAutofit fontScale="70000" lnSpcReduction="20000"/>
          </a:bodyPr>
          <a:lstStyle/>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Today, we face a projected $1.2 to $1.5 million deficit in hazardous waste program revenue for the 2019-2021 biennium. </a:t>
            </a:r>
          </a:p>
          <a:p>
            <a:pPr marL="0" indent="0">
              <a:buFont typeface="Arial" panose="020B0604020202020204" pitchFamily="34" charset="0"/>
              <a:buNone/>
              <a:defRP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This </a:t>
            </a:r>
            <a:r>
              <a:rPr lang="en-US" sz="1200" kern="1200" baseline="0" dirty="0" smtClean="0">
                <a:solidFill>
                  <a:schemeClr val="tx1"/>
                </a:solidFill>
                <a:effectLst/>
                <a:latin typeface="+mn-lt"/>
                <a:ea typeface="+mn-ea"/>
                <a:cs typeface="+mn-cs"/>
              </a:rPr>
              <a:t>shortfall threatens DEQ’s ability to ensure safe management and disposal of hazardous waste and greatly reduces compliance assistance to small businesses. </a:t>
            </a:r>
            <a:r>
              <a:rPr lang="en-US" sz="1200" kern="1200" dirty="0" smtClean="0">
                <a:solidFill>
                  <a:schemeClr val="tx1"/>
                </a:solidFill>
                <a:effectLst/>
                <a:latin typeface="+mn-lt"/>
                <a:ea typeface="+mn-ea"/>
                <a:cs typeface="+mn-cs"/>
              </a:rPr>
              <a:t>It also potentially impacts Oregon’s ability to </a:t>
            </a:r>
            <a:r>
              <a:rPr lang="en-US" sz="1200" kern="1200" dirty="0" smtClean="0">
                <a:solidFill>
                  <a:schemeClr val="tx1"/>
                </a:solidFill>
                <a:effectLst/>
                <a:latin typeface="+mn-lt"/>
                <a:ea typeface="+mn-ea"/>
                <a:cs typeface="+mn-cs"/>
              </a:rPr>
              <a:t>maintain the state’s status as a federally-authorized </a:t>
            </a:r>
            <a:r>
              <a:rPr lang="en-US" sz="1200" kern="1200" dirty="0" smtClean="0">
                <a:solidFill>
                  <a:schemeClr val="tx1"/>
                </a:solidFill>
                <a:effectLst/>
                <a:latin typeface="+mn-lt"/>
                <a:ea typeface="+mn-ea"/>
                <a:cs typeface="+mn-cs"/>
              </a:rPr>
              <a:t>Hazardous Waste Program</a:t>
            </a:r>
            <a:r>
              <a:rPr lang="en-US" sz="1200" kern="1200" dirty="0" smtClean="0">
                <a:solidFill>
                  <a:schemeClr val="tx1"/>
                </a:solidFill>
                <a:effectLst/>
                <a:latin typeface="+mn-lt"/>
                <a:ea typeface="+mn-ea"/>
                <a:cs typeface="+mn-cs"/>
              </a:rPr>
              <a:t>.</a:t>
            </a:r>
          </a:p>
          <a:p>
            <a:pPr defTabSz="931774">
              <a:defRPr/>
            </a:pPr>
            <a:endParaRPr lang="en-US" sz="1200" b="1" strike="sngStrike" baseline="0" dirty="0" smtClean="0"/>
          </a:p>
          <a:p>
            <a:pPr marL="285750" indent="-285750" defTabSz="931774">
              <a:buFont typeface="Arial" panose="020B0604020202020204" pitchFamily="34" charset="0"/>
              <a:buChar char="•"/>
              <a:defRPr/>
            </a:pPr>
            <a:r>
              <a:rPr lang="en-US" sz="1200" b="0" strike="noStrike" kern="1200" baseline="0" dirty="0" smtClean="0">
                <a:solidFill>
                  <a:schemeClr val="tx1"/>
                </a:solidFill>
                <a:effectLst/>
                <a:latin typeface="+mn-lt"/>
                <a:ea typeface="+mn-ea"/>
                <a:cs typeface="+mn-cs"/>
              </a:rPr>
              <a:t>The two types of fee increases that we’re proposing today </a:t>
            </a:r>
            <a:r>
              <a:rPr lang="en-US" sz="1200" b="0" strike="noStrike" baseline="0" dirty="0" smtClean="0"/>
              <a:t>will help support our current staffing level and meet our core commitments to Oregon and to EPA:</a:t>
            </a:r>
            <a:endParaRPr lang="en-US" sz="1200" kern="1200" dirty="0" smtClean="0">
              <a:solidFill>
                <a:schemeClr val="tx1"/>
              </a:solidFill>
              <a:effectLst/>
              <a:latin typeface="+mn-lt"/>
              <a:ea typeface="+mn-ea"/>
              <a:cs typeface="+mn-cs"/>
            </a:endParaRPr>
          </a:p>
          <a:p>
            <a:pPr lvl="0" fontAlgn="base" hangingPunct="0"/>
            <a:endParaRPr lang="en-US" sz="1200" kern="120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we’re proposing increases to two existing hazardous waste generator fees:</a:t>
            </a:r>
            <a:endParaRPr lang="en-US"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activity verification </a:t>
            </a:r>
            <a:r>
              <a:rPr lang="en-US" sz="1200" kern="1200" dirty="0" smtClean="0">
                <a:solidFill>
                  <a:schemeClr val="tx1"/>
                </a:solidFill>
                <a:effectLst/>
                <a:latin typeface="+mn-lt"/>
                <a:ea typeface="+mn-ea"/>
                <a:cs typeface="+mn-cs"/>
              </a:rPr>
              <a:t>fees, and </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management method fee factors </a:t>
            </a:r>
            <a:endParaRPr lang="en-US" sz="1200" kern="120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ZW" sz="1200" kern="1200" dirty="0" smtClean="0">
                <a:solidFill>
                  <a:schemeClr val="tx1"/>
                </a:solidFill>
                <a:effectLst/>
                <a:latin typeface="+mn-lt"/>
                <a:ea typeface="+mn-ea"/>
                <a:cs typeface="+mn-cs"/>
              </a:rPr>
              <a:t>[PAUSE]</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If implemented, these proposed fee increases will impact approximately 500 businesses and organizations in Oregon that currently pay hazardous waste fees. In order to minimize impact on our fee-paying generators, we are proposing to phrase-in these fee increases over time. </a:t>
            </a:r>
          </a:p>
          <a:p>
            <a:pPr lvl="0" fontAlgn="base" hangingPunct="0"/>
            <a:endParaRPr lang="en-ZW" sz="1200" kern="1200" baseline="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Second, we are proposing to change the P</a:t>
            </a:r>
            <a:r>
              <a:rPr lang="en-US" sz="1200" kern="1200" dirty="0" err="1" smtClean="0">
                <a:solidFill>
                  <a:schemeClr val="tx1"/>
                </a:solidFill>
                <a:effectLst/>
                <a:latin typeface="+mn-lt"/>
                <a:ea typeface="+mn-ea"/>
                <a:cs typeface="+mn-cs"/>
              </a:rPr>
              <a:t>ermitted</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fees for Treatment Storage and Disposal (TSD</a:t>
            </a:r>
            <a:r>
              <a:rPr lang="en-US" sz="1200" kern="1200" dirty="0" smtClean="0">
                <a:solidFill>
                  <a:schemeClr val="tx1"/>
                </a:solidFill>
                <a:effectLst/>
                <a:latin typeface="+mn-lt"/>
                <a:ea typeface="+mn-ea"/>
                <a:cs typeface="+mn-cs"/>
              </a:rPr>
              <a:t>) fee structure, including:</a:t>
            </a:r>
            <a:endParaRPr lang="en-US"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in annual </a:t>
            </a:r>
            <a:r>
              <a:rPr lang="en-US" sz="1200" kern="1200" dirty="0" smtClean="0">
                <a:solidFill>
                  <a:schemeClr val="tx1"/>
                </a:solidFill>
                <a:effectLst/>
                <a:latin typeface="+mn-lt"/>
                <a:ea typeface="+mn-ea"/>
                <a:cs typeface="+mn-cs"/>
              </a:rPr>
              <a:t>compliance determination</a:t>
            </a:r>
            <a:r>
              <a:rPr lang="en-US" sz="1200" kern="1200" baseline="0" dirty="0" smtClean="0">
                <a:solidFill>
                  <a:schemeClr val="tx1"/>
                </a:solidFill>
                <a:effectLst/>
                <a:latin typeface="+mn-lt"/>
                <a:ea typeface="+mn-ea"/>
                <a:cs typeface="+mn-cs"/>
              </a:rPr>
              <a:t> fees (base TSD annual fee for treatment, storage and disposal)</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to Permitting </a:t>
            </a:r>
            <a:r>
              <a:rPr lang="en-US" sz="1200" kern="1200" dirty="0" smtClean="0">
                <a:solidFill>
                  <a:schemeClr val="tx1"/>
                </a:solidFill>
                <a:effectLst/>
                <a:latin typeface="+mn-lt"/>
                <a:ea typeface="+mn-ea"/>
                <a:cs typeface="+mn-cs"/>
              </a:rPr>
              <a:t>modification fees, and</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additional of</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an operating permitted disposal administrative fee (for facilities disposing wastes in Oregon, either by land unit or surface impoundment)</a:t>
            </a:r>
          </a:p>
          <a:p>
            <a:pPr>
              <a:defRP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These TSD fees will apply to two operating treatment, storage and disposal facilities in Oregon </a:t>
            </a:r>
            <a:r>
              <a:rPr lang="en-US" sz="1200" b="1" kern="1200" baseline="0" dirty="0" smtClean="0">
                <a:solidFill>
                  <a:schemeClr val="tx1"/>
                </a:solidFill>
                <a:effectLst/>
                <a:latin typeface="+mn-lt"/>
                <a:ea typeface="+mn-ea"/>
                <a:cs typeface="+mn-cs"/>
              </a:rPr>
              <a:t>[I recommend taking out the line “ and potentially a few of the 18 remedial cleanup site which include nine closed sites that intermittently generate hazardous waste” because it’s pretty in the weeds for this high-level presentation and we don’t have exact data to support commentary on potential impact to these sites].</a:t>
            </a:r>
            <a:endParaRPr lang="en-US" sz="1200" kern="1200" baseline="0" dirty="0" smtClean="0">
              <a:solidFill>
                <a:schemeClr val="tx1"/>
              </a:solidFill>
              <a:effectLst/>
              <a:latin typeface="+mn-lt"/>
              <a:ea typeface="+mn-ea"/>
              <a:cs typeface="+mn-cs"/>
            </a:endParaRPr>
          </a:p>
          <a:p>
            <a:pPr>
              <a:defRPr/>
            </a:pPr>
            <a:endParaRPr lang="en-US" dirty="0" smtClean="0"/>
          </a:p>
          <a:p>
            <a:pPr>
              <a:defRPr/>
            </a:pPr>
            <a:r>
              <a:rPr lang="en-US" dirty="0" smtClean="0"/>
              <a:t>DEQ </a:t>
            </a:r>
            <a:r>
              <a:rPr lang="en-US" dirty="0" smtClean="0"/>
              <a:t>last increased general fees in 2007, however,</a:t>
            </a:r>
            <a:r>
              <a:rPr lang="en-US" baseline="0" dirty="0" smtClean="0"/>
              <a:t> the </a:t>
            </a:r>
            <a:r>
              <a:rPr lang="en-US" dirty="0" smtClean="0"/>
              <a:t>fees we are proposing</a:t>
            </a:r>
            <a:r>
              <a:rPr lang="en-US" baseline="0" dirty="0" smtClean="0"/>
              <a:t> have not increased since 1998.</a:t>
            </a:r>
            <a:endParaRPr lang="en-US" dirty="0"/>
          </a:p>
          <a:p>
            <a:pPr>
              <a:defRPr/>
            </a:pPr>
            <a:endParaRPr lang="en-US" dirty="0"/>
          </a:p>
          <a:p>
            <a:pPr>
              <a:defRPr/>
            </a:pPr>
            <a:r>
              <a:rPr lang="en-US" dirty="0" smtClean="0"/>
              <a:t>Today’s proposal addresses those hazardous waste fees we can</a:t>
            </a:r>
            <a:r>
              <a:rPr lang="en-US" baseline="0" dirty="0" smtClean="0"/>
              <a:t> address by rule, or </a:t>
            </a:r>
            <a:r>
              <a:rPr lang="en-US" dirty="0" smtClean="0"/>
              <a:t>phase </a:t>
            </a:r>
            <a:r>
              <a:rPr lang="en-US" dirty="0"/>
              <a:t>1 of the </a:t>
            </a:r>
            <a:r>
              <a:rPr lang="en-US" dirty="0" smtClean="0"/>
              <a:t>multi-phase rulemaking</a:t>
            </a:r>
            <a:r>
              <a:rPr lang="en-US" dirty="0"/>
              <a:t>.</a:t>
            </a:r>
          </a:p>
          <a:p>
            <a:pPr>
              <a:defRPr/>
            </a:pPr>
            <a:endParaRPr lang="en-US" dirty="0"/>
          </a:p>
          <a:p>
            <a:pPr>
              <a:defRPr/>
            </a:pPr>
            <a:r>
              <a:rPr lang="en-US" dirty="0"/>
              <a:t>We </a:t>
            </a:r>
            <a:r>
              <a:rPr lang="en-US" dirty="0" smtClean="0"/>
              <a:t>will be seeking a phase 2</a:t>
            </a:r>
            <a:r>
              <a:rPr lang="en-US" baseline="0" dirty="0" smtClean="0"/>
              <a:t> for</a:t>
            </a:r>
            <a:r>
              <a:rPr lang="en-US" dirty="0" smtClean="0"/>
              <a:t> statutory fee increases in</a:t>
            </a:r>
            <a:r>
              <a:rPr lang="en-US" baseline="0" dirty="0" smtClean="0"/>
              <a:t> the near future</a:t>
            </a:r>
            <a:r>
              <a:rPr lang="en-US" dirty="0" smtClean="0"/>
              <a:t>.  </a:t>
            </a:r>
            <a:endParaRPr lang="en-US" dirty="0"/>
          </a:p>
          <a:p>
            <a:pPr>
              <a:defRPr/>
            </a:pPr>
            <a:endParaRPr lang="en-US" dirty="0"/>
          </a:p>
          <a:p>
            <a:pPr>
              <a:defRPr/>
            </a:pP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42F9B-D759-4606-B8CC-C2D91FB52D39}"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80548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30</a:t>
            </a:fld>
            <a:endParaRPr lang="en-US"/>
          </a:p>
        </p:txBody>
      </p:sp>
    </p:spTree>
    <p:extLst>
      <p:ext uri="{BB962C8B-B14F-4D97-AF65-F5344CB8AC3E}">
        <p14:creationId xmlns:p14="http://schemas.microsoft.com/office/powerpoint/2010/main" val="3706818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31</a:t>
            </a:fld>
            <a:endParaRPr lang="en-US"/>
          </a:p>
        </p:txBody>
      </p:sp>
    </p:spTree>
    <p:extLst>
      <p:ext uri="{BB962C8B-B14F-4D97-AF65-F5344CB8AC3E}">
        <p14:creationId xmlns:p14="http://schemas.microsoft.com/office/powerpoint/2010/main" val="3691682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309563"/>
            <a:ext cx="3100388" cy="2324100"/>
          </a:xfrm>
        </p:spPr>
      </p:sp>
      <p:sp>
        <p:nvSpPr>
          <p:cNvPr id="3" name="Notes Placeholder 2"/>
          <p:cNvSpPr>
            <a:spLocks noGrp="1"/>
          </p:cNvSpPr>
          <p:nvPr>
            <p:ph type="body" idx="1"/>
          </p:nvPr>
        </p:nvSpPr>
        <p:spPr>
          <a:xfrm>
            <a:off x="311573" y="2633980"/>
            <a:ext cx="6465147" cy="6352540"/>
          </a:xfrm>
        </p:spPr>
        <p:txBody>
          <a:bodyPr/>
          <a:lstStyle/>
          <a:p>
            <a:pPr defTabSz="1219077">
              <a:defRPr/>
            </a:pPr>
            <a:r>
              <a:rPr lang="en-US" b="1" dirty="0" smtClean="0">
                <a:latin typeface="Times New Roman" panose="02020603050405020304" pitchFamily="18" charset="0"/>
                <a:cs typeface="Times New Roman" panose="02020603050405020304" pitchFamily="18" charset="0"/>
              </a:rPr>
              <a:t>Sue Langston</a:t>
            </a:r>
          </a:p>
          <a:p>
            <a:pPr defTabSz="1219077">
              <a:defRPr/>
            </a:pPr>
            <a:endParaRPr lang="en-US" dirty="0" smtClean="0">
              <a:latin typeface="Times New Roman" panose="02020603050405020304" pitchFamily="18" charset="0"/>
              <a:cs typeface="Times New Roman" panose="02020603050405020304" pitchFamily="18" charset="0"/>
            </a:endParaRPr>
          </a:p>
          <a:p>
            <a:pPr marL="380960" indent="-380960" defTabSz="1219077">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Here is a recap from our first meeting on the two key questions we asked the committee.</a:t>
            </a:r>
          </a:p>
          <a:p>
            <a:pPr marL="380960" indent="-380960" defTabSz="1219077">
              <a:buFont typeface="Arial" panose="020B0604020202020204" pitchFamily="34" charset="0"/>
              <a:buChar char="•"/>
              <a:defRPr/>
            </a:pPr>
            <a:r>
              <a:rPr lang="en-US" b="0" dirty="0" smtClean="0">
                <a:solidFill>
                  <a:srgbClr val="439777"/>
                </a:solidFill>
                <a:latin typeface="Times New Roman" panose="02020603050405020304" pitchFamily="18" charset="0"/>
                <a:cs typeface="Times New Roman" panose="02020603050405020304" pitchFamily="18" charset="0"/>
              </a:rPr>
              <a:t>During</a:t>
            </a:r>
            <a:r>
              <a:rPr lang="en-US" b="0" baseline="0" dirty="0" smtClean="0">
                <a:solidFill>
                  <a:srgbClr val="439777"/>
                </a:solidFill>
                <a:latin typeface="Times New Roman" panose="02020603050405020304" pitchFamily="18" charset="0"/>
                <a:cs typeface="Times New Roman" panose="02020603050405020304" pitchFamily="18" charset="0"/>
              </a:rPr>
              <a:t> the first meeting, Committee Members discussed the impact from declining revenue on Oregon's hazardous waste management landscape.</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During the second meeting, the Committee discussed a number of options to increase hazardous waste program revenue in order to meet current needs as well as projected future, or “ideal” needs.</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In the process of holding these conversations, we’ve discussed ideal levels of service, as well as phased-in fee increases, among other points.</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Today, we’ll draw on these discussions and the interesting questions you’ve raised and feedback that you’ve provided as we walk through our permit review and generator fee proposal. </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First, I would like to turn to David to provide some background on recent developments that have shaped our permit and generator proposals.</a:t>
            </a:r>
          </a:p>
          <a:p>
            <a:pPr defTabSz="1219077">
              <a:defRPr/>
            </a:pPr>
            <a:endParaRPr lang="en-US" b="0" baseline="0" dirty="0" smtClean="0">
              <a:solidFill>
                <a:srgbClr val="439777"/>
              </a:solidFill>
              <a:latin typeface="Times New Roman" panose="02020603050405020304" pitchFamily="18" charset="0"/>
              <a:cs typeface="Times New Roman" panose="02020603050405020304" pitchFamily="18" charset="0"/>
            </a:endParaRPr>
          </a:p>
          <a:p>
            <a:pPr defTabSz="1219077">
              <a:defRPr/>
            </a:pPr>
            <a:endParaRPr lang="en-US" b="0" baseline="0" dirty="0" smtClean="0">
              <a:solidFill>
                <a:srgbClr val="439777"/>
              </a:solidFill>
              <a:latin typeface="Times New Roman" panose="02020603050405020304" pitchFamily="18" charset="0"/>
              <a:cs typeface="Times New Roman" panose="02020603050405020304" pitchFamily="18" charset="0"/>
            </a:endParaRPr>
          </a:p>
          <a:p>
            <a:pPr defTabSz="1219077">
              <a:defRPr/>
            </a:pPr>
            <a:endParaRPr lang="en-US" b="1"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32</a:t>
            </a:fld>
            <a:endParaRPr lang="en-US"/>
          </a:p>
        </p:txBody>
      </p:sp>
    </p:spTree>
    <p:extLst>
      <p:ext uri="{BB962C8B-B14F-4D97-AF65-F5344CB8AC3E}">
        <p14:creationId xmlns:p14="http://schemas.microsoft.com/office/powerpoint/2010/main" val="3290038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231775"/>
            <a:ext cx="2911475" cy="2184400"/>
          </a:xfrm>
        </p:spPr>
      </p:sp>
      <p:sp>
        <p:nvSpPr>
          <p:cNvPr id="3" name="Notes Placeholder 2"/>
          <p:cNvSpPr>
            <a:spLocks noGrp="1"/>
          </p:cNvSpPr>
          <p:nvPr>
            <p:ph type="body" idx="1"/>
          </p:nvPr>
        </p:nvSpPr>
        <p:spPr>
          <a:xfrm>
            <a:off x="233680" y="2633980"/>
            <a:ext cx="6465147" cy="6275070"/>
          </a:xfrm>
        </p:spPr>
        <p:txBody>
          <a:bodyPr/>
          <a:lstStyle/>
          <a:p>
            <a:endParaRPr lang="en-US" b="1" dirty="0" smtClean="0"/>
          </a:p>
          <a:p>
            <a:r>
              <a:rPr lang="en-US" b="1" dirty="0" smtClean="0"/>
              <a:t>David </a:t>
            </a:r>
            <a:r>
              <a:rPr lang="en-US" b="1" dirty="0" err="1" smtClean="0"/>
              <a:t>Livengood</a:t>
            </a:r>
            <a:endParaRPr lang="en-US" b="1" dirty="0" smtClean="0"/>
          </a:p>
          <a:p>
            <a:endParaRPr lang="en-US" b="0" baseline="0" dirty="0" smtClean="0"/>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We have had twists and turns along this process, and the time since our last meeting is no exception!  Since we last met, we asked Oregon Department of Justice for advice about our different fee options, including the volume- and capacity-based fee structures – as well as using some economic index.  </a:t>
            </a:r>
            <a:r>
              <a:rPr lang="en-US" dirty="0">
                <a:latin typeface="Calibri" panose="020F0502020204030204" pitchFamily="34" charset="0"/>
                <a:ea typeface="Calibri" panose="020F0502020204030204" pitchFamily="34" charset="0"/>
                <a:cs typeface="Calibri" panose="020F0502020204030204" pitchFamily="34" charset="0"/>
              </a:rPr>
              <a:t>DOJ reminded us the generators fees in statute are to “to pay the cost of carrying on the monitoring, inspection and surveillance program under ORS 466.195 and related administrative costs.</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Even with such fee authority for, we are unable to include a new or revised generator fee in rule related in any way to volume or capacity unless we change statute. In short, this means the so-called flat fee option and management method factors are the only changes we can make via rule. This conclusion upholds the concern some of you held about having to volume-based charges.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While the advice directly affects our fee increase proposal for this first phase, this does not preclude us from seeking other options in the next phase when we will ask for statutory changes in a future Oregon legislature.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In our second phase work, we will revisit the </a:t>
            </a:r>
            <a:r>
              <a:rPr lang="en-US" dirty="0">
                <a:latin typeface="Calibri" panose="020F0502020204030204" pitchFamily="34" charset="0"/>
                <a:ea typeface="Calibri" panose="020F0502020204030204" pitchFamily="34" charset="0"/>
                <a:cs typeface="Times New Roman" panose="02020603050405020304" pitchFamily="18" charset="0"/>
              </a:rPr>
              <a:t>volume-based and cap options, which means looking at:</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volume-driven $130/metric ton charge;</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current $32,500 cap; and</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Possibly changing permitting fee limits.</a:t>
            </a:r>
          </a:p>
          <a:p>
            <a:pPr marL="465887" lvl="1">
              <a:lnSpc>
                <a:spcPct val="107000"/>
              </a:lnSpc>
              <a:spcAft>
                <a:spcPts val="815"/>
              </a:spcAft>
              <a:tabLst>
                <a:tab pos="931774"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We also asked advice about adding an economic index or inflation factor.  We learned we would need a statute change and a subsequent rule to set it.  Anytime we need to change it, we would have to change the rule.  Therefore, for this rulemaking, this is not an option.  We can revisit this when we hold our next advisory committee focused on statutory changes to make the program financially whole and stable in the future.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As I shared earlier during the permitting-specific discussion, we asked for Department of Justice questions about increasing cost recovery options and limits to the permit modification fee. We are unable to increase those due to limits in statute.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With all of these new developments and the need to make some strides in restoring program funding, we shaped our only clear proposals.</a:t>
            </a:r>
          </a:p>
          <a:p>
            <a:pPr marL="349415" indent="-349415">
              <a:lnSpc>
                <a:spcPct val="107000"/>
              </a:lnSpc>
              <a:spcAft>
                <a:spcPts val="815"/>
              </a:spcAft>
              <a:buFont typeface="Arial" panose="020B0604020202020204" pitchFamily="34" charset="0"/>
              <a:buChar char="•"/>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Now I will turn to Rich Duval to present our permitting proposal from earlier this morning. </a:t>
            </a:r>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33</a:t>
            </a:fld>
            <a:endParaRPr lang="en-US"/>
          </a:p>
        </p:txBody>
      </p:sp>
    </p:spTree>
    <p:extLst>
      <p:ext uri="{BB962C8B-B14F-4D97-AF65-F5344CB8AC3E}">
        <p14:creationId xmlns:p14="http://schemas.microsoft.com/office/powerpoint/2010/main" val="1051760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077">
              <a:defRPr/>
            </a:pPr>
            <a:endParaRPr lang="en-US" b="1" dirty="0" smtClean="0">
              <a:latin typeface="Times New Roman" panose="02020603050405020304" pitchFamily="18" charset="0"/>
              <a:cs typeface="Times New Roman" panose="02020603050405020304" pitchFamily="18" charset="0"/>
            </a:endParaRPr>
          </a:p>
          <a:p>
            <a:r>
              <a:rPr lang="en-US" b="1" dirty="0" smtClean="0"/>
              <a:t>Rich Duval</a:t>
            </a:r>
          </a:p>
          <a:p>
            <a:endParaRPr lang="en-US" b="1" dirty="0" smtClean="0"/>
          </a:p>
          <a:p>
            <a:pPr marL="174708" indent="-174708">
              <a:buFont typeface="Arial" panose="020B0604020202020204" pitchFamily="34" charset="0"/>
              <a:buChar char="•"/>
            </a:pPr>
            <a:r>
              <a:rPr lang="en-US" b="0" dirty="0" smtClean="0"/>
              <a:t>To</a:t>
            </a:r>
            <a:r>
              <a:rPr lang="en-US" b="0" baseline="0" dirty="0" smtClean="0"/>
              <a:t> summarize this morning’s conversation, the permitting program needs an additional $476,000 annually, for a total of $838,000 per year to fully fund the program at its current staff level (3 FTE). </a:t>
            </a:r>
          </a:p>
          <a:p>
            <a:endParaRPr lang="en-US" b="0" baseline="0" dirty="0" smtClean="0"/>
          </a:p>
          <a:p>
            <a:pPr marL="174708" indent="-174708">
              <a:buFont typeface="Arial" panose="020B0604020202020204" pitchFamily="34" charset="0"/>
              <a:buChar char="•"/>
            </a:pPr>
            <a:r>
              <a:rPr lang="en-US" b="0" baseline="0" dirty="0" smtClean="0"/>
              <a:t>We hope to achieve this through changing fee structures for the Annual Compliance Determination Fee and Permit Modification Fee, as well as adding a new Administrative Fees for operating TSDs.</a:t>
            </a:r>
          </a:p>
          <a:p>
            <a:endParaRPr lang="en-US" b="0" baseline="0" dirty="0" smtClean="0"/>
          </a:p>
          <a:p>
            <a:pPr marL="174708" indent="-174708">
              <a:buFont typeface="Arial" panose="020B0604020202020204" pitchFamily="34" charset="0"/>
              <a:buChar char="•"/>
            </a:pPr>
            <a:r>
              <a:rPr lang="en-US" b="0" baseline="0" dirty="0" smtClean="0"/>
              <a:t>We are proposing to implement this fee structure in 2019 for an additional $475,000 annually above the current revenue. </a:t>
            </a:r>
          </a:p>
          <a:p>
            <a:endParaRPr lang="en-US" b="0" baseline="0" dirty="0" smtClean="0"/>
          </a:p>
          <a:p>
            <a:pPr marL="174708" indent="-174708">
              <a:buFont typeface="Arial" panose="020B0604020202020204" pitchFamily="34" charset="0"/>
              <a:buChar char="•"/>
            </a:pPr>
            <a:r>
              <a:rPr lang="en-US" b="0" baseline="0" dirty="0" smtClean="0"/>
              <a:t>Any questions? </a:t>
            </a:r>
          </a:p>
          <a:p>
            <a:endParaRPr lang="en-US" b="0" baseline="0" dirty="0" smtClean="0"/>
          </a:p>
          <a:p>
            <a:pPr marL="174708" indent="-174708">
              <a:buFont typeface="Arial" panose="020B0604020202020204" pitchFamily="34" charset="0"/>
              <a:buChar char="•"/>
            </a:pPr>
            <a:r>
              <a:rPr lang="en-US" b="0" baseline="0" dirty="0" smtClean="0"/>
              <a:t>Back to Sue to introduce our generator key questions. </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34</a:t>
            </a:fld>
            <a:endParaRPr lang="en-US"/>
          </a:p>
        </p:txBody>
      </p:sp>
    </p:spTree>
    <p:extLst>
      <p:ext uri="{BB962C8B-B14F-4D97-AF65-F5344CB8AC3E}">
        <p14:creationId xmlns:p14="http://schemas.microsoft.com/office/powerpoint/2010/main" val="1894938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8738" y="231775"/>
            <a:ext cx="3335337" cy="2501900"/>
          </a:xfrm>
        </p:spPr>
      </p:sp>
      <p:sp>
        <p:nvSpPr>
          <p:cNvPr id="3" name="Notes Placeholder 2"/>
          <p:cNvSpPr>
            <a:spLocks noGrp="1"/>
          </p:cNvSpPr>
          <p:nvPr>
            <p:ph type="body" idx="1"/>
          </p:nvPr>
        </p:nvSpPr>
        <p:spPr>
          <a:xfrm>
            <a:off x="233680" y="2734669"/>
            <a:ext cx="6543040" cy="6251851"/>
          </a:xfrm>
        </p:spPr>
        <p:txBody>
          <a:bodyPr/>
          <a:lstStyle/>
          <a:p>
            <a:pPr defTabSz="1219077">
              <a:defRPr/>
            </a:pPr>
            <a:r>
              <a:rPr lang="en-US" b="1" baseline="0" dirty="0" smtClean="0">
                <a:latin typeface="Times New Roman" panose="02020603050405020304" pitchFamily="18" charset="0"/>
                <a:cs typeface="Times New Roman" panose="02020603050405020304" pitchFamily="18" charset="0"/>
              </a:rPr>
              <a:t>Sue Langston</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Here we have our key questions for today’s meeting – please keep these in mind as you’re listening to the generator fee increase proposal and we will discuss these questions, along with questions about fiscal impact, later today. </a:t>
            </a:r>
          </a:p>
          <a:p>
            <a:pPr marL="174708" indent="-174708" defTabSz="1219077">
              <a:buFont typeface="Arial" panose="020B0604020202020204" pitchFamily="34" charset="0"/>
              <a:buChar char="•"/>
              <a:defRPr/>
            </a:pPr>
            <a:endParaRPr lang="en-US" b="0" baseline="0" dirty="0" smtClean="0">
              <a:latin typeface="Times New Roman" panose="02020603050405020304" pitchFamily="18" charset="0"/>
              <a:cs typeface="Times New Roman" panose="02020603050405020304" pitchFamily="18" charset="0"/>
            </a:endParaRPr>
          </a:p>
          <a:p>
            <a:pPr defTabSz="1219077">
              <a:defRPr/>
            </a:pPr>
            <a:r>
              <a:rPr lang="en-US" b="0" baseline="0" dirty="0" smtClean="0">
                <a:latin typeface="Times New Roman" panose="02020603050405020304" pitchFamily="18" charset="0"/>
                <a:cs typeface="Times New Roman" panose="02020603050405020304" pitchFamily="18" charset="0"/>
              </a:rPr>
              <a:t>----------------------------------------------------------</a:t>
            </a:r>
          </a:p>
          <a:p>
            <a:pPr defTabSz="1219077">
              <a:defRPr/>
            </a:pPr>
            <a:r>
              <a:rPr lang="en-US" b="0" baseline="0" dirty="0" smtClean="0">
                <a:latin typeface="Times New Roman" panose="02020603050405020304" pitchFamily="18" charset="0"/>
                <a:cs typeface="Times New Roman" panose="02020603050405020304" pitchFamily="18" charset="0"/>
              </a:rPr>
              <a:t>Back pocket Q&amp;A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didn’t DEQ pursue a statutory change to the volume-based metric ton fee and the $32,500 cap before looking for smaller changes to the generator status? </a:t>
            </a:r>
            <a:r>
              <a:rPr lang="en-US" b="0" baseline="0" dirty="0" smtClean="0">
                <a:latin typeface="Times New Roman" panose="02020603050405020304" pitchFamily="18" charset="0"/>
                <a:cs typeface="Times New Roman" panose="02020603050405020304" pitchFamily="18" charset="0"/>
              </a:rPr>
              <a:t>A: HW is part of a broader DEQ agenda and due and there are other program with fee needs. Back pocket: we cannot commit to going to the legislature in 2023– we’ll be going to the legislature along with other DEQ program’s requests.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is DEQ proposing a change to the management method factor during the first rulemaking phase? Isn’t the management fee factor related to the volume-based metric ton fee that’s under consideration for the phase 2 statutory changes?  </a:t>
            </a: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by rule, not statute. We understand that while it is still subject to the cap, the management method factor is not set according to statute and we are therefore able to propose a rule changing this component of the generator fee.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A steep increase in the generator status is sure to impact the bottom line of Oregon’s small quantity generators. Why isn’t DEQ proposing to phase in the increase more gradually in order to give SQGs more time to prepare for the change? </a:t>
            </a:r>
            <a:r>
              <a:rPr lang="en-US" b="0" baseline="0" dirty="0" smtClean="0">
                <a:latin typeface="Times New Roman" panose="02020603050405020304" pitchFamily="18" charset="0"/>
                <a:cs typeface="Times New Roman" panose="02020603050405020304" pitchFamily="18" charset="0"/>
              </a:rPr>
              <a:t>A: DEQ requires additional revenue in order to fund the hazardous waste program. DEQ listened to feedback from the Advisory Committee and is proposing to phase-in a gradual increase of generator annual activity verification fees over a three year period in order to give generators, especially small generators who may not have as much fiscal flexibility, time to adjust. DEQ is proposing to start the phased-in increase in July 2020, not 2019. </a:t>
            </a:r>
            <a:endParaRPr lang="en-US" b="1" baseline="0" dirty="0" smtClean="0">
              <a:latin typeface="Times New Roman" panose="02020603050405020304" pitchFamily="18" charset="0"/>
              <a:cs typeface="Times New Roman" panose="02020603050405020304" pitchFamily="18" charset="0"/>
            </a:endParaRPr>
          </a:p>
          <a:p>
            <a:pPr defTabSz="1219077">
              <a:defRPr/>
            </a:pPr>
            <a:endParaRPr lang="en-US" b="1"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How will the proposed changes to the generator status flat fee and management method impact DEQ’s consideration of potential changes to the volume-driven metric ton fee and the $32,500 cap?</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 Does this mean that DEQ will propose a smaller change to these fees in the future because they’ve already made up funding with the flat fee? If so, doesn’t this approach favor large quantity generators?</a:t>
            </a: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When it comes time to make statutory changes, will DEQ consider changing the generator flat fees again to reflect more money coming in thanks to the increase in volume-based and cap fees? </a:t>
            </a:r>
          </a:p>
          <a:p>
            <a:pPr marL="465887" lvl="1" defTabSz="1219077">
              <a:defRPr/>
            </a:pPr>
            <a:endParaRPr lang="en-US" b="0" baseline="0" dirty="0" smtClean="0">
              <a:latin typeface="Times New Roman" panose="02020603050405020304" pitchFamily="18" charset="0"/>
              <a:cs typeface="Times New Roman" panose="02020603050405020304" pitchFamily="18" charset="0"/>
            </a:endParaRPr>
          </a:p>
          <a:p>
            <a:pPr marL="465887" lvl="1" defTabSz="1219077">
              <a:defRPr/>
            </a:pP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through a rulemaking. In the future, if additional changes are made via statute, DEQ will evaluate the impact on those changes on the overall fee structure. </a:t>
            </a:r>
          </a:p>
        </p:txBody>
      </p:sp>
      <p:sp>
        <p:nvSpPr>
          <p:cNvPr id="4" name="Slide Number Placeholder 3"/>
          <p:cNvSpPr>
            <a:spLocks noGrp="1"/>
          </p:cNvSpPr>
          <p:nvPr>
            <p:ph type="sldNum" sz="quarter" idx="10"/>
          </p:nvPr>
        </p:nvSpPr>
        <p:spPr/>
        <p:txBody>
          <a:bodyPr/>
          <a:lstStyle/>
          <a:p>
            <a:fld id="{783981EC-B6E6-4B85-93C1-B50A6F43896D}" type="slidenum">
              <a:rPr lang="en-US" smtClean="0"/>
              <a:t>35</a:t>
            </a:fld>
            <a:endParaRPr lang="en-US"/>
          </a:p>
        </p:txBody>
      </p:sp>
    </p:spTree>
    <p:extLst>
      <p:ext uri="{BB962C8B-B14F-4D97-AF65-F5344CB8AC3E}">
        <p14:creationId xmlns:p14="http://schemas.microsoft.com/office/powerpoint/2010/main" val="21669107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100" b="1" dirty="0"/>
              <a:t>Ed Note: add a different color on the bar to illustrate what we’re proposing</a:t>
            </a:r>
          </a:p>
          <a:p>
            <a:pPr algn="l"/>
            <a:endParaRPr lang="en-US" sz="1100" b="1" dirty="0"/>
          </a:p>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defTabSz="825559">
              <a:defRPr/>
            </a:pPr>
            <a:r>
              <a:rPr lang="en-US" b="1" i="0" dirty="0" smtClean="0"/>
              <a:t>Click</a:t>
            </a:r>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36</a:t>
            </a:fld>
            <a:endParaRPr lang="en-US"/>
          </a:p>
        </p:txBody>
      </p:sp>
    </p:spTree>
    <p:extLst>
      <p:ext uri="{BB962C8B-B14F-4D97-AF65-F5344CB8AC3E}">
        <p14:creationId xmlns:p14="http://schemas.microsoft.com/office/powerpoint/2010/main" val="33962140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155575"/>
            <a:ext cx="4183063" cy="3136900"/>
          </a:xfrm>
        </p:spPr>
      </p:sp>
      <p:sp>
        <p:nvSpPr>
          <p:cNvPr id="3" name="Notes Placeholder 2"/>
          <p:cNvSpPr>
            <a:spLocks noGrp="1"/>
          </p:cNvSpPr>
          <p:nvPr>
            <p:ph type="body" idx="1"/>
          </p:nvPr>
        </p:nvSpPr>
        <p:spPr>
          <a:xfrm>
            <a:off x="233680" y="3563620"/>
            <a:ext cx="6465147" cy="5113020"/>
          </a:xfrm>
        </p:spPr>
        <p:txBody>
          <a:bodyPr>
            <a:normAutofit/>
          </a:bodyPr>
          <a:lstStyle/>
          <a:p>
            <a:pPr defTabSz="825559">
              <a:defRPr/>
            </a:pPr>
            <a:r>
              <a:rPr lang="en-US" b="1" dirty="0" smtClean="0"/>
              <a:t>Ed note: if true,</a:t>
            </a:r>
            <a:r>
              <a:rPr lang="en-US" b="1" baseline="0" dirty="0" smtClean="0"/>
              <a:t> </a:t>
            </a:r>
            <a:r>
              <a:rPr lang="en-US" b="1" dirty="0" smtClean="0"/>
              <a:t>we should mention that none</a:t>
            </a:r>
            <a:r>
              <a:rPr lang="en-US" b="1" baseline="0" dirty="0" smtClean="0"/>
              <a:t> of the proposals for this rulemaking will make the program fiscally whole.</a:t>
            </a:r>
          </a:p>
          <a:p>
            <a:pPr defTabSz="825559">
              <a:defRPr/>
            </a:pPr>
            <a:endParaRPr lang="en-US" b="1" dirty="0" smtClean="0"/>
          </a:p>
          <a:p>
            <a:pPr defTabSz="825559">
              <a:defRPr/>
            </a:pPr>
            <a:r>
              <a:rPr lang="en-US" b="1" dirty="0" smtClean="0"/>
              <a:t>Killian Condon</a:t>
            </a:r>
          </a:p>
          <a:p>
            <a:pPr defTabSz="825559">
              <a:defRPr/>
            </a:pPr>
            <a:endParaRPr lang="en-US" b="1" dirty="0" smtClean="0"/>
          </a:p>
          <a:p>
            <a:pPr marL="174708" indent="-174708" defTabSz="825559">
              <a:buFont typeface="Arial" panose="020B0604020202020204" pitchFamily="34" charset="0"/>
              <a:buChar char="•"/>
              <a:defRPr/>
            </a:pPr>
            <a:r>
              <a:rPr lang="en-US" b="0" dirty="0" smtClean="0"/>
              <a:t>With</a:t>
            </a:r>
            <a:r>
              <a:rPr lang="en-US" b="0" baseline="0" dirty="0" smtClean="0"/>
              <a:t> that background, the proposal that we’re going to share with you today is a combination of an increased generator annual activity verification fee for both small and large quantity generators, as well as an increase in the management method factor.</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David’s provided an overview about why we aren’t proposing volume-based changes for this rulemaking, but we’ll keep in mind that this may be available through future statutory change and rulemaking.</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As a reminder, this proposal is a draft and subject to further development before DEQ opens the proposed rule for public comment later this year.</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Finally, as background context, I would like to note that, unlike previous options that we’ve discussed, the proposal that you’ll hear in just a minute will bring us closer to our 2026 funding goal, but it will not  completely bridge the gap in funding.</a:t>
            </a:r>
          </a:p>
          <a:p>
            <a:pPr marL="174708" indent="-174708" defTabSz="825559">
              <a:buFont typeface="Arial" panose="020B0604020202020204" pitchFamily="34" charset="0"/>
              <a:buChar char="•"/>
              <a:defRPr/>
            </a:pPr>
            <a:endParaRPr lang="en-US" b="0" dirty="0" smtClean="0"/>
          </a:p>
          <a:p>
            <a:pPr defTabSz="825559">
              <a:defRPr/>
            </a:pPr>
            <a:endParaRPr lang="en-US" b="0"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37</a:t>
            </a:fld>
            <a:endParaRPr lang="en-US" dirty="0">
              <a:solidFill>
                <a:prstClr val="black"/>
              </a:solidFill>
              <a:latin typeface="Calibri"/>
            </a:endParaRPr>
          </a:p>
        </p:txBody>
      </p:sp>
    </p:spTree>
    <p:extLst>
      <p:ext uri="{BB962C8B-B14F-4D97-AF65-F5344CB8AC3E}">
        <p14:creationId xmlns:p14="http://schemas.microsoft.com/office/powerpoint/2010/main" val="721917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31775"/>
            <a:ext cx="4184650" cy="3138488"/>
          </a:xfrm>
        </p:spPr>
      </p:sp>
      <p:sp>
        <p:nvSpPr>
          <p:cNvPr id="3" name="Notes Placeholder 2"/>
          <p:cNvSpPr>
            <a:spLocks noGrp="1"/>
          </p:cNvSpPr>
          <p:nvPr>
            <p:ph type="body" idx="1"/>
          </p:nvPr>
        </p:nvSpPr>
        <p:spPr>
          <a:xfrm>
            <a:off x="233680" y="3486149"/>
            <a:ext cx="6465147" cy="5343817"/>
          </a:xfrm>
        </p:spPr>
        <p:txBody>
          <a:bodyPr>
            <a:normAutofit/>
          </a:bodyPr>
          <a:lstStyle/>
          <a:p>
            <a:pPr defTabSz="825559">
              <a:defRPr/>
            </a:pPr>
            <a:r>
              <a:rPr lang="en-US" b="1" strike="noStrike" dirty="0" smtClean="0"/>
              <a:t>Killian</a:t>
            </a:r>
            <a:r>
              <a:rPr lang="en-US" b="1" strike="noStrike" baseline="0" dirty="0" smtClean="0"/>
              <a:t> Condon</a:t>
            </a:r>
          </a:p>
          <a:p>
            <a:pPr defTabSz="825559">
              <a:defRPr/>
            </a:pPr>
            <a:endParaRPr lang="en-US" b="1" strike="noStrike" dirty="0" smtClean="0"/>
          </a:p>
          <a:p>
            <a:pPr defTabSz="825559">
              <a:defRPr/>
            </a:pPr>
            <a:r>
              <a:rPr lang="en-US" b="0" strike="noStrike" dirty="0" smtClean="0"/>
              <a:t>This</a:t>
            </a:r>
            <a:r>
              <a:rPr lang="en-US" b="0" strike="noStrike" baseline="0" dirty="0" smtClean="0"/>
              <a:t> slide represents how the phase-in will work through 2021.</a:t>
            </a:r>
          </a:p>
          <a:p>
            <a:pPr defTabSz="825559">
              <a:defRPr/>
            </a:pPr>
            <a:endParaRPr lang="en-US" b="0" strike="noStrike" baseline="0" dirty="0" smtClean="0"/>
          </a:p>
          <a:p>
            <a:pPr defTabSz="825559">
              <a:defRPr/>
            </a:pPr>
            <a:r>
              <a:rPr lang="en-US" b="0" strike="noStrike" baseline="0" dirty="0" smtClean="0"/>
              <a:t>Beyond 2021, the fee will remain at the last increase amount ($540 for SQGs and $945 for LQGs) until changed by a future rulemaking.</a:t>
            </a:r>
          </a:p>
          <a:p>
            <a:pPr defTabSz="825559">
              <a:defRPr/>
            </a:pPr>
            <a:endParaRPr lang="en-US" b="0" strike="noStrike" baseline="0" dirty="0" smtClean="0"/>
          </a:p>
          <a:p>
            <a:pPr defTabSz="825559">
              <a:defRPr/>
            </a:pPr>
            <a:r>
              <a:rPr lang="en-US" b="0" strike="noStrike" baseline="0" dirty="0" smtClean="0"/>
              <a:t>Once it’s fully implemented in 2021, this proposal will annually bring an additional $152,160 dollars above our current revenue. </a:t>
            </a:r>
          </a:p>
          <a:p>
            <a:pPr defTabSz="825559">
              <a:defRPr/>
            </a:pPr>
            <a:endParaRPr lang="en-US" b="0" strike="noStrike" baseline="0" dirty="0" smtClean="0"/>
          </a:p>
          <a:p>
            <a:pPr defTabSz="825559">
              <a:defRPr/>
            </a:pPr>
            <a:endParaRPr lang="en-US" b="0" strike="noStrike" baseline="0" dirty="0" smtClean="0"/>
          </a:p>
          <a:p>
            <a:pPr defTabSz="825559">
              <a:defRPr/>
            </a:pPr>
            <a:r>
              <a:rPr lang="en-US" b="0" strike="noStrike" baseline="0" dirty="0" smtClean="0"/>
              <a:t>~~~~~~~~~~~~~~~~~~~~~~~~~~~~~~~~</a:t>
            </a:r>
          </a:p>
          <a:p>
            <a:pPr defTabSz="825559">
              <a:defRPr/>
            </a:pPr>
            <a:r>
              <a:rPr lang="en-US" b="1" strike="noStrike" dirty="0" smtClean="0"/>
              <a:t>*Ed Note</a:t>
            </a:r>
            <a:r>
              <a:rPr lang="en-US" b="1" strike="noStrike" baseline="0" dirty="0" smtClean="0"/>
              <a:t> – would it make more sense to change this to a bar graph? </a:t>
            </a:r>
            <a:endParaRPr lang="en-US" b="1" strike="noStrike" dirty="0" smtClean="0"/>
          </a:p>
          <a:p>
            <a:pPr defTabSz="825559">
              <a:defRPr/>
            </a:pPr>
            <a:endParaRPr lang="en-US" b="0" strike="noStrike"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38</a:t>
            </a:fld>
            <a:endParaRPr lang="en-US" dirty="0">
              <a:solidFill>
                <a:prstClr val="black"/>
              </a:solidFill>
              <a:latin typeface="Calibri"/>
            </a:endParaRPr>
          </a:p>
        </p:txBody>
      </p:sp>
    </p:spTree>
    <p:extLst>
      <p:ext uri="{BB962C8B-B14F-4D97-AF65-F5344CB8AC3E}">
        <p14:creationId xmlns:p14="http://schemas.microsoft.com/office/powerpoint/2010/main" val="3166520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a:t>
            </a:r>
            <a:r>
              <a:rPr lang="en-US" b="1" baseline="0" dirty="0" smtClean="0"/>
              <a:t> Condon</a:t>
            </a:r>
          </a:p>
          <a:p>
            <a:endParaRPr lang="en-US" b="1" baseline="0" dirty="0" smtClean="0"/>
          </a:p>
          <a:p>
            <a:pPr marL="174708" indent="-174708">
              <a:buFont typeface="Arial" panose="020B0604020202020204" pitchFamily="34" charset="0"/>
              <a:buChar char="•"/>
            </a:pPr>
            <a:r>
              <a:rPr lang="en-US" b="0" baseline="0" dirty="0" smtClean="0"/>
              <a:t>Currently, DEQ’s hazardous waste fee formula is based on 3 key factors:</a:t>
            </a:r>
          </a:p>
          <a:p>
            <a:pPr marL="640594" lvl="1" indent="-174708">
              <a:buFont typeface="Arial" panose="020B0604020202020204" pitchFamily="34" charset="0"/>
              <a:buChar char="•"/>
            </a:pPr>
            <a:r>
              <a:rPr lang="en-US" b="0" baseline="0" dirty="0" smtClean="0"/>
              <a:t>An annual activity verification fee – are you a SQG or an LQG?</a:t>
            </a:r>
          </a:p>
          <a:p>
            <a:pPr marL="640594" lvl="1" indent="-174708">
              <a:buFont typeface="Arial" panose="020B0604020202020204" pitchFamily="34" charset="0"/>
              <a:buChar char="•"/>
            </a:pPr>
            <a:r>
              <a:rPr lang="en-US" b="0" baseline="0" dirty="0" smtClean="0"/>
              <a:t>Annual Hazardous Waste Generation Fee – each generator’s fee is calculated by multiplying the base fee of $130 per metric ton by the weight of each hazardous waste stream and then adding this number to a management method factor that ranges from 0.00 to 2.00. This fee factor reflects Oregon’s environmental hierarchy of preferred management methods and offers financial incentives to responsibly manage and reduce hazardous waste.</a:t>
            </a:r>
          </a:p>
          <a:p>
            <a:pPr marL="640594" lvl="1" indent="-174708">
              <a:buFont typeface="Arial" panose="020B0604020202020204" pitchFamily="34" charset="0"/>
              <a:buChar char="•"/>
            </a:pPr>
            <a:r>
              <a:rPr lang="en-US" b="0" baseline="0" dirty="0" smtClean="0"/>
              <a:t>The third key factor in the fee formula is that the total amount due per generator is capped at $32,500.</a:t>
            </a:r>
          </a:p>
          <a:p>
            <a:pPr marL="640594" lvl="1" indent="-174708">
              <a:buFont typeface="Arial" panose="020B0604020202020204" pitchFamily="34" charset="0"/>
              <a:buChar char="•"/>
            </a:pPr>
            <a:endParaRPr lang="en-US" b="0" baseline="0" dirty="0" smtClean="0"/>
          </a:p>
          <a:p>
            <a:pPr marL="465887" lvl="1"/>
            <a:r>
              <a:rPr lang="en-US" b="0" baseline="0" dirty="0" smtClean="0"/>
              <a:t>DEQ currently has 18 generators that meet the $32,500 cap.</a:t>
            </a:r>
          </a:p>
          <a:p>
            <a:pPr marL="465887" lvl="1"/>
            <a:endParaRPr lang="en-US" b="0" baseline="0" dirty="0" smtClean="0"/>
          </a:p>
          <a:p>
            <a:pPr marL="465887" lvl="1"/>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39</a:t>
            </a:fld>
            <a:endParaRPr lang="en-US"/>
          </a:p>
        </p:txBody>
      </p:sp>
    </p:spTree>
    <p:extLst>
      <p:ext uri="{BB962C8B-B14F-4D97-AF65-F5344CB8AC3E}">
        <p14:creationId xmlns:p14="http://schemas.microsoft.com/office/powerpoint/2010/main" val="310273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r>
              <a:rPr lang="en-US" altLang="en-US" dirty="0" smtClean="0"/>
              <a:t>The table before</a:t>
            </a:r>
            <a:r>
              <a:rPr lang="en-US" altLang="en-US" baseline="0" dirty="0" smtClean="0"/>
              <a:t> you sh</a:t>
            </a:r>
            <a:r>
              <a:rPr lang="en-US" altLang="en-US" dirty="0" smtClean="0"/>
              <a:t>ows the current hazardous</a:t>
            </a:r>
            <a:r>
              <a:rPr lang="en-US" altLang="en-US" baseline="0" dirty="0" smtClean="0"/>
              <a:t> waste generator fee</a:t>
            </a:r>
            <a:r>
              <a:rPr lang="en-US" altLang="en-US" dirty="0" smtClean="0"/>
              <a:t>s for 2018, and the proposed  fee increases starting in July 2019.  </a:t>
            </a:r>
          </a:p>
          <a:p>
            <a:pPr eaLnBrk="1" hangingPunct="1">
              <a:spcBef>
                <a:spcPct val="0"/>
              </a:spcBef>
              <a:defRPr/>
            </a:pPr>
            <a:endParaRPr lang="en-US" altLang="en-US" dirty="0" smtClean="0"/>
          </a:p>
          <a:p>
            <a:pPr eaLnBrk="1" hangingPunct="1">
              <a:spcBef>
                <a:spcPct val="0"/>
              </a:spcBef>
              <a:defRPr/>
            </a:pPr>
            <a:r>
              <a:rPr lang="en-US" altLang="en-US" dirty="0" smtClean="0"/>
              <a:t>This proposal affects several different fee types, shown in the first column of the table. </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First, DEQ is proposing to increase the annual base fee over a three year period starting in July 2019, which all HW generators pay, to be</a:t>
            </a:r>
            <a:r>
              <a:rPr lang="en-US" altLang="en-US" baseline="0" dirty="0" smtClean="0"/>
              <a:t> by 2021 </a:t>
            </a:r>
            <a:r>
              <a:rPr lang="en-US" altLang="en-US" dirty="0" smtClean="0"/>
              <a:t>$945 for large</a:t>
            </a:r>
            <a:r>
              <a:rPr lang="en-US" altLang="en-US" baseline="0" dirty="0" smtClean="0"/>
              <a:t> quantity generators, and $540 for small quantity generators</a:t>
            </a:r>
            <a:r>
              <a:rPr lang="en-US" altLang="en-US" dirty="0" smtClean="0"/>
              <a:t>.  </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Next, DEQ is proposing to increase the management method fee factors from the current range</a:t>
            </a:r>
            <a:r>
              <a:rPr lang="en-US" altLang="en-US" baseline="0" dirty="0" smtClean="0"/>
              <a:t> of </a:t>
            </a:r>
            <a:r>
              <a:rPr lang="en-US" altLang="en-US" dirty="0" smtClean="0"/>
              <a:t>0.50-2.00 to  0.85 -3.40</a:t>
            </a:r>
          </a:p>
          <a:p>
            <a:pPr eaLnBrk="1" hangingPunct="1">
              <a:lnSpc>
                <a:spcPct val="110000"/>
              </a:lnSpc>
              <a:spcBef>
                <a:spcPct val="0"/>
              </a:spcBef>
              <a:buFontTx/>
              <a:buChar char="•"/>
              <a:defRPr/>
            </a:pPr>
            <a:endParaRPr lang="en-US" altLang="en-US" dirty="0" smtClean="0"/>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These fee increases will help</a:t>
            </a:r>
            <a:r>
              <a:rPr lang="en-US" altLang="en-US" baseline="0" dirty="0" smtClean="0"/>
              <a:t> support implementing the hazardous waste generator program for safe management and disposal of hazardous waste in Oregon</a:t>
            </a:r>
            <a:r>
              <a:rPr lang="en-US" altLang="en-US" dirty="0" smtClean="0"/>
              <a:t>.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097337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 Condon</a:t>
            </a:r>
          </a:p>
          <a:p>
            <a:endParaRPr lang="en-US" b="1" dirty="0" smtClean="0"/>
          </a:p>
          <a:p>
            <a:r>
              <a:rPr lang="en-US" dirty="0" smtClean="0"/>
              <a:t>To</a:t>
            </a:r>
            <a:r>
              <a:rPr lang="en-US" baseline="0" dirty="0" smtClean="0"/>
              <a:t> be clear, given DOJ’s recent input, this proposed rulemaking seeks to change the management method factor and the Activity Verification Fee.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management method factor remains subject to the cap as part of the total Annual Hazardous Waste Generation calculation. </a:t>
            </a:r>
          </a:p>
          <a:p>
            <a:pPr marL="174708" indent="-174708">
              <a:buFont typeface="Arial" panose="020B0604020202020204" pitchFamily="34" charset="0"/>
              <a:buChar char="•"/>
            </a:pPr>
            <a:r>
              <a:rPr lang="en-US" baseline="0" dirty="0" smtClean="0"/>
              <a:t>The Activity Verification is increased on a flat basis for both small and large quantity generators. </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40</a:t>
            </a:fld>
            <a:endParaRPr lang="en-US"/>
          </a:p>
        </p:txBody>
      </p:sp>
    </p:spTree>
    <p:extLst>
      <p:ext uri="{BB962C8B-B14F-4D97-AF65-F5344CB8AC3E}">
        <p14:creationId xmlns:p14="http://schemas.microsoft.com/office/powerpoint/2010/main" val="648692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825559">
              <a:defRPr/>
            </a:pPr>
            <a:r>
              <a:rPr lang="en-US" b="1" dirty="0" smtClean="0"/>
              <a:t>Killian Condon</a:t>
            </a:r>
          </a:p>
          <a:p>
            <a:pPr defTabSz="825559">
              <a:defRPr/>
            </a:pPr>
            <a:endParaRPr lang="en-US" b="1" dirty="0" smtClean="0"/>
          </a:p>
          <a:p>
            <a:pPr algn="l"/>
            <a:r>
              <a:rPr lang="en-US" sz="1100" dirty="0"/>
              <a:t>We wanted to show you how the previous calculation looks in a current generator invoice.</a:t>
            </a:r>
          </a:p>
          <a:p>
            <a:pPr algn="l"/>
            <a:r>
              <a:rPr lang="en-US" sz="1100" dirty="0"/>
              <a:t>As you can see each item or management method factor is identified and based on reported quantity is multiplied….</a:t>
            </a:r>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baseline="0" dirty="0" smtClean="0"/>
              <a:t>~~~~~~~~~~~~~~~~~~~~~~~~~~~~~~</a:t>
            </a:r>
          </a:p>
          <a:p>
            <a:pPr defTabSz="825559">
              <a:defRPr/>
            </a:pPr>
            <a:r>
              <a:rPr lang="en-US" b="1" baseline="0" dirty="0" smtClean="0"/>
              <a:t>Notes:</a:t>
            </a:r>
          </a:p>
          <a:p>
            <a:endParaRPr lang="en-US" sz="1100" dirty="0"/>
          </a:p>
          <a:p>
            <a:r>
              <a:rPr lang="en-US" sz="1100" dirty="0"/>
              <a:t>Based on unofficial 2017 generator data.</a:t>
            </a:r>
          </a:p>
          <a:p>
            <a:endParaRPr lang="en-US" sz="1100" dirty="0"/>
          </a:p>
          <a:p>
            <a:endParaRPr lang="en-US" sz="1100"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41</a:t>
            </a:fld>
            <a:endParaRPr lang="en-US" dirty="0">
              <a:solidFill>
                <a:prstClr val="black"/>
              </a:solidFill>
              <a:latin typeface="Calibri"/>
            </a:endParaRPr>
          </a:p>
        </p:txBody>
      </p:sp>
    </p:spTree>
    <p:extLst>
      <p:ext uri="{BB962C8B-B14F-4D97-AF65-F5344CB8AC3E}">
        <p14:creationId xmlns:p14="http://schemas.microsoft.com/office/powerpoint/2010/main" val="1536242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31775"/>
            <a:ext cx="4184650" cy="3138488"/>
          </a:xfrm>
        </p:spPr>
      </p:sp>
      <p:sp>
        <p:nvSpPr>
          <p:cNvPr id="3" name="Notes Placeholder 2"/>
          <p:cNvSpPr>
            <a:spLocks noGrp="1"/>
          </p:cNvSpPr>
          <p:nvPr>
            <p:ph type="body" idx="1"/>
          </p:nvPr>
        </p:nvSpPr>
        <p:spPr>
          <a:xfrm>
            <a:off x="311574" y="3563619"/>
            <a:ext cx="6387253" cy="5266347"/>
          </a:xfrm>
        </p:spPr>
        <p:txBody>
          <a:bodyPr>
            <a:normAutofit/>
          </a:bodyPr>
          <a:lstStyle/>
          <a:p>
            <a:pPr defTabSz="825559">
              <a:defRPr/>
            </a:pPr>
            <a:endParaRPr lang="en-US" b="1" strike="sngStrike" dirty="0" smtClean="0"/>
          </a:p>
          <a:p>
            <a:pPr defTabSz="825559">
              <a:defRPr/>
            </a:pPr>
            <a:r>
              <a:rPr lang="en-US" b="1" strike="noStrike" dirty="0" smtClean="0"/>
              <a:t>Phased in over three years, our proposal</a:t>
            </a:r>
            <a:r>
              <a:rPr lang="en-US" b="1" strike="noStrike" baseline="0" dirty="0" smtClean="0"/>
              <a:t> is to increase the annual activity verification fee, or flat fee as follows</a:t>
            </a:r>
          </a:p>
          <a:p>
            <a:pPr defTabSz="825559">
              <a:defRPr/>
            </a:pPr>
            <a:endParaRPr lang="en-US" b="1" strike="noStrike" baseline="0" dirty="0" smtClean="0"/>
          </a:p>
          <a:p>
            <a:pPr defTabSz="825559">
              <a:defRPr/>
            </a:pPr>
            <a:r>
              <a:rPr lang="en-US" b="1" strike="noStrike" baseline="0" dirty="0" smtClean="0"/>
              <a:t>This is a </a:t>
            </a:r>
            <a:r>
              <a:rPr lang="en-US" b="1" strike="noStrike" dirty="0" smtClean="0"/>
              <a:t>80 percent increase over 3</a:t>
            </a:r>
            <a:r>
              <a:rPr lang="en-US" b="1" strike="noStrike" baseline="0" dirty="0" smtClean="0"/>
              <a:t> years.  As we heard from you, we are proposing to start with a small increase to give businesses time to accommodate their budget  and minimize the impact to businesses…</a:t>
            </a:r>
          </a:p>
          <a:p>
            <a:pPr defTabSz="825559">
              <a:defRPr/>
            </a:pPr>
            <a:endParaRPr lang="en-US" b="1" strike="noStrike" baseline="0" dirty="0" smtClean="0"/>
          </a:p>
          <a:p>
            <a:pPr defTabSz="825559">
              <a:defRPr/>
            </a:pPr>
            <a:r>
              <a:rPr lang="en-US" dirty="0"/>
              <a:t>This fee increase will bring in approximately $152, 160 by 2021 and will be </a:t>
            </a:r>
            <a:r>
              <a:rPr lang="en-US" i="0" dirty="0" smtClean="0"/>
              <a:t>combined with </a:t>
            </a:r>
            <a:r>
              <a:rPr lang="en-US" dirty="0"/>
              <a:t>another fee change that progresses over time.</a:t>
            </a:r>
          </a:p>
          <a:p>
            <a:pPr defTabSz="825559">
              <a:defRPr/>
            </a:pPr>
            <a:endParaRPr lang="en-US" b="1" strike="noStrike" dirty="0" smtClean="0"/>
          </a:p>
          <a:p>
            <a:pPr defTabSz="825559">
              <a:defRPr/>
            </a:pPr>
            <a:endParaRPr lang="en-US" b="1" strike="sngStrike"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42</a:t>
            </a:fld>
            <a:endParaRPr lang="en-US" dirty="0">
              <a:solidFill>
                <a:prstClr val="black"/>
              </a:solidFill>
              <a:latin typeface="Calibri"/>
            </a:endParaRPr>
          </a:p>
        </p:txBody>
      </p:sp>
    </p:spTree>
    <p:extLst>
      <p:ext uri="{BB962C8B-B14F-4D97-AF65-F5344CB8AC3E}">
        <p14:creationId xmlns:p14="http://schemas.microsoft.com/office/powerpoint/2010/main" val="563160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b="1" dirty="0"/>
          </a:p>
          <a:p>
            <a:r>
              <a:rPr lang="en-US" sz="1100" dirty="0"/>
              <a:t>Here are the 16 management factors we are proposing to increase by 70% over time.  </a:t>
            </a:r>
          </a:p>
          <a:p>
            <a:r>
              <a:rPr lang="en-US" sz="1100" dirty="0"/>
              <a:t>The proposed final factor is what the factor would be in 2024 for the last increase.</a:t>
            </a:r>
          </a:p>
          <a:p>
            <a:endParaRPr lang="en-US" sz="1100" dirty="0"/>
          </a:p>
          <a:p>
            <a:r>
              <a:rPr lang="en-US" sz="1100" dirty="0"/>
              <a:t>The factors will stay as the purple column as approved until changed by a future rulemaking.</a:t>
            </a:r>
          </a:p>
          <a:p>
            <a:r>
              <a:rPr lang="en-US" sz="1100" dirty="0"/>
              <a:t>Our intent is to be able to address all parts of the current calculation you saw just a few slides back, when we are able to change the statute.</a:t>
            </a:r>
          </a:p>
          <a:p>
            <a:endParaRPr lang="en-US" sz="1100" dirty="0"/>
          </a:p>
          <a:p>
            <a:r>
              <a:rPr lang="en-US" sz="1100" dirty="0"/>
              <a:t>~~~~~</a:t>
            </a:r>
          </a:p>
          <a:p>
            <a:r>
              <a:rPr lang="en-US" sz="1100" dirty="0"/>
              <a:t>What does the CWM ORU2 code used? H039?</a:t>
            </a:r>
          </a:p>
          <a:p>
            <a:r>
              <a:rPr lang="en-US" sz="1100" dirty="0"/>
              <a:t>Consider in messaging around this facility political</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43</a:t>
            </a:fld>
            <a:endParaRPr lang="en-US" dirty="0">
              <a:solidFill>
                <a:prstClr val="black"/>
              </a:solidFill>
              <a:latin typeface="Calibri"/>
            </a:endParaRPr>
          </a:p>
        </p:txBody>
      </p:sp>
    </p:spTree>
    <p:extLst>
      <p:ext uri="{BB962C8B-B14F-4D97-AF65-F5344CB8AC3E}">
        <p14:creationId xmlns:p14="http://schemas.microsoft.com/office/powerpoint/2010/main" val="20899865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931774">
              <a:defRPr/>
            </a:pPr>
            <a:r>
              <a:rPr lang="en-US" sz="1100" b="1" dirty="0"/>
              <a:t>Killian Condon</a:t>
            </a:r>
          </a:p>
          <a:p>
            <a:endParaRPr lang="en-US" sz="1100" dirty="0"/>
          </a:p>
          <a:p>
            <a:r>
              <a:rPr lang="en-US" sz="1100" dirty="0"/>
              <a:t>Here is an example of what the invoice might look like with the proposed 70% increased management method factors.  </a:t>
            </a:r>
          </a:p>
          <a:p>
            <a:endParaRPr lang="en-US" sz="1100" dirty="0"/>
          </a:p>
          <a:p>
            <a:r>
              <a:rPr lang="en-US" sz="1100" dirty="0"/>
              <a:t>Bearing in mind that 70% percent does not translate to a 70% increase in revenue because </a:t>
            </a:r>
          </a:p>
          <a:p>
            <a:pPr marL="174708" indent="-174708">
              <a:buFont typeface="Arial" panose="020B0604020202020204" pitchFamily="34" charset="0"/>
              <a:buChar char="•"/>
            </a:pPr>
            <a:r>
              <a:rPr lang="en-US" sz="1100" dirty="0"/>
              <a:t>	a) larger generators may run into the cap; (we’ve gone to 18 to 28 facilities that are capped with the increase that happens by 2024); and</a:t>
            </a:r>
          </a:p>
          <a:p>
            <a:pPr marL="174708" indent="-174708">
              <a:buFont typeface="Arial" panose="020B0604020202020204" pitchFamily="34" charset="0"/>
              <a:buChar char="•"/>
            </a:pPr>
            <a:r>
              <a:rPr lang="en-US" sz="1100" dirty="0"/>
              <a:t>	a facility may chose to change its management method.</a:t>
            </a:r>
          </a:p>
          <a:p>
            <a:endParaRPr lang="en-US" sz="1100" dirty="0"/>
          </a:p>
          <a:p>
            <a:r>
              <a:rPr lang="en-US" sz="1100" dirty="0"/>
              <a:t>And here’s how this might look in the invoice:</a:t>
            </a:r>
          </a:p>
          <a:p>
            <a:endParaRPr lang="en-US" sz="1100" dirty="0"/>
          </a:p>
          <a:p>
            <a:r>
              <a:rPr lang="en-US" sz="1100" dirty="0"/>
              <a:t>	Recovery Factor       	changed from 0.75 to 0.85</a:t>
            </a:r>
          </a:p>
          <a:p>
            <a:r>
              <a:rPr lang="en-US" sz="1100" dirty="0"/>
              <a:t>	Incineration Factor   	changed from 1.00 to 1.70</a:t>
            </a:r>
          </a:p>
          <a:p>
            <a:r>
              <a:rPr lang="en-US" sz="1100" dirty="0"/>
              <a:t>	Energy Recovery Factor	changed from 0.75 to 1.28</a:t>
            </a:r>
          </a:p>
          <a:p>
            <a:r>
              <a:rPr lang="en-US" sz="1100" dirty="0"/>
              <a:t>	Land Disposal Factor	changed from 1.50 to 2.55</a:t>
            </a:r>
          </a:p>
          <a:p>
            <a:r>
              <a:rPr lang="en-US" sz="1100" dirty="0"/>
              <a:t>	Off-site Neutralization factor	changed from 0.75 to 1.28</a:t>
            </a:r>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44</a:t>
            </a:fld>
            <a:endParaRPr lang="en-US" dirty="0">
              <a:solidFill>
                <a:prstClr val="black"/>
              </a:solidFill>
              <a:latin typeface="Calibri"/>
            </a:endParaRPr>
          </a:p>
        </p:txBody>
      </p:sp>
    </p:spTree>
    <p:extLst>
      <p:ext uri="{BB962C8B-B14F-4D97-AF65-F5344CB8AC3E}">
        <p14:creationId xmlns:p14="http://schemas.microsoft.com/office/powerpoint/2010/main" val="985365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233680" y="3641090"/>
            <a:ext cx="6465147" cy="5113020"/>
          </a:xfrm>
        </p:spPr>
        <p:txBody>
          <a:bodyPr>
            <a:normAutofit fontScale="85000" lnSpcReduction="20000"/>
          </a:bodyPr>
          <a:lstStyle/>
          <a:p>
            <a:pPr defTabSz="825559">
              <a:defRPr/>
            </a:pPr>
            <a:r>
              <a:rPr lang="en-US" b="1" strike="noStrike" dirty="0" smtClean="0"/>
              <a:t>Killian Condon</a:t>
            </a:r>
          </a:p>
          <a:p>
            <a:pPr defTabSz="825559">
              <a:defRPr/>
            </a:pPr>
            <a:endParaRPr lang="en-US" b="1" strike="sngStrike" dirty="0" smtClean="0"/>
          </a:p>
          <a:p>
            <a:r>
              <a:rPr lang="en-US" dirty="0"/>
              <a:t>In summary, we are proposing to increase the annual activity verification fee by 80% over three years, and the management method factor by 70% over six years.</a:t>
            </a:r>
          </a:p>
          <a:p>
            <a:endParaRPr lang="en-US" dirty="0"/>
          </a:p>
          <a:p>
            <a:r>
              <a:rPr lang="en-US" dirty="0"/>
              <a:t>The projected estimated revenue is based on 2018 reporting data.</a:t>
            </a:r>
          </a:p>
          <a:p>
            <a:endParaRPr lang="en-US" dirty="0"/>
          </a:p>
          <a:p>
            <a:r>
              <a:rPr lang="en-US" dirty="0"/>
              <a:t>The take away – we heard you and your recommendations, and given our limitation on what we can do during this rulemaking we are proposing the best options we have  currently available.</a:t>
            </a:r>
          </a:p>
          <a:p>
            <a:r>
              <a:rPr lang="en-US" dirty="0"/>
              <a:t>this overview shows the phased-in approach of the proposal we’ve proposing which will result in ~1.1 million in additional projected revenue annually.</a:t>
            </a:r>
          </a:p>
          <a:p>
            <a:endParaRPr lang="en-US" dirty="0"/>
          </a:p>
          <a:p>
            <a:r>
              <a:rPr lang="en-US" dirty="0"/>
              <a:t>And we have built in considerations for our regulated community to prepare for the increase. </a:t>
            </a:r>
          </a:p>
          <a:p>
            <a:endParaRPr lang="en-US" dirty="0"/>
          </a:p>
          <a:p>
            <a:r>
              <a:rPr lang="en-US" dirty="0"/>
              <a:t>-we heard you. </a:t>
            </a:r>
          </a:p>
          <a:p>
            <a:pPr defTabSz="825559">
              <a:defRPr/>
            </a:pPr>
            <a:endParaRPr lang="en-US" b="1" strike="sngStrike" dirty="0" smtClean="0"/>
          </a:p>
          <a:p>
            <a:pPr defTabSz="825559">
              <a:defRPr/>
            </a:pPr>
            <a:r>
              <a:rPr lang="en-US" b="1" strike="sngStrike" dirty="0" smtClean="0"/>
              <a:t>~~~~~~~~~~~~~~~~~~~~~~~~~~~~~~~~~~~~~~~~~</a:t>
            </a:r>
          </a:p>
          <a:p>
            <a:pPr defTabSz="825559">
              <a:defRPr/>
            </a:pPr>
            <a:r>
              <a:rPr lang="en-US" dirty="0"/>
              <a:t>annum based on the proposal that you’ve just seen, but we won’t get to this point until </a:t>
            </a:r>
            <a:endParaRPr lang="en-US" b="1" strike="sngStrike" dirty="0" smtClean="0"/>
          </a:p>
          <a:p>
            <a:pPr defTabSz="825559">
              <a:defRPr/>
            </a:pPr>
            <a:endParaRPr lang="en-US" b="1" strike="sngStrike" dirty="0" smtClean="0"/>
          </a:p>
          <a:p>
            <a:pPr defTabSz="825559">
              <a:defRPr/>
            </a:pPr>
            <a:endParaRPr lang="en-US" b="1" strike="sngStrike" dirty="0" smtClean="0"/>
          </a:p>
          <a:p>
            <a:pPr defTabSz="825559">
              <a:defRPr/>
            </a:pPr>
            <a:endParaRPr lang="en-US" b="1" strike="sngStrike" dirty="0" smtClean="0"/>
          </a:p>
          <a:p>
            <a:pPr defTabSz="825559">
              <a:defRPr/>
            </a:pPr>
            <a:r>
              <a:rPr lang="en-US" b="1" strike="sngStrike" baseline="0" dirty="0" smtClean="0"/>
              <a:t>~~~~~~~~~~~~~~~~~~~~~~~~~~~~~~</a:t>
            </a:r>
          </a:p>
          <a:p>
            <a:pPr defTabSz="825559">
              <a:defRPr/>
            </a:pPr>
            <a:r>
              <a:rPr lang="en-US" b="1" strike="noStrike" baseline="0" dirty="0" smtClean="0"/>
              <a:t>Notes:</a:t>
            </a:r>
          </a:p>
          <a:p>
            <a:endParaRPr lang="en-US" sz="1100" dirty="0"/>
          </a:p>
          <a:p>
            <a:endParaRPr lang="en-US" sz="1100" dirty="0"/>
          </a:p>
          <a:p>
            <a:pPr algn="l"/>
            <a:r>
              <a:rPr lang="en-US" sz="1100" dirty="0"/>
              <a:t>To support current funding, we will need to increase the annual generator fees.</a:t>
            </a:r>
          </a:p>
          <a:p>
            <a:pPr algn="l"/>
            <a:r>
              <a:rPr lang="en-US" sz="1100" dirty="0"/>
              <a:t>If we were to increase under the flat fee option, here is what it would look like (bearing in mind the whole pie so to speak):</a:t>
            </a:r>
          </a:p>
          <a:p>
            <a:pPr algn="l"/>
            <a:endParaRPr lang="en-US" sz="1100" dirty="0"/>
          </a:p>
          <a:p>
            <a:pPr marL="412779" indent="-412779">
              <a:buFont typeface="Arial" panose="020B0604020202020204" pitchFamily="34" charset="0"/>
              <a:buChar char="•"/>
            </a:pPr>
            <a:r>
              <a:rPr lang="en-US" sz="1100" dirty="0"/>
              <a:t>SQG base fee from $300 to $2,762 </a:t>
            </a:r>
            <a:r>
              <a:rPr lang="en-US" sz="900" dirty="0"/>
              <a:t>(821%)</a:t>
            </a:r>
            <a:r>
              <a:rPr lang="en-US" sz="1100" dirty="0"/>
              <a:t>; and </a:t>
            </a:r>
          </a:p>
          <a:p>
            <a:pPr marL="412779" indent="-412779">
              <a:buFont typeface="Arial" panose="020B0604020202020204" pitchFamily="34" charset="0"/>
              <a:buChar char="•"/>
            </a:pPr>
            <a:r>
              <a:rPr lang="en-US" sz="1100" dirty="0"/>
              <a:t>LQG base fee from $525 to $6,421 </a:t>
            </a:r>
            <a:r>
              <a:rPr lang="en-US" sz="900" dirty="0"/>
              <a:t>(1,123%) </a:t>
            </a:r>
          </a:p>
          <a:p>
            <a:pPr algn="l"/>
            <a:endParaRPr lang="en-US" sz="1100" dirty="0"/>
          </a:p>
          <a:p>
            <a:pPr algn="l"/>
            <a:r>
              <a:rPr lang="en-US" sz="1100" dirty="0"/>
              <a:t>This option, it would generate </a:t>
            </a:r>
            <a:r>
              <a:rPr lang="en-US" sz="1100" b="1" dirty="0"/>
              <a:t>$2.022 million</a:t>
            </a:r>
            <a:r>
              <a:rPr lang="en-US" sz="1100" dirty="0"/>
              <a:t> of additional revenue above current funding to fully staff the program.</a:t>
            </a:r>
          </a:p>
          <a:p>
            <a:pPr algn="l"/>
            <a:r>
              <a:rPr lang="en-US" sz="1100" dirty="0">
                <a:solidFill>
                  <a:schemeClr val="bg1">
                    <a:lumMod val="50000"/>
                  </a:schemeClr>
                </a:solidFill>
              </a:rPr>
              <a:t>Bearing in mind we might want to combine this with another fee change and phased in over time.</a:t>
            </a:r>
          </a:p>
          <a:p>
            <a:pPr defTabSz="825559">
              <a:defRPr/>
            </a:pPr>
            <a:endParaRPr lang="en-US" sz="1100" b="1" strike="sngStrike"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45</a:t>
            </a:fld>
            <a:endParaRPr lang="en-US" dirty="0">
              <a:solidFill>
                <a:prstClr val="black"/>
              </a:solidFill>
              <a:latin typeface="Calibri"/>
            </a:endParaRPr>
          </a:p>
        </p:txBody>
      </p:sp>
    </p:spTree>
    <p:extLst>
      <p:ext uri="{BB962C8B-B14F-4D97-AF65-F5344CB8AC3E}">
        <p14:creationId xmlns:p14="http://schemas.microsoft.com/office/powerpoint/2010/main" val="4299892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dirty="0"/>
          </a:p>
          <a:p>
            <a:r>
              <a:rPr lang="en-US" sz="1100" dirty="0"/>
              <a:t>Based on what we heard from the last meeting, we are proposing this change…. Note the strike through of the word government. </a:t>
            </a:r>
          </a:p>
          <a:p>
            <a:pPr defTabSz="931774">
              <a:defRPr/>
            </a:pPr>
            <a:r>
              <a:rPr lang="en-US" sz="1100" dirty="0"/>
              <a:t>The committee recommended we remove the Government portion and identify with Brownfield only</a:t>
            </a:r>
          </a:p>
          <a:p>
            <a:endParaRPr lang="en-US" sz="1100" dirty="0"/>
          </a:p>
          <a:p>
            <a:r>
              <a:rPr lang="en-US" sz="1100" dirty="0"/>
              <a:t>This proposal will encourage all grant-funded cleanups of brownfields or orphaned industrial .</a:t>
            </a:r>
          </a:p>
          <a:p>
            <a:endParaRPr lang="en-US" sz="1100" dirty="0"/>
          </a:p>
          <a:p>
            <a:endParaRPr lang="en-US" sz="1100" dirty="0"/>
          </a:p>
          <a:p>
            <a:endParaRPr lang="en-US" sz="1100" dirty="0"/>
          </a:p>
          <a:p>
            <a:r>
              <a:rPr lang="en-US" sz="1100" dirty="0"/>
              <a:t>~~~~~~~~~~~~~~~~~</a:t>
            </a:r>
          </a:p>
          <a:p>
            <a:r>
              <a:rPr lang="en-US" sz="1100" dirty="0"/>
              <a:t>Notes:</a:t>
            </a:r>
          </a:p>
          <a:p>
            <a:r>
              <a:rPr lang="en-US" sz="1100" dirty="0"/>
              <a:t>Would need to ensure the reporting a G code to indicate remediation – then Mary would be able to uncheck the waste from applying fees.</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46</a:t>
            </a:fld>
            <a:endParaRPr lang="en-US" dirty="0">
              <a:solidFill>
                <a:prstClr val="black"/>
              </a:solidFill>
              <a:latin typeface="Calibri"/>
            </a:endParaRPr>
          </a:p>
        </p:txBody>
      </p:sp>
    </p:spTree>
    <p:extLst>
      <p:ext uri="{BB962C8B-B14F-4D97-AF65-F5344CB8AC3E}">
        <p14:creationId xmlns:p14="http://schemas.microsoft.com/office/powerpoint/2010/main" val="1606391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Killian Condon</a:t>
            </a:r>
          </a:p>
          <a:p>
            <a:endParaRPr lang="en-US" b="1" dirty="0" smtClean="0"/>
          </a:p>
          <a:p>
            <a:r>
              <a:rPr lang="en-US" b="0" dirty="0" smtClean="0"/>
              <a:t>We want to keep in mind the fee cap is a</a:t>
            </a:r>
            <a:r>
              <a:rPr lang="en-US" b="0" baseline="0" dirty="0" smtClean="0"/>
              <a:t> core component we will need to factor in as we consider changes to generator fees – now and in the future.</a:t>
            </a:r>
          </a:p>
          <a:p>
            <a:r>
              <a:rPr lang="en-US" b="0" baseline="0" dirty="0" smtClean="0"/>
              <a:t>  </a:t>
            </a:r>
          </a:p>
          <a:p>
            <a:r>
              <a:rPr lang="en-US" b="0" baseline="0" dirty="0" smtClean="0"/>
              <a:t>Although it is out of scope for this rulemaking we would like to consider it for a possible change in the next rulemaking, our phase 2, where we can address changes in statute.</a:t>
            </a:r>
          </a:p>
          <a:p>
            <a:endParaRPr lang="en-US" b="1" dirty="0" smtClean="0"/>
          </a:p>
          <a:p>
            <a:pPr algn="l"/>
            <a:r>
              <a:rPr lang="en-US" sz="1100" dirty="0"/>
              <a:t>The generator fee cap was last increased in 2008 from $27,500 to the current cap of $32,500.</a:t>
            </a:r>
          </a:p>
          <a:p>
            <a:pPr algn="l"/>
            <a:endParaRPr lang="en-US" sz="1100" dirty="0"/>
          </a:p>
          <a:p>
            <a:pPr defTabSz="630997">
              <a:defRPr/>
            </a:pPr>
            <a:r>
              <a:rPr lang="en-US" sz="1100" dirty="0"/>
              <a:t>Effects approximately 18 capped LQGs currently (this is a change in an earlier meeting where we said currently 15 LQGs are capped based on as all 2018 reporting data is received.</a:t>
            </a:r>
          </a:p>
          <a:p>
            <a:pPr algn="l"/>
            <a:endParaRPr lang="en-US" sz="1100" dirty="0"/>
          </a:p>
          <a:p>
            <a:pPr algn="l"/>
            <a:endParaRPr lang="en-US" sz="1100" dirty="0"/>
          </a:p>
          <a:p>
            <a:pPr algn="l"/>
            <a:endParaRPr lang="en-US" sz="1100" dirty="0"/>
          </a:p>
          <a:p>
            <a:pPr algn="l"/>
            <a:r>
              <a:rPr lang="en-US" sz="1100" dirty="0"/>
              <a:t>~~~~~~~~~~~~~~~~~~~~~~~~~~~~~~~~~~~~~~~~~~~~~~~~~~~~~~~~~~~~~~~~~~~</a:t>
            </a:r>
          </a:p>
          <a:p>
            <a:pPr algn="l"/>
            <a:r>
              <a:rPr lang="en-US" sz="1100" dirty="0"/>
              <a:t>If we were to apply an inflation factor = 19%</a:t>
            </a:r>
          </a:p>
          <a:p>
            <a:pPr algn="l"/>
            <a:r>
              <a:rPr lang="en-US" sz="1100" dirty="0"/>
              <a:t> </a:t>
            </a:r>
          </a:p>
          <a:p>
            <a:pPr algn="l"/>
            <a:r>
              <a:rPr lang="en-US" sz="1100" dirty="0"/>
              <a:t>Options</a:t>
            </a:r>
          </a:p>
          <a:p>
            <a:pPr marL="412779" indent="-412779">
              <a:buFont typeface="Arial" panose="020B0604020202020204" pitchFamily="34" charset="0"/>
              <a:buChar char="•"/>
            </a:pPr>
            <a:r>
              <a:rPr lang="en-US" sz="1100" dirty="0">
                <a:latin typeface="Arial" pitchFamily="34" charset="0"/>
                <a:cs typeface="Arial" pitchFamily="34" charset="0"/>
              </a:rPr>
              <a:t>Cap: $32,500 current to $45,221 in 8 yrs ~ $5,653 yearly</a:t>
            </a:r>
          </a:p>
          <a:p>
            <a:pPr marL="412779" indent="-412779">
              <a:buFont typeface="Arial" panose="020B0604020202020204" pitchFamily="34" charset="0"/>
              <a:buChar char="•"/>
            </a:pPr>
            <a:r>
              <a:rPr lang="en-US" sz="1100" dirty="0"/>
              <a:t>Effects approximately 15 capped LQGs</a:t>
            </a:r>
          </a:p>
          <a:p>
            <a:pPr marL="412779" indent="-412779">
              <a:buFont typeface="Arial" panose="020B0604020202020204" pitchFamily="34" charset="0"/>
              <a:buChar char="•"/>
            </a:pPr>
            <a:r>
              <a:rPr lang="en-US" sz="1100" dirty="0"/>
              <a:t>Ex: LQG 2015 invoice = $.5M  but paid $32,500</a:t>
            </a:r>
          </a:p>
          <a:p>
            <a:pPr marL="412779" indent="-412779">
              <a:buFont typeface="Arial" panose="020B0604020202020204" pitchFamily="34" charset="0"/>
              <a:buChar char="•"/>
            </a:pPr>
            <a:r>
              <a:rPr lang="en-US" sz="1100" dirty="0"/>
              <a:t>Revenue jumps $487,500 to $678,315 = 3.02 to 4.2 FTE</a:t>
            </a:r>
          </a:p>
          <a:p>
            <a:pPr defTabSz="825559">
              <a:defRPr/>
            </a:pPr>
            <a:r>
              <a:rPr lang="en-US" sz="1100" dirty="0">
                <a:solidFill>
                  <a:srgbClr val="92D050"/>
                </a:solidFill>
              </a:rPr>
              <a:t>Adds approximately $190K in additional revenue annually</a:t>
            </a:r>
          </a:p>
          <a:p>
            <a:pPr algn="l"/>
            <a:endParaRPr lang="en-US" sz="1100" dirty="0"/>
          </a:p>
          <a:p>
            <a:pPr algn="l"/>
            <a:r>
              <a:rPr lang="en-US" sz="1100" dirty="0"/>
              <a:t>Risks</a:t>
            </a:r>
          </a:p>
          <a:p>
            <a:pPr marL="412779" indent="-412779">
              <a:buFont typeface="Arial" panose="020B0604020202020204" pitchFamily="34" charset="0"/>
              <a:buChar char="•"/>
            </a:pPr>
            <a:r>
              <a:rPr lang="en-US" sz="1100" dirty="0"/>
              <a:t>Assumes generator numbers remain static </a:t>
            </a:r>
          </a:p>
          <a:p>
            <a:pPr marL="412779" indent="-412779">
              <a:buFont typeface="Arial" panose="020B0604020202020204" pitchFamily="34" charset="0"/>
              <a:buChar char="•"/>
            </a:pPr>
            <a:r>
              <a:rPr lang="en-US" sz="1100" dirty="0"/>
              <a:t>Increase is steep </a:t>
            </a:r>
          </a:p>
          <a:p>
            <a:pPr marL="412779" indent="-412779">
              <a:buFont typeface="Arial" panose="020B0604020202020204" pitchFamily="34" charset="0"/>
              <a:buChar char="•"/>
            </a:pPr>
            <a:r>
              <a:rPr lang="en-US" sz="1100" dirty="0"/>
              <a:t>Requires stakeholder involvement</a:t>
            </a:r>
          </a:p>
          <a:p>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47</a:t>
            </a:fld>
            <a:endParaRPr lang="en-US"/>
          </a:p>
        </p:txBody>
      </p:sp>
    </p:spTree>
    <p:extLst>
      <p:ext uri="{BB962C8B-B14F-4D97-AF65-F5344CB8AC3E}">
        <p14:creationId xmlns:p14="http://schemas.microsoft.com/office/powerpoint/2010/main" val="1446821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311574" y="3718559"/>
            <a:ext cx="6387253" cy="5111407"/>
          </a:xfrm>
        </p:spPr>
        <p:txBody>
          <a:bodyPr>
            <a:normAutofit/>
          </a:bodyPr>
          <a:lstStyle/>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marL="154792" indent="-154792" defTabSz="825559">
              <a:buFont typeface="Arial" panose="020B0604020202020204" pitchFamily="34" charset="0"/>
              <a:buChar char="•"/>
              <a:defRPr/>
            </a:pPr>
            <a:endParaRPr lang="en-US" b="0" i="0" baseline="0" dirty="0" smtClean="0"/>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48</a:t>
            </a:fld>
            <a:endParaRPr lang="en-US"/>
          </a:p>
        </p:txBody>
      </p:sp>
    </p:spTree>
    <p:extLst>
      <p:ext uri="{BB962C8B-B14F-4D97-AF65-F5344CB8AC3E}">
        <p14:creationId xmlns:p14="http://schemas.microsoft.com/office/powerpoint/2010/main" val="37252940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309563"/>
            <a:ext cx="3178175" cy="2382837"/>
          </a:xfrm>
        </p:spPr>
      </p:sp>
      <p:sp>
        <p:nvSpPr>
          <p:cNvPr id="3" name="Notes Placeholder 2"/>
          <p:cNvSpPr>
            <a:spLocks noGrp="1"/>
          </p:cNvSpPr>
          <p:nvPr>
            <p:ph type="body" idx="1"/>
          </p:nvPr>
        </p:nvSpPr>
        <p:spPr>
          <a:xfrm>
            <a:off x="389467" y="2788920"/>
            <a:ext cx="6309360" cy="6041047"/>
          </a:xfrm>
        </p:spPr>
        <p:txBody>
          <a:bodyPr/>
          <a:lstStyle/>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sz="1600" b="1" dirty="0">
                <a:latin typeface="Times New Roman" panose="02020603050405020304" pitchFamily="18" charset="0"/>
                <a:cs typeface="Times New Roman" panose="02020603050405020304" pitchFamily="18" charset="0"/>
              </a:rPr>
              <a:t>Sue Langston</a:t>
            </a:r>
          </a:p>
          <a:p>
            <a:pPr marL="174708" indent="-174708" defTabSz="1219077">
              <a:buFont typeface="Arial" panose="020B0604020202020204" pitchFamily="34" charset="0"/>
              <a:buChar char="•"/>
              <a:defRPr/>
            </a:pPr>
            <a:endParaRPr lang="en-US" sz="1600" b="1" dirty="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sz="1600" b="1" dirty="0">
                <a:latin typeface="Times New Roman" panose="02020603050405020304" pitchFamily="18" charset="0"/>
                <a:cs typeface="Times New Roman" panose="02020603050405020304" pitchFamily="18" charset="0"/>
              </a:rPr>
              <a:t>at end, note that we will now turn from generators to discussions that cover both generators and permittees.</a:t>
            </a:r>
          </a:p>
          <a:p>
            <a:pPr defTabSz="1219077">
              <a:defRPr/>
            </a:pPr>
            <a:endParaRPr lang="en-US" b="1" dirty="0" smtClean="0">
              <a:latin typeface="Times New Roman" panose="02020603050405020304" pitchFamily="18" charset="0"/>
              <a:cs typeface="Times New Roman" panose="02020603050405020304" pitchFamily="18" charset="0"/>
            </a:endParaRPr>
          </a:p>
          <a:p>
            <a:endParaRPr lang="en-US" dirty="0" smtClean="0"/>
          </a:p>
          <a:p>
            <a:r>
              <a:rPr lang="en-US" dirty="0" smtClean="0"/>
              <a:t>----------------------</a:t>
            </a:r>
          </a:p>
          <a:p>
            <a:r>
              <a:rPr lang="en-US" dirty="0" smtClean="0"/>
              <a:t>Back</a:t>
            </a:r>
            <a:r>
              <a:rPr lang="en-US" baseline="0" dirty="0" smtClean="0"/>
              <a:t> Pocket Q&amp;A for discussion:</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didn’t DEQ pursue a statutory change to the volume-based metric ton fee and the $32,500 cap before looking for smaller changes to the generator status? </a:t>
            </a:r>
            <a:r>
              <a:rPr lang="en-US" b="0" baseline="0" dirty="0" smtClean="0">
                <a:latin typeface="Times New Roman" panose="02020603050405020304" pitchFamily="18" charset="0"/>
                <a:cs typeface="Times New Roman" panose="02020603050405020304" pitchFamily="18" charset="0"/>
              </a:rPr>
              <a:t>A: HW is part of a broader DEQ agenda and due and there are other program with fee needs. Back pocket: we cannot commit to going to the legislature in 2023– we’ll be going to the legislature along with other DEQ program’s requests.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is DEQ proposing a change to the management method factor during the first rulemaking phase? Isn’t the management fee factor related to the volume-based metric ton fee that’s under consideration for the phase 2 statutory changes?  </a:t>
            </a: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by rule, not statute. We understand that while it is still subject to the cap, the management method factor is not set according to statute and we are therefore able to propose a rule changing this component of the generator fee.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A steep increase in the generator status is sure to impact the bottom line of Oregon’s small quantity generators. Why isn’t DEQ proposing to phase in the increase more gradually in order to give SQGs more time to prepare for the change? </a:t>
            </a:r>
            <a:r>
              <a:rPr lang="en-US" b="0" baseline="0" dirty="0" smtClean="0">
                <a:latin typeface="Times New Roman" panose="02020603050405020304" pitchFamily="18" charset="0"/>
                <a:cs typeface="Times New Roman" panose="02020603050405020304" pitchFamily="18" charset="0"/>
              </a:rPr>
              <a:t>A: DEQ requires additional revenue in order to fund the hazardous waste program. DEQ listened to feedback from the Advisory Committee and is proposing to phase-in a gradual increase of generator annual activity verification fees over a three year period in order to give generators, especially small generators who may not have as much fiscal flexibility, time to adjust. DEQ is proposing to start the phased-in increase in July 2020, not 2019. </a:t>
            </a:r>
            <a:endParaRPr lang="en-US" b="1" baseline="0" dirty="0" smtClean="0">
              <a:latin typeface="Times New Roman" panose="02020603050405020304" pitchFamily="18" charset="0"/>
              <a:cs typeface="Times New Roman" panose="02020603050405020304" pitchFamily="18" charset="0"/>
            </a:endParaRPr>
          </a:p>
          <a:p>
            <a:pPr defTabSz="1219077">
              <a:defRPr/>
            </a:pPr>
            <a:endParaRPr lang="en-US" b="1"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How will the proposed changes to the generator status flat fee and management method impact DEQ’s consideration of potential changes to the volume-driven metric ton fee and the $32,500 cap?</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 Does this mean that DEQ will propose a smaller change to these fees in the future because they’ve already made up funding with the flat fee? If so, doesn’t this approach favor large quantity generators?</a:t>
            </a: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When it comes time to make statutory changes, will DEQ consider changing the generator flat fees again to reflect more money coming in thanks to the increase in volume-based and cap fees? </a:t>
            </a:r>
          </a:p>
          <a:p>
            <a:pPr marL="465887" lvl="1" defTabSz="1219077">
              <a:defRPr/>
            </a:pPr>
            <a:endParaRPr lang="en-US" b="0" baseline="0" dirty="0" smtClean="0">
              <a:latin typeface="Times New Roman" panose="02020603050405020304" pitchFamily="18" charset="0"/>
              <a:cs typeface="Times New Roman" panose="02020603050405020304" pitchFamily="18" charset="0"/>
            </a:endParaRPr>
          </a:p>
          <a:p>
            <a:pPr marL="465887" lvl="1" defTabSz="1219077">
              <a:defRPr/>
            </a:pP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through a rulemaking. In the future, if additional changes are made via statute, DEQ will evaluate the impact on those changes on the overall fee structure. </a:t>
            </a:r>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49</a:t>
            </a:fld>
            <a:endParaRPr lang="en-US"/>
          </a:p>
        </p:txBody>
      </p:sp>
    </p:spTree>
    <p:extLst>
      <p:ext uri="{BB962C8B-B14F-4D97-AF65-F5344CB8AC3E}">
        <p14:creationId xmlns:p14="http://schemas.microsoft.com/office/powerpoint/2010/main" val="199219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r>
              <a:rPr lang="en-US" altLang="en-US" dirty="0" smtClean="0"/>
              <a:t>This table shows the current hazardous waste permitting</a:t>
            </a:r>
            <a:r>
              <a:rPr lang="en-US" altLang="en-US" baseline="0" dirty="0" smtClean="0"/>
              <a:t> fee</a:t>
            </a:r>
            <a:r>
              <a:rPr lang="en-US" altLang="en-US" dirty="0" smtClean="0"/>
              <a:t>s for 2018, and the proposed 2019</a:t>
            </a:r>
            <a:r>
              <a:rPr lang="en-US" altLang="en-US" baseline="0" dirty="0" smtClean="0"/>
              <a:t> fee increases</a:t>
            </a:r>
            <a:r>
              <a:rPr lang="en-US" altLang="en-US" dirty="0" smtClean="0"/>
              <a:t>.  </a:t>
            </a:r>
          </a:p>
          <a:p>
            <a:pPr eaLnBrk="1" hangingPunct="1">
              <a:spcBef>
                <a:spcPct val="0"/>
              </a:spcBef>
              <a:defRPr/>
            </a:pPr>
            <a:endParaRPr lang="en-US" altLang="en-US" dirty="0" smtClean="0"/>
          </a:p>
          <a:p>
            <a:pPr eaLnBrk="1" hangingPunct="1">
              <a:spcBef>
                <a:spcPct val="0"/>
              </a:spcBef>
              <a:defRPr/>
            </a:pPr>
            <a:r>
              <a:rPr lang="en-US" altLang="en-US" dirty="0" smtClean="0"/>
              <a:t>This proposal affects several different fee types, shown in the first column of the table. </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First, DEQ is proposing to increase the annual permitting base fee, which all permitted treatment</a:t>
            </a:r>
            <a:r>
              <a:rPr lang="en-US" altLang="en-US" baseline="0" dirty="0" smtClean="0"/>
              <a:t>, storage, and disposal facilities pay</a:t>
            </a:r>
            <a:r>
              <a:rPr lang="en-US" altLang="en-US" dirty="0" smtClean="0"/>
              <a:t>, to $30,375.  </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Next, DEQ is proposing to increase the</a:t>
            </a:r>
            <a:r>
              <a:rPr lang="en-US" altLang="en-US" baseline="0" dirty="0" smtClean="0"/>
              <a:t> permit modification fees for the three classifications: Class 1-3, with class 1 designed as the simplest permit modification, and class 3 as required significant changes and review</a:t>
            </a:r>
            <a:r>
              <a:rPr lang="en-US" altLang="en-US" dirty="0" smtClean="0"/>
              <a:t>.</a:t>
            </a:r>
          </a:p>
          <a:p>
            <a:pPr eaLnBrk="1" hangingPunct="1">
              <a:lnSpc>
                <a:spcPct val="110000"/>
              </a:lnSpc>
              <a:spcBef>
                <a:spcPct val="0"/>
              </a:spcBef>
              <a:buFontTx/>
              <a:buChar char="•"/>
              <a:defRPr/>
            </a:pPr>
            <a:endParaRPr lang="en-US" altLang="en-US" dirty="0" smtClean="0"/>
          </a:p>
          <a:p>
            <a:pPr eaLnBrk="1" hangingPunct="1">
              <a:lnSpc>
                <a:spcPct val="110000"/>
              </a:lnSpc>
              <a:spcBef>
                <a:spcPct val="0"/>
              </a:spcBef>
              <a:defRPr/>
            </a:pPr>
            <a:r>
              <a:rPr lang="en-US" altLang="en-US" dirty="0" smtClean="0"/>
              <a:t>Finally, DEQ is proposing an operating permitted disposal administrative</a:t>
            </a:r>
            <a:r>
              <a:rPr lang="en-US" altLang="en-US" baseline="0" dirty="0" smtClean="0"/>
              <a:t> fee that applies to land based disposal</a:t>
            </a:r>
            <a:r>
              <a:rPr lang="en-US" altLang="en-US" dirty="0" smtClean="0"/>
              <a:t> activity.  Based on the annual reported metric tons disposed, a $5.50 fee</a:t>
            </a:r>
            <a:r>
              <a:rPr lang="en-US" altLang="en-US" baseline="0" dirty="0" smtClean="0"/>
              <a:t> is proposed.</a:t>
            </a:r>
            <a:endParaRPr lang="en-US" altLang="en-US" dirty="0" smtClean="0"/>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These include fees for administrative permit amendments; simple, moderate and complex permit modifications; and permit</a:t>
            </a:r>
            <a:r>
              <a:rPr lang="en-US" altLang="en-US" baseline="0" dirty="0" smtClean="0"/>
              <a:t> compliance </a:t>
            </a:r>
            <a:r>
              <a:rPr lang="en-US" altLang="en-US" dirty="0" smtClean="0"/>
              <a:t>monitoring reviews.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0103228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r>
              <a:rPr lang="en-US" b="1" dirty="0" err="1" smtClean="0"/>
              <a:t>Livengood</a:t>
            </a:r>
            <a:endParaRPr lang="en-US" b="1" dirty="0" smtClean="0"/>
          </a:p>
          <a:p>
            <a:endParaRPr lang="en-US" b="1" dirty="0" smtClean="0"/>
          </a:p>
          <a:p>
            <a:pPr marL="174708" indent="-174708">
              <a:buFont typeface="Arial" panose="020B0604020202020204" pitchFamily="34" charset="0"/>
              <a:buChar char="•"/>
            </a:pPr>
            <a:r>
              <a:rPr lang="en-US" b="0" dirty="0" smtClean="0"/>
              <a:t>Now</a:t>
            </a:r>
            <a:r>
              <a:rPr lang="en-US" b="0" baseline="0" dirty="0" smtClean="0"/>
              <a:t> that we’ve discussed pros and cons, we’d like to focus the conversation on anticipated fiscal impacts associated with both our permit proposal that we reviewed at the beginning of this session, as well as the generator fee increase proposal. </a:t>
            </a:r>
          </a:p>
          <a:p>
            <a:endParaRPr lang="en-US" b="0" baseline="0" dirty="0" smtClean="0"/>
          </a:p>
          <a:p>
            <a:pPr marL="174708" indent="-174708">
              <a:buFont typeface="Arial" panose="020B0604020202020204" pitchFamily="34" charset="0"/>
              <a:buChar char="•"/>
            </a:pPr>
            <a:r>
              <a:rPr lang="en-US" b="0" baseline="0" dirty="0" smtClean="0"/>
              <a:t>I’ll offer a business case for the proposed changes, review DEQ’s proposed fiscal impact statement and then turn to each of you for feedback on anticipated fiscal impacts and potential mitigating factors for DEQ to consider as we move forward. </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50</a:t>
            </a:fld>
            <a:endParaRPr lang="en-US"/>
          </a:p>
        </p:txBody>
      </p:sp>
    </p:spTree>
    <p:extLst>
      <p:ext uri="{BB962C8B-B14F-4D97-AF65-F5344CB8AC3E}">
        <p14:creationId xmlns:p14="http://schemas.microsoft.com/office/powerpoint/2010/main" val="37962000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51</a:t>
            </a:fld>
            <a:endParaRPr lang="en-US"/>
          </a:p>
        </p:txBody>
      </p:sp>
    </p:spTree>
    <p:extLst>
      <p:ext uri="{BB962C8B-B14F-4D97-AF65-F5344CB8AC3E}">
        <p14:creationId xmlns:p14="http://schemas.microsoft.com/office/powerpoint/2010/main" val="8300582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1" dirty="0" smtClean="0"/>
              <a:t>We put together a business</a:t>
            </a:r>
            <a:r>
              <a:rPr lang="en-US" b="1" baseline="0" dirty="0" smtClean="0"/>
              <a:t> case for generators…..</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52</a:t>
            </a:fld>
            <a:endParaRPr lang="en-US"/>
          </a:p>
        </p:txBody>
      </p:sp>
    </p:spTree>
    <p:extLst>
      <p:ext uri="{BB962C8B-B14F-4D97-AF65-F5344CB8AC3E}">
        <p14:creationId xmlns:p14="http://schemas.microsoft.com/office/powerpoint/2010/main" val="17020539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0" dirty="0" smtClean="0"/>
              <a:t>As you saw in</a:t>
            </a:r>
            <a:r>
              <a:rPr lang="en-US" b="0" baseline="0" dirty="0" smtClean="0"/>
              <a:t> the previous slide, we are now moving forward from the previous slide of July 22 forward to July 2026…..</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53</a:t>
            </a:fld>
            <a:endParaRPr lang="en-US"/>
          </a:p>
        </p:txBody>
      </p:sp>
    </p:spTree>
    <p:extLst>
      <p:ext uri="{BB962C8B-B14F-4D97-AF65-F5344CB8AC3E}">
        <p14:creationId xmlns:p14="http://schemas.microsoft.com/office/powerpoint/2010/main" val="2912793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a:t>
            </a:r>
            <a:r>
              <a:rPr lang="en-US" b="1" baseline="0" dirty="0" smtClean="0"/>
              <a:t> Livengood</a:t>
            </a:r>
          </a:p>
          <a:p>
            <a:endParaRPr lang="en-US" b="1" baseline="0" dirty="0" smtClean="0"/>
          </a:p>
          <a:p>
            <a:r>
              <a:rPr lang="en-US" b="0" baseline="0" dirty="0" smtClean="0"/>
              <a:t>We built a similar one for Permitting, however this is proposed as one set increase in 2019 without additional to make up for the inflation since 1997-1998.</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54</a:t>
            </a:fld>
            <a:endParaRPr lang="en-US"/>
          </a:p>
        </p:txBody>
      </p:sp>
    </p:spTree>
    <p:extLst>
      <p:ext uri="{BB962C8B-B14F-4D97-AF65-F5344CB8AC3E}">
        <p14:creationId xmlns:p14="http://schemas.microsoft.com/office/powerpoint/2010/main" val="6444389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231775"/>
            <a:ext cx="4184650" cy="3138488"/>
          </a:xfrm>
        </p:spPr>
      </p:sp>
      <p:sp>
        <p:nvSpPr>
          <p:cNvPr id="3" name="Notes Placeholder 2"/>
          <p:cNvSpPr>
            <a:spLocks noGrp="1"/>
          </p:cNvSpPr>
          <p:nvPr>
            <p:ph type="body" idx="1"/>
          </p:nvPr>
        </p:nvSpPr>
        <p:spPr>
          <a:xfrm>
            <a:off x="311573" y="3563619"/>
            <a:ext cx="6231467" cy="5266347"/>
          </a:xfrm>
        </p:spPr>
        <p:txBody>
          <a:bodyPr/>
          <a:lstStyle/>
          <a:p>
            <a:r>
              <a:rPr lang="en-US" b="1" dirty="0" smtClean="0"/>
              <a:t>David </a:t>
            </a:r>
          </a:p>
          <a:p>
            <a:r>
              <a:rPr lang="en-US" b="1" dirty="0" smtClean="0"/>
              <a:t>-</a:t>
            </a:r>
            <a:r>
              <a:rPr lang="en-US" b="0" dirty="0" smtClean="0"/>
              <a:t>anticipated impacts to Oregon businesses. </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55</a:t>
            </a:fld>
            <a:endParaRPr lang="en-US"/>
          </a:p>
        </p:txBody>
      </p:sp>
    </p:spTree>
    <p:extLst>
      <p:ext uri="{BB962C8B-B14F-4D97-AF65-F5344CB8AC3E}">
        <p14:creationId xmlns:p14="http://schemas.microsoft.com/office/powerpoint/2010/main" val="3903507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56</a:t>
            </a:fld>
            <a:endParaRPr lang="en-US"/>
          </a:p>
        </p:txBody>
      </p:sp>
    </p:spTree>
    <p:extLst>
      <p:ext uri="{BB962C8B-B14F-4D97-AF65-F5344CB8AC3E}">
        <p14:creationId xmlns:p14="http://schemas.microsoft.com/office/powerpoint/2010/main" val="4084398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57</a:t>
            </a:fld>
            <a:endParaRPr lang="en-US"/>
          </a:p>
        </p:txBody>
      </p:sp>
    </p:spTree>
    <p:extLst>
      <p:ext uri="{BB962C8B-B14F-4D97-AF65-F5344CB8AC3E}">
        <p14:creationId xmlns:p14="http://schemas.microsoft.com/office/powerpoint/2010/main" val="13850425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231775"/>
            <a:ext cx="4186238" cy="3138488"/>
          </a:xfrm>
        </p:spPr>
      </p:sp>
      <p:sp>
        <p:nvSpPr>
          <p:cNvPr id="3" name="Notes Placeholder 2"/>
          <p:cNvSpPr>
            <a:spLocks noGrp="1"/>
          </p:cNvSpPr>
          <p:nvPr>
            <p:ph type="body" idx="1"/>
          </p:nvPr>
        </p:nvSpPr>
        <p:spPr>
          <a:xfrm>
            <a:off x="389467" y="3563619"/>
            <a:ext cx="6231467" cy="5266347"/>
          </a:xfrm>
        </p:spPr>
        <p:txBody>
          <a:bodyPr/>
          <a:lstStyle/>
          <a:p>
            <a:r>
              <a:rPr lang="en-US" b="1" baseline="0" dirty="0" smtClean="0"/>
              <a:t>Killian Condon</a:t>
            </a:r>
          </a:p>
          <a:p>
            <a:endParaRPr lang="en-US" b="1" baseline="0" dirty="0" smtClean="0"/>
          </a:p>
          <a:p>
            <a:r>
              <a:rPr lang="en-US" b="0" u="sng" baseline="0" dirty="0" smtClean="0"/>
              <a:t>Annual Hazardous Waste Activity Verification Fee</a:t>
            </a:r>
          </a:p>
          <a:p>
            <a:endParaRPr lang="en-US" b="1" baseline="0" dirty="0" smtClean="0"/>
          </a:p>
          <a:p>
            <a:pPr marL="174708" indent="-174708">
              <a:buFont typeface="Arial" panose="020B0604020202020204" pitchFamily="34" charset="0"/>
              <a:buChar char="•"/>
            </a:pPr>
            <a:r>
              <a:rPr lang="en-US" b="0" baseline="0" dirty="0" smtClean="0"/>
              <a:t>The Annual Hazardous Waste Activity Verification Fee is a phased-in increase of the Small Quantity Generator base fee from $300 to $540 by 2021, and the Large quantity Generator Fee from $525 to $945 by 2021.</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represents an 80% increase that will result in an annual increase of $152,160 above the current revenue by 2021 and thereafter.</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will impact 291 SQGs, of which 118 are small businesses. And it will impact 196 LQGs, of which 71 are small businesses. </a:t>
            </a:r>
          </a:p>
          <a:p>
            <a:pPr marL="174708" indent="-174708">
              <a:buFont typeface="Arial" panose="020B0604020202020204" pitchFamily="34" charset="0"/>
              <a:buChar char="•"/>
            </a:pPr>
            <a:endParaRPr lang="en-US" b="0" baseline="0" dirty="0" smtClean="0"/>
          </a:p>
          <a:p>
            <a:endParaRPr lang="en-US" b="0" baseline="0" dirty="0" smtClean="0"/>
          </a:p>
          <a:p>
            <a:r>
              <a:rPr lang="en-US" b="0" u="sng" baseline="0" dirty="0" smtClean="0"/>
              <a:t>Management Method Factor</a:t>
            </a:r>
          </a:p>
          <a:p>
            <a:pPr marL="174708" indent="-174708">
              <a:buFont typeface="Arial" panose="020B0604020202020204" pitchFamily="34" charset="0"/>
              <a:buChar char="•"/>
            </a:pPr>
            <a:r>
              <a:rPr lang="en-US" b="0" u="none" baseline="0" dirty="0" smtClean="0"/>
              <a:t>A six year phase-in to increase the management method factor for all management methods by 70%  change starting in July 2019 would result in a $975,367 annual increase from the current funding by 2024. </a:t>
            </a:r>
          </a:p>
          <a:p>
            <a:endParaRPr lang="en-US" b="0" u="none" baseline="0" dirty="0" smtClean="0"/>
          </a:p>
          <a:p>
            <a:pPr marL="174708" indent="-174708">
              <a:buFont typeface="Arial" panose="020B0604020202020204" pitchFamily="34" charset="0"/>
              <a:buChar char="•"/>
            </a:pPr>
            <a:r>
              <a:rPr lang="en-US" b="0" u="none" baseline="0" dirty="0" smtClean="0"/>
              <a:t>This would increase the number of capped generators from 18 to 34 by 2024. </a:t>
            </a:r>
          </a:p>
          <a:p>
            <a:endParaRPr lang="en-US" b="0" u="none" baseline="0" dirty="0" smtClean="0"/>
          </a:p>
          <a:p>
            <a:pPr marL="174708" indent="-174708">
              <a:buFont typeface="Arial" panose="020B0604020202020204" pitchFamily="34" charset="0"/>
              <a:buChar char="•"/>
            </a:pPr>
            <a:r>
              <a:rPr lang="en-US" b="0" u="none" baseline="0" dirty="0" smtClean="0"/>
              <a:t>The current management method factor revenue averages $2,855 over 487 reporting facilities and the proposed increase would average approximately $4,907 for 487 reporting facilities by 2024</a:t>
            </a:r>
          </a:p>
          <a:p>
            <a:pPr marL="174708" indent="-174708">
              <a:buFont typeface="Arial" panose="020B0604020202020204" pitchFamily="34" charset="0"/>
              <a:buChar char="•"/>
            </a:pPr>
            <a:endParaRPr lang="en-US" b="0" baseline="0" dirty="0" smtClean="0"/>
          </a:p>
          <a:p>
            <a:endParaRPr lang="en-US" b="1" baseline="0" dirty="0" smtClean="0"/>
          </a:p>
          <a:p>
            <a:endParaRPr lang="en-US" b="1" baseline="0" dirty="0" smtClean="0"/>
          </a:p>
          <a:p>
            <a:pPr marL="174708" indent="-174708">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58</a:t>
            </a:fld>
            <a:endParaRPr lang="en-US"/>
          </a:p>
        </p:txBody>
      </p:sp>
    </p:spTree>
    <p:extLst>
      <p:ext uri="{BB962C8B-B14F-4D97-AF65-F5344CB8AC3E}">
        <p14:creationId xmlns:p14="http://schemas.microsoft.com/office/powerpoint/2010/main" val="29077692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t>
            </a:r>
          </a:p>
          <a:p>
            <a:endParaRPr lang="en-US" b="1" dirty="0" smtClean="0"/>
          </a:p>
          <a:p>
            <a:pPr marL="174708" indent="-174708" defTabSz="931774">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Per </a:t>
            </a:r>
            <a:r>
              <a:rPr lang="en-ZW" dirty="0" smtClean="0">
                <a:latin typeface="Times New Roman" panose="02020603050405020304" pitchFamily="18" charset="0"/>
                <a:cs typeface="Times New Roman" panose="02020603050405020304" pitchFamily="18" charset="0"/>
              </a:rPr>
              <a:t>(</a:t>
            </a:r>
            <a:r>
              <a:rPr lang="en-ZW" u="sng" dirty="0" smtClean="0">
                <a:latin typeface="Times New Roman" panose="02020603050405020304" pitchFamily="18" charset="0"/>
                <a:cs typeface="Times New Roman" panose="02020603050405020304" pitchFamily="18" charset="0"/>
                <a:hlinkClick r:id="rId3"/>
              </a:rPr>
              <a:t>ORS 183.333; 335; 540</a:t>
            </a:r>
            <a:r>
              <a:rPr lang="en-ZW" dirty="0" smtClean="0">
                <a:latin typeface="Times New Roman" panose="02020603050405020304" pitchFamily="18" charset="0"/>
                <a:cs typeface="Times New Roman" panose="02020603050405020304" pitchFamily="18" charset="0"/>
              </a:rPr>
              <a:t>)  A rulemaking advisory committee provides recommendations on:</a:t>
            </a:r>
          </a:p>
          <a:p>
            <a:endParaRPr lang="en-US" dirty="0" smtClean="0">
              <a:latin typeface="Times New Roman" panose="02020603050405020304" pitchFamily="18" charset="0"/>
              <a:cs typeface="Times New Roman" panose="02020603050405020304" pitchFamily="18" charset="0"/>
            </a:endParaRP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fiscal impact;</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What the extent of that impact will be; and</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significant adverse impact on small businesses.</a:t>
            </a:r>
          </a:p>
          <a:p>
            <a:pPr lvl="1"/>
            <a:endParaRPr lang="en-US" dirty="0" smtClean="0">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If the committee finds the rule will have a significant adverse impact on small businesses, the agency must seek the committee’s recommendations on how the agency may comply with ORS 183.540 (reducing fiscal impact on small businesses).</a:t>
            </a: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Here, we would like feedback from each advisory committee member.</a:t>
            </a:r>
            <a:r>
              <a:rPr lang="en-ZW" baseline="0" dirty="0" smtClean="0">
                <a:latin typeface="Times New Roman" panose="02020603050405020304" pitchFamily="18" charset="0"/>
                <a:cs typeface="Times New Roman" panose="02020603050405020304" pitchFamily="18" charset="0"/>
              </a:rPr>
              <a:t> </a:t>
            </a:r>
            <a:endParaRPr lang="en-ZW" dirty="0" smtClean="0">
              <a:latin typeface="Times New Roman" panose="02020603050405020304" pitchFamily="18" charset="0"/>
              <a:cs typeface="Times New Roman" panose="02020603050405020304" pitchFamily="18" charset="0"/>
            </a:endParaRPr>
          </a:p>
          <a:p>
            <a:pPr lvl="0"/>
            <a:endParaRPr lang="en-ZW" dirty="0" smtClean="0">
              <a:latin typeface="Times New Roman" panose="02020603050405020304" pitchFamily="18" charset="0"/>
              <a:cs typeface="Times New Roman" panose="02020603050405020304" pitchFamily="18" charset="0"/>
            </a:endParaRPr>
          </a:p>
          <a:p>
            <a:pPr lvl="0"/>
            <a:r>
              <a:rPr lang="en-ZW" b="1" dirty="0" smtClean="0">
                <a:latin typeface="Times New Roman" panose="02020603050405020304" pitchFamily="18" charset="0"/>
                <a:cs typeface="Times New Roman" panose="02020603050405020304" pitchFamily="18" charset="0"/>
              </a:rPr>
              <a:t>Note</a:t>
            </a:r>
            <a:r>
              <a:rPr lang="en-ZW" dirty="0" smtClean="0">
                <a:latin typeface="Times New Roman" panose="02020603050405020304" pitchFamily="18" charset="0"/>
                <a:cs typeface="Times New Roman" panose="02020603050405020304" pitchFamily="18" charset="0"/>
              </a:rPr>
              <a:t> – the rules don’t define “significant</a:t>
            </a:r>
            <a:r>
              <a:rPr lang="en-ZW" baseline="0" dirty="0" smtClean="0">
                <a:latin typeface="Times New Roman" panose="02020603050405020304" pitchFamily="18" charset="0"/>
                <a:cs typeface="Times New Roman" panose="02020603050405020304" pitchFamily="18" charset="0"/>
              </a:rPr>
              <a:t> adverse impact” – that is what we are wanting to hear from you.</a:t>
            </a:r>
          </a:p>
          <a:p>
            <a:pPr defTabSz="931774">
              <a:defRPr/>
            </a:pPr>
            <a:r>
              <a:rPr lang="en-US" dirty="0" smtClean="0">
                <a:latin typeface="Times New Roman" panose="02020603050405020304" pitchFamily="18" charset="0"/>
                <a:cs typeface="Times New Roman" panose="02020603050405020304" pitchFamily="18" charset="0"/>
              </a:rPr>
              <a:t>Note the less than 50 employees is defined in statute (for</a:t>
            </a:r>
            <a:r>
              <a:rPr lang="en-US" baseline="0" dirty="0" smtClean="0">
                <a:latin typeface="Times New Roman" panose="02020603050405020304" pitchFamily="18" charset="0"/>
                <a:cs typeface="Times New Roman" panose="02020603050405020304" pitchFamily="18" charset="0"/>
              </a:rPr>
              <a:t> Oregon rulemaking process)</a:t>
            </a:r>
          </a:p>
          <a:p>
            <a:pPr defTabSz="931774">
              <a:defRPr/>
            </a:pPr>
            <a:endParaRPr lang="en-US" baseline="0" dirty="0" smtClean="0">
              <a:latin typeface="Times New Roman" panose="02020603050405020304" pitchFamily="18" charset="0"/>
              <a:cs typeface="Times New Roman" panose="02020603050405020304" pitchFamily="18" charset="0"/>
            </a:endParaRPr>
          </a:p>
          <a:p>
            <a:pPr defTabSz="931774">
              <a:defRPr/>
            </a:pPr>
            <a:r>
              <a:rPr lang="en-US" baseline="0" dirty="0" smtClean="0">
                <a:latin typeface="Times New Roman" panose="02020603050405020304" pitchFamily="18" charset="0"/>
                <a:cs typeface="Times New Roman" panose="02020603050405020304" pitchFamily="18" charset="0"/>
              </a:rPr>
              <a:t>Would like feedback from each advisory committee representative.</a:t>
            </a:r>
          </a:p>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59</a:t>
            </a:fld>
            <a:endParaRPr lang="en-US"/>
          </a:p>
        </p:txBody>
      </p:sp>
    </p:spTree>
    <p:extLst>
      <p:ext uri="{BB962C8B-B14F-4D97-AF65-F5344CB8AC3E}">
        <p14:creationId xmlns:p14="http://schemas.microsoft.com/office/powerpoint/2010/main" val="3073602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strike="noStrike" baseline="0" dirty="0" smtClean="0"/>
              <a:t>The calendar that you see in front of you reflects our</a:t>
            </a:r>
            <a:r>
              <a:rPr lang="en-US" b="1" strike="noStrike" baseline="0" dirty="0" smtClean="0"/>
              <a:t> </a:t>
            </a:r>
            <a:r>
              <a:rPr lang="en-US" b="0" strike="noStrike" baseline="0" dirty="0" smtClean="0"/>
              <a:t>work-to-date on this rulemaking and our estimated timeline in preparation for the May EQC meeting. </a:t>
            </a:r>
            <a:r>
              <a:rPr lang="en-US" b="0" i="0" strike="noStrike" baseline="0" dirty="0" smtClean="0"/>
              <a:t>The blue circles denote our public engagement process, and the blue paper stacks are the developed documents in support of this rulemaking.</a:t>
            </a:r>
          </a:p>
          <a:p>
            <a:endParaRPr lang="en-US" b="0" u="sng" baseline="0" dirty="0" smtClean="0"/>
          </a:p>
          <a:p>
            <a:pPr marL="8686" lvl="0" indent="0">
              <a:buFont typeface="Arial" panose="020B0604020202020204" pitchFamily="34" charset="0"/>
              <a:buNone/>
            </a:pPr>
            <a:r>
              <a:rPr lang="en-US" b="0" baseline="0" dirty="0" smtClean="0"/>
              <a:t>This past fall, we sought input on the rulemaking from a nine-member advisory committee comprised of statewide stakeholders including representatives of small and large businesses, business advocates, education and environmental interests. </a:t>
            </a:r>
          </a:p>
          <a:p>
            <a:pPr marL="183394" lvl="0" indent="-174708">
              <a:buFont typeface="Arial" panose="020B0604020202020204" pitchFamily="34" charset="0"/>
              <a:buChar char="•"/>
            </a:pPr>
            <a:r>
              <a:rPr lang="en-US" b="0" baseline="0" dirty="0" smtClean="0"/>
              <a:t>The advisory committee met three times (in Aug, Sept, and Oct) to discuss pros and cons associated with the proposed rules, as well as the anticipated fiscal impact on Oregon’s businesses. </a:t>
            </a:r>
          </a:p>
          <a:p>
            <a:pPr marL="8687" lvl="0"/>
            <a:endParaRPr lang="en-US" b="0" baseline="0" dirty="0" smtClean="0"/>
          </a:p>
          <a:p>
            <a:pPr marL="183394" lvl="0" indent="-174708">
              <a:buFont typeface="Arial" panose="020B0604020202020204" pitchFamily="34" charset="0"/>
              <a:buChar char="•"/>
            </a:pPr>
            <a:r>
              <a:rPr lang="en-US" b="0" baseline="0" dirty="0" smtClean="0"/>
              <a:t>While there will be impacts, the Committee identified no significant adverse impacts on small businesses in Oregon.  The committee was supportive of the proposed fee increase to maintain DEQ Hazardous Waste Program’s current service</a:t>
            </a:r>
            <a:r>
              <a:rPr lang="en-US" b="1" baseline="0" dirty="0" smtClean="0"/>
              <a:t> </a:t>
            </a:r>
            <a:r>
              <a:rPr lang="en-US" b="0" baseline="0" dirty="0" smtClean="0"/>
              <a:t>level. The Committee also supported the concept of phasing-in fee increases over six years for generators. </a:t>
            </a:r>
            <a:endParaRPr lang="en-US" b="0" strike="sngStrike" baseline="0" dirty="0" smtClean="0"/>
          </a:p>
          <a:p>
            <a:pPr marL="465886" lvl="1" indent="0">
              <a:buFont typeface="Arial" panose="020B0604020202020204" pitchFamily="34" charset="0"/>
              <a:buNone/>
            </a:pPr>
            <a:endParaRPr lang="en-US" b="0" baseline="0" dirty="0" smtClean="0"/>
          </a:p>
          <a:p>
            <a:pPr marL="0" indent="0">
              <a:buFont typeface="Arial" panose="020B0604020202020204" pitchFamily="34" charset="0"/>
              <a:buNone/>
            </a:pPr>
            <a:r>
              <a:rPr lang="en-US" b="0" u="none" baseline="0" dirty="0" smtClean="0"/>
              <a:t>We published the public notice for the proposed rulemaking on December 14, 2018 and on January 17, we held a public hearing in Portland. The public comment period ended 4pm Jan 22, 2019 and we received no comments.</a:t>
            </a:r>
          </a:p>
          <a:p>
            <a:endParaRPr lang="en-US" b="0" u="sng" baseline="0" dirty="0" smtClean="0"/>
          </a:p>
          <a:p>
            <a:pPr marL="0" indent="0">
              <a:buFont typeface="Arial" panose="020B0604020202020204" pitchFamily="34" charset="0"/>
              <a:buNone/>
            </a:pPr>
            <a:r>
              <a:rPr lang="en-US" b="0" baseline="0" dirty="0" smtClean="0"/>
              <a:t>The proposed rulemaking is the first phase of an anticipated multi-phase effort to fully address our funding deficit. </a:t>
            </a:r>
          </a:p>
          <a:p>
            <a:pPr marL="174708" indent="-174708">
              <a:buFont typeface="Arial" panose="020B0604020202020204" pitchFamily="34" charset="0"/>
              <a:buChar char="•"/>
            </a:pPr>
            <a:r>
              <a:rPr lang="en-US" b="0" strike="noStrike" baseline="0" dirty="0" smtClean="0"/>
              <a:t>To </a:t>
            </a:r>
            <a:r>
              <a:rPr lang="en-US" b="0" baseline="0" dirty="0" smtClean="0"/>
              <a:t>secure long-term, stable funding</a:t>
            </a:r>
            <a:r>
              <a:rPr lang="en-US" b="0" strike="noStrike" baseline="0" dirty="0" smtClean="0"/>
              <a:t>, </a:t>
            </a:r>
            <a:r>
              <a:rPr lang="en-US" b="0" baseline="0" dirty="0" smtClean="0"/>
              <a:t>we must also seek additional changes to current hazardous waste fees under statutory authority within the next several years. </a:t>
            </a:r>
          </a:p>
          <a:p>
            <a:pPr marL="0" indent="0">
              <a:buFont typeface="Arial" panose="020B0604020202020204" pitchFamily="34" charset="0"/>
              <a:buNone/>
            </a:pPr>
            <a:r>
              <a:rPr lang="en-US" b="0" strike="noStrike" baseline="0" dirty="0" smtClean="0"/>
              <a:t>(PAUSE)</a:t>
            </a:r>
          </a:p>
          <a:p>
            <a:pPr marL="0" indent="0">
              <a:buFont typeface="Arial" panose="020B0604020202020204" pitchFamily="34" charset="0"/>
              <a:buNone/>
            </a:pPr>
            <a:endParaRPr lang="en-US" b="0" baseline="0" dirty="0" smtClean="0"/>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a:t>
            </a:r>
          </a:p>
          <a:p>
            <a:pPr marL="0" indent="0">
              <a:buFont typeface="Arial" panose="020B0604020202020204" pitchFamily="34" charset="0"/>
              <a:buNone/>
            </a:pPr>
            <a:r>
              <a:rPr lang="en-US" b="1" baseline="0" dirty="0" smtClean="0"/>
              <a:t>Notes:</a:t>
            </a:r>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r>
              <a:rPr lang="en-US" b="0" baseline="0" dirty="0" smtClean="0"/>
              <a:t>Potential Question: Be prepared to answer what we may propose to change via statute:</a:t>
            </a:r>
          </a:p>
          <a:p>
            <a:pPr marL="628650" lvl="1" indent="-171450">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sz="1200" b="0" i="0" u="none" strike="noStrike" kern="1200" dirty="0" smtClean="0">
                <a:solidFill>
                  <a:schemeClr val="tx1"/>
                </a:solidFill>
                <a:effectLst/>
                <a:latin typeface="+mn-lt"/>
                <a:ea typeface="+mn-ea"/>
                <a:cs typeface="+mn-cs"/>
              </a:rPr>
              <a:t>Est 1992   1997 Cap $15,000 to $22,500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  2003 Cap $22,500 to $27,500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2007 Cap $27,500 to $32,500</a:t>
            </a:r>
            <a:r>
              <a:rPr lang="fr-FR" dirty="0" smtClean="0"/>
              <a:t> </a:t>
            </a:r>
            <a:endParaRPr lang="en-US" b="0" baseline="0" dirty="0" smtClean="0"/>
          </a:p>
          <a:p>
            <a:pPr marL="628650" lvl="1" indent="-171450">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sz="1200" b="0" i="0" u="none" strike="noStrike" kern="1200" dirty="0" smtClean="0">
                <a:solidFill>
                  <a:schemeClr val="tx1"/>
                </a:solidFill>
                <a:effectLst/>
                <a:latin typeface="+mn-lt"/>
                <a:ea typeface="+mn-ea"/>
                <a:cs typeface="+mn-cs"/>
              </a:rPr>
              <a:t>Est 1992             1997  $60 to $90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2003 $90 to $110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2007 $110 to $130 </a:t>
            </a:r>
            <a:r>
              <a:rPr lang="fr-FR" dirty="0" smtClean="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5397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a:t>
            </a:r>
          </a:p>
          <a:p>
            <a:pPr marL="174708" indent="-174708">
              <a:buFont typeface="Arial" panose="020B0604020202020204" pitchFamily="34" charset="0"/>
              <a:buChar char="•"/>
            </a:pPr>
            <a:r>
              <a:rPr lang="en-US" b="0" dirty="0" smtClean="0"/>
              <a:t>This slide provides some generic policy considerations for mitigating</a:t>
            </a:r>
            <a:r>
              <a:rPr lang="en-US" b="0" baseline="0" dirty="0" smtClean="0"/>
              <a:t> the impact of rulemakings to small businesses. </a:t>
            </a:r>
          </a:p>
          <a:p>
            <a:endParaRPr lang="en-US" b="0" baseline="0" dirty="0" smtClean="0"/>
          </a:p>
          <a:p>
            <a:pPr marL="174708" indent="-174708">
              <a:buFont typeface="Arial" panose="020B0604020202020204" pitchFamily="34" charset="0"/>
              <a:buChar char="•"/>
            </a:pPr>
            <a:r>
              <a:rPr lang="en-US" b="0" dirty="0" smtClean="0"/>
              <a:t>Are</a:t>
            </a:r>
            <a:r>
              <a:rPr lang="en-US" b="0" baseline="0" dirty="0" smtClean="0"/>
              <a:t> there any other ways you can think to mitigate the impacts on small business? (recap impacts on small business)?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60</a:t>
            </a:fld>
            <a:endParaRPr lang="en-US"/>
          </a:p>
        </p:txBody>
      </p:sp>
    </p:spTree>
    <p:extLst>
      <p:ext uri="{BB962C8B-B14F-4D97-AF65-F5344CB8AC3E}">
        <p14:creationId xmlns:p14="http://schemas.microsoft.com/office/powerpoint/2010/main" val="9720668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Langston/All</a:t>
            </a:r>
          </a:p>
          <a:p>
            <a:endParaRPr lang="en-US" b="1" dirty="0" smtClean="0"/>
          </a:p>
          <a:p>
            <a:r>
              <a:rPr lang="en-US" dirty="0" smtClean="0"/>
              <a:t>Please give us your advice on how we can</a:t>
            </a:r>
            <a:r>
              <a:rPr lang="en-US" baseline="0" dirty="0" smtClean="0"/>
              <a:t> most effectively reach out to the regulated community to communicate these proposed changes to permit and generator fees.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61</a:t>
            </a:fld>
            <a:endParaRPr lang="en-US"/>
          </a:p>
        </p:txBody>
      </p:sp>
    </p:spTree>
    <p:extLst>
      <p:ext uri="{BB962C8B-B14F-4D97-AF65-F5344CB8AC3E}">
        <p14:creationId xmlns:p14="http://schemas.microsoft.com/office/powerpoint/2010/main" val="39256426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09563"/>
            <a:ext cx="4184650" cy="3138487"/>
          </a:xfrm>
        </p:spPr>
      </p:sp>
      <p:sp>
        <p:nvSpPr>
          <p:cNvPr id="3" name="Notes Placeholder 2"/>
          <p:cNvSpPr>
            <a:spLocks noGrp="1"/>
          </p:cNvSpPr>
          <p:nvPr>
            <p:ph type="body" idx="1"/>
          </p:nvPr>
        </p:nvSpPr>
        <p:spPr>
          <a:xfrm>
            <a:off x="467360" y="3563620"/>
            <a:ext cx="6231467" cy="4570730"/>
          </a:xfrm>
        </p:spPr>
        <p:txBody>
          <a:bodyPr>
            <a:normAutofit fontScale="85000" lnSpcReduction="10000"/>
          </a:bodyPr>
          <a:lstStyle/>
          <a:p>
            <a:pPr algn="just"/>
            <a:r>
              <a:rPr lang="en-US" b="1" dirty="0" smtClean="0"/>
              <a:t>Sue</a:t>
            </a:r>
            <a:r>
              <a:rPr lang="en-US" b="1" baseline="0" dirty="0" smtClean="0"/>
              <a:t> Langston</a:t>
            </a:r>
            <a:endParaRPr lang="en-US" b="1" dirty="0" smtClean="0"/>
          </a:p>
          <a:p>
            <a:pPr algn="just" defTabSz="1219077">
              <a:defRPr/>
            </a:pPr>
            <a:endParaRPr lang="en-US" b="0" baseline="0" dirty="0" smtClean="0"/>
          </a:p>
          <a:p>
            <a:pPr algn="just" defTabSz="1219077">
              <a:defRPr/>
            </a:pPr>
            <a:r>
              <a:rPr lang="en-US" b="0" baseline="0" dirty="0" smtClean="0"/>
              <a:t>DEQ is looking at a multi-year rulemaking</a:t>
            </a:r>
          </a:p>
          <a:p>
            <a:pPr algn="just" defTabSz="1219077">
              <a:defRPr/>
            </a:pPr>
            <a:endParaRPr lang="en-US" b="0" baseline="0" dirty="0" smtClean="0"/>
          </a:p>
          <a:p>
            <a:pPr defTabSz="609537"/>
            <a:r>
              <a:rPr lang="en-US" sz="2800" dirty="0">
                <a:solidFill>
                  <a:prstClr val="black"/>
                </a:solidFill>
                <a:latin typeface="Century Gothic" panose="020B0502020202020204"/>
              </a:rPr>
              <a:t>Phase I:  Change by Rule</a:t>
            </a:r>
          </a:p>
          <a:p>
            <a:pPr marL="1600037" lvl="2" indent="-380960" defTabSz="609537">
              <a:buFont typeface="Arial" panose="020B0604020202020204" pitchFamily="34" charset="0"/>
              <a:buChar char="•"/>
            </a:pPr>
            <a:r>
              <a:rPr lang="en-US" sz="2800" dirty="0">
                <a:solidFill>
                  <a:prstClr val="black"/>
                </a:solidFill>
                <a:latin typeface="Century Gothic" panose="020B0502020202020204"/>
              </a:rPr>
              <a:t>Generator &amp; Permit annual fees</a:t>
            </a:r>
          </a:p>
          <a:p>
            <a:pPr defTabSz="609537"/>
            <a:endParaRPr lang="en-US" dirty="0" smtClean="0">
              <a:solidFill>
                <a:prstClr val="black"/>
              </a:solidFill>
              <a:latin typeface="Century Gothic" panose="020B0502020202020204"/>
            </a:endParaRPr>
          </a:p>
          <a:p>
            <a:pPr defTabSz="609537"/>
            <a:r>
              <a:rPr lang="en-US" dirty="0" smtClean="0">
                <a:solidFill>
                  <a:prstClr val="black"/>
                </a:solidFill>
                <a:latin typeface="Century Gothic" panose="020B0502020202020204"/>
              </a:rPr>
              <a:t>P</a:t>
            </a:r>
            <a:r>
              <a:rPr lang="en-US" sz="2800" dirty="0">
                <a:solidFill>
                  <a:prstClr val="black"/>
                </a:solidFill>
                <a:latin typeface="Century Gothic" panose="020B0502020202020204"/>
              </a:rPr>
              <a:t>hase 2:  Increase by statute and or rule </a:t>
            </a:r>
          </a:p>
          <a:p>
            <a:pPr algn="just" defTabSz="1219077">
              <a:defRPr/>
            </a:pPr>
            <a:endParaRPr lang="en-US" sz="1600" dirty="0"/>
          </a:p>
          <a:p>
            <a:pPr algn="just" defTabSz="1219077">
              <a:defRPr/>
            </a:pPr>
            <a:r>
              <a:rPr lang="en-US" sz="1600" dirty="0"/>
              <a:t>Phase 3: will to ensure we have secure funding for the next six years which may include rule or statutory changes</a:t>
            </a:r>
            <a:endParaRPr lang="en-ZW" sz="1600" dirty="0"/>
          </a:p>
          <a:p>
            <a:pPr algn="just"/>
            <a:endParaRPr lang="en-US" b="0" baseline="0" dirty="0" smtClean="0"/>
          </a:p>
          <a:p>
            <a:pPr algn="just"/>
            <a:r>
              <a:rPr lang="en-US" b="0" baseline="0" dirty="0" smtClean="0"/>
              <a:t>Next we will discuss next steps….</a:t>
            </a:r>
          </a:p>
          <a:p>
            <a:pPr algn="just"/>
            <a:endParaRPr lang="en-US" b="0" baseline="0" dirty="0" smtClean="0"/>
          </a:p>
          <a:p>
            <a:pPr algn="just"/>
            <a:r>
              <a:rPr lang="en-US" b="0" baseline="0" dirty="0" smtClean="0"/>
              <a:t>~~~~~~~~~~~~~~~~~~~~~~~~~~~~~~~~~~~~~~~~~~~~~~~~~~~~~~~~~~~~~~~~</a:t>
            </a:r>
          </a:p>
          <a:p>
            <a:pPr algn="just" defTabSz="1219077">
              <a:defRPr/>
            </a:pPr>
            <a:r>
              <a:rPr lang="en-US" sz="1600" b="1" dirty="0"/>
              <a:t>EDITORIAL NOTE: Create  slide to address inflation and management fee earlier in presentation</a:t>
            </a:r>
          </a:p>
          <a:p>
            <a:pPr algn="just" defTabSz="1219077">
              <a:defRPr/>
            </a:pPr>
            <a:r>
              <a:rPr lang="en-US" sz="1600" dirty="0"/>
              <a:t>Permit fees have remained the same since 1998 for the annual compliance fee and permit modification fee.  Hazardous waste generator annual base fee has remained the same since 1997, and we have not changed the fee factors since established in 1992.</a:t>
            </a:r>
            <a:endParaRPr lang="en-ZW" sz="1600" dirty="0"/>
          </a:p>
          <a:p>
            <a:pPr algn="just" defTabSz="1219077">
              <a:defRPr/>
            </a:pPr>
            <a:r>
              <a:rPr lang="en-US" b="1" dirty="0" smtClean="0"/>
              <a:t>Sue Langston</a:t>
            </a:r>
            <a:endParaRPr lang="en-US" b="1" baseline="0" dirty="0" smtClean="0"/>
          </a:p>
          <a:p>
            <a:pPr algn="just"/>
            <a:endParaRPr lang="en-US" b="0" dirty="0" smtClean="0"/>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42072526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252782"/>
            <a:ext cx="5732949" cy="4489710"/>
          </a:xfrm>
        </p:spPr>
        <p:txBody>
          <a:bodyPr>
            <a:normAutofit lnSpcReduction="10000"/>
          </a:bodyPr>
          <a:lstStyle/>
          <a:p>
            <a:r>
              <a:rPr lang="en-US" b="1" dirty="0" smtClean="0">
                <a:latin typeface="Times New Roman" panose="02020603050405020304" pitchFamily="18" charset="0"/>
                <a:cs typeface="Times New Roman" panose="02020603050405020304" pitchFamily="18" charset="0"/>
              </a:rPr>
              <a:t>Sue </a:t>
            </a:r>
            <a:r>
              <a:rPr lang="en-US" b="1" dirty="0">
                <a:latin typeface="Times New Roman" panose="02020603050405020304" pitchFamily="18" charset="0"/>
                <a:cs typeface="Times New Roman" panose="02020603050405020304" pitchFamily="18" charset="0"/>
              </a:rPr>
              <a:t>Langston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Our next steps include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will consider our discussion here today</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Draft the key notes from this meeting and post them on the web link that we’ve provided you.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give the Committee an opportunity to review and approve notes before </a:t>
            </a:r>
            <a:r>
              <a:rPr lang="en-US" dirty="0" smtClean="0">
                <a:latin typeface="Times New Roman" panose="02020603050405020304" pitchFamily="18" charset="0"/>
                <a:cs typeface="Times New Roman" panose="02020603050405020304" pitchFamily="18" charset="0"/>
              </a:rPr>
              <a:t>posting to our website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Identify if we need additional input from the committee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Start drafting proposal</a:t>
            </a: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Give Committee advance view of proposal prior to public notice</a:t>
            </a:r>
          </a:p>
          <a:p>
            <a:pPr marL="464377" indent="-464377">
              <a:buFont typeface="Arial" panose="020B0604020202020204" pitchFamily="34" charset="0"/>
              <a:buChar char="•"/>
            </a:pPr>
            <a:endParaRPr lang="en-US" b="1" dirty="0" smtClean="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We are asking for a few volunteers,</a:t>
            </a:r>
            <a:r>
              <a:rPr lang="en-US" b="1" baseline="0" dirty="0" smtClean="0">
                <a:latin typeface="Times New Roman" panose="02020603050405020304" pitchFamily="18" charset="0"/>
                <a:cs typeface="Times New Roman" panose="02020603050405020304" pitchFamily="18" charset="0"/>
              </a:rPr>
              <a:t> if you enjoyed participating in this process we would love to have you join us as we start developing our next phase of this rulemaking for additional fee increases.</a:t>
            </a:r>
            <a:endParaRPr lang="en-US" b="1" dirty="0" smtClean="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defTabSz="931774">
              <a:defRPr/>
            </a:pPr>
            <a:r>
              <a:rPr lang="en-US" dirty="0" smtClean="0">
                <a:latin typeface="Times New Roman" panose="02020603050405020304" pitchFamily="18" charset="0"/>
                <a:cs typeface="Times New Roman" panose="02020603050405020304" pitchFamily="18" charset="0"/>
              </a:rPr>
              <a:t>I will now post the contact information for you </a:t>
            </a:r>
          </a:p>
          <a:p>
            <a:pPr algn="l"/>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you think of </a:t>
            </a:r>
            <a:r>
              <a:rPr lang="en-US" dirty="0" smtClean="0">
                <a:latin typeface="Times New Roman" panose="02020603050405020304" pitchFamily="18" charset="0"/>
                <a:cs typeface="Times New Roman" panose="02020603050405020304" pitchFamily="18" charset="0"/>
              </a:rPr>
              <a:t>anything,  </a:t>
            </a:r>
            <a:r>
              <a:rPr lang="en-US" dirty="0">
                <a:latin typeface="Times New Roman" panose="02020603050405020304" pitchFamily="18" charset="0"/>
                <a:cs typeface="Times New Roman" panose="02020603050405020304" pitchFamily="18" charset="0"/>
              </a:rPr>
              <a:t>please email </a:t>
            </a:r>
            <a:r>
              <a:rPr lang="en-US" dirty="0" smtClean="0">
                <a:latin typeface="Times New Roman" panose="02020603050405020304" pitchFamily="18" charset="0"/>
                <a:cs typeface="Times New Roman" panose="02020603050405020304" pitchFamily="18" charset="0"/>
              </a:rPr>
              <a:t>David, Jeannette </a:t>
            </a:r>
            <a:r>
              <a:rPr lang="en-US" dirty="0">
                <a:latin typeface="Times New Roman" panose="02020603050405020304" pitchFamily="18" charset="0"/>
                <a:cs typeface="Times New Roman" panose="02020603050405020304" pitchFamily="18" charset="0"/>
              </a:rPr>
              <a:t>or me. </a:t>
            </a:r>
            <a:endParaRPr lang="en-US" dirty="0" smtClean="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a:t>
            </a:r>
          </a:p>
          <a:p>
            <a:pPr defTabSz="931774">
              <a:defRPr/>
            </a:pPr>
            <a:r>
              <a:rPr lang="en-US" dirty="0" smtClean="0"/>
              <a:t>Other? Is this the last meeting? Draft Proposed Rule and Public Notice Next? </a:t>
            </a:r>
          </a:p>
          <a:p>
            <a:pPr defTabSz="931774">
              <a:defRPr/>
            </a:pPr>
            <a:r>
              <a:rPr lang="en-US" b="1" dirty="0" smtClean="0">
                <a:latin typeface="Times New Roman" panose="02020603050405020304" pitchFamily="18" charset="0"/>
                <a:cs typeface="Times New Roman" panose="02020603050405020304" pitchFamily="18" charset="0"/>
              </a:rPr>
              <a:t>Ed note: Is this our last meeting and, if so, in addition to the steps listed, would our other next steps include Drafting the proposed rule</a:t>
            </a:r>
            <a:r>
              <a:rPr lang="en-US" b="1" baseline="0" dirty="0" smtClean="0">
                <a:latin typeface="Times New Roman" panose="02020603050405020304" pitchFamily="18" charset="0"/>
                <a:cs typeface="Times New Roman" panose="02020603050405020304" pitchFamily="18" charset="0"/>
              </a:rPr>
              <a:t> and public notice? Will we seek the AC’s input again after October 18</a:t>
            </a:r>
            <a:r>
              <a:rPr lang="en-US" b="1" baseline="30000" dirty="0" smtClean="0">
                <a:latin typeface="Times New Roman" panose="02020603050405020304" pitchFamily="18" charset="0"/>
                <a:cs typeface="Times New Roman" panose="02020603050405020304" pitchFamily="18" charset="0"/>
              </a:rPr>
              <a:t>th</a:t>
            </a:r>
            <a:r>
              <a:rPr lang="en-US" b="1" baseline="0" dirty="0" smtClean="0">
                <a:latin typeface="Times New Roman" panose="02020603050405020304" pitchFamily="18" charset="0"/>
                <a:cs typeface="Times New Roman" panose="02020603050405020304" pitchFamily="18" charset="0"/>
              </a:rPr>
              <a:t>? Will they have the opportunity to comment before the public notice or along with general public? </a:t>
            </a:r>
            <a:endParaRPr lang="en-US" b="1" dirty="0" smtClean="0">
              <a:latin typeface="Times New Roman" panose="02020603050405020304" pitchFamily="18" charset="0"/>
              <a:cs typeface="Times New Roman" panose="02020603050405020304" pitchFamily="18" charset="0"/>
            </a:endParaRPr>
          </a:p>
          <a:p>
            <a:endParaRPr lang="en-US" b="0"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16854685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a:t>
            </a:r>
            <a:r>
              <a:rPr lang="en-US" b="1" baseline="0" dirty="0" smtClean="0"/>
              <a:t> </a:t>
            </a:r>
            <a:r>
              <a:rPr lang="en-US" b="1" baseline="0" dirty="0" err="1" smtClean="0"/>
              <a:t>Acomb</a:t>
            </a:r>
            <a:endParaRPr lang="en-US" b="1" baseline="0" dirty="0" smtClean="0"/>
          </a:p>
          <a:p>
            <a:endParaRPr lang="en-US" b="0" u="sng" baseline="0" dirty="0" smtClean="0"/>
          </a:p>
          <a:p>
            <a:pPr defTabSz="931774">
              <a:defRPr/>
            </a:pPr>
            <a:r>
              <a:rPr lang="en-US" b="0" strike="noStrike" baseline="0" dirty="0" smtClean="0"/>
              <a:t>In recognition of our funding need, we propose</a:t>
            </a:r>
            <a:r>
              <a:rPr lang="en-US" dirty="0"/>
              <a:t> increasing the annual Generator and TSD Fees.  This would allow us to maintain our current service level and continue safely managing hazardous wastes in Oregon.  </a:t>
            </a:r>
          </a:p>
          <a:p>
            <a:pPr marL="174708" indent="-174708" defTabSz="931774">
              <a:buFont typeface="Arial" panose="020B0604020202020204" pitchFamily="34" charset="0"/>
              <a:buChar char="•"/>
              <a:defRPr/>
            </a:pPr>
            <a:endParaRPr lang="en-US" b="0" strike="noStrike" baseline="0" dirty="0" smtClean="0"/>
          </a:p>
          <a:p>
            <a:pPr marL="174708" indent="-174708" defTabSz="931774">
              <a:buFont typeface="Arial" panose="020B0604020202020204" pitchFamily="34" charset="0"/>
              <a:buChar char="•"/>
              <a:defRPr/>
            </a:pPr>
            <a:r>
              <a:rPr lang="en-US" b="0" strike="noStrike" baseline="0" dirty="0" smtClean="0"/>
              <a:t>The calendar that you see in front of you reflects our</a:t>
            </a:r>
            <a:r>
              <a:rPr lang="en-US" b="1" strike="noStrike" baseline="0" dirty="0" smtClean="0"/>
              <a:t> </a:t>
            </a:r>
            <a:r>
              <a:rPr lang="en-US" b="0" strike="noStrike" baseline="0" dirty="0" smtClean="0"/>
              <a:t>work-to-date on this rulemaking and our estimated timeline in preparation for the May EQC meeting. </a:t>
            </a:r>
            <a:r>
              <a:rPr lang="en-US" b="0" i="0" strike="noStrike" baseline="0" dirty="0" smtClean="0"/>
              <a:t>The blue circles denote our public engagement process, and the blue paper stacks are the developed documents in support of this rulemaking.</a:t>
            </a:r>
          </a:p>
          <a:p>
            <a:endParaRPr lang="en-US" b="0" u="sng" baseline="0" dirty="0" smtClean="0"/>
          </a:p>
          <a:p>
            <a:pPr marL="8851"/>
            <a:r>
              <a:rPr lang="en-US" b="0" baseline="0" dirty="0" smtClean="0"/>
              <a:t>This past fall, we sought input on the rulemaking from a nine-member advisory committee comprised of statewide stakeholders including representatives of small and large businesses, business advocates, education and environmental interests. </a:t>
            </a:r>
          </a:p>
          <a:p>
            <a:pPr marL="186878" indent="-178027">
              <a:buFont typeface="Arial" panose="020B0604020202020204" pitchFamily="34" charset="0"/>
              <a:buChar char="•"/>
            </a:pPr>
            <a:r>
              <a:rPr lang="en-US" b="0" baseline="0" dirty="0" smtClean="0"/>
              <a:t>The advisory committee met three times (in Aug, Sept, and Oct) to discuss pros and cons associated with the proposed rules, as well as the anticipated fiscal impact on Oregon’s businesses. </a:t>
            </a:r>
          </a:p>
          <a:p>
            <a:pPr marL="8852"/>
            <a:endParaRPr lang="en-US" b="0" baseline="0" dirty="0" smtClean="0"/>
          </a:p>
          <a:p>
            <a:pPr marL="186878" indent="-178027">
              <a:buFont typeface="Arial" panose="020B0604020202020204" pitchFamily="34" charset="0"/>
              <a:buChar char="•"/>
            </a:pPr>
            <a:r>
              <a:rPr lang="en-US" b="0" baseline="0" dirty="0" smtClean="0"/>
              <a:t>While there will be impacts, the Committee identified no significant adverse impacts on small businesses in Oregon.  The committee was supportive of the proposed fee increase to maintain DEQ Hazardous Waste Program’s current service</a:t>
            </a:r>
            <a:r>
              <a:rPr lang="en-US" b="1" baseline="0" dirty="0" smtClean="0"/>
              <a:t> </a:t>
            </a:r>
            <a:r>
              <a:rPr lang="en-US" b="0" baseline="0" dirty="0" smtClean="0"/>
              <a:t>level. The Committee also supported the concept of phasing-in fee increases over six years for generators. </a:t>
            </a:r>
            <a:endParaRPr lang="en-US" b="0" strike="sngStrike" baseline="0" dirty="0" smtClean="0"/>
          </a:p>
          <a:p>
            <a:pPr marL="474738" lvl="1"/>
            <a:endParaRPr lang="en-US" b="0" baseline="0" dirty="0" smtClean="0"/>
          </a:p>
          <a:p>
            <a:r>
              <a:rPr lang="en-US" b="0" u="none" baseline="0" dirty="0" smtClean="0"/>
              <a:t>We published the public notice for the proposed rulemaking on December 14, 2018 and on January 17, we held a public hearing in Portland. The public comment period ended 4pm Jan 22, 2019 and we received no comments.</a:t>
            </a:r>
          </a:p>
          <a:p>
            <a:endParaRPr lang="en-US" b="0" u="sng" baseline="0" dirty="0" smtClean="0"/>
          </a:p>
          <a:p>
            <a:r>
              <a:rPr lang="en-US" b="0" baseline="0" dirty="0" smtClean="0"/>
              <a:t>The proposed rulemaking is the first phase of an anticipated multi-phase effort to fully address our funding deficit. </a:t>
            </a:r>
          </a:p>
          <a:p>
            <a:pPr marL="178027" indent="-178027">
              <a:buFont typeface="Arial" panose="020B0604020202020204" pitchFamily="34" charset="0"/>
              <a:buChar char="•"/>
            </a:pPr>
            <a:r>
              <a:rPr lang="en-US" b="0" strike="noStrike" baseline="0" dirty="0" smtClean="0"/>
              <a:t>To </a:t>
            </a:r>
            <a:r>
              <a:rPr lang="en-US" b="0" baseline="0" dirty="0" smtClean="0"/>
              <a:t>secure long-term, stable funding</a:t>
            </a:r>
            <a:r>
              <a:rPr lang="en-US" b="0" strike="noStrike" baseline="0" dirty="0" smtClean="0"/>
              <a:t>, </a:t>
            </a:r>
            <a:r>
              <a:rPr lang="en-US" b="0" baseline="0" dirty="0" smtClean="0"/>
              <a:t>we must also seek additional changes to current hazardous waste fees under statutory authority within the next several years. </a:t>
            </a:r>
          </a:p>
          <a:p>
            <a:r>
              <a:rPr lang="en-US" b="0" strike="noStrike" baseline="0" dirty="0" smtClean="0"/>
              <a:t>(PAUSE)</a:t>
            </a:r>
          </a:p>
          <a:p>
            <a:pPr defTabSz="931774">
              <a:defRPr/>
            </a:pPr>
            <a:r>
              <a:rPr lang="en-US" b="0" baseline="0" dirty="0" smtClean="0"/>
              <a:t>We have some exciting tasks ahead of us: </a:t>
            </a:r>
          </a:p>
          <a:p>
            <a:pPr marL="174708" indent="-174708" defTabSz="931774">
              <a:buFont typeface="Arial" panose="020B0604020202020204" pitchFamily="34" charset="0"/>
              <a:buChar char="•"/>
              <a:defRPr/>
            </a:pPr>
            <a:r>
              <a:rPr lang="en-US" b="0" baseline="0" dirty="0" smtClean="0"/>
              <a:t>In addition to the Hazardous Waste Fees Rulemaking, other work continues at a fast pace.  We anticipate coming to the EQC with work that includes a permit renewal and implementation of significant federal rules, such as the Generator Improvements Rule, the Definition of Solid Waste and the recently signed Pharmaceuticals rules. (PAUSE)</a:t>
            </a:r>
          </a:p>
          <a:p>
            <a:endParaRPr lang="en-US" b="0" baseline="0" dirty="0" smtClean="0"/>
          </a:p>
          <a:p>
            <a:pPr defTabSz="949478">
              <a:defRPr/>
            </a:pPr>
            <a:r>
              <a:rPr lang="en-US" b="0" baseline="0" dirty="0" smtClean="0"/>
              <a:t>Chair George and commissioners, thank you for your consideration of the information we presented today, addressing the Hazardous Waste Program work, funding considerations, and important upcoming tasks. </a:t>
            </a:r>
            <a:endParaRPr lang="en-US" b="0" dirty="0" smtClean="0"/>
          </a:p>
          <a:p>
            <a:pPr marL="178027" indent="-178027">
              <a:buFont typeface="Arial" panose="020B0604020202020204" pitchFamily="34" charset="0"/>
              <a:buChar char="•"/>
            </a:pPr>
            <a:r>
              <a:rPr lang="en-US" b="0" dirty="0" smtClean="0"/>
              <a:t>We look forward to sharing more information with you in May.</a:t>
            </a:r>
            <a:r>
              <a:rPr lang="en-US" b="0" baseline="0" dirty="0" smtClean="0"/>
              <a:t> Until then, we welcome any additional questions you might have about the program, rulemaking background and our plans moving forward. (PAUSE)</a:t>
            </a:r>
          </a:p>
          <a:p>
            <a:endParaRPr lang="en-US" b="0" baseline="0" dirty="0" smtClean="0"/>
          </a:p>
          <a:p>
            <a:r>
              <a:rPr lang="en-US" b="0" baseline="0" dirty="0" smtClean="0"/>
              <a:t>--------------------------------------------------------------------------------------------------------------------------------------------------------------</a:t>
            </a:r>
          </a:p>
          <a:p>
            <a:r>
              <a:rPr lang="en-US" b="1" baseline="0" dirty="0" smtClean="0"/>
              <a:t>Notes:</a:t>
            </a:r>
          </a:p>
          <a:p>
            <a:endParaRPr lang="en-US" b="1" baseline="0" dirty="0" smtClean="0"/>
          </a:p>
          <a:p>
            <a:pPr marL="174708" indent="-174708">
              <a:buFont typeface="Arial" panose="020B0604020202020204" pitchFamily="34" charset="0"/>
              <a:buChar char="•"/>
            </a:pPr>
            <a:r>
              <a:rPr lang="en-US" b="0" baseline="0" dirty="0" smtClean="0"/>
              <a:t>Potential Question: Be prepared to answer what we may propose to change via statute:</a:t>
            </a:r>
          </a:p>
          <a:p>
            <a:pPr marL="640594" lvl="1" indent="-174708">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dirty="0"/>
              <a:t>Est 1992   1997 Cap $15,000 to $22,500             	</a:t>
            </a:r>
          </a:p>
          <a:p>
            <a:pPr marL="3727094" lvl="8"/>
            <a:r>
              <a:rPr lang="fr-FR" dirty="0"/>
              <a:t>           2003 Cap $22,500 to $27,500		</a:t>
            </a:r>
          </a:p>
          <a:p>
            <a:pPr marL="3727094" lvl="8"/>
            <a:r>
              <a:rPr lang="fr-FR" dirty="0"/>
              <a:t>           2007 Cap $27,500 to $32,500</a:t>
            </a:r>
            <a:r>
              <a:rPr lang="fr-FR" dirty="0" smtClean="0"/>
              <a:t> </a:t>
            </a:r>
            <a:endParaRPr lang="en-US" b="0" baseline="0" dirty="0" smtClean="0"/>
          </a:p>
          <a:p>
            <a:pPr marL="640594" lvl="1" indent="-174708">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dirty="0"/>
              <a:t>Est 1992             1997  $60 to $90              	</a:t>
            </a:r>
          </a:p>
          <a:p>
            <a:pPr marL="465887" lvl="1"/>
            <a:r>
              <a:rPr lang="fr-FR" dirty="0"/>
              <a:t>			              2003 $90 to $110          		</a:t>
            </a:r>
          </a:p>
          <a:p>
            <a:pPr marL="465887" lvl="1"/>
            <a:r>
              <a:rPr lang="fr-FR" dirty="0"/>
              <a:t>			              2007 $110 to $130 </a:t>
            </a:r>
            <a:r>
              <a:rPr lang="fr-FR" dirty="0" smtClean="0"/>
              <a:t> </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64</a:t>
            </a:fld>
            <a:endParaRPr lang="en-US">
              <a:solidFill>
                <a:prstClr val="black"/>
              </a:solidFill>
              <a:latin typeface="Calibri" panose="020F0502020204030204"/>
            </a:endParaRPr>
          </a:p>
        </p:txBody>
      </p:sp>
    </p:spTree>
    <p:extLst>
      <p:ext uri="{BB962C8B-B14F-4D97-AF65-F5344CB8AC3E}">
        <p14:creationId xmlns:p14="http://schemas.microsoft.com/office/powerpoint/2010/main" val="10012866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252782"/>
            <a:ext cx="5732949" cy="4489710"/>
          </a:xfrm>
        </p:spPr>
        <p:txBody>
          <a:bodyPr>
            <a:normAutofit/>
          </a:bodyPr>
          <a:lstStyle/>
          <a:p>
            <a:r>
              <a:rPr lang="en-US" b="1" dirty="0" smtClean="0">
                <a:latin typeface="Times New Roman" panose="02020603050405020304" pitchFamily="18" charset="0"/>
                <a:cs typeface="Times New Roman" panose="02020603050405020304" pitchFamily="18" charset="0"/>
              </a:rPr>
              <a:t>Sue </a:t>
            </a:r>
            <a:r>
              <a:rPr lang="en-US" b="1" dirty="0">
                <a:latin typeface="Times New Roman" panose="02020603050405020304" pitchFamily="18" charset="0"/>
                <a:cs typeface="Times New Roman" panose="02020603050405020304" pitchFamily="18" charset="0"/>
              </a:rPr>
              <a:t>Langston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Our next steps include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will consider our discussion here today</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Draft the key notes from this meeting and post them on the web link that we’ve provided you.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give the Committee an opportunity to review and approve notes before </a:t>
            </a:r>
            <a:r>
              <a:rPr lang="en-US" dirty="0" smtClean="0">
                <a:latin typeface="Times New Roman" panose="02020603050405020304" pitchFamily="18" charset="0"/>
                <a:cs typeface="Times New Roman" panose="02020603050405020304" pitchFamily="18" charset="0"/>
              </a:rPr>
              <a:t>posting to our website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Identify if we need additional input from the committee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Start drafting proposal</a:t>
            </a: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Give Committee advance view of proposal prior to public notice</a:t>
            </a:r>
          </a:p>
          <a:p>
            <a:pPr marL="464377" indent="-464377">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defTabSz="931774">
              <a:defRPr/>
            </a:pPr>
            <a:r>
              <a:rPr lang="en-US" dirty="0" smtClean="0">
                <a:latin typeface="Times New Roman" panose="02020603050405020304" pitchFamily="18" charset="0"/>
                <a:cs typeface="Times New Roman" panose="02020603050405020304" pitchFamily="18" charset="0"/>
              </a:rPr>
              <a:t>I will now post the contact information for you </a:t>
            </a:r>
          </a:p>
          <a:p>
            <a:pPr algn="l"/>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you think of </a:t>
            </a:r>
            <a:r>
              <a:rPr lang="en-US" dirty="0" smtClean="0">
                <a:latin typeface="Times New Roman" panose="02020603050405020304" pitchFamily="18" charset="0"/>
                <a:cs typeface="Times New Roman" panose="02020603050405020304" pitchFamily="18" charset="0"/>
              </a:rPr>
              <a:t>anything,  </a:t>
            </a:r>
            <a:r>
              <a:rPr lang="en-US" dirty="0">
                <a:latin typeface="Times New Roman" panose="02020603050405020304" pitchFamily="18" charset="0"/>
                <a:cs typeface="Times New Roman" panose="02020603050405020304" pitchFamily="18" charset="0"/>
              </a:rPr>
              <a:t>please email Jeannette or me. </a:t>
            </a:r>
            <a:endParaRPr lang="en-US" dirty="0" smtClean="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a:t>
            </a:r>
          </a:p>
          <a:p>
            <a:pPr defTabSz="931774">
              <a:defRPr/>
            </a:pPr>
            <a:r>
              <a:rPr lang="en-US" dirty="0" smtClean="0"/>
              <a:t>Other? Is this the last meeting? Draft Proposed Rule and Public Notice Next? </a:t>
            </a:r>
          </a:p>
          <a:p>
            <a:pPr defTabSz="931774">
              <a:defRPr/>
            </a:pPr>
            <a:r>
              <a:rPr lang="en-US" b="1" dirty="0" smtClean="0">
                <a:latin typeface="Times New Roman" panose="02020603050405020304" pitchFamily="18" charset="0"/>
                <a:cs typeface="Times New Roman" panose="02020603050405020304" pitchFamily="18" charset="0"/>
              </a:rPr>
              <a:t>Ed note: Is this our last meeting and, if so, in addition to the steps listed, would our other next steps include Drafting the proposed rule</a:t>
            </a:r>
            <a:r>
              <a:rPr lang="en-US" b="1" baseline="0" dirty="0" smtClean="0">
                <a:latin typeface="Times New Roman" panose="02020603050405020304" pitchFamily="18" charset="0"/>
                <a:cs typeface="Times New Roman" panose="02020603050405020304" pitchFamily="18" charset="0"/>
              </a:rPr>
              <a:t> and public notice? Will we seek the AC’s input again after October 18</a:t>
            </a:r>
            <a:r>
              <a:rPr lang="en-US" b="1" baseline="30000" dirty="0" smtClean="0">
                <a:latin typeface="Times New Roman" panose="02020603050405020304" pitchFamily="18" charset="0"/>
                <a:cs typeface="Times New Roman" panose="02020603050405020304" pitchFamily="18" charset="0"/>
              </a:rPr>
              <a:t>th</a:t>
            </a:r>
            <a:r>
              <a:rPr lang="en-US" b="1" baseline="0" dirty="0" smtClean="0">
                <a:latin typeface="Times New Roman" panose="02020603050405020304" pitchFamily="18" charset="0"/>
                <a:cs typeface="Times New Roman" panose="02020603050405020304" pitchFamily="18" charset="0"/>
              </a:rPr>
              <a:t>? Will they have the opportunity to comment before the public notice or along with general public? </a:t>
            </a:r>
            <a:endParaRPr lang="en-US" b="1" dirty="0" smtClean="0">
              <a:latin typeface="Times New Roman" panose="02020603050405020304" pitchFamily="18" charset="0"/>
              <a:cs typeface="Times New Roman" panose="02020603050405020304" pitchFamily="18" charset="0"/>
            </a:endParaRPr>
          </a:p>
          <a:p>
            <a:endParaRPr lang="en-US" b="0"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3329630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66</a:t>
            </a:fld>
            <a:endParaRPr lang="en-US" dirty="0">
              <a:solidFill>
                <a:prstClr val="black"/>
              </a:solidFill>
              <a:latin typeface="Calibri"/>
            </a:endParaRPr>
          </a:p>
        </p:txBody>
      </p:sp>
    </p:spTree>
    <p:extLst>
      <p:ext uri="{BB962C8B-B14F-4D97-AF65-F5344CB8AC3E}">
        <p14:creationId xmlns:p14="http://schemas.microsoft.com/office/powerpoint/2010/main" val="13727262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67</a:t>
            </a:fld>
            <a:endParaRPr lang="en-US"/>
          </a:p>
        </p:txBody>
      </p:sp>
    </p:spTree>
    <p:extLst>
      <p:ext uri="{BB962C8B-B14F-4D97-AF65-F5344CB8AC3E}">
        <p14:creationId xmlns:p14="http://schemas.microsoft.com/office/powerpoint/2010/main" val="17813331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 Acomb</a:t>
            </a:r>
          </a:p>
          <a:p>
            <a:endParaRPr lang="en-US" b="1" dirty="0" smtClean="0"/>
          </a:p>
          <a:p>
            <a:pPr marL="178027" indent="-178027">
              <a:buFont typeface="Arial" panose="020B0604020202020204" pitchFamily="34" charset="0"/>
              <a:buChar char="•"/>
            </a:pPr>
            <a:r>
              <a:rPr lang="en-US" b="0" baseline="0" dirty="0" smtClean="0"/>
              <a:t>DEQ’s Hazardous Waste Program once had as many as 60 full time staff in the 1990’s, back when we had more than 900 generators.  Today, we have 19 regional and headquarters staff working with approximately 500 generators.  </a:t>
            </a:r>
          </a:p>
          <a:p>
            <a:r>
              <a:rPr lang="en-US" b="0" i="1" baseline="0" dirty="0" smtClean="0"/>
              <a:t>	</a:t>
            </a:r>
            <a:endParaRPr lang="en-US" b="0" baseline="0" dirty="0" smtClean="0"/>
          </a:p>
          <a:p>
            <a:pPr marL="178027" indent="-178027" defTabSz="931774">
              <a:buFont typeface="Arial" panose="020B0604020202020204" pitchFamily="34" charset="0"/>
              <a:buChar char="•"/>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8027" indent="-178027" defTabSz="931774">
              <a:buFont typeface="Arial" panose="020B0604020202020204" pitchFamily="34" charset="0"/>
              <a:buChar char="•"/>
              <a:defRPr/>
            </a:pPr>
            <a:endParaRPr lang="en-US" b="0" baseline="0" dirty="0" smtClean="0"/>
          </a:p>
          <a:p>
            <a:pPr marL="178027" indent="-178027" defTabSz="931774">
              <a:buFont typeface="Arial" panose="020B0604020202020204" pitchFamily="34" charset="0"/>
              <a:buChar char="•"/>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52765" lvl="1" indent="-178027" defTabSz="931774">
              <a:buFont typeface="Arial" panose="020B0604020202020204" pitchFamily="34" charset="0"/>
              <a:buChar char="•"/>
              <a:defRPr/>
            </a:pPr>
            <a:r>
              <a:rPr lang="en-US" b="0" i="1" baseline="0" dirty="0" smtClean="0"/>
              <a:t>(Compliance and Enforcement): </a:t>
            </a:r>
            <a:r>
              <a:rPr lang="en-US" b="0" i="0" baseline="0" dirty="0" smtClean="0"/>
              <a:t>We have </a:t>
            </a:r>
            <a:r>
              <a:rPr lang="en-US" b="1" i="0" baseline="0" dirty="0" smtClean="0"/>
              <a:t>6.5</a:t>
            </a:r>
            <a:r>
              <a:rPr lang="en-US" b="0" i="0" baseline="0" dirty="0" smtClean="0"/>
              <a:t> staff (identified in blue) who inspect each of Oregon’s generators every three years. Our program receives an average of 163 complaints and conducts approximately 140 inspections annually, with 50 percent of those leading to at least one enforcement action per visit.        </a:t>
            </a:r>
            <a:r>
              <a:rPr lang="en-US" b="0" i="1" baseline="0" dirty="0" smtClean="0"/>
              <a:t>(20% complaint-related site visits annually). </a:t>
            </a:r>
          </a:p>
          <a:p>
            <a:pPr marL="652765" lvl="1" indent="-178027">
              <a:buFont typeface="Arial" panose="020B0604020202020204" pitchFamily="34" charset="0"/>
              <a:buChar char="•"/>
            </a:pPr>
            <a:endParaRPr lang="en-US" i="1" baseline="0" dirty="0" smtClean="0"/>
          </a:p>
          <a:p>
            <a:pPr marL="652765" lvl="1" indent="-178027">
              <a:buFont typeface="Arial" panose="020B0604020202020204" pitchFamily="34" charset="0"/>
              <a:buChar char="•"/>
            </a:pPr>
            <a:r>
              <a:rPr lang="en-US" i="1" baseline="0" dirty="0" smtClean="0"/>
              <a:t>(Technical Assistance): </a:t>
            </a:r>
            <a:r>
              <a:rPr lang="en-US" baseline="0" dirty="0" smtClean="0"/>
              <a:t>We have </a:t>
            </a:r>
            <a:r>
              <a:rPr lang="en-US" b="1" baseline="0" dirty="0" smtClean="0"/>
              <a:t>4</a:t>
            </a:r>
            <a:r>
              <a:rPr lang="en-US" baseline="0" dirty="0" smtClean="0"/>
              <a:t> technical assistance staff (identified in green)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Annually, our technical assistance staff provide over 20 workshops, perform 30 plus compliance site visits, and field 2,000+ telephone calls. </a:t>
            </a:r>
            <a:endParaRPr lang="en-US" b="0" strike="sngStrike" baseline="0" dirty="0" smtClean="0"/>
          </a:p>
          <a:p>
            <a:pPr marL="178027" indent="-178027">
              <a:buFont typeface="Arial" panose="020B0604020202020204" pitchFamily="34" charset="0"/>
              <a:buChar char="•"/>
            </a:pPr>
            <a:endParaRPr lang="en-US" b="0" i="0" baseline="0" dirty="0" smtClean="0"/>
          </a:p>
          <a:p>
            <a:pPr marL="652765" lvl="1" indent="-178027">
              <a:buFont typeface="Arial" panose="020B0604020202020204" pitchFamily="34" charset="0"/>
              <a:buChar char="•"/>
            </a:pPr>
            <a:r>
              <a:rPr lang="en-US" b="0" i="1" baseline="0" dirty="0" smtClean="0"/>
              <a:t>(Permitting and Corrective Action): </a:t>
            </a:r>
            <a:r>
              <a:rPr lang="en-US" b="0" i="0" baseline="0" dirty="0" smtClean="0"/>
              <a:t>We have</a:t>
            </a:r>
            <a:r>
              <a:rPr lang="en-US" b="0" i="1" baseline="0" dirty="0" smtClean="0"/>
              <a:t> </a:t>
            </a:r>
            <a:r>
              <a:rPr lang="en-US" b="1" i="0" baseline="0" dirty="0" smtClean="0"/>
              <a:t>2 </a:t>
            </a:r>
            <a:r>
              <a:rPr lang="en-US" b="0" i="0" baseline="0" dirty="0" smtClean="0"/>
              <a:t>staff (identified in orange) who are responsible for permitting, corrective action, and compliance activities in Oregon. Oregon has 7 permitted sites, including 2 operating TSD facilities that handle waste from Oregon and out-of-state generators. Program staff also coordinate with the Cleanup Program and work on 22 sites in various stages of cleanup. </a:t>
            </a:r>
          </a:p>
          <a:p>
            <a:pPr marL="474738" lvl="1"/>
            <a:r>
              <a:rPr lang="en-US" b="0" i="0" baseline="0" dirty="0" smtClean="0"/>
              <a:t>	</a:t>
            </a:r>
          </a:p>
          <a:p>
            <a:pPr marL="649445" lvl="1" indent="-174708">
              <a:buFont typeface="Arial" panose="020B0604020202020204" pitchFamily="34" charset="0"/>
              <a:buChar char="•"/>
            </a:pPr>
            <a:r>
              <a:rPr lang="en-US" b="0" i="1" baseline="0" dirty="0" smtClean="0"/>
              <a:t>(Program Administration): </a:t>
            </a:r>
            <a:r>
              <a:rPr lang="en-US" b="1" i="0" baseline="0" dirty="0" smtClean="0"/>
              <a:t>6.5 </a:t>
            </a:r>
            <a:r>
              <a:rPr lang="en-US" b="0" i="0" baseline="0" dirty="0" smtClean="0"/>
              <a:t>staff (identified in purple) who </a:t>
            </a:r>
            <a:r>
              <a:rPr lang="en-US" baseline="0" dirty="0" smtClean="0"/>
              <a:t>coordinate 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4708" indent="-174708">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4708" indent="-174708">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endParaRPr lang="en-US" baseline="0" dirty="0" smtClean="0"/>
          </a:p>
          <a:p>
            <a:pPr marL="174708" indent="-174708">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4708" indent="-174708">
              <a:buFont typeface="Arial" panose="020B0604020202020204" pitchFamily="34" charset="0"/>
              <a:buChar char="•"/>
            </a:pPr>
            <a:r>
              <a:rPr lang="en-US" baseline="0" dirty="0" smtClean="0"/>
              <a:t>2 Operating TSDs – Chemical Waste of Northwest, Safety-Kleen, Inc</a:t>
            </a:r>
          </a:p>
          <a:p>
            <a:pPr marL="174708" indent="-174708">
              <a:buFont typeface="Arial" panose="020B0604020202020204" pitchFamily="34" charset="0"/>
              <a:buChar char="•"/>
            </a:pPr>
            <a:r>
              <a:rPr lang="en-US" baseline="0" dirty="0" smtClean="0"/>
              <a:t>corrective actions sites - </a:t>
            </a:r>
            <a:r>
              <a:rPr lang="en-US" dirty="0"/>
              <a:t>Boeing of Portland,</a:t>
            </a:r>
            <a:r>
              <a:rPr lang="en-US" dirty="0" smtClean="0"/>
              <a:t> </a:t>
            </a:r>
            <a:r>
              <a:rPr lang="en-US" dirty="0"/>
              <a:t>Cascade Wood Products,</a:t>
            </a:r>
            <a:r>
              <a:rPr lang="en-US" dirty="0" smtClean="0"/>
              <a:t> </a:t>
            </a:r>
            <a:r>
              <a:rPr lang="en-US" dirty="0"/>
              <a:t>Columbia Helicopters,</a:t>
            </a:r>
            <a:r>
              <a:rPr lang="en-US" dirty="0" smtClean="0"/>
              <a:t> </a:t>
            </a:r>
            <a:r>
              <a:rPr lang="en-US" dirty="0"/>
              <a:t>Evraz Oregon Steel,</a:t>
            </a:r>
            <a:r>
              <a:rPr lang="en-US" dirty="0" smtClean="0"/>
              <a:t> </a:t>
            </a:r>
            <a:r>
              <a:rPr lang="en-US" dirty="0"/>
              <a:t>JH Baxter &amp; Co. – Eugene,</a:t>
            </a:r>
            <a:r>
              <a:rPr lang="en-US" dirty="0" smtClean="0"/>
              <a:t> </a:t>
            </a:r>
            <a:r>
              <a:rPr lang="en-US" dirty="0"/>
              <a:t>Marion County Road Dept.,</a:t>
            </a:r>
            <a:r>
              <a:rPr lang="en-US" dirty="0" smtClean="0"/>
              <a:t> </a:t>
            </a:r>
            <a:r>
              <a:rPr lang="en-US" dirty="0"/>
              <a:t>Mew Data Arms (MDA)</a:t>
            </a:r>
            <a:r>
              <a:rPr lang="en-US" dirty="0" smtClean="0"/>
              <a:t>, </a:t>
            </a:r>
            <a:r>
              <a:rPr lang="en-US" dirty="0"/>
              <a:t>NW Industries</a:t>
            </a:r>
            <a:r>
              <a:rPr lang="en-US" dirty="0" smtClean="0"/>
              <a:t> </a:t>
            </a:r>
            <a:r>
              <a:rPr lang="en-US" dirty="0"/>
              <a:t>Pacific Fabricators,</a:t>
            </a:r>
            <a:r>
              <a:rPr lang="en-US" dirty="0" smtClean="0"/>
              <a:t> </a:t>
            </a:r>
            <a:r>
              <a:rPr lang="en-US" dirty="0"/>
              <a:t>Potter Manufacturing,</a:t>
            </a:r>
            <a:r>
              <a:rPr lang="en-US" dirty="0" smtClean="0"/>
              <a:t> </a:t>
            </a:r>
            <a:r>
              <a:rPr lang="en-US" dirty="0"/>
              <a:t>Roseburg Forest Products – Dillard,</a:t>
            </a:r>
            <a:r>
              <a:rPr lang="en-US" dirty="0" smtClean="0"/>
              <a:t> </a:t>
            </a:r>
            <a:r>
              <a:rPr lang="en-US" dirty="0"/>
              <a:t>Safety-Kleen – Springfield,</a:t>
            </a:r>
            <a:r>
              <a:rPr lang="en-US" dirty="0" smtClean="0"/>
              <a:t> </a:t>
            </a:r>
            <a:r>
              <a:rPr lang="en-US" dirty="0"/>
              <a:t>Taylor Lumber &amp; Treating Inc., </a:t>
            </a:r>
            <a:r>
              <a:rPr lang="en-ZW" dirty="0"/>
              <a:t>Teledyne Wah Chang Albany, </a:t>
            </a:r>
            <a:r>
              <a:rPr lang="en-ZW" dirty="0" smtClean="0"/>
              <a:t> </a:t>
            </a:r>
            <a:r>
              <a:rPr lang="en-ZW" dirty="0"/>
              <a:t>Univar, </a:t>
            </a:r>
            <a:r>
              <a:rPr lang="en-ZW" dirty="0" err="1"/>
              <a:t>Velco</a:t>
            </a:r>
            <a:r>
              <a:rPr lang="en-ZW" dirty="0"/>
              <a:t>, Inc. (Former)</a:t>
            </a:r>
            <a:r>
              <a:rPr lang="en-ZW" dirty="0" smtClean="0"/>
              <a:t> </a:t>
            </a:r>
          </a:p>
          <a:p>
            <a:pPr marL="8851"/>
            <a:endParaRPr lang="en-US" b="0" i="0" baseline="0" dirty="0" smtClean="0"/>
          </a:p>
          <a:p>
            <a:pPr marL="8851"/>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74738" lvl="1"/>
            <a:endParaRPr lang="en-US" b="0" i="1"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68</a:t>
            </a:fld>
            <a:endParaRPr lang="en-US">
              <a:solidFill>
                <a:prstClr val="black"/>
              </a:solidFill>
              <a:latin typeface="Calibri" panose="020F0502020204030204"/>
            </a:endParaRPr>
          </a:p>
        </p:txBody>
      </p:sp>
    </p:spTree>
    <p:extLst>
      <p:ext uri="{BB962C8B-B14F-4D97-AF65-F5344CB8AC3E}">
        <p14:creationId xmlns:p14="http://schemas.microsoft.com/office/powerpoint/2010/main" val="28978291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49478">
              <a:defRPr/>
            </a:pPr>
            <a:r>
              <a:rPr lang="en-US" sz="1400" b="1" dirty="0"/>
              <a:t>Jeannette Acomb</a:t>
            </a:r>
          </a:p>
          <a:p>
            <a:pPr defTabSz="949478">
              <a:defRPr/>
            </a:pPr>
            <a:endParaRPr lang="en-US" sz="1400" b="1" dirty="0"/>
          </a:p>
          <a:p>
            <a:pPr defTabSz="949478">
              <a:defRPr/>
            </a:pPr>
            <a:r>
              <a:rPr lang="en-US" sz="1400" dirty="0"/>
              <a:t>Like other programs at DEQ, our Hazardous Waste Program is largely supported by fees. </a:t>
            </a:r>
          </a:p>
          <a:p>
            <a:pPr marL="291179" indent="-291179" defTabSz="949478">
              <a:buFont typeface="Arial" panose="020B0604020202020204" pitchFamily="34" charset="0"/>
              <a:buChar char="•"/>
              <a:defRPr/>
            </a:pPr>
            <a:r>
              <a:rPr lang="en-US" sz="1400" dirty="0"/>
              <a:t>Annually, DEQ receives approximately $3.5 million from multiple sources.  Of that total, approximately 80% are in fees, and 20% in federal grant. </a:t>
            </a:r>
          </a:p>
          <a:p>
            <a:pPr defTabSz="949478">
              <a:defRPr/>
            </a:pPr>
            <a:endParaRPr lang="en-US" sz="1400" dirty="0"/>
          </a:p>
          <a:p>
            <a:pPr marL="291179" indent="-291179" defTabSz="949478">
              <a:buFont typeface="Arial" panose="020B0604020202020204" pitchFamily="34" charset="0"/>
              <a:buChar char="•"/>
              <a:defRPr/>
            </a:pPr>
            <a:r>
              <a:rPr lang="en-US" sz="1400" dirty="0"/>
              <a:t>(CLICK) For our purposes today, we are especially interested in increasing the Generator and TSD Fees, now highlighted in green. Both of these fees are under consideration for an increase via rulemaking. </a:t>
            </a:r>
          </a:p>
          <a:p>
            <a:pPr marL="291179" indent="-291179" defTabSz="949478">
              <a:buFont typeface="Arial" panose="020B0604020202020204" pitchFamily="34" charset="0"/>
              <a:buChar char="•"/>
              <a:defRPr/>
            </a:pPr>
            <a:endParaRPr lang="en-US" sz="1400" dirty="0"/>
          </a:p>
          <a:p>
            <a:pPr defTabSz="931774">
              <a:defRPr/>
            </a:pPr>
            <a:r>
              <a:rPr lang="en-US" sz="1400" dirty="0"/>
              <a:t>For many years, we have run a lean program by seeking efficiencies and cost-saving measures including: delaying hiring, eliminating positions, and reducing overhead expenses. </a:t>
            </a:r>
          </a:p>
          <a:p>
            <a:pPr defTabSz="931774">
              <a:defRPr/>
            </a:pPr>
            <a:endParaRPr lang="en-US" sz="1400" dirty="0"/>
          </a:p>
          <a:p>
            <a:pPr marL="174708" indent="-174708" defTabSz="931774">
              <a:buFont typeface="Arial" panose="020B0604020202020204" pitchFamily="34" charset="0"/>
              <a:buChar char="•"/>
              <a:defRPr/>
            </a:pPr>
            <a:r>
              <a:rPr lang="en-US" sz="1400" dirty="0"/>
              <a:t>Now,  in spite of these efforts, we are operating at a deficit and eroding our ending fund balance. Without additional revenue, the program will continue to experience an annual deficit and will need to consider further cost reductions by December 2019. </a:t>
            </a:r>
          </a:p>
          <a:p>
            <a:pPr defTabSz="931774">
              <a:defRPr/>
            </a:pPr>
            <a:endParaRPr lang="en-US" sz="1400" b="1" dirty="0"/>
          </a:p>
          <a:p>
            <a:pPr marL="178027" indent="-178027" defTabSz="949478">
              <a:buFont typeface="Arial" panose="020B0604020202020204" pitchFamily="34" charset="0"/>
              <a:buChar char="•"/>
              <a:defRPr/>
            </a:pPr>
            <a:r>
              <a:rPr lang="en-US" sz="1400" dirty="0"/>
              <a:t>Several factors contributed to this deficit:</a:t>
            </a:r>
            <a:endParaRPr lang="en-US" sz="1400" strike="sngStrike" dirty="0"/>
          </a:p>
          <a:p>
            <a:pPr marL="652765" lvl="1" indent="-178027" defTabSz="949478">
              <a:buFont typeface="Arial" panose="020B0604020202020204" pitchFamily="34" charset="0"/>
              <a:buChar char="•"/>
              <a:defRPr/>
            </a:pPr>
            <a:r>
              <a:rPr lang="en-US" sz="1400" b="1" dirty="0"/>
              <a:t>First</a:t>
            </a:r>
            <a:r>
              <a:rPr lang="en-US" sz="1400" dirty="0"/>
              <a:t>, most of our program fees have remained unchanged for over a decade without adjustment for inflation or increased program costs which include, salaries, benefits and information technology updates. The proposed Generator and TSD Fees have remained unchanged since the late 1990s.</a:t>
            </a:r>
          </a:p>
          <a:p>
            <a:pPr marL="652765" lvl="1" indent="-178027" defTabSz="949478">
              <a:buFont typeface="Arial" panose="020B0604020202020204" pitchFamily="34" charset="0"/>
              <a:buChar char="•"/>
              <a:defRPr/>
            </a:pPr>
            <a:endParaRPr lang="en-US" sz="1400" dirty="0"/>
          </a:p>
          <a:p>
            <a:pPr marL="652765" lvl="1" indent="-178027" defTabSz="949478">
              <a:buFont typeface="Arial" panose="020B0604020202020204" pitchFamily="34" charset="0"/>
              <a:buChar char="•"/>
              <a:defRPr/>
            </a:pPr>
            <a:r>
              <a:rPr lang="en-US" sz="1400" b="1" dirty="0"/>
              <a:t>Second,</a:t>
            </a:r>
            <a:r>
              <a:rPr lang="en-US" sz="1400" dirty="0"/>
              <a:t> the program has experienced decreases in funding. For example, since 2004, the Hazardous Waste Program tipping fee has decreased by approximately 60percent. Another example, since 2008, DEQ’s EPA grant has decreased by 7%. </a:t>
            </a:r>
          </a:p>
          <a:p>
            <a:pPr marL="474738" lvl="1" defTabSz="949478">
              <a:defRPr/>
            </a:pPr>
            <a:endParaRPr lang="en-US" sz="1400" dirty="0"/>
          </a:p>
          <a:p>
            <a:pPr marL="652765" lvl="1" indent="-178027" defTabSz="949478">
              <a:buFont typeface="Arial" panose="020B0604020202020204" pitchFamily="34" charset="0"/>
              <a:buChar char="•"/>
              <a:defRPr/>
            </a:pPr>
            <a:r>
              <a:rPr lang="en-US" sz="1400" b="1" dirty="0"/>
              <a:t>And third</a:t>
            </a:r>
            <a:r>
              <a:rPr lang="en-US" sz="1400" dirty="0"/>
              <a:t>, we have experienced a significant change in state revenue. The program received $1.2 million in state General Funds in 1999. Since then, the amount of General Fund allocation steadily declined until its elimination from hazardous waste funding in 2015.</a:t>
            </a:r>
            <a:endParaRPr lang="en-US" sz="1400" strike="sngStrike" dirty="0"/>
          </a:p>
          <a:p>
            <a:pPr defTabSz="949478">
              <a:defRPr/>
            </a:pPr>
            <a:r>
              <a:rPr lang="en-US" sz="1400" b="1" dirty="0"/>
              <a:t>--------------------------</a:t>
            </a:r>
          </a:p>
          <a:p>
            <a:pPr defTabSz="949478">
              <a:defRPr/>
            </a:pPr>
            <a:r>
              <a:rPr lang="en-US" sz="1400" b="1" dirty="0"/>
              <a:t>Potential Questions: </a:t>
            </a:r>
          </a:p>
          <a:p>
            <a:pPr defTabSz="949478">
              <a:defRPr/>
            </a:pPr>
            <a:endParaRPr lang="en-US" sz="1400" b="1" dirty="0"/>
          </a:p>
          <a:p>
            <a:pPr marL="174708" indent="-174708" defTabSz="949478">
              <a:buFont typeface="Arial" panose="020B0604020202020204" pitchFamily="34" charset="0"/>
              <a:buChar char="•"/>
              <a:defRPr/>
            </a:pPr>
            <a:r>
              <a:rPr lang="en-US" sz="1400" b="1" dirty="0"/>
              <a:t>Is Land Quality interested in receiving general funds again? </a:t>
            </a:r>
            <a:r>
              <a:rPr lang="en-US" sz="1400" i="1" dirty="0" err="1"/>
              <a:t>Ans</a:t>
            </a:r>
            <a:r>
              <a:rPr lang="en-US" sz="1400" i="1" dirty="0"/>
              <a:t>: it is an agency allocation decision for those state funds received, in the past other programs such as air and water had high priority funding needs.</a:t>
            </a:r>
          </a:p>
          <a:p>
            <a:pPr marL="174708" indent="-174708" defTabSz="949478">
              <a:buFont typeface="Arial" panose="020B0604020202020204" pitchFamily="34" charset="0"/>
              <a:buChar char="•"/>
              <a:defRPr/>
            </a:pPr>
            <a:r>
              <a:rPr lang="en-US" sz="1400" b="1" dirty="0"/>
              <a:t>Is this an urgent concern, why were we not made aware of the issue earlier? Are we being asked to rubber stamp a fee increase?  </a:t>
            </a:r>
            <a:r>
              <a:rPr lang="en-US" sz="1400" i="1" dirty="0" err="1"/>
              <a:t>Ans</a:t>
            </a:r>
            <a:r>
              <a:rPr lang="en-US" sz="1400" i="1" dirty="0"/>
              <a:t>:</a:t>
            </a:r>
            <a:r>
              <a:rPr lang="en-US" sz="1400" dirty="0"/>
              <a:t> </a:t>
            </a:r>
            <a:r>
              <a:rPr lang="en-US" sz="1400" i="1" dirty="0"/>
              <a:t>Trend towards fee-based programs. Many entities pay fees associated with several DEQ programs (e.g., land, air , water) and DEQ had to make policy decisions about which fee increases to prioritize in order to not overburden the regulated community. Now is the hazardous waste program  time to request fee increases</a:t>
            </a:r>
            <a:r>
              <a:rPr lang="en-US" sz="1400" dirty="0"/>
              <a:t>. </a:t>
            </a:r>
            <a:r>
              <a:rPr lang="en-US" sz="1400" i="1" dirty="0"/>
              <a:t> No, we are not asking for a rubber stamp, but your help in address this issue.</a:t>
            </a:r>
            <a:endParaRPr lang="en-US" sz="1400" dirty="0"/>
          </a:p>
          <a:p>
            <a:pPr marL="174708" indent="-174708" defTabSz="949478">
              <a:buFont typeface="Arial" panose="020B0604020202020204" pitchFamily="34" charset="0"/>
              <a:buChar char="•"/>
              <a:defRPr/>
            </a:pPr>
            <a:r>
              <a:rPr lang="en-US" sz="1400" b="1" dirty="0"/>
              <a:t>What is the relationship between hazardous waste work/fees and GHG goals for waste reduction? </a:t>
            </a:r>
            <a:r>
              <a:rPr lang="en-US" sz="1400" i="1" dirty="0"/>
              <a:t>Direct to Director Whitman.</a:t>
            </a:r>
            <a:r>
              <a:rPr lang="en-US" sz="1400" dirty="0"/>
              <a:t> </a:t>
            </a:r>
          </a:p>
        </p:txBody>
      </p:sp>
      <p:sp>
        <p:nvSpPr>
          <p:cNvPr id="4" name="Slide Number Placeholder 3"/>
          <p:cNvSpPr>
            <a:spLocks noGrp="1"/>
          </p:cNvSpPr>
          <p:nvPr>
            <p:ph type="sldNum" sz="quarter" idx="10"/>
          </p:nvPr>
        </p:nvSpPr>
        <p:spPr/>
        <p:txBody>
          <a:bodyPr/>
          <a:lstStyle/>
          <a:p>
            <a:pPr defTabSz="931774">
              <a:defRPr/>
            </a:pPr>
            <a:fld id="{63733E47-AAF5-41A3-9FEC-0A5C7A8FD890}" type="slidenum">
              <a:rPr lang="en-US">
                <a:solidFill>
                  <a:prstClr val="black"/>
                </a:solidFill>
                <a:latin typeface="Calibri" panose="020F0502020204030204"/>
              </a:rPr>
              <a:pPr defTabSz="931774">
                <a:defRPr/>
              </a:pPr>
              <a:t>69</a:t>
            </a:fld>
            <a:endParaRPr lang="en-US">
              <a:solidFill>
                <a:prstClr val="black"/>
              </a:solidFill>
              <a:latin typeface="Calibri" panose="020F0502020204030204"/>
            </a:endParaRPr>
          </a:p>
        </p:txBody>
      </p:sp>
    </p:spTree>
    <p:extLst>
      <p:ext uri="{BB962C8B-B14F-4D97-AF65-F5344CB8AC3E}">
        <p14:creationId xmlns:p14="http://schemas.microsoft.com/office/powerpoint/2010/main" val="673865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smtClean="0"/>
              <a:t>As you saw in the slide previous, we have had consistent public involvement</a:t>
            </a:r>
            <a:r>
              <a:rPr lang="en-US" altLang="en-US" sz="1100" baseline="0" dirty="0" smtClean="0"/>
              <a:t> throughout this rulemaking.</a:t>
            </a:r>
            <a:r>
              <a:rPr lang="en-US" altLang="en-US" sz="1100" dirty="0" smtClean="0"/>
              <a:t> </a:t>
            </a:r>
            <a:endParaRPr lang="en-US" altLang="en-US" sz="1100" dirty="0"/>
          </a:p>
          <a:p>
            <a:pPr eaLnBrk="1" hangingPunct="1">
              <a:spcBef>
                <a:spcPct val="0"/>
              </a:spcBef>
            </a:pPr>
            <a:endParaRPr lang="en-US" altLang="en-US" sz="1100" dirty="0"/>
          </a:p>
          <a:p>
            <a:pPr eaLnBrk="1" hangingPunct="1">
              <a:spcBef>
                <a:spcPct val="0"/>
              </a:spcBef>
            </a:pPr>
            <a:r>
              <a:rPr lang="en-US" altLang="en-US" sz="1100" dirty="0"/>
              <a:t>The proposed rules </a:t>
            </a:r>
            <a:r>
              <a:rPr lang="en-US" altLang="en-US" sz="1100"/>
              <a:t>were </a:t>
            </a:r>
            <a:r>
              <a:rPr lang="en-US" altLang="en-US" sz="1100" smtClean="0"/>
              <a:t>placed </a:t>
            </a:r>
            <a:r>
              <a:rPr lang="en-US" altLang="en-US" sz="1100" dirty="0"/>
              <a:t>on public notice in Dec 14, 2018.  </a:t>
            </a:r>
          </a:p>
          <a:p>
            <a:pPr eaLnBrk="1" hangingPunct="1">
              <a:spcBef>
                <a:spcPct val="0"/>
              </a:spcBef>
            </a:pPr>
            <a:endParaRPr lang="en-US" altLang="en-US" sz="1100" dirty="0"/>
          </a:p>
          <a:p>
            <a:pPr eaLnBrk="1" hangingPunct="1">
              <a:spcBef>
                <a:spcPct val="0"/>
              </a:spcBef>
            </a:pPr>
            <a:r>
              <a:rPr lang="en-US" altLang="en-US" sz="1100" dirty="0"/>
              <a:t>DEQ notified 23,744 interested people by GovDelivery bulletins, emails and US mail about the advisory committee meetings, public comment period and public hearing.  This included 1,014 hazardous waste generators who reported in the last three years. </a:t>
            </a:r>
          </a:p>
          <a:p>
            <a:pPr eaLnBrk="1" hangingPunct="1">
              <a:spcBef>
                <a:spcPct val="0"/>
              </a:spcBef>
            </a:pPr>
            <a:r>
              <a:rPr lang="en-US" altLang="en-US" sz="1100" dirty="0"/>
              <a:t>DEQ held a public hearing on Jan 17, 2018.  2 interested people attended the public hearing in person and unknown by phone. </a:t>
            </a:r>
          </a:p>
          <a:p>
            <a:pPr eaLnBrk="1" hangingPunct="1">
              <a:spcBef>
                <a:spcPct val="0"/>
              </a:spcBef>
            </a:pPr>
            <a:endParaRPr lang="en-US" altLang="en-US" sz="1100" dirty="0"/>
          </a:p>
          <a:p>
            <a:pPr eaLnBrk="1" hangingPunct="1">
              <a:spcBef>
                <a:spcPct val="0"/>
              </a:spcBef>
            </a:pPr>
            <a:r>
              <a:rPr lang="en-US" altLang="en-US" sz="1100" dirty="0">
                <a:solidFill>
                  <a:srgbClr val="FF0000"/>
                </a:solidFill>
              </a:rPr>
              <a:t>NO</a:t>
            </a:r>
            <a:r>
              <a:rPr lang="en-US" altLang="en-US" sz="1100" dirty="0"/>
              <a:t> comments were received. </a:t>
            </a:r>
          </a:p>
          <a:p>
            <a:pPr eaLnBrk="1" hangingPunct="1">
              <a:spcBef>
                <a:spcPct val="0"/>
              </a:spcBef>
            </a:pPr>
            <a:endParaRPr lang="en-US" altLang="en-US" sz="1100" dirty="0"/>
          </a:p>
          <a:p>
            <a:pPr eaLnBrk="1" hangingPunct="1">
              <a:spcBef>
                <a:spcPct val="0"/>
              </a:spcBef>
            </a:pPr>
            <a:r>
              <a:rPr lang="en-US" altLang="en-US" sz="1100" dirty="0"/>
              <a:t>No changes were made in the proposed rules based on the comments received.</a:t>
            </a:r>
          </a:p>
          <a:p>
            <a:pPr eaLnBrk="1" hangingPunct="1">
              <a:spcBef>
                <a:spcPct val="0"/>
              </a:spcBef>
            </a:pPr>
            <a:endParaRPr lang="en-US" altLang="en-US" sz="1100"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E85A95-AF88-4575-9064-A4096E4F2FC1}" type="slidenum">
              <a:rPr lang="en-US" altLang="en-US" smtClean="0">
                <a:latin typeface="Calibri" panose="020F0502020204030204" pitchFamily="34" charset="0"/>
              </a:rPr>
              <a:pPr/>
              <a:t>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2592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r>
              <a:rPr lang="en-US" altLang="en-US" b="0" dirty="0" smtClean="0"/>
              <a:t>In conclusion, DEQ recommends that the Environmental Quality Commission adopt Phase One of the proposed rules in Attachment A as part of chapter 340 of the Oregon Administrative Rules.</a:t>
            </a:r>
          </a:p>
          <a:p>
            <a:pPr marL="0" indent="0" defTabSz="931774">
              <a:buFont typeface="Arial" panose="020B0604020202020204" pitchFamily="34" charset="0"/>
              <a:buNone/>
              <a:defRPr/>
            </a:pPr>
            <a:endParaRPr lang="en-US" b="0" baseline="0" dirty="0" smtClean="0"/>
          </a:p>
          <a:p>
            <a:pPr marL="0" indent="0" defTabSz="931774">
              <a:buFont typeface="Arial" panose="020B0604020202020204" pitchFamily="34" charset="0"/>
              <a:buNone/>
              <a:defRPr/>
            </a:pPr>
            <a:r>
              <a:rPr lang="en-US" b="0" baseline="0" dirty="0" smtClean="0"/>
              <a:t>Chair George and commissioners, thank you for your consideration of the information we presented today, addressing the Hazardous Waste Program work needs in funding. </a:t>
            </a:r>
            <a:endParaRPr lang="en-US" b="0" dirty="0" smtClean="0"/>
          </a:p>
          <a:p>
            <a:pPr marL="174708" indent="-174708">
              <a:buFont typeface="Arial" panose="020B0604020202020204" pitchFamily="34" charset="0"/>
              <a:buChar char="•"/>
            </a:pPr>
            <a:r>
              <a:rPr lang="en-US" b="0" baseline="0" dirty="0" smtClean="0"/>
              <a:t>We welcome any additional questions you might have about the program, rulemaking background and our future plans moving forward. (PAUSE)</a:t>
            </a:r>
          </a:p>
          <a:p>
            <a:pPr marL="174708" indent="-174708">
              <a:buFont typeface="Arial" panose="020B0604020202020204" pitchFamily="34" charset="0"/>
              <a:buChar char="•"/>
            </a:pPr>
            <a:endParaRPr lang="en-US" b="0" baseline="0" dirty="0" smtClean="0"/>
          </a:p>
          <a:p>
            <a:pPr eaLnBrk="1" hangingPunct="1">
              <a:spcBef>
                <a:spcPct val="0"/>
              </a:spcBef>
            </a:pPr>
            <a:r>
              <a:rPr lang="en-US" altLang="en-US" dirty="0" smtClean="0"/>
              <a:t>(Wait for EQC actions)</a:t>
            </a:r>
          </a:p>
          <a:p>
            <a:pPr eaLnBrk="1" hangingPunct="1">
              <a:spcBef>
                <a:spcPct val="0"/>
              </a:spcBef>
            </a:pPr>
            <a:endParaRPr lang="en-US" altLang="en-US" dirty="0" smtClean="0"/>
          </a:p>
          <a:p>
            <a:pPr eaLnBrk="1" hangingPunct="1">
              <a:spcBef>
                <a:spcPct val="0"/>
              </a:spcBef>
            </a:pPr>
            <a:r>
              <a:rPr lang="en-US" altLang="en-US" b="1" dirty="0" smtClean="0"/>
              <a:t>Thank you, Commissioners.</a:t>
            </a:r>
          </a:p>
          <a:p>
            <a:pPr marL="174708" indent="-174708">
              <a:buFont typeface="Arial" panose="020B0604020202020204" pitchFamily="34" charset="0"/>
              <a:buChar char="•"/>
            </a:pPr>
            <a:endParaRPr lang="en-US" b="0" baseline="0" dirty="0" smtClean="0"/>
          </a:p>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C47FEC-0461-4FCE-81E5-53BF9F11FEB1}" type="slidenum">
              <a:rPr lang="en-US" altLang="en-US" smtClean="0">
                <a:latin typeface="Calibri" panose="020F0502020204030204" pitchFamily="34" charset="0"/>
              </a:rPr>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41194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Times New Roman" panose="02020603050405020304" pitchFamily="18" charset="0"/>
                <a:cs typeface="Times New Roman" panose="02020603050405020304" pitchFamily="18" charset="0"/>
              </a:rPr>
              <a:t>Sue Langston</a:t>
            </a:r>
          </a:p>
          <a:p>
            <a:endParaRPr lang="en-US" sz="1400" b="1"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Thank you David,</a:t>
            </a:r>
          </a:p>
          <a:p>
            <a:r>
              <a:rPr lang="en-US" sz="1400" dirty="0">
                <a:latin typeface="Times New Roman" panose="02020603050405020304" pitchFamily="18" charset="0"/>
                <a:cs typeface="Times New Roman" panose="02020603050405020304" pitchFamily="18" charset="0"/>
              </a:rPr>
              <a:t>As a wrap up here is the contact information as promised!</a:t>
            </a:r>
          </a:p>
          <a:p>
            <a:pPr defTabSz="931774">
              <a:defRPr/>
            </a:pPr>
            <a:r>
              <a:rPr lang="en-US" sz="1400" dirty="0">
                <a:latin typeface="Times New Roman" panose="02020603050405020304" pitchFamily="18" charset="0"/>
                <a:cs typeface="Times New Roman" panose="02020603050405020304" pitchFamily="18" charset="0"/>
              </a:rPr>
              <a:t>And again, if you have any questions or think of anything please email David, Jeannette or me.</a:t>
            </a:r>
          </a:p>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315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40206-5BE6-426D-BE36-5ECD0DF8E782}" type="datetime1">
              <a:rPr lang="en-US" smtClean="0"/>
              <a:t>4/1/2019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E9FC36C-D80B-4F69-9874-5C181AF7D3AC}" type="datetime1">
              <a:rPr lang="en-US" smtClean="0"/>
              <a:t>4/1/2019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70519-40EF-469C-87E9-94CD95A783CD}" type="datetime1">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62A22D-28BB-4041-B5B0-00B0CB43421F}" type="datetime1">
              <a:rPr lang="en-US" smtClean="0"/>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606233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315CC-D248-4326-A82F-EDCFAA9FDAAA}" type="datetime1">
              <a:rPr lang="en-US" smtClean="0"/>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330062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39898-70D9-40BA-9A1A-E3B24438B95A}" type="datetime1">
              <a:rPr lang="en-US" smtClean="0"/>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672279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8AD6C-7939-4935-8D35-302955BB8E10}" type="datetime1">
              <a:rPr lang="en-US" smtClean="0"/>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034359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8FBA1-BF9E-4838-9A89-D3300994985E}" type="datetime1">
              <a:rPr lang="en-US" smtClean="0"/>
              <a:t>4/1/2019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16063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CF1079-2C8D-4E94-BF5E-01ADE645D775}" type="datetime1">
              <a:rPr lang="en-US" smtClean="0"/>
              <a:t>4/1/2019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742331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09146-1E8C-43DF-9C15-AC8064B777D1}" type="datetime1">
              <a:rPr lang="en-US" smtClean="0"/>
              <a:t>4/1/2019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07848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8AFB7-36B4-40BC-A9BD-4718FFDCABB5}" type="datetime1">
              <a:rPr lang="en-US" smtClean="0"/>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09102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F2DB3C-5C1A-4DF4-BE6B-FF0C9F325B64}" type="datetime1">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16964-97F3-4369-9F16-07959C2A837E}" type="datetime1">
              <a:rPr lang="en-US" smtClean="0"/>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008082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C906B-5D44-408C-BCE6-8CC046C263F9}" type="datetime1">
              <a:rPr lang="en-US" smtClean="0"/>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167745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78421-9A3A-4EDB-8138-4232E8C2CC98}" type="datetime1">
              <a:rPr lang="en-US" smtClean="0"/>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775116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C5687E81-4055-4EA3-A84B-CA3A3B7E245D}" type="datetimeFigureOut">
              <a:rPr lang="en-US"/>
              <a:pPr>
                <a:defRPr/>
              </a:pPr>
              <a:t>4/1/2019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0AE47128-ED51-49D4-AC0C-615129EFD610}" type="slidenum">
              <a:rPr lang="en-US" altLang="en-US"/>
              <a:pPr>
                <a:defRPr/>
              </a:pPr>
              <a:t>‹#›</a:t>
            </a:fld>
            <a:endParaRPr lang="en-US" altLang="en-US"/>
          </a:p>
        </p:txBody>
      </p:sp>
    </p:spTree>
    <p:extLst>
      <p:ext uri="{BB962C8B-B14F-4D97-AF65-F5344CB8AC3E}">
        <p14:creationId xmlns:p14="http://schemas.microsoft.com/office/powerpoint/2010/main" val="2113900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B8F8A595-0288-4E7D-A9FC-398FEFCE370B}" type="datetimeFigureOut">
              <a:rPr lang="en-US"/>
              <a:pPr>
                <a:defRPr/>
              </a:pPr>
              <a:t>4/1/2019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8177EE4-E9AA-463A-B560-AA1D3A93DFA6}" type="slidenum">
              <a:rPr lang="en-US" altLang="en-US"/>
              <a:pPr>
                <a:defRPr/>
              </a:pPr>
              <a:t>‹#›</a:t>
            </a:fld>
            <a:endParaRPr lang="en-US" altLang="en-US"/>
          </a:p>
        </p:txBody>
      </p:sp>
    </p:spTree>
    <p:extLst>
      <p:ext uri="{BB962C8B-B14F-4D97-AF65-F5344CB8AC3E}">
        <p14:creationId xmlns:p14="http://schemas.microsoft.com/office/powerpoint/2010/main" val="1522306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94707A89-8DB8-44F0-AAB9-9191CB5EF928}" type="datetimeFigureOut">
              <a:rPr lang="en-US"/>
              <a:pPr>
                <a:defRPr/>
              </a:pPr>
              <a:t>4/1/2019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613C2764-D9E5-4D34-ACF5-FDE3094C30C3}" type="slidenum">
              <a:rPr lang="en-US" altLang="en-US"/>
              <a:pPr>
                <a:defRPr/>
              </a:pPr>
              <a:t>‹#›</a:t>
            </a:fld>
            <a:endParaRPr lang="en-US" altLang="en-US"/>
          </a:p>
        </p:txBody>
      </p:sp>
    </p:spTree>
    <p:extLst>
      <p:ext uri="{BB962C8B-B14F-4D97-AF65-F5344CB8AC3E}">
        <p14:creationId xmlns:p14="http://schemas.microsoft.com/office/powerpoint/2010/main" val="2379113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14A86C4-B0D4-4833-9AD0-F508439811D6}" type="datetimeFigureOut">
              <a:rPr lang="en-US"/>
              <a:pPr>
                <a:defRPr/>
              </a:pPr>
              <a:t>4/1/2019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0C3C298-BF80-49DA-B8D9-C43816B44E45}" type="slidenum">
              <a:rPr lang="en-US" altLang="en-US"/>
              <a:pPr>
                <a:defRPr/>
              </a:pPr>
              <a:t>‹#›</a:t>
            </a:fld>
            <a:endParaRPr lang="en-US" altLang="en-US"/>
          </a:p>
        </p:txBody>
      </p:sp>
    </p:spTree>
    <p:extLst>
      <p:ext uri="{BB962C8B-B14F-4D97-AF65-F5344CB8AC3E}">
        <p14:creationId xmlns:p14="http://schemas.microsoft.com/office/powerpoint/2010/main" val="204489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E7B9EA2A-27D9-4E87-B454-E2EAD30F6141}" type="datetimeFigureOut">
              <a:rPr lang="en-US"/>
              <a:pPr>
                <a:defRPr/>
              </a:pPr>
              <a:t>4/1/2019</a:t>
            </a:fld>
            <a:endParaRPr lang="en-US"/>
          </a:p>
        </p:txBody>
      </p:sp>
      <p:sp>
        <p:nvSpPr>
          <p:cNvPr id="8"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608BAB9-A3BF-4C73-9BB1-E9B1C25645E6}" type="slidenum">
              <a:rPr lang="en-US" altLang="en-US"/>
              <a:pPr>
                <a:defRPr/>
              </a:pPr>
              <a:t>‹#›</a:t>
            </a:fld>
            <a:endParaRPr lang="en-US" altLang="en-US"/>
          </a:p>
        </p:txBody>
      </p:sp>
    </p:spTree>
    <p:extLst>
      <p:ext uri="{BB962C8B-B14F-4D97-AF65-F5344CB8AC3E}">
        <p14:creationId xmlns:p14="http://schemas.microsoft.com/office/powerpoint/2010/main" val="1042115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7065E34-092A-45C2-80A1-8CE3775C7602}" type="datetimeFigureOut">
              <a:rPr lang="en-US"/>
              <a:pPr>
                <a:defRPr/>
              </a:pPr>
              <a:t>4/1/2019</a:t>
            </a:fld>
            <a:endParaRPr lang="en-US"/>
          </a:p>
        </p:txBody>
      </p:sp>
      <p:sp>
        <p:nvSpPr>
          <p:cNvPr id="4"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33D2272-B0D8-44FC-8F85-7CA67FFFD393}" type="slidenum">
              <a:rPr lang="en-US" altLang="en-US"/>
              <a:pPr>
                <a:defRPr/>
              </a:pPr>
              <a:t>‹#›</a:t>
            </a:fld>
            <a:endParaRPr lang="en-US" altLang="en-US"/>
          </a:p>
        </p:txBody>
      </p:sp>
    </p:spTree>
    <p:extLst>
      <p:ext uri="{BB962C8B-B14F-4D97-AF65-F5344CB8AC3E}">
        <p14:creationId xmlns:p14="http://schemas.microsoft.com/office/powerpoint/2010/main" val="1837581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8402361-27D8-4101-A6FB-12732D1819C5}" type="datetimeFigureOut">
              <a:rPr lang="en-US"/>
              <a:pPr>
                <a:defRPr/>
              </a:pPr>
              <a:t>4/1/2019</a:t>
            </a:fld>
            <a:endParaRPr lang="en-US"/>
          </a:p>
        </p:txBody>
      </p:sp>
      <p:sp>
        <p:nvSpPr>
          <p:cNvPr id="3"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1669916D-5A53-4F4F-89F3-3E4761FB8F9F}" type="slidenum">
              <a:rPr lang="en-US" altLang="en-US"/>
              <a:pPr>
                <a:defRPr/>
              </a:pPr>
              <a:t>‹#›</a:t>
            </a:fld>
            <a:endParaRPr lang="en-US" altLang="en-US"/>
          </a:p>
        </p:txBody>
      </p:sp>
    </p:spTree>
    <p:extLst>
      <p:ext uri="{BB962C8B-B14F-4D97-AF65-F5344CB8AC3E}">
        <p14:creationId xmlns:p14="http://schemas.microsoft.com/office/powerpoint/2010/main" val="161775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83083C-0811-41EA-B1DC-DF69FB2C1355}" type="datetime1">
              <a:rPr lang="en-US" smtClean="0"/>
              <a:t>4/1/2019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A7614C6-2346-4D3A-A3AA-F74B561DE3E5}" type="datetimeFigureOut">
              <a:rPr lang="en-US"/>
              <a:pPr>
                <a:defRPr/>
              </a:pPr>
              <a:t>4/1/2019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4B169AB-99C9-4BEF-8AC3-208A5C669B45}" type="slidenum">
              <a:rPr lang="en-US" altLang="en-US"/>
              <a:pPr>
                <a:defRPr/>
              </a:pPr>
              <a:t>‹#›</a:t>
            </a:fld>
            <a:endParaRPr lang="en-US" altLang="en-US"/>
          </a:p>
        </p:txBody>
      </p:sp>
    </p:spTree>
    <p:extLst>
      <p:ext uri="{BB962C8B-B14F-4D97-AF65-F5344CB8AC3E}">
        <p14:creationId xmlns:p14="http://schemas.microsoft.com/office/powerpoint/2010/main" val="2124146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CCAFE40-4BB4-4B06-B96F-4B7D80D8671D}" type="datetimeFigureOut">
              <a:rPr lang="en-US"/>
              <a:pPr>
                <a:defRPr/>
              </a:pPr>
              <a:t>4/1/2019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EAD763E9-5220-4D62-8C5C-802525FB83D6}" type="slidenum">
              <a:rPr lang="en-US" altLang="en-US"/>
              <a:pPr>
                <a:defRPr/>
              </a:pPr>
              <a:t>‹#›</a:t>
            </a:fld>
            <a:endParaRPr lang="en-US" altLang="en-US"/>
          </a:p>
        </p:txBody>
      </p:sp>
    </p:spTree>
    <p:extLst>
      <p:ext uri="{BB962C8B-B14F-4D97-AF65-F5344CB8AC3E}">
        <p14:creationId xmlns:p14="http://schemas.microsoft.com/office/powerpoint/2010/main" val="2961109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860E7FC6-0020-4882-BBF7-CE2913913F0B}" type="datetimeFigureOut">
              <a:rPr lang="en-US"/>
              <a:pPr>
                <a:defRPr/>
              </a:pPr>
              <a:t>4/1/2019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D2D44AB-D390-4610-9EFF-B1DA5F45E339}" type="slidenum">
              <a:rPr lang="en-US" altLang="en-US"/>
              <a:pPr>
                <a:defRPr/>
              </a:pPr>
              <a:t>‹#›</a:t>
            </a:fld>
            <a:endParaRPr lang="en-US" altLang="en-US"/>
          </a:p>
        </p:txBody>
      </p:sp>
    </p:spTree>
    <p:extLst>
      <p:ext uri="{BB962C8B-B14F-4D97-AF65-F5344CB8AC3E}">
        <p14:creationId xmlns:p14="http://schemas.microsoft.com/office/powerpoint/2010/main" val="282690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2148ED6-0A47-4C0A-B8A5-9A99810276B3}" type="datetimeFigureOut">
              <a:rPr lang="en-US"/>
              <a:pPr>
                <a:defRPr/>
              </a:pPr>
              <a:t>4/1/2019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B52A14D5-F752-4F41-BBB8-0B450F2A0F2D}" type="slidenum">
              <a:rPr lang="en-US" altLang="en-US"/>
              <a:pPr>
                <a:defRPr/>
              </a:pPr>
              <a:t>‹#›</a:t>
            </a:fld>
            <a:endParaRPr lang="en-US" altLang="en-US"/>
          </a:p>
        </p:txBody>
      </p:sp>
    </p:spTree>
    <p:extLst>
      <p:ext uri="{BB962C8B-B14F-4D97-AF65-F5344CB8AC3E}">
        <p14:creationId xmlns:p14="http://schemas.microsoft.com/office/powerpoint/2010/main" val="2805120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5A0FFB9-C39A-45CD-AE4C-DF939FEA1B6E}" type="datetime1">
              <a:rPr lang="en-US" smtClean="0"/>
              <a:t>4/1/2019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64432938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FA4AD28-2750-4CFD-9B0D-D87EAE14F0AF}" type="datetime1">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66069787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6BAB7A2-C656-4974-8AF7-95BEE7E0FA6F}" type="datetime1">
              <a:rPr lang="en-US" smtClean="0"/>
              <a:t>4/1/2019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645383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28E1939-31B8-411E-9C39-3C81F02F1D17}" type="datetime1">
              <a:rPr lang="en-US" smtClean="0"/>
              <a:t>4/1/2019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9976733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C1B308E-51AD-4FD2-AA01-AADDF97DFF5C}" type="datetime1">
              <a:rPr lang="en-US" smtClean="0"/>
              <a:t>4/1/2019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5123752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0F514-75C5-4FB5-AB62-A460357483F2}" type="datetime1">
              <a:rPr lang="en-US" smtClean="0"/>
              <a:t>4/1/2019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3997957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63EB34-01A1-4B63-A844-6FFD7ED7780F}" type="datetime1">
              <a:rPr lang="en-US" smtClean="0"/>
              <a:t>4/1/2019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8ACCFA4-C561-4F2C-801B-EC2098C96221}" type="datetime1">
              <a:rPr lang="en-US" smtClean="0"/>
              <a:t>4/1/2019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77416877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6546BCE-60DA-48FE-A44E-778E757E243A}" type="datetime1">
              <a:rPr lang="en-US" smtClean="0"/>
              <a:t>4/1/2019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11861009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8184923-301E-462B-80E0-638E7CD29F05}" type="datetime1">
              <a:rPr lang="en-US" smtClean="0"/>
              <a:t>4/1/2019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96076259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DABB48-FFDA-40E4-A614-F1C0F32F92B5}" type="datetime1">
              <a:rPr lang="en-US" smtClean="0"/>
              <a:t>4/1/2019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67764274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8B61F-E168-4D2B-B8B4-F5ABBD3B2B82}" type="datetime1">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419998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8A9596-5C80-4561-94CD-80DF2D977FB0}" type="datetime1">
              <a:rPr lang="en-US" smtClean="0"/>
              <a:t>4/1/2019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79BA518-7D5C-4E0C-9A9E-5E01A6CD986B}" type="datetime1">
              <a:rPr lang="en-US" smtClean="0"/>
              <a:t>4/1/2019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A2AA0E-80D9-4945-BA2E-9BA0F57046EB}" type="datetime1">
              <a:rPr lang="en-US" smtClean="0"/>
              <a:t>4/1/2019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B3D9AD1-E48F-4AEB-9572-739C68A6C648}" type="datetime1">
              <a:rPr lang="en-US" smtClean="0"/>
              <a:t>4/1/2019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4A402E3-145F-43CC-9318-40157A723AF3}" type="datetime1">
              <a:rPr lang="en-US" smtClean="0"/>
              <a:t>4/1/2019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102CAED-AEA4-4B3C-B7FF-3B80E7B26A8F}" type="datetime1">
              <a:rPr lang="en-US" smtClean="0"/>
              <a:t>4/1/2019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CD368-433C-40A6-B8E3-989E6B8446DA}" type="datetime1">
              <a:rPr lang="en-US" smtClean="0"/>
              <a:t>4/1/2019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99293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34971E0-3DC6-4B87-B50F-C5BD5EE81099}" type="datetimeFigureOut">
              <a:rPr lang="en-US"/>
              <a:pPr>
                <a:defRPr/>
              </a:pPr>
              <a:t>4/1/2019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4CBED54-B5AA-4104-9DFC-3EF92C28C9AD}" type="slidenum">
              <a:rPr lang="en-US" altLang="en-US"/>
              <a:pPr>
                <a:defRPr/>
              </a:pPr>
              <a:t>‹#›</a:t>
            </a:fld>
            <a:endParaRPr lang="en-US" altLang="en-US"/>
          </a:p>
        </p:txBody>
      </p:sp>
    </p:spTree>
    <p:extLst>
      <p:ext uri="{BB962C8B-B14F-4D97-AF65-F5344CB8AC3E}">
        <p14:creationId xmlns:p14="http://schemas.microsoft.com/office/powerpoint/2010/main" val="3579674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890763B-1AD2-4CE7-B162-43855109A2E6}" type="datetime1">
              <a:rPr lang="en-US" smtClean="0"/>
              <a:t>4/1/2019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071904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hyperlink" Target="https://www.oregonlaws.org/ors/466.165"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12.jpg"/><Relationship Id="rId4" Type="http://schemas.openxmlformats.org/officeDocument/2006/relationships/hyperlink" Target="https://www.oregonlaws.org/ors/466.045"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hyperlink" Target="http://www.oregon.gov/deq/about-us/eqc/Pages/default.aspx" TargetMode="External"/><Relationship Id="rId2" Type="http://schemas.openxmlformats.org/officeDocument/2006/relationships/notesSlide" Target="../notesSlides/notesSlide6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hyperlink" Target="http://arcweb.sos.state.or.us/pages/rules/oars_300/oar_340/340_100.html"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8.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hyperlink" Target="mailto:Livengood.david@deq.state.or.u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mailto:Acomb.Jeannette@deq.state.or.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latin typeface="Arial" pitchFamily="34" charset="0"/>
                <a:cs typeface="Arial" pitchFamily="34" charset="0"/>
              </a:rPr>
              <a:t>Hazardous Waste Fee Increase EQC Proposal</a:t>
            </a:r>
          </a:p>
          <a:p>
            <a:pPr algn="r"/>
            <a:endParaRPr lang="en-US" sz="3600" dirty="0" smtClean="0">
              <a:latin typeface="Arial" pitchFamily="34" charset="0"/>
              <a:cs typeface="Arial" pitchFamily="34" charset="0"/>
            </a:endParaRPr>
          </a:p>
          <a:p>
            <a:pPr algn="r"/>
            <a:endParaRPr lang="en-US" sz="2800" dirty="0" smtClean="0">
              <a:latin typeface="Arial" pitchFamily="34" charset="0"/>
              <a:cs typeface="Arial" pitchFamily="34" charset="0"/>
            </a:endParaRPr>
          </a:p>
          <a:p>
            <a:pPr algn="r">
              <a:lnSpc>
                <a:spcPct val="110000"/>
              </a:lnSpc>
              <a:spcBef>
                <a:spcPts val="0"/>
              </a:spcBef>
            </a:pPr>
            <a:r>
              <a:rPr lang="en-US" sz="2800" dirty="0" smtClean="0"/>
              <a:t>May 17, 2019</a:t>
            </a:r>
            <a:endParaRPr lang="en-US" sz="2800" dirty="0" smtClean="0">
              <a:latin typeface="Arial" pitchFamily="34" charset="0"/>
              <a:cs typeface="Arial" pitchFamily="34" charset="0"/>
            </a:endParaRPr>
          </a:p>
          <a:p>
            <a:pPr algn="r">
              <a:lnSpc>
                <a:spcPct val="110000"/>
              </a:lnSpc>
              <a:spcBef>
                <a:spcPts val="0"/>
              </a:spcBef>
            </a:pPr>
            <a:r>
              <a:rPr lang="en-US" sz="2800" dirty="0" smtClean="0"/>
              <a:t>Portland, OR</a:t>
            </a:r>
            <a:endParaRPr lang="en-US" sz="2800" dirty="0" smtClean="0">
              <a:latin typeface="Arial" pitchFamily="34" charset="0"/>
              <a:cs typeface="Arial" pitchFamily="34" charset="0"/>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599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4000" dirty="0" smtClean="0">
                <a:solidFill>
                  <a:schemeClr val="bg1"/>
                </a:solidFill>
                <a:latin typeface="Arial" pitchFamily="34" charset="0"/>
                <a:cs typeface="Arial" pitchFamily="34" charset="0"/>
              </a:rPr>
              <a:t>Proposed Annual Compliance Determination Fee </a:t>
            </a:r>
            <a:endParaRPr lang="en-US" sz="40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10</a:t>
            </a:fld>
            <a:endParaRPr lang="en-US"/>
          </a:p>
        </p:txBody>
      </p:sp>
    </p:spTree>
    <p:extLst>
      <p:ext uri="{BB962C8B-B14F-4D97-AF65-F5344CB8AC3E}">
        <p14:creationId xmlns:p14="http://schemas.microsoft.com/office/powerpoint/2010/main" val="233950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Management Method Factor Proposal</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43148"/>
            <a:ext cx="8610600" cy="1143000"/>
          </a:xfrm>
        </p:spPr>
        <p:txBody>
          <a:bodyPr>
            <a:normAutofit/>
          </a:bodyPr>
          <a:lstStyle/>
          <a:p>
            <a:endParaRPr lang="en-US" sz="2800" b="1" dirty="0" smtClean="0"/>
          </a:p>
          <a:p>
            <a:r>
              <a:rPr lang="en-US" sz="2800" b="1" dirty="0" smtClean="0"/>
              <a:t>Increase all factors incrementally through 2024. </a:t>
            </a:r>
          </a:p>
          <a:p>
            <a:endParaRPr lang="en-US" sz="2800" i="1" dirty="0" smtClean="0"/>
          </a:p>
        </p:txBody>
      </p:sp>
      <p:sp>
        <p:nvSpPr>
          <p:cNvPr id="6" name="Rectangle 5"/>
          <p:cNvSpPr/>
          <p:nvPr/>
        </p:nvSpPr>
        <p:spPr>
          <a:xfrm>
            <a:off x="152400" y="621029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618551" y="6046304"/>
            <a:ext cx="320040" cy="7315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91388808"/>
              </p:ext>
            </p:extLst>
          </p:nvPr>
        </p:nvGraphicFramePr>
        <p:xfrm>
          <a:off x="609600" y="2385953"/>
          <a:ext cx="7696200" cy="3120175"/>
        </p:xfrm>
        <a:graphic>
          <a:graphicData uri="http://schemas.openxmlformats.org/drawingml/2006/table">
            <a:tbl>
              <a:tblPr firstRow="1" bandRow="1">
                <a:tableStyleId>{5C22544A-7EE6-4342-B048-85BDC9FD1C3A}</a:tableStyleId>
              </a:tblPr>
              <a:tblGrid>
                <a:gridCol w="2111886">
                  <a:extLst>
                    <a:ext uri="{9D8B030D-6E8A-4147-A177-3AD203B41FA5}">
                      <a16:colId xmlns:a16="http://schemas.microsoft.com/office/drawing/2014/main" val="1764300129"/>
                    </a:ext>
                  </a:extLst>
                </a:gridCol>
                <a:gridCol w="1705754">
                  <a:extLst>
                    <a:ext uri="{9D8B030D-6E8A-4147-A177-3AD203B41FA5}">
                      <a16:colId xmlns:a16="http://schemas.microsoft.com/office/drawing/2014/main" val="113049297"/>
                    </a:ext>
                  </a:extLst>
                </a:gridCol>
                <a:gridCol w="2172806">
                  <a:extLst>
                    <a:ext uri="{9D8B030D-6E8A-4147-A177-3AD203B41FA5}">
                      <a16:colId xmlns:a16="http://schemas.microsoft.com/office/drawing/2014/main" val="1398953980"/>
                    </a:ext>
                  </a:extLst>
                </a:gridCol>
                <a:gridCol w="1705754">
                  <a:extLst>
                    <a:ext uri="{9D8B030D-6E8A-4147-A177-3AD203B41FA5}">
                      <a16:colId xmlns:a16="http://schemas.microsoft.com/office/drawing/2014/main" val="184272814"/>
                    </a:ext>
                  </a:extLst>
                </a:gridCol>
              </a:tblGrid>
              <a:tr h="909715">
                <a:tc>
                  <a:txBody>
                    <a:bodyPr/>
                    <a:lstStyle/>
                    <a:p>
                      <a:pPr algn="ctr"/>
                      <a:r>
                        <a:rPr lang="en-US" dirty="0" smtClean="0"/>
                        <a:t>Year</a:t>
                      </a:r>
                      <a:endParaRPr lang="en-ZW" dirty="0"/>
                    </a:p>
                  </a:txBody>
                  <a:tcPr>
                    <a:solidFill>
                      <a:srgbClr val="439777"/>
                    </a:solidFill>
                  </a:tcPr>
                </a:tc>
                <a:tc>
                  <a:txBody>
                    <a:bodyPr/>
                    <a:lstStyle/>
                    <a:p>
                      <a:pPr algn="ctr"/>
                      <a:r>
                        <a:rPr lang="en-US" dirty="0" smtClean="0"/>
                        <a:t>Factor increase</a:t>
                      </a:r>
                      <a:endParaRPr lang="en-ZW" dirty="0"/>
                    </a:p>
                  </a:txBody>
                  <a:tcPr>
                    <a:solidFill>
                      <a:srgbClr val="439777"/>
                    </a:solidFill>
                  </a:tcPr>
                </a:tc>
                <a:tc>
                  <a:txBody>
                    <a:bodyPr/>
                    <a:lstStyle/>
                    <a:p>
                      <a:pPr algn="ctr"/>
                      <a:r>
                        <a:rPr lang="en-US" dirty="0" smtClean="0"/>
                        <a:t>Additional</a:t>
                      </a:r>
                      <a:r>
                        <a:rPr lang="en-US" baseline="0" dirty="0" smtClean="0"/>
                        <a:t> Revenue Generated</a:t>
                      </a:r>
                      <a:endParaRPr lang="en-ZW" dirty="0"/>
                    </a:p>
                  </a:txBody>
                  <a:tcPr>
                    <a:solidFill>
                      <a:srgbClr val="439777"/>
                    </a:solidFill>
                  </a:tcPr>
                </a:tc>
                <a:tc>
                  <a:txBody>
                    <a:bodyPr/>
                    <a:lstStyle/>
                    <a:p>
                      <a:pPr algn="ctr"/>
                      <a:r>
                        <a:rPr lang="en-US" dirty="0" smtClean="0"/>
                        <a:t>Total</a:t>
                      </a:r>
                      <a:r>
                        <a:rPr lang="en-US" baseline="0" dirty="0" smtClean="0"/>
                        <a:t> Revenue Generated</a:t>
                      </a:r>
                      <a:endParaRPr lang="en-ZW" dirty="0"/>
                    </a:p>
                  </a:txBody>
                  <a:tcPr>
                    <a:solidFill>
                      <a:srgbClr val="439777"/>
                    </a:solidFill>
                  </a:tcPr>
                </a:tc>
                <a:extLst>
                  <a:ext uri="{0D108BD9-81ED-4DB2-BD59-A6C34878D82A}">
                    <a16:rowId xmlns:a16="http://schemas.microsoft.com/office/drawing/2014/main" val="1626531209"/>
                  </a:ext>
                </a:extLst>
              </a:tr>
              <a:tr h="368940">
                <a:tc>
                  <a:txBody>
                    <a:bodyPr/>
                    <a:lstStyle/>
                    <a:p>
                      <a:pPr algn="ctr"/>
                      <a:r>
                        <a:rPr lang="en-US" dirty="0" smtClean="0"/>
                        <a:t>Jul</a:t>
                      </a:r>
                      <a:r>
                        <a:rPr lang="en-US" baseline="0" dirty="0" smtClean="0"/>
                        <a:t> - 2019</a:t>
                      </a:r>
                      <a:endParaRPr lang="en-ZW" dirty="0"/>
                    </a:p>
                  </a:txBody>
                  <a:tcPr/>
                </a:tc>
                <a:tc>
                  <a:txBody>
                    <a:bodyPr/>
                    <a:lstStyle/>
                    <a:p>
                      <a:pPr algn="ctr"/>
                      <a:r>
                        <a:rPr lang="en-US" dirty="0" smtClean="0"/>
                        <a:t>12%</a:t>
                      </a:r>
                      <a:endParaRPr lang="en-ZW" dirty="0"/>
                    </a:p>
                  </a:txBody>
                  <a:tcPr/>
                </a:tc>
                <a:tc>
                  <a:txBody>
                    <a:bodyPr/>
                    <a:lstStyle/>
                    <a:p>
                      <a:pPr algn="ctr"/>
                      <a:r>
                        <a:rPr lang="en-US" dirty="0" smtClean="0"/>
                        <a:t>$166,999</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$166,999</a:t>
                      </a:r>
                      <a:endParaRPr lang="en-ZW" dirty="0"/>
                    </a:p>
                  </a:txBody>
                  <a:tcPr/>
                </a:tc>
                <a:extLst>
                  <a:ext uri="{0D108BD9-81ED-4DB2-BD59-A6C34878D82A}">
                    <a16:rowId xmlns:a16="http://schemas.microsoft.com/office/drawing/2014/main" val="376190773"/>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- 2020</a:t>
                      </a:r>
                      <a:endParaRPr lang="en-ZW" dirty="0"/>
                    </a:p>
                  </a:txBody>
                  <a:tcPr/>
                </a:tc>
                <a:tc>
                  <a:txBody>
                    <a:bodyPr/>
                    <a:lstStyle/>
                    <a:p>
                      <a:pPr algn="ctr"/>
                      <a:r>
                        <a:rPr lang="en-US" dirty="0" smtClean="0"/>
                        <a:t>17%</a:t>
                      </a:r>
                      <a:endParaRPr lang="en-ZW" dirty="0"/>
                    </a:p>
                  </a:txBody>
                  <a:tcPr/>
                </a:tc>
                <a:tc>
                  <a:txBody>
                    <a:bodyPr/>
                    <a:lstStyle/>
                    <a:p>
                      <a:pPr algn="ctr"/>
                      <a:r>
                        <a:rPr lang="en-ZW" dirty="0" smtClean="0"/>
                        <a:t>$264,768</a:t>
                      </a:r>
                      <a:endParaRPr lang="en-ZW" dirty="0"/>
                    </a:p>
                  </a:txBody>
                  <a:tcPr/>
                </a:tc>
                <a:tc>
                  <a:txBody>
                    <a:bodyPr/>
                    <a:lstStyle/>
                    <a:p>
                      <a:pPr algn="ctr"/>
                      <a:r>
                        <a:rPr lang="en-US" dirty="0" smtClean="0"/>
                        <a:t>$431,767</a:t>
                      </a:r>
                      <a:endParaRPr lang="en-ZW" dirty="0"/>
                    </a:p>
                  </a:txBody>
                  <a:tcPr/>
                </a:tc>
                <a:extLst>
                  <a:ext uri="{0D108BD9-81ED-4DB2-BD59-A6C34878D82A}">
                    <a16:rowId xmlns:a16="http://schemas.microsoft.com/office/drawing/2014/main" val="770253319"/>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- 2021</a:t>
                      </a:r>
                      <a:endParaRPr lang="en-ZW" dirty="0"/>
                    </a:p>
                  </a:txBody>
                  <a:tcPr/>
                </a:tc>
                <a:tc>
                  <a:txBody>
                    <a:bodyPr/>
                    <a:lstStyle/>
                    <a:p>
                      <a:pPr algn="ctr"/>
                      <a:r>
                        <a:rPr lang="en-US" dirty="0" smtClean="0"/>
                        <a:t>5%</a:t>
                      </a:r>
                      <a:endParaRPr lang="en-ZW" dirty="0"/>
                    </a:p>
                  </a:txBody>
                  <a:tcPr/>
                </a:tc>
                <a:tc>
                  <a:txBody>
                    <a:bodyPr/>
                    <a:lstStyle/>
                    <a:p>
                      <a:pPr algn="ctr"/>
                      <a:r>
                        <a:rPr lang="en-ZW" dirty="0" smtClean="0"/>
                        <a:t>$91,111</a:t>
                      </a:r>
                      <a:endParaRPr lang="en-ZW" dirty="0"/>
                    </a:p>
                  </a:txBody>
                  <a:tcPr/>
                </a:tc>
                <a:tc>
                  <a:txBody>
                    <a:bodyPr/>
                    <a:lstStyle/>
                    <a:p>
                      <a:pPr algn="ctr"/>
                      <a:r>
                        <a:rPr lang="en-US" dirty="0" smtClean="0"/>
                        <a:t>$522,878</a:t>
                      </a:r>
                      <a:endParaRPr lang="en-ZW" dirty="0"/>
                    </a:p>
                  </a:txBody>
                  <a:tcPr/>
                </a:tc>
                <a:extLst>
                  <a:ext uri="{0D108BD9-81ED-4DB2-BD59-A6C34878D82A}">
                    <a16:rowId xmlns:a16="http://schemas.microsoft.com/office/drawing/2014/main" val="2268182820"/>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- 2022</a:t>
                      </a:r>
                      <a:endParaRPr lang="en-ZW" dirty="0"/>
                    </a:p>
                  </a:txBody>
                  <a:tcPr/>
                </a:tc>
                <a:tc>
                  <a:txBody>
                    <a:bodyPr/>
                    <a:lstStyle/>
                    <a:p>
                      <a:pPr algn="ctr"/>
                      <a:r>
                        <a:rPr lang="en-US" dirty="0" smtClean="0"/>
                        <a:t>8%</a:t>
                      </a:r>
                      <a:endParaRPr lang="en-ZW" dirty="0"/>
                    </a:p>
                  </a:txBody>
                  <a:tcPr/>
                </a:tc>
                <a:tc>
                  <a:txBody>
                    <a:bodyPr/>
                    <a:lstStyle/>
                    <a:p>
                      <a:pPr algn="ctr"/>
                      <a:r>
                        <a:rPr lang="en-ZW" dirty="0" smtClean="0"/>
                        <a:t>$153,067</a:t>
                      </a:r>
                      <a:endParaRPr lang="en-ZW" dirty="0"/>
                    </a:p>
                  </a:txBody>
                  <a:tcPr/>
                </a:tc>
                <a:tc>
                  <a:txBody>
                    <a:bodyPr/>
                    <a:lstStyle/>
                    <a:p>
                      <a:pPr algn="ctr"/>
                      <a:r>
                        <a:rPr lang="en-US" dirty="0" smtClean="0"/>
                        <a:t>$675,945</a:t>
                      </a:r>
                      <a:endParaRPr lang="en-ZW" dirty="0"/>
                    </a:p>
                  </a:txBody>
                  <a:tcPr/>
                </a:tc>
                <a:extLst>
                  <a:ext uri="{0D108BD9-81ED-4DB2-BD59-A6C34878D82A}">
                    <a16:rowId xmlns:a16="http://schemas.microsoft.com/office/drawing/2014/main" val="1655907490"/>
                  </a:ext>
                </a:extLst>
              </a:tr>
              <a:tr h="365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- 2023</a:t>
                      </a:r>
                      <a:endParaRPr lang="en-ZW" dirty="0"/>
                    </a:p>
                  </a:txBody>
                  <a:tcPr/>
                </a:tc>
                <a:tc>
                  <a:txBody>
                    <a:bodyPr/>
                    <a:lstStyle/>
                    <a:p>
                      <a:pPr algn="ctr"/>
                      <a:r>
                        <a:rPr lang="en-US" dirty="0" smtClean="0"/>
                        <a:t>7%</a:t>
                      </a:r>
                      <a:endParaRPr lang="en-ZW" dirty="0"/>
                    </a:p>
                  </a:txBody>
                  <a:tcPr/>
                </a:tc>
                <a:tc>
                  <a:txBody>
                    <a:bodyPr/>
                    <a:lstStyle/>
                    <a:p>
                      <a:pPr algn="ctr"/>
                      <a:r>
                        <a:rPr lang="en-ZW" dirty="0" smtClean="0"/>
                        <a:t>$144,648</a:t>
                      </a:r>
                      <a:endParaRPr lang="en-ZW" dirty="0"/>
                    </a:p>
                  </a:txBody>
                  <a:tcPr/>
                </a:tc>
                <a:tc>
                  <a:txBody>
                    <a:bodyPr/>
                    <a:lstStyle/>
                    <a:p>
                      <a:pPr algn="ctr"/>
                      <a:r>
                        <a:rPr lang="en-US" dirty="0" smtClean="0"/>
                        <a:t>$820,593</a:t>
                      </a:r>
                      <a:endParaRPr lang="en-ZW" dirty="0"/>
                    </a:p>
                  </a:txBody>
                  <a:tcPr/>
                </a:tc>
                <a:extLst>
                  <a:ext uri="{0D108BD9-81ED-4DB2-BD59-A6C34878D82A}">
                    <a16:rowId xmlns:a16="http://schemas.microsoft.com/office/drawing/2014/main" val="1416642501"/>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- 2024</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7%</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W" dirty="0" smtClean="0"/>
                        <a:t>$154,774</a:t>
                      </a:r>
                      <a:endParaRPr lang="en-ZW" dirty="0"/>
                    </a:p>
                  </a:txBody>
                  <a:tcPr/>
                </a:tc>
                <a:tc>
                  <a:txBody>
                    <a:bodyPr/>
                    <a:lstStyle/>
                    <a:p>
                      <a:pPr algn="ctr"/>
                      <a:r>
                        <a:rPr lang="en-US" dirty="0" smtClean="0"/>
                        <a:t>$975,367</a:t>
                      </a:r>
                      <a:endParaRPr lang="en-ZW" dirty="0"/>
                    </a:p>
                  </a:txBody>
                  <a:tcPr/>
                </a:tc>
                <a:extLst>
                  <a:ext uri="{0D108BD9-81ED-4DB2-BD59-A6C34878D82A}">
                    <a16:rowId xmlns:a16="http://schemas.microsoft.com/office/drawing/2014/main" val="857516433"/>
                  </a:ext>
                </a:extLst>
              </a:tr>
            </a:tbl>
          </a:graphicData>
        </a:graphic>
      </p:graphicFrame>
    </p:spTree>
    <p:extLst>
      <p:ext uri="{BB962C8B-B14F-4D97-AF65-F5344CB8AC3E}">
        <p14:creationId xmlns:p14="http://schemas.microsoft.com/office/powerpoint/2010/main" val="100145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Introduce Permit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576663"/>
            <a:ext cx="4038600" cy="4525963"/>
          </a:xfrm>
        </p:spPr>
        <p:txBody>
          <a:bodyPr>
            <a:normAutofit/>
          </a:bodyPr>
          <a:lstStyle/>
          <a:p>
            <a:r>
              <a:rPr lang="en-US" dirty="0" smtClean="0"/>
              <a:t>What are the pros and cons associated with</a:t>
            </a:r>
            <a:r>
              <a:rPr lang="en-US" dirty="0"/>
              <a:t> </a:t>
            </a:r>
            <a:r>
              <a:rPr lang="en-US" dirty="0" smtClean="0"/>
              <a:t>the permit proposal?</a:t>
            </a:r>
          </a:p>
          <a:p>
            <a:endParaRPr lang="en-US" dirty="0" smtClean="0"/>
          </a:p>
          <a:p>
            <a:r>
              <a:rPr lang="en-US" dirty="0"/>
              <a:t>What else should DEQ know as we consider </a:t>
            </a:r>
            <a:r>
              <a:rPr lang="en-US" dirty="0" smtClean="0"/>
              <a:t>the permit proposal? </a:t>
            </a:r>
          </a:p>
          <a:p>
            <a:pPr marL="0" indent="0">
              <a:buNone/>
            </a:pPr>
            <a:endParaRPr lang="en-US" dirty="0" smtClean="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9620" y="2179808"/>
            <a:ext cx="4038600" cy="302812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1168" y="599694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12</a:t>
            </a:fld>
            <a:endParaRPr lang="en-US"/>
          </a:p>
        </p:txBody>
      </p:sp>
    </p:spTree>
    <p:extLst>
      <p:ext uri="{BB962C8B-B14F-4D97-AF65-F5344CB8AC3E}">
        <p14:creationId xmlns:p14="http://schemas.microsoft.com/office/powerpoint/2010/main" val="2745379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683940920"/>
              </p:ext>
            </p:extLst>
          </p:nvPr>
        </p:nvGraphicFramePr>
        <p:xfrm>
          <a:off x="3525072" y="1302266"/>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80191349"/>
                  </a:ext>
                </a:extLst>
              </a:tr>
            </a:tbl>
          </a:graphicData>
        </a:graphic>
      </p:graphicFrame>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sp>
        <p:nvSpPr>
          <p:cNvPr id="11" name="Striped Right Arrow 10"/>
          <p:cNvSpPr/>
          <p:nvPr/>
        </p:nvSpPr>
        <p:spPr>
          <a:xfrm rot="10800000">
            <a:off x="5342351" y="1011262"/>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3" name="TextBox 12"/>
          <p:cNvSpPr txBox="1"/>
          <p:nvPr/>
        </p:nvSpPr>
        <p:spPr>
          <a:xfrm>
            <a:off x="5639585" y="1207595"/>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a:off x="2071844" y="4050626"/>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8" name="TextBox 17"/>
          <p:cNvSpPr txBox="1"/>
          <p:nvPr/>
        </p:nvSpPr>
        <p:spPr>
          <a:xfrm>
            <a:off x="2171177" y="4165105"/>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21" name="Rounded Rectangle 20"/>
          <p:cNvSpPr/>
          <p:nvPr/>
        </p:nvSpPr>
        <p:spPr>
          <a:xfrm>
            <a:off x="3475525" y="112776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5" name="TextBox 14"/>
          <p:cNvSpPr txBox="1"/>
          <p:nvPr/>
        </p:nvSpPr>
        <p:spPr>
          <a:xfrm>
            <a:off x="3967964" y="4572000"/>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3977903" y="2024241"/>
            <a:ext cx="930965"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$476K</a:t>
            </a:r>
            <a:endParaRPr lang="en-ZW" b="1" dirty="0">
              <a:solidFill>
                <a:srgbClr val="439777"/>
              </a:solidFill>
            </a:endParaRPr>
          </a:p>
        </p:txBody>
      </p:sp>
      <p:sp>
        <p:nvSpPr>
          <p:cNvPr id="23" name="TextBox 22"/>
          <p:cNvSpPr txBox="1"/>
          <p:nvPr/>
        </p:nvSpPr>
        <p:spPr>
          <a:xfrm>
            <a:off x="4046951" y="1272227"/>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pic>
        <p:nvPicPr>
          <p:cNvPr id="12" name="Picture 11" descr="Logo Color RegularSM.jpg"/>
          <p:cNvPicPr>
            <a:picLocks noChangeAspect="1"/>
          </p:cNvPicPr>
          <p:nvPr/>
        </p:nvPicPr>
        <p:blipFill>
          <a:blip r:embed="rId3" cstate="print"/>
          <a:stretch>
            <a:fillRect/>
          </a:stretch>
        </p:blipFill>
        <p:spPr>
          <a:xfrm>
            <a:off x="8672746" y="6037930"/>
            <a:ext cx="320040" cy="731520"/>
          </a:xfrm>
          <a:prstGeom prst="rect">
            <a:avLst/>
          </a:prstGeom>
        </p:spPr>
      </p:pic>
    </p:spTree>
    <p:extLst>
      <p:ext uri="{BB962C8B-B14F-4D97-AF65-F5344CB8AC3E}">
        <p14:creationId xmlns:p14="http://schemas.microsoft.com/office/powerpoint/2010/main" val="37649422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1" grpId="0" animBg="1"/>
      <p:bldP spid="15" grpId="0"/>
      <p:bldP spid="16"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Annual Fee Proposal - #2</a:t>
            </a:r>
            <a:endParaRPr lang="en-US" sz="3200" dirty="0">
              <a:solidFill>
                <a:schemeClr val="bg1"/>
              </a:solidFill>
              <a:latin typeface="Arial" pitchFamily="34" charset="0"/>
              <a:cs typeface="Arial" pitchFamily="34" charset="0"/>
            </a:endParaRPr>
          </a:p>
        </p:txBody>
      </p:sp>
      <p:sp>
        <p:nvSpPr>
          <p:cNvPr id="7" name="TextBox 6"/>
          <p:cNvSpPr txBox="1"/>
          <p:nvPr/>
        </p:nvSpPr>
        <p:spPr>
          <a:xfrm>
            <a:off x="533400" y="1502320"/>
            <a:ext cx="7988808" cy="523220"/>
          </a:xfrm>
          <a:prstGeom prst="rect">
            <a:avLst/>
          </a:prstGeom>
          <a:noFill/>
        </p:spPr>
        <p:txBody>
          <a:bodyPr wrap="square" rtlCol="0">
            <a:spAutoFit/>
          </a:bodyPr>
          <a:lstStyle/>
          <a:p>
            <a:r>
              <a:rPr lang="en-US" sz="2800" dirty="0" smtClean="0"/>
              <a:t>Increase </a:t>
            </a:r>
            <a:r>
              <a:rPr lang="en-US" sz="2800" dirty="0"/>
              <a:t>compliance determination </a:t>
            </a:r>
            <a:r>
              <a:rPr lang="en-US" sz="2800" dirty="0" smtClean="0"/>
              <a:t>31% to match CPI: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3393029094"/>
              </p:ext>
            </p:extLst>
          </p:nvPr>
        </p:nvGraphicFramePr>
        <p:xfrm>
          <a:off x="533400" y="2362200"/>
          <a:ext cx="8077200" cy="3086980"/>
        </p:xfrm>
        <a:graphic>
          <a:graphicData uri="http://schemas.openxmlformats.org/drawingml/2006/table">
            <a:tbl>
              <a:tblPr firstRow="1" bandRow="1">
                <a:tableStyleId>{F5AB1C69-6EDB-4FF4-983F-18BD219EF322}</a:tableStyleId>
              </a:tblPr>
              <a:tblGrid>
                <a:gridCol w="2019300">
                  <a:extLst>
                    <a:ext uri="{9D8B030D-6E8A-4147-A177-3AD203B41FA5}">
                      <a16:colId xmlns:a16="http://schemas.microsoft.com/office/drawing/2014/main" val="3526557101"/>
                    </a:ext>
                  </a:extLst>
                </a:gridCol>
                <a:gridCol w="2019300">
                  <a:extLst>
                    <a:ext uri="{9D8B030D-6E8A-4147-A177-3AD203B41FA5}">
                      <a16:colId xmlns:a16="http://schemas.microsoft.com/office/drawing/2014/main" val="1183722830"/>
                    </a:ext>
                  </a:extLst>
                </a:gridCol>
                <a:gridCol w="2019300">
                  <a:extLst>
                    <a:ext uri="{9D8B030D-6E8A-4147-A177-3AD203B41FA5}">
                      <a16:colId xmlns:a16="http://schemas.microsoft.com/office/drawing/2014/main" val="1287457847"/>
                    </a:ext>
                  </a:extLst>
                </a:gridCol>
                <a:gridCol w="2019300">
                  <a:extLst>
                    <a:ext uri="{9D8B030D-6E8A-4147-A177-3AD203B41FA5}">
                      <a16:colId xmlns:a16="http://schemas.microsoft.com/office/drawing/2014/main" val="621787557"/>
                    </a:ext>
                  </a:extLst>
                </a:gridCol>
              </a:tblGrid>
              <a:tr h="927999">
                <a:tc>
                  <a:txBody>
                    <a:bodyPr/>
                    <a:lstStyle/>
                    <a:p>
                      <a:r>
                        <a:rPr lang="en-US" sz="2400" dirty="0" smtClean="0">
                          <a:solidFill>
                            <a:schemeClr val="tx1"/>
                          </a:solidFill>
                        </a:rPr>
                        <a:t>Fee Type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Current Fee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Proposed Fee Increase</a:t>
                      </a:r>
                      <a:r>
                        <a:rPr lang="en-US" sz="2400" baseline="0" dirty="0" smtClean="0">
                          <a:solidFill>
                            <a:schemeClr val="tx1"/>
                          </a:solidFill>
                        </a:rPr>
                        <a:t> </a:t>
                      </a:r>
                      <a:endParaRPr lang="en-US" sz="2400" dirty="0" smtClean="0">
                        <a:solidFill>
                          <a:schemeClr val="tx1"/>
                        </a:solidFill>
                      </a:endParaRPr>
                    </a:p>
                    <a:p>
                      <a:pPr algn="ctr"/>
                      <a:r>
                        <a:rPr lang="en-US" sz="2400" dirty="0" smtClean="0">
                          <a:solidFill>
                            <a:schemeClr val="tx1"/>
                          </a:solidFill>
                        </a:rPr>
                        <a:t>2019</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Difference</a:t>
                      </a:r>
                      <a:endParaRPr lang="en-US" sz="2400" dirty="0">
                        <a:solidFill>
                          <a:schemeClr val="tx1"/>
                        </a:solidFill>
                      </a:endParaRPr>
                    </a:p>
                  </a:txBody>
                  <a:tcPr>
                    <a:solidFill>
                      <a:srgbClr val="57B591"/>
                    </a:solidFill>
                  </a:tcPr>
                </a:tc>
                <a:extLst>
                  <a:ext uri="{0D108BD9-81ED-4DB2-BD59-A6C34878D82A}">
                    <a16:rowId xmlns:a16="http://schemas.microsoft.com/office/drawing/2014/main" val="2239465011"/>
                  </a:ext>
                </a:extLst>
              </a:tr>
              <a:tr h="537650">
                <a:tc>
                  <a:txBody>
                    <a:bodyPr/>
                    <a:lstStyle/>
                    <a:p>
                      <a:r>
                        <a:rPr lang="en-US" sz="2400" dirty="0" smtClean="0"/>
                        <a:t>Storage</a:t>
                      </a:r>
                      <a:endParaRPr lang="en-US" sz="2400" dirty="0"/>
                    </a:p>
                  </a:txBody>
                  <a:tcPr>
                    <a:solidFill>
                      <a:srgbClr val="9FD5C0"/>
                    </a:solidFill>
                  </a:tcPr>
                </a:tc>
                <a:tc>
                  <a:txBody>
                    <a:bodyPr/>
                    <a:lstStyle/>
                    <a:p>
                      <a:pPr algn="ctr"/>
                      <a:r>
                        <a:rPr lang="en-US" sz="2400" dirty="0" smtClean="0"/>
                        <a:t>$18,750</a:t>
                      </a:r>
                      <a:endParaRPr lang="en-US" sz="2400" dirty="0"/>
                    </a:p>
                  </a:txBody>
                  <a:tcPr>
                    <a:solidFill>
                      <a:srgbClr val="9FD5C0"/>
                    </a:solidFill>
                  </a:tcPr>
                </a:tc>
                <a:tc>
                  <a:txBody>
                    <a:bodyPr/>
                    <a:lstStyle/>
                    <a:p>
                      <a:pPr algn="ctr"/>
                      <a:r>
                        <a:rPr lang="en-US" sz="2400" dirty="0" smtClean="0"/>
                        <a:t>$24,500</a:t>
                      </a:r>
                      <a:endParaRPr lang="en-US" sz="2400" dirty="0"/>
                    </a:p>
                  </a:txBody>
                  <a:tcPr>
                    <a:solidFill>
                      <a:srgbClr val="9FD5C0"/>
                    </a:solidFill>
                  </a:tcPr>
                </a:tc>
                <a:tc>
                  <a:txBody>
                    <a:bodyPr/>
                    <a:lstStyle/>
                    <a:p>
                      <a:pPr algn="ctr"/>
                      <a:r>
                        <a:rPr lang="en-US" sz="2400" dirty="0" smtClean="0"/>
                        <a:t>$5,750</a:t>
                      </a:r>
                      <a:endParaRPr lang="en-US" sz="2400" dirty="0"/>
                    </a:p>
                  </a:txBody>
                  <a:tcPr>
                    <a:solidFill>
                      <a:srgbClr val="9FD5C0"/>
                    </a:solidFill>
                  </a:tcPr>
                </a:tc>
                <a:extLst>
                  <a:ext uri="{0D108BD9-81ED-4DB2-BD59-A6C34878D82A}">
                    <a16:rowId xmlns:a16="http://schemas.microsoft.com/office/drawing/2014/main" val="2167533871"/>
                  </a:ext>
                </a:extLst>
              </a:tr>
              <a:tr h="511301">
                <a:tc>
                  <a:txBody>
                    <a:bodyPr/>
                    <a:lstStyle/>
                    <a:p>
                      <a:r>
                        <a:rPr lang="en-US" sz="2400" dirty="0" smtClean="0"/>
                        <a:t>Multi-Treatment</a:t>
                      </a:r>
                      <a:endParaRPr lang="en-US" sz="2400" dirty="0"/>
                    </a:p>
                  </a:txBody>
                  <a:tcPr>
                    <a:solidFill>
                      <a:srgbClr val="9FD5C0"/>
                    </a:solidFill>
                  </a:tcPr>
                </a:tc>
                <a:tc>
                  <a:txBody>
                    <a:bodyPr/>
                    <a:lstStyle/>
                    <a:p>
                      <a:pPr algn="ctr"/>
                      <a:r>
                        <a:rPr lang="en-US" sz="2400" dirty="0" smtClean="0"/>
                        <a:t>$75,000</a:t>
                      </a:r>
                      <a:endParaRPr lang="en-US" sz="2400" dirty="0"/>
                    </a:p>
                  </a:txBody>
                  <a:tcPr>
                    <a:solidFill>
                      <a:srgbClr val="9FD5C0"/>
                    </a:solidFill>
                  </a:tcPr>
                </a:tc>
                <a:tc>
                  <a:txBody>
                    <a:bodyPr/>
                    <a:lstStyle/>
                    <a:p>
                      <a:pPr algn="ctr"/>
                      <a:r>
                        <a:rPr lang="en-US" sz="2400" dirty="0" smtClean="0"/>
                        <a:t>$98,500</a:t>
                      </a:r>
                      <a:endParaRPr lang="en-US" sz="2400" dirty="0"/>
                    </a:p>
                  </a:txBody>
                  <a:tcPr>
                    <a:solidFill>
                      <a:srgbClr val="9FD5C0"/>
                    </a:solidFill>
                  </a:tcPr>
                </a:tc>
                <a:tc>
                  <a:txBody>
                    <a:bodyPr/>
                    <a:lstStyle/>
                    <a:p>
                      <a:pPr algn="ctr"/>
                      <a:r>
                        <a:rPr lang="en-US" sz="2400" dirty="0" smtClean="0"/>
                        <a:t>$23,500</a:t>
                      </a:r>
                      <a:endParaRPr lang="en-US" sz="2400" dirty="0"/>
                    </a:p>
                  </a:txBody>
                  <a:tcPr>
                    <a:solidFill>
                      <a:srgbClr val="9FD5C0"/>
                    </a:solidFill>
                  </a:tcPr>
                </a:tc>
                <a:extLst>
                  <a:ext uri="{0D108BD9-81ED-4DB2-BD59-A6C34878D82A}">
                    <a16:rowId xmlns:a16="http://schemas.microsoft.com/office/drawing/2014/main" val="3802609340"/>
                  </a:ext>
                </a:extLst>
              </a:tr>
              <a:tr h="537650">
                <a:tc>
                  <a:txBody>
                    <a:bodyPr/>
                    <a:lstStyle/>
                    <a:p>
                      <a:r>
                        <a:rPr lang="en-US" sz="2400" dirty="0" smtClean="0"/>
                        <a:t>Multi-Disposal</a:t>
                      </a:r>
                      <a:endParaRPr lang="en-US" sz="2400" dirty="0"/>
                    </a:p>
                  </a:txBody>
                  <a:tcPr>
                    <a:solidFill>
                      <a:srgbClr val="9FD5C0"/>
                    </a:solidFill>
                  </a:tcPr>
                </a:tc>
                <a:tc>
                  <a:txBody>
                    <a:bodyPr/>
                    <a:lstStyle/>
                    <a:p>
                      <a:pPr algn="ctr"/>
                      <a:r>
                        <a:rPr lang="en-US" sz="2400" dirty="0" smtClean="0"/>
                        <a:t>$150,000</a:t>
                      </a:r>
                      <a:endParaRPr lang="en-US" sz="2400" dirty="0"/>
                    </a:p>
                  </a:txBody>
                  <a:tcPr>
                    <a:solidFill>
                      <a:srgbClr val="9FD5C0"/>
                    </a:solidFill>
                  </a:tcPr>
                </a:tc>
                <a:tc>
                  <a:txBody>
                    <a:bodyPr/>
                    <a:lstStyle/>
                    <a:p>
                      <a:pPr algn="ctr"/>
                      <a:r>
                        <a:rPr lang="en-US" sz="2400" dirty="0" smtClean="0"/>
                        <a:t>$196,500</a:t>
                      </a:r>
                      <a:endParaRPr lang="en-US" sz="2400" dirty="0"/>
                    </a:p>
                  </a:txBody>
                  <a:tcPr>
                    <a:solidFill>
                      <a:srgbClr val="9FD5C0"/>
                    </a:solidFill>
                  </a:tcPr>
                </a:tc>
                <a:tc>
                  <a:txBody>
                    <a:bodyPr/>
                    <a:lstStyle/>
                    <a:p>
                      <a:pPr algn="ctr"/>
                      <a:r>
                        <a:rPr lang="en-US" sz="2400" dirty="0" smtClean="0"/>
                        <a:t>$46,500</a:t>
                      </a:r>
                      <a:endParaRPr lang="en-US" sz="2400" dirty="0"/>
                    </a:p>
                  </a:txBody>
                  <a:tcPr>
                    <a:solidFill>
                      <a:srgbClr val="9FD5C0"/>
                    </a:solidFill>
                  </a:tcPr>
                </a:tc>
                <a:extLst>
                  <a:ext uri="{0D108BD9-81ED-4DB2-BD59-A6C34878D82A}">
                    <a16:rowId xmlns:a16="http://schemas.microsoft.com/office/drawing/2014/main" val="1418297828"/>
                  </a:ext>
                </a:extLst>
              </a:tr>
            </a:tbl>
          </a:graphicData>
        </a:graphic>
      </p:graphicFrame>
      <p:pic>
        <p:nvPicPr>
          <p:cNvPr id="6" name="Picture 5" descr="Logo Color RegularSM.jpg"/>
          <p:cNvPicPr>
            <a:picLocks noChangeAspect="1"/>
          </p:cNvPicPr>
          <p:nvPr/>
        </p:nvPicPr>
        <p:blipFill>
          <a:blip r:embed="rId3" cstate="print"/>
          <a:stretch>
            <a:fillRect/>
          </a:stretch>
        </p:blipFill>
        <p:spPr>
          <a:xfrm>
            <a:off x="8610600" y="6089374"/>
            <a:ext cx="320040" cy="731520"/>
          </a:xfrm>
          <a:prstGeom prst="rect">
            <a:avLst/>
          </a:prstGeom>
        </p:spPr>
      </p:pic>
      <p:sp>
        <p:nvSpPr>
          <p:cNvPr id="10" name="Rectangle 9"/>
          <p:cNvSpPr/>
          <p:nvPr/>
        </p:nvSpPr>
        <p:spPr>
          <a:xfrm>
            <a:off x="149087"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3" name="TextBox 2"/>
          <p:cNvSpPr txBox="1"/>
          <p:nvPr/>
        </p:nvSpPr>
        <p:spPr>
          <a:xfrm>
            <a:off x="838200" y="5393650"/>
            <a:ext cx="7162800" cy="800219"/>
          </a:xfrm>
          <a:prstGeom prst="rect">
            <a:avLst/>
          </a:prstGeom>
          <a:noFill/>
        </p:spPr>
        <p:txBody>
          <a:bodyPr wrap="square" rtlCol="0">
            <a:spAutoFit/>
          </a:bodyPr>
          <a:lstStyle/>
          <a:p>
            <a:endParaRPr lang="en-US" dirty="0" smtClean="0"/>
          </a:p>
          <a:p>
            <a:pPr algn="ctr"/>
            <a:r>
              <a:rPr lang="en-US" sz="2800" dirty="0" smtClean="0"/>
              <a:t>For additional ~ $81,500 revenue</a:t>
            </a:r>
            <a:endParaRPr lang="en-US" sz="2800" dirty="0"/>
          </a:p>
        </p:txBody>
      </p:sp>
    </p:spTree>
    <p:extLst>
      <p:ext uri="{BB962C8B-B14F-4D97-AF65-F5344CB8AC3E}">
        <p14:creationId xmlns:p14="http://schemas.microsoft.com/office/powerpoint/2010/main" val="297978198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Annual Fee Proposal - #1</a:t>
            </a:r>
            <a:endParaRPr lang="en-US" sz="3200" dirty="0">
              <a:solidFill>
                <a:schemeClr val="bg1"/>
              </a:solidFill>
              <a:latin typeface="Arial" pitchFamily="34" charset="0"/>
              <a:cs typeface="Arial" pitchFamily="34" charset="0"/>
            </a:endParaRPr>
          </a:p>
        </p:txBody>
      </p:sp>
      <p:sp>
        <p:nvSpPr>
          <p:cNvPr id="7" name="TextBox 6"/>
          <p:cNvSpPr txBox="1"/>
          <p:nvPr/>
        </p:nvSpPr>
        <p:spPr>
          <a:xfrm>
            <a:off x="533400" y="1502320"/>
            <a:ext cx="7988808" cy="523220"/>
          </a:xfrm>
          <a:prstGeom prst="rect">
            <a:avLst/>
          </a:prstGeom>
          <a:noFill/>
        </p:spPr>
        <p:txBody>
          <a:bodyPr wrap="square" rtlCol="0">
            <a:spAutoFit/>
          </a:bodyPr>
          <a:lstStyle/>
          <a:p>
            <a:r>
              <a:rPr lang="en-US" sz="2800" dirty="0" smtClean="0"/>
              <a:t>Increase </a:t>
            </a:r>
            <a:r>
              <a:rPr lang="en-US" sz="2800" dirty="0"/>
              <a:t>compliance determination </a:t>
            </a:r>
            <a:r>
              <a:rPr lang="en-US" sz="2800" dirty="0" smtClean="0"/>
              <a:t>62</a:t>
            </a:r>
            <a:r>
              <a:rPr lang="en-US" sz="2800" dirty="0"/>
              <a:t>% </a:t>
            </a:r>
            <a:r>
              <a:rPr lang="en-US" sz="2800" dirty="0" smtClean="0"/>
              <a:t>to match CPI: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4056714712"/>
              </p:ext>
            </p:extLst>
          </p:nvPr>
        </p:nvGraphicFramePr>
        <p:xfrm>
          <a:off x="533400" y="2362200"/>
          <a:ext cx="8077200" cy="3086980"/>
        </p:xfrm>
        <a:graphic>
          <a:graphicData uri="http://schemas.openxmlformats.org/drawingml/2006/table">
            <a:tbl>
              <a:tblPr firstRow="1" bandRow="1">
                <a:tableStyleId>{F5AB1C69-6EDB-4FF4-983F-18BD219EF322}</a:tableStyleId>
              </a:tblPr>
              <a:tblGrid>
                <a:gridCol w="2019300">
                  <a:extLst>
                    <a:ext uri="{9D8B030D-6E8A-4147-A177-3AD203B41FA5}">
                      <a16:colId xmlns:a16="http://schemas.microsoft.com/office/drawing/2014/main" val="3526557101"/>
                    </a:ext>
                  </a:extLst>
                </a:gridCol>
                <a:gridCol w="2019300">
                  <a:extLst>
                    <a:ext uri="{9D8B030D-6E8A-4147-A177-3AD203B41FA5}">
                      <a16:colId xmlns:a16="http://schemas.microsoft.com/office/drawing/2014/main" val="1183722830"/>
                    </a:ext>
                  </a:extLst>
                </a:gridCol>
                <a:gridCol w="2019300">
                  <a:extLst>
                    <a:ext uri="{9D8B030D-6E8A-4147-A177-3AD203B41FA5}">
                      <a16:colId xmlns:a16="http://schemas.microsoft.com/office/drawing/2014/main" val="1287457847"/>
                    </a:ext>
                  </a:extLst>
                </a:gridCol>
                <a:gridCol w="2019300">
                  <a:extLst>
                    <a:ext uri="{9D8B030D-6E8A-4147-A177-3AD203B41FA5}">
                      <a16:colId xmlns:a16="http://schemas.microsoft.com/office/drawing/2014/main" val="621787557"/>
                    </a:ext>
                  </a:extLst>
                </a:gridCol>
              </a:tblGrid>
              <a:tr h="927999">
                <a:tc>
                  <a:txBody>
                    <a:bodyPr/>
                    <a:lstStyle/>
                    <a:p>
                      <a:r>
                        <a:rPr lang="en-US" sz="2400" dirty="0" smtClean="0">
                          <a:solidFill>
                            <a:schemeClr val="tx1"/>
                          </a:solidFill>
                        </a:rPr>
                        <a:t>Fee Type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Current Fee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Proposed Fee Increase</a:t>
                      </a:r>
                      <a:r>
                        <a:rPr lang="en-US" sz="2400" baseline="0" dirty="0" smtClean="0">
                          <a:solidFill>
                            <a:schemeClr val="tx1"/>
                          </a:solidFill>
                        </a:rPr>
                        <a:t> </a:t>
                      </a:r>
                      <a:endParaRPr lang="en-US" sz="2400" dirty="0" smtClean="0">
                        <a:solidFill>
                          <a:schemeClr val="tx1"/>
                        </a:solidFill>
                      </a:endParaRPr>
                    </a:p>
                    <a:p>
                      <a:pPr algn="ctr"/>
                      <a:r>
                        <a:rPr lang="en-US" sz="2400" dirty="0" smtClean="0">
                          <a:solidFill>
                            <a:schemeClr val="tx1"/>
                          </a:solidFill>
                        </a:rPr>
                        <a:t>2019</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Difference</a:t>
                      </a:r>
                      <a:endParaRPr lang="en-US" sz="2400" dirty="0">
                        <a:solidFill>
                          <a:schemeClr val="tx1"/>
                        </a:solidFill>
                      </a:endParaRPr>
                    </a:p>
                  </a:txBody>
                  <a:tcPr>
                    <a:solidFill>
                      <a:srgbClr val="57B591"/>
                    </a:solidFill>
                  </a:tcPr>
                </a:tc>
                <a:extLst>
                  <a:ext uri="{0D108BD9-81ED-4DB2-BD59-A6C34878D82A}">
                    <a16:rowId xmlns:a16="http://schemas.microsoft.com/office/drawing/2014/main" val="2239465011"/>
                  </a:ext>
                </a:extLst>
              </a:tr>
              <a:tr h="537650">
                <a:tc>
                  <a:txBody>
                    <a:bodyPr/>
                    <a:lstStyle/>
                    <a:p>
                      <a:r>
                        <a:rPr lang="en-US" sz="2400" dirty="0" smtClean="0"/>
                        <a:t>Storage</a:t>
                      </a:r>
                      <a:endParaRPr lang="en-US" sz="2400" dirty="0"/>
                    </a:p>
                  </a:txBody>
                  <a:tcPr>
                    <a:solidFill>
                      <a:srgbClr val="9FD5C0"/>
                    </a:solidFill>
                  </a:tcPr>
                </a:tc>
                <a:tc>
                  <a:txBody>
                    <a:bodyPr/>
                    <a:lstStyle/>
                    <a:p>
                      <a:pPr algn="ctr"/>
                      <a:r>
                        <a:rPr lang="en-US" sz="2400" dirty="0" smtClean="0"/>
                        <a:t>$18,750</a:t>
                      </a:r>
                      <a:endParaRPr lang="en-US" sz="2400" dirty="0"/>
                    </a:p>
                  </a:txBody>
                  <a:tcPr>
                    <a:solidFill>
                      <a:srgbClr val="9FD5C0"/>
                    </a:solidFill>
                  </a:tcPr>
                </a:tc>
                <a:tc>
                  <a:txBody>
                    <a:bodyPr/>
                    <a:lstStyle/>
                    <a:p>
                      <a:pPr algn="ctr"/>
                      <a:r>
                        <a:rPr lang="en-US" sz="2400" dirty="0" smtClean="0"/>
                        <a:t>$30,375</a:t>
                      </a:r>
                      <a:endParaRPr lang="en-US" sz="2400" dirty="0"/>
                    </a:p>
                  </a:txBody>
                  <a:tcPr>
                    <a:solidFill>
                      <a:srgbClr val="9FD5C0"/>
                    </a:solidFill>
                  </a:tcPr>
                </a:tc>
                <a:tc>
                  <a:txBody>
                    <a:bodyPr/>
                    <a:lstStyle/>
                    <a:p>
                      <a:pPr algn="ctr"/>
                      <a:r>
                        <a:rPr lang="en-US" sz="2400" dirty="0" smtClean="0"/>
                        <a:t>$11,625</a:t>
                      </a:r>
                      <a:endParaRPr lang="en-US" sz="2400" dirty="0"/>
                    </a:p>
                  </a:txBody>
                  <a:tcPr>
                    <a:solidFill>
                      <a:srgbClr val="9FD5C0"/>
                    </a:solidFill>
                  </a:tcPr>
                </a:tc>
                <a:extLst>
                  <a:ext uri="{0D108BD9-81ED-4DB2-BD59-A6C34878D82A}">
                    <a16:rowId xmlns:a16="http://schemas.microsoft.com/office/drawing/2014/main" val="2167533871"/>
                  </a:ext>
                </a:extLst>
              </a:tr>
              <a:tr h="511301">
                <a:tc>
                  <a:txBody>
                    <a:bodyPr/>
                    <a:lstStyle/>
                    <a:p>
                      <a:r>
                        <a:rPr lang="en-US" sz="2400" dirty="0" smtClean="0"/>
                        <a:t>Multi-Treatment</a:t>
                      </a:r>
                      <a:endParaRPr lang="en-US" sz="2400" dirty="0"/>
                    </a:p>
                  </a:txBody>
                  <a:tcPr>
                    <a:solidFill>
                      <a:srgbClr val="9FD5C0"/>
                    </a:solidFill>
                  </a:tcPr>
                </a:tc>
                <a:tc>
                  <a:txBody>
                    <a:bodyPr/>
                    <a:lstStyle/>
                    <a:p>
                      <a:pPr algn="ctr"/>
                      <a:r>
                        <a:rPr lang="en-US" sz="2400" dirty="0" smtClean="0"/>
                        <a:t>$75,000</a:t>
                      </a:r>
                      <a:endParaRPr lang="en-US" sz="2400" dirty="0"/>
                    </a:p>
                  </a:txBody>
                  <a:tcPr>
                    <a:solidFill>
                      <a:srgbClr val="9FD5C0"/>
                    </a:solidFill>
                  </a:tcPr>
                </a:tc>
                <a:tc>
                  <a:txBody>
                    <a:bodyPr/>
                    <a:lstStyle/>
                    <a:p>
                      <a:pPr algn="ctr"/>
                      <a:r>
                        <a:rPr lang="en-US" sz="2400" dirty="0" smtClean="0"/>
                        <a:t>$121,500</a:t>
                      </a:r>
                      <a:endParaRPr lang="en-US" sz="2400" dirty="0"/>
                    </a:p>
                  </a:txBody>
                  <a:tcPr>
                    <a:solidFill>
                      <a:srgbClr val="9FD5C0"/>
                    </a:solidFill>
                  </a:tcPr>
                </a:tc>
                <a:tc>
                  <a:txBody>
                    <a:bodyPr/>
                    <a:lstStyle/>
                    <a:p>
                      <a:pPr algn="ctr"/>
                      <a:r>
                        <a:rPr lang="en-US" sz="2400" dirty="0" smtClean="0"/>
                        <a:t>$46,500</a:t>
                      </a:r>
                      <a:endParaRPr lang="en-US" sz="2400" dirty="0"/>
                    </a:p>
                  </a:txBody>
                  <a:tcPr>
                    <a:solidFill>
                      <a:srgbClr val="9FD5C0"/>
                    </a:solidFill>
                  </a:tcPr>
                </a:tc>
                <a:extLst>
                  <a:ext uri="{0D108BD9-81ED-4DB2-BD59-A6C34878D82A}">
                    <a16:rowId xmlns:a16="http://schemas.microsoft.com/office/drawing/2014/main" val="3802609340"/>
                  </a:ext>
                </a:extLst>
              </a:tr>
              <a:tr h="537650">
                <a:tc>
                  <a:txBody>
                    <a:bodyPr/>
                    <a:lstStyle/>
                    <a:p>
                      <a:r>
                        <a:rPr lang="en-US" sz="2400" dirty="0" smtClean="0"/>
                        <a:t>Multi-Disposal</a:t>
                      </a:r>
                      <a:endParaRPr lang="en-US" sz="2400" dirty="0"/>
                    </a:p>
                  </a:txBody>
                  <a:tcPr>
                    <a:solidFill>
                      <a:srgbClr val="9FD5C0"/>
                    </a:solidFill>
                  </a:tcPr>
                </a:tc>
                <a:tc>
                  <a:txBody>
                    <a:bodyPr/>
                    <a:lstStyle/>
                    <a:p>
                      <a:pPr algn="ctr"/>
                      <a:r>
                        <a:rPr lang="en-US" sz="2400" dirty="0" smtClean="0"/>
                        <a:t>$150,000</a:t>
                      </a:r>
                      <a:endParaRPr lang="en-US" sz="2400" dirty="0"/>
                    </a:p>
                  </a:txBody>
                  <a:tcPr>
                    <a:solidFill>
                      <a:srgbClr val="9FD5C0"/>
                    </a:solidFill>
                  </a:tcPr>
                </a:tc>
                <a:tc>
                  <a:txBody>
                    <a:bodyPr/>
                    <a:lstStyle/>
                    <a:p>
                      <a:pPr algn="ctr"/>
                      <a:r>
                        <a:rPr lang="en-US" sz="2400" dirty="0" smtClean="0"/>
                        <a:t>$243,000</a:t>
                      </a:r>
                      <a:endParaRPr lang="en-US" sz="2400" dirty="0"/>
                    </a:p>
                  </a:txBody>
                  <a:tcPr>
                    <a:solidFill>
                      <a:srgbClr val="9FD5C0"/>
                    </a:solidFill>
                  </a:tcPr>
                </a:tc>
                <a:tc>
                  <a:txBody>
                    <a:bodyPr/>
                    <a:lstStyle/>
                    <a:p>
                      <a:pPr algn="ctr"/>
                      <a:r>
                        <a:rPr lang="en-US" sz="2400" dirty="0" smtClean="0"/>
                        <a:t>$93,000</a:t>
                      </a:r>
                      <a:endParaRPr lang="en-US" sz="2400" dirty="0"/>
                    </a:p>
                  </a:txBody>
                  <a:tcPr>
                    <a:solidFill>
                      <a:srgbClr val="9FD5C0"/>
                    </a:solidFill>
                  </a:tcPr>
                </a:tc>
                <a:extLst>
                  <a:ext uri="{0D108BD9-81ED-4DB2-BD59-A6C34878D82A}">
                    <a16:rowId xmlns:a16="http://schemas.microsoft.com/office/drawing/2014/main" val="1418297828"/>
                  </a:ext>
                </a:extLst>
              </a:tr>
            </a:tbl>
          </a:graphicData>
        </a:graphic>
      </p:graphicFrame>
      <p:pic>
        <p:nvPicPr>
          <p:cNvPr id="6" name="Picture 5" descr="Logo Color RegularSM.jpg"/>
          <p:cNvPicPr>
            <a:picLocks noChangeAspect="1"/>
          </p:cNvPicPr>
          <p:nvPr/>
        </p:nvPicPr>
        <p:blipFill>
          <a:blip r:embed="rId3" cstate="print"/>
          <a:stretch>
            <a:fillRect/>
          </a:stretch>
        </p:blipFill>
        <p:spPr>
          <a:xfrm>
            <a:off x="8610600" y="6089374"/>
            <a:ext cx="320040" cy="731520"/>
          </a:xfrm>
          <a:prstGeom prst="rect">
            <a:avLst/>
          </a:prstGeom>
        </p:spPr>
      </p:pic>
      <p:sp>
        <p:nvSpPr>
          <p:cNvPr id="10" name="Rectangle 9"/>
          <p:cNvSpPr/>
          <p:nvPr/>
        </p:nvSpPr>
        <p:spPr>
          <a:xfrm>
            <a:off x="149087"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3" name="TextBox 2"/>
          <p:cNvSpPr txBox="1"/>
          <p:nvPr/>
        </p:nvSpPr>
        <p:spPr>
          <a:xfrm>
            <a:off x="838200" y="5393650"/>
            <a:ext cx="7162800" cy="800219"/>
          </a:xfrm>
          <a:prstGeom prst="rect">
            <a:avLst/>
          </a:prstGeom>
          <a:noFill/>
        </p:spPr>
        <p:txBody>
          <a:bodyPr wrap="square" rtlCol="0">
            <a:spAutoFit/>
          </a:bodyPr>
          <a:lstStyle/>
          <a:p>
            <a:endParaRPr lang="en-US" dirty="0" smtClean="0"/>
          </a:p>
          <a:p>
            <a:pPr algn="ctr"/>
            <a:r>
              <a:rPr lang="en-US" sz="2800" dirty="0" smtClean="0"/>
              <a:t>For additional ~ $162,750 revenue</a:t>
            </a:r>
            <a:endParaRPr lang="en-US" sz="2800" dirty="0"/>
          </a:p>
        </p:txBody>
      </p:sp>
    </p:spTree>
    <p:extLst>
      <p:ext uri="{BB962C8B-B14F-4D97-AF65-F5344CB8AC3E}">
        <p14:creationId xmlns:p14="http://schemas.microsoft.com/office/powerpoint/2010/main" val="141797093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Sample Permitting Annual Fee Proposal #2 </a:t>
            </a:r>
            <a:endParaRPr lang="en-US" sz="3200" dirty="0">
              <a:solidFill>
                <a:schemeClr val="bg1"/>
              </a:solidFill>
              <a:latin typeface="Arial" pitchFamily="34" charset="0"/>
              <a:cs typeface="Arial" pitchFamily="34" charset="0"/>
            </a:endParaRPr>
          </a:p>
        </p:txBody>
      </p:sp>
      <p:sp>
        <p:nvSpPr>
          <p:cNvPr id="5" name="Content Placeholder 2"/>
          <p:cNvSpPr txBox="1">
            <a:spLocks/>
          </p:cNvSpPr>
          <p:nvPr/>
        </p:nvSpPr>
        <p:spPr>
          <a:xfrm>
            <a:off x="505767" y="1540566"/>
            <a:ext cx="8104833" cy="4038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t>Current fees</a:t>
            </a:r>
          </a:p>
          <a:p>
            <a:pPr algn="l"/>
            <a:r>
              <a:rPr lang="en-US" dirty="0" smtClean="0"/>
              <a:t>Storage Fee				$  18,750 </a:t>
            </a:r>
          </a:p>
          <a:p>
            <a:pPr algn="l"/>
            <a:r>
              <a:rPr lang="en-US" dirty="0" smtClean="0"/>
              <a:t>Treatment - Multi Tech Fee		$  75,000</a:t>
            </a:r>
          </a:p>
          <a:p>
            <a:pPr algn="l"/>
            <a:r>
              <a:rPr lang="en-US" dirty="0"/>
              <a:t>Disposal </a:t>
            </a:r>
            <a:r>
              <a:rPr lang="en-US" dirty="0" smtClean="0"/>
              <a:t> - Multi Unit Fee 		</a:t>
            </a:r>
            <a:r>
              <a:rPr lang="en-US" u="dbl" dirty="0" smtClean="0"/>
              <a:t>$ 150,000</a:t>
            </a:r>
          </a:p>
          <a:p>
            <a:pPr algn="l"/>
            <a:r>
              <a:rPr lang="en-ZW" dirty="0" smtClean="0"/>
              <a:t>					</a:t>
            </a:r>
            <a:r>
              <a:rPr lang="en-ZW" b="1" dirty="0" smtClean="0"/>
              <a:t>$ 243,750</a:t>
            </a:r>
          </a:p>
          <a:p>
            <a:pPr algn="l"/>
            <a:r>
              <a:rPr lang="en-US" b="1" dirty="0" smtClean="0"/>
              <a:t>Proposed </a:t>
            </a:r>
            <a:r>
              <a:rPr lang="en-US" b="1" dirty="0"/>
              <a:t>I</a:t>
            </a:r>
            <a:r>
              <a:rPr lang="en-US" b="1" dirty="0" smtClean="0"/>
              <a:t>ncrease</a:t>
            </a:r>
            <a:endParaRPr lang="en-US" dirty="0" smtClean="0"/>
          </a:p>
          <a:p>
            <a:pPr algn="l"/>
            <a:r>
              <a:rPr lang="en-US" dirty="0" smtClean="0"/>
              <a:t>Storage Fee				$   24,500</a:t>
            </a:r>
          </a:p>
          <a:p>
            <a:pPr algn="l"/>
            <a:r>
              <a:rPr lang="en-US" dirty="0"/>
              <a:t>Treatment - Multi Tech Fee </a:t>
            </a:r>
            <a:r>
              <a:rPr lang="en-US" dirty="0" smtClean="0"/>
              <a:t>		$   98,500</a:t>
            </a:r>
          </a:p>
          <a:p>
            <a:pPr algn="l"/>
            <a:r>
              <a:rPr lang="en-US" dirty="0"/>
              <a:t>Disposal - Multi Unit Fee </a:t>
            </a:r>
            <a:r>
              <a:rPr lang="en-US" dirty="0" smtClean="0"/>
              <a:t>		</a:t>
            </a:r>
            <a:r>
              <a:rPr lang="en-US" u="dbl" dirty="0" smtClean="0"/>
              <a:t>$ 196,500</a:t>
            </a:r>
          </a:p>
          <a:p>
            <a:pPr algn="l"/>
            <a:r>
              <a:rPr lang="en-ZW" dirty="0" smtClean="0"/>
              <a:t>	</a:t>
            </a:r>
            <a:r>
              <a:rPr lang="en-ZW" sz="2600" i="1" dirty="0" smtClean="0"/>
              <a:t>Difference $75,750 or 31%</a:t>
            </a:r>
            <a:r>
              <a:rPr lang="en-ZW" dirty="0" smtClean="0"/>
              <a:t>		</a:t>
            </a:r>
            <a:r>
              <a:rPr lang="en-ZW" b="1" dirty="0" smtClean="0"/>
              <a:t>$ 319,500</a:t>
            </a:r>
          </a:p>
          <a:p>
            <a:pPr algn="l"/>
            <a:endParaRPr lang="en-US" b="1" dirty="0" smtClean="0"/>
          </a:p>
          <a:p>
            <a:pPr algn="l"/>
            <a:endParaRPr lang="en-US" u="sng" dirty="0" smtClean="0"/>
          </a:p>
        </p:txBody>
      </p:sp>
      <p:sp>
        <p:nvSpPr>
          <p:cNvPr id="4" name="TextBox 3"/>
          <p:cNvSpPr txBox="1"/>
          <p:nvPr/>
        </p:nvSpPr>
        <p:spPr>
          <a:xfrm>
            <a:off x="533400" y="5579166"/>
            <a:ext cx="7162800" cy="646331"/>
          </a:xfrm>
          <a:prstGeom prst="rect">
            <a:avLst/>
          </a:prstGeom>
          <a:noFill/>
        </p:spPr>
        <p:txBody>
          <a:bodyPr wrap="square" rtlCol="0">
            <a:spAutoFit/>
          </a:bodyPr>
          <a:lstStyle/>
          <a:p>
            <a:r>
              <a:rPr lang="en-US" dirty="0" smtClean="0"/>
              <a:t>*Note that this chart represents one of two permitted facilities. The second permitted facility pays storage fee only.</a:t>
            </a:r>
            <a:endParaRPr lang="en-US" dirty="0"/>
          </a:p>
        </p:txBody>
      </p:sp>
    </p:spTree>
    <p:extLst>
      <p:ext uri="{BB962C8B-B14F-4D97-AF65-F5344CB8AC3E}">
        <p14:creationId xmlns:p14="http://schemas.microsoft.com/office/powerpoint/2010/main" val="367613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0" y="0"/>
            <a:ext cx="9143999" cy="6858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smtClean="0">
                <a:solidFill>
                  <a:schemeClr val="bg1"/>
                </a:solidFill>
              </a:rPr>
              <a:t>Permit Modification Fee Increase</a:t>
            </a:r>
            <a:endParaRPr lang="en-US" dirty="0">
              <a:solidFill>
                <a:schemeClr val="bg1"/>
              </a:solidFill>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17</a:t>
            </a:fld>
            <a:endParaRPr lang="en-US"/>
          </a:p>
        </p:txBody>
      </p:sp>
    </p:spTree>
    <p:extLst>
      <p:ext uri="{BB962C8B-B14F-4D97-AF65-F5344CB8AC3E}">
        <p14:creationId xmlns:p14="http://schemas.microsoft.com/office/powerpoint/2010/main" val="4143598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26774" y="1523676"/>
            <a:ext cx="8001000" cy="3200724"/>
          </a:xfrm>
          <a:solidFill>
            <a:schemeClr val="bg1"/>
          </a:solidFill>
        </p:spPr>
        <p:txBody>
          <a:bodyPr>
            <a:noAutofit/>
          </a:bodyPr>
          <a:lstStyle/>
          <a:p>
            <a:pPr algn="l"/>
            <a:r>
              <a:rPr lang="en-US" sz="3000" dirty="0" smtClean="0">
                <a:solidFill>
                  <a:schemeClr val="tx1"/>
                </a:solidFill>
              </a:rPr>
              <a:t>Increase all Modification Fees to High</a:t>
            </a:r>
            <a:endParaRPr lang="en-US" sz="800" dirty="0"/>
          </a:p>
          <a:p>
            <a:pPr algn="l"/>
            <a:endParaRPr lang="en-US" sz="800" dirty="0"/>
          </a:p>
          <a:p>
            <a:pPr algn="l">
              <a:spcBef>
                <a:spcPts val="0"/>
              </a:spcBef>
            </a:pPr>
            <a:r>
              <a:rPr lang="en-US" sz="3000" dirty="0" smtClean="0"/>
              <a:t> </a:t>
            </a:r>
          </a:p>
          <a:p>
            <a:pPr algn="l">
              <a:spcBef>
                <a:spcPts val="0"/>
              </a:spcBef>
            </a:pPr>
            <a:endParaRPr lang="en-US" sz="3000" dirty="0" smtClean="0"/>
          </a:p>
          <a:p>
            <a:pPr algn="l">
              <a:spcBef>
                <a:spcPts val="0"/>
              </a:spcBef>
            </a:pPr>
            <a:endParaRPr lang="en-US" sz="3000" dirty="0"/>
          </a:p>
          <a:p>
            <a:pPr algn="l">
              <a:spcBef>
                <a:spcPts val="0"/>
              </a:spcBef>
            </a:pPr>
            <a:endParaRPr lang="en-US" sz="3000" dirty="0"/>
          </a:p>
          <a:p>
            <a:pPr algn="l">
              <a:spcBef>
                <a:spcPts val="0"/>
              </a:spcBef>
            </a:pPr>
            <a:endParaRPr lang="en-US" sz="3000" dirty="0" smtClean="0"/>
          </a:p>
          <a:p>
            <a:pPr algn="l">
              <a:spcBef>
                <a:spcPts val="0"/>
              </a:spcBef>
            </a:pPr>
            <a:endParaRPr lang="en-US" sz="1200" dirty="0" smtClean="0"/>
          </a:p>
          <a:p>
            <a:r>
              <a:rPr lang="en-US" sz="3000" dirty="0" smtClean="0">
                <a:solidFill>
                  <a:schemeClr val="accent3"/>
                </a:solidFill>
              </a:rPr>
              <a:t>$</a:t>
            </a:r>
            <a:r>
              <a:rPr lang="en-US" sz="2800" dirty="0" smtClean="0">
                <a:solidFill>
                  <a:schemeClr val="accent3"/>
                </a:solidFill>
              </a:rPr>
              <a:t>33,450 </a:t>
            </a:r>
            <a:r>
              <a:rPr lang="en-US" sz="2800" dirty="0" smtClean="0">
                <a:solidFill>
                  <a:schemeClr val="tx1"/>
                </a:solidFill>
              </a:rPr>
              <a:t>estimated potential revenue annually</a:t>
            </a:r>
          </a:p>
          <a:p>
            <a:r>
              <a:rPr lang="en-US" sz="2800" dirty="0" smtClean="0">
                <a:solidFill>
                  <a:schemeClr val="tx1"/>
                </a:solidFill>
              </a:rPr>
              <a:t>based on 20-yr average of three mod requests  </a:t>
            </a:r>
            <a:endParaRPr lang="en-US" sz="2800" dirty="0">
              <a:solidFill>
                <a:schemeClr val="tx1"/>
              </a:solidFill>
            </a:endParaRPr>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Modification Fee </a:t>
            </a:r>
            <a:r>
              <a:rPr lang="en-US" sz="3200" dirty="0" smtClean="0">
                <a:solidFill>
                  <a:schemeClr val="bg1"/>
                </a:solidFill>
              </a:rPr>
              <a:t>Proposal</a:t>
            </a:r>
            <a:endParaRPr lang="en-US" sz="3200" dirty="0">
              <a:solidFill>
                <a:schemeClr val="bg1"/>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50780595"/>
              </p:ext>
            </p:extLst>
          </p:nvPr>
        </p:nvGraphicFramePr>
        <p:xfrm>
          <a:off x="571500" y="2209800"/>
          <a:ext cx="8001000" cy="2087232"/>
        </p:xfrm>
        <a:graphic>
          <a:graphicData uri="http://schemas.openxmlformats.org/drawingml/2006/table">
            <a:tbl>
              <a:tblPr firstRow="1" bandRow="1">
                <a:tableStyleId>{F5AB1C69-6EDB-4FF4-983F-18BD219EF322}</a:tableStyleId>
              </a:tblPr>
              <a:tblGrid>
                <a:gridCol w="1121770">
                  <a:extLst>
                    <a:ext uri="{9D8B030D-6E8A-4147-A177-3AD203B41FA5}">
                      <a16:colId xmlns:a16="http://schemas.microsoft.com/office/drawing/2014/main" val="85787300"/>
                    </a:ext>
                  </a:extLst>
                </a:gridCol>
                <a:gridCol w="1278530">
                  <a:extLst>
                    <a:ext uri="{9D8B030D-6E8A-4147-A177-3AD203B41FA5}">
                      <a16:colId xmlns:a16="http://schemas.microsoft.com/office/drawing/2014/main" val="4262820624"/>
                    </a:ext>
                  </a:extLst>
                </a:gridCol>
                <a:gridCol w="1600200">
                  <a:extLst>
                    <a:ext uri="{9D8B030D-6E8A-4147-A177-3AD203B41FA5}">
                      <a16:colId xmlns:a16="http://schemas.microsoft.com/office/drawing/2014/main" val="571535773"/>
                    </a:ext>
                  </a:extLst>
                </a:gridCol>
                <a:gridCol w="2133600">
                  <a:extLst>
                    <a:ext uri="{9D8B030D-6E8A-4147-A177-3AD203B41FA5}">
                      <a16:colId xmlns:a16="http://schemas.microsoft.com/office/drawing/2014/main" val="1065264742"/>
                    </a:ext>
                  </a:extLst>
                </a:gridCol>
                <a:gridCol w="1866900">
                  <a:extLst>
                    <a:ext uri="{9D8B030D-6E8A-4147-A177-3AD203B41FA5}">
                      <a16:colId xmlns:a16="http://schemas.microsoft.com/office/drawing/2014/main" val="2478277204"/>
                    </a:ext>
                  </a:extLst>
                </a:gridCol>
              </a:tblGrid>
              <a:tr h="557972">
                <a:tc>
                  <a:txBody>
                    <a:bodyPr/>
                    <a:lstStyle/>
                    <a:p>
                      <a:pPr algn="ctr"/>
                      <a:r>
                        <a:rPr lang="en-US" sz="2000" dirty="0" smtClean="0"/>
                        <a:t>Mod</a:t>
                      </a:r>
                      <a:r>
                        <a:rPr lang="en-US" sz="2000" baseline="0" dirty="0" smtClean="0"/>
                        <a:t> Class</a:t>
                      </a:r>
                      <a:r>
                        <a:rPr lang="en-US" sz="2000" dirty="0" smtClean="0"/>
                        <a:t> #</a:t>
                      </a:r>
                      <a:endParaRPr lang="en-US" sz="2000" dirty="0" smtClean="0">
                        <a:solidFill>
                          <a:schemeClr val="tx1"/>
                        </a:solidFill>
                      </a:endParaRPr>
                    </a:p>
                  </a:txBody>
                  <a:tcPr anchor="ctr">
                    <a:solidFill>
                      <a:srgbClr val="439777"/>
                    </a:solidFill>
                  </a:tcPr>
                </a:tc>
                <a:tc>
                  <a:txBody>
                    <a:bodyPr/>
                    <a:lstStyle/>
                    <a:p>
                      <a:pPr algn="ctr"/>
                      <a:r>
                        <a:rPr lang="en-US" sz="2000" dirty="0" smtClean="0"/>
                        <a:t>Workload</a:t>
                      </a:r>
                      <a:endParaRPr lang="en-ZW" sz="2000" dirty="0">
                        <a:solidFill>
                          <a:schemeClr val="tx1"/>
                        </a:solidFill>
                      </a:endParaRPr>
                    </a:p>
                  </a:txBody>
                  <a:tcPr anchor="ctr">
                    <a:solidFill>
                      <a:srgbClr val="439777"/>
                    </a:solidFill>
                  </a:tcPr>
                </a:tc>
                <a:tc>
                  <a:txBody>
                    <a:bodyPr/>
                    <a:lstStyle/>
                    <a:p>
                      <a:pPr algn="ctr"/>
                      <a:r>
                        <a:rPr lang="en-US" sz="2000" dirty="0" smtClean="0"/>
                        <a:t>Current</a:t>
                      </a:r>
                      <a:endParaRPr lang="en-ZW" sz="2000" dirty="0">
                        <a:solidFill>
                          <a:schemeClr val="tx1"/>
                        </a:solidFill>
                      </a:endParaRPr>
                    </a:p>
                  </a:txBody>
                  <a:tcPr anchor="ctr">
                    <a:solidFill>
                      <a:srgbClr val="439777"/>
                    </a:solidFill>
                  </a:tcPr>
                </a:tc>
                <a:tc>
                  <a:txBody>
                    <a:bodyPr/>
                    <a:lstStyle/>
                    <a:p>
                      <a:pPr algn="ctr"/>
                      <a:r>
                        <a:rPr lang="en-US" sz="2000" dirty="0" smtClean="0"/>
                        <a:t>New</a:t>
                      </a:r>
                    </a:p>
                    <a:p>
                      <a:pPr algn="ctr"/>
                      <a:r>
                        <a:rPr lang="en-US" sz="2000" dirty="0" smtClean="0">
                          <a:solidFill>
                            <a:schemeClr val="bg1"/>
                          </a:solidFill>
                        </a:rPr>
                        <a:t>59% CPI</a:t>
                      </a:r>
                      <a:endParaRPr lang="en-ZW" sz="2000" dirty="0">
                        <a:solidFill>
                          <a:schemeClr val="bg1"/>
                        </a:solidFill>
                      </a:endParaRPr>
                    </a:p>
                  </a:txBody>
                  <a:tcPr anchor="ctr">
                    <a:solidFill>
                      <a:srgbClr val="439777"/>
                    </a:solidFill>
                  </a:tcPr>
                </a:tc>
                <a:tc>
                  <a:txBody>
                    <a:bodyPr/>
                    <a:lstStyle/>
                    <a:p>
                      <a:pPr algn="ctr"/>
                      <a:r>
                        <a:rPr lang="en-US" sz="2000" dirty="0" smtClean="0"/>
                        <a:t>Difference</a:t>
                      </a:r>
                      <a:endParaRPr lang="en-ZW" sz="2000" dirty="0">
                        <a:solidFill>
                          <a:schemeClr val="tx1"/>
                        </a:solidFill>
                      </a:endParaRPr>
                    </a:p>
                  </a:txBody>
                  <a:tcPr anchor="ctr">
                    <a:solidFill>
                      <a:srgbClr val="439777"/>
                    </a:solidFill>
                  </a:tcPr>
                </a:tc>
                <a:extLst>
                  <a:ext uri="{0D108BD9-81ED-4DB2-BD59-A6C34878D82A}">
                    <a16:rowId xmlns:a16="http://schemas.microsoft.com/office/drawing/2014/main" val="3502640601"/>
                  </a:ext>
                </a:extLst>
              </a:tr>
              <a:tr h="462064">
                <a:tc>
                  <a:txBody>
                    <a:bodyPr/>
                    <a:lstStyle/>
                    <a:p>
                      <a:pPr algn="ctr"/>
                      <a:r>
                        <a:rPr lang="en-US" sz="2000" dirty="0" smtClean="0"/>
                        <a:t>Class 1</a:t>
                      </a:r>
                      <a:endParaRPr lang="en-ZW" sz="2000" dirty="0">
                        <a:solidFill>
                          <a:schemeClr val="tx1"/>
                        </a:solidFill>
                      </a:endParaRPr>
                    </a:p>
                  </a:txBody>
                  <a:tcPr anchor="ctr">
                    <a:solidFill>
                      <a:srgbClr val="8FCDB5"/>
                    </a:solidFill>
                  </a:tcPr>
                </a:tc>
                <a:tc>
                  <a:txBody>
                    <a:bodyPr/>
                    <a:lstStyle/>
                    <a:p>
                      <a:pPr algn="ctr"/>
                      <a:r>
                        <a:rPr lang="en-US" sz="2000" dirty="0" smtClean="0"/>
                        <a:t>High</a:t>
                      </a:r>
                      <a:endParaRPr lang="en-ZW" sz="2000" dirty="0">
                        <a:solidFill>
                          <a:schemeClr val="tx1"/>
                        </a:solidFill>
                      </a:endParaRPr>
                    </a:p>
                  </a:txBody>
                  <a:tcPr anchor="ctr">
                    <a:solidFill>
                      <a:srgbClr val="8FCDB5"/>
                    </a:solidFill>
                  </a:tcPr>
                </a:tc>
                <a:tc>
                  <a:txBody>
                    <a:bodyPr/>
                    <a:lstStyle/>
                    <a:p>
                      <a:pPr algn="ctr"/>
                      <a:r>
                        <a:rPr lang="en-US" sz="2000" dirty="0" smtClean="0"/>
                        <a:t>$2,800</a:t>
                      </a:r>
                      <a:endParaRPr lang="en-ZW" sz="2000" dirty="0">
                        <a:solidFill>
                          <a:schemeClr val="tx1"/>
                        </a:solidFill>
                      </a:endParaRPr>
                    </a:p>
                  </a:txBody>
                  <a:tcPr anchor="ctr">
                    <a:solidFill>
                      <a:srgbClr val="8FCDB5"/>
                    </a:solidFill>
                  </a:tcPr>
                </a:tc>
                <a:tc>
                  <a:txBody>
                    <a:bodyPr/>
                    <a:lstStyle/>
                    <a:p>
                      <a:pPr algn="ctr"/>
                      <a:r>
                        <a:rPr lang="en-US" sz="2000" dirty="0" smtClean="0"/>
                        <a:t>$4,500</a:t>
                      </a:r>
                      <a:endParaRPr lang="en-ZW" sz="2000" dirty="0">
                        <a:solidFill>
                          <a:schemeClr val="tx1"/>
                        </a:solidFill>
                      </a:endParaRPr>
                    </a:p>
                  </a:txBody>
                  <a:tcPr anchor="ctr">
                    <a:solidFill>
                      <a:srgbClr val="8FCDB5"/>
                    </a:solidFill>
                  </a:tcPr>
                </a:tc>
                <a:tc>
                  <a:txBody>
                    <a:bodyPr/>
                    <a:lstStyle/>
                    <a:p>
                      <a:pPr algn="ctr"/>
                      <a:r>
                        <a:rPr lang="en-US" sz="2000" dirty="0" smtClean="0"/>
                        <a:t>$1,700</a:t>
                      </a:r>
                      <a:endParaRPr lang="en-ZW" sz="2000" dirty="0">
                        <a:solidFill>
                          <a:schemeClr val="tx1"/>
                        </a:solidFill>
                      </a:endParaRPr>
                    </a:p>
                  </a:txBody>
                  <a:tcPr anchor="ctr">
                    <a:solidFill>
                      <a:srgbClr val="8FCDB5"/>
                    </a:solidFill>
                  </a:tcPr>
                </a:tc>
                <a:extLst>
                  <a:ext uri="{0D108BD9-81ED-4DB2-BD59-A6C34878D82A}">
                    <a16:rowId xmlns:a16="http://schemas.microsoft.com/office/drawing/2014/main" val="1013601673"/>
                  </a:ext>
                </a:extLst>
              </a:tr>
              <a:tr h="462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Class 2</a:t>
                      </a:r>
                      <a:endParaRPr lang="en-ZW" sz="2000" dirty="0">
                        <a:solidFill>
                          <a:schemeClr val="tx1"/>
                        </a:solidFill>
                      </a:endParaRPr>
                    </a:p>
                  </a:txBody>
                  <a:tcPr anchor="ctr">
                    <a:solidFill>
                      <a:srgbClr val="C5E5D9"/>
                    </a:solidFill>
                  </a:tcPr>
                </a:tc>
                <a:tc>
                  <a:txBody>
                    <a:bodyPr/>
                    <a:lstStyle/>
                    <a:p>
                      <a:pPr algn="ctr"/>
                      <a:r>
                        <a:rPr lang="en-US" sz="2000" dirty="0" smtClean="0"/>
                        <a:t>High</a:t>
                      </a:r>
                      <a:endParaRPr lang="en-ZW" sz="2000" dirty="0">
                        <a:solidFill>
                          <a:schemeClr val="tx1"/>
                        </a:solidFill>
                      </a:endParaRPr>
                    </a:p>
                  </a:txBody>
                  <a:tcPr anchor="ctr">
                    <a:solidFill>
                      <a:srgbClr val="C5E5D9"/>
                    </a:solidFill>
                  </a:tcPr>
                </a:tc>
                <a:tc>
                  <a:txBody>
                    <a:bodyPr/>
                    <a:lstStyle/>
                    <a:p>
                      <a:pPr algn="ctr"/>
                      <a:r>
                        <a:rPr lang="en-US" sz="2000" dirty="0" smtClean="0"/>
                        <a:t>$20,000</a:t>
                      </a:r>
                      <a:endParaRPr lang="en-ZW" sz="2000" dirty="0">
                        <a:solidFill>
                          <a:schemeClr val="tx1"/>
                        </a:solidFill>
                      </a:endParaRPr>
                    </a:p>
                  </a:txBody>
                  <a:tcPr anchor="ctr">
                    <a:solidFill>
                      <a:srgbClr val="C5E5D9"/>
                    </a:solidFill>
                  </a:tcPr>
                </a:tc>
                <a:tc>
                  <a:txBody>
                    <a:bodyPr/>
                    <a:lstStyle/>
                    <a:p>
                      <a:pPr algn="ctr"/>
                      <a:r>
                        <a:rPr lang="en-US" sz="2000" dirty="0" smtClean="0"/>
                        <a:t>$31,800</a:t>
                      </a:r>
                      <a:endParaRPr lang="en-US" sz="2000" dirty="0" smtClean="0">
                        <a:solidFill>
                          <a:schemeClr val="tx1"/>
                        </a:solidFill>
                      </a:endParaRPr>
                    </a:p>
                  </a:txBody>
                  <a:tcPr anchor="ctr">
                    <a:solidFill>
                      <a:srgbClr val="C5E5D9"/>
                    </a:solidFill>
                  </a:tcPr>
                </a:tc>
                <a:tc>
                  <a:txBody>
                    <a:bodyPr/>
                    <a:lstStyle/>
                    <a:p>
                      <a:pPr algn="ctr"/>
                      <a:r>
                        <a:rPr lang="en-US" sz="2000" dirty="0" smtClean="0"/>
                        <a:t>$11,800</a:t>
                      </a:r>
                      <a:endParaRPr lang="en-US" sz="2000" dirty="0" smtClean="0">
                        <a:solidFill>
                          <a:schemeClr val="tx1"/>
                        </a:solidFill>
                      </a:endParaRPr>
                    </a:p>
                  </a:txBody>
                  <a:tcPr anchor="ctr">
                    <a:solidFill>
                      <a:srgbClr val="C5E5D9"/>
                    </a:solidFill>
                  </a:tcPr>
                </a:tc>
                <a:extLst>
                  <a:ext uri="{0D108BD9-81ED-4DB2-BD59-A6C34878D82A}">
                    <a16:rowId xmlns:a16="http://schemas.microsoft.com/office/drawing/2014/main" val="628733247"/>
                  </a:ext>
                </a:extLst>
              </a:tr>
              <a:tr h="462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Class 3</a:t>
                      </a:r>
                      <a:endParaRPr lang="en-ZW" sz="2000" dirty="0">
                        <a:solidFill>
                          <a:schemeClr val="tx1"/>
                        </a:solidFill>
                      </a:endParaRPr>
                    </a:p>
                  </a:txBody>
                  <a:tcPr anchor="ctr">
                    <a:solidFill>
                      <a:srgbClr val="8FC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High</a:t>
                      </a:r>
                      <a:endParaRPr lang="en-ZW" sz="2000" dirty="0">
                        <a:solidFill>
                          <a:schemeClr val="tx1"/>
                        </a:solidFill>
                      </a:endParaRPr>
                    </a:p>
                  </a:txBody>
                  <a:tcPr anchor="ctr">
                    <a:solidFill>
                      <a:srgbClr val="8FC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$31,000</a:t>
                      </a:r>
                      <a:endParaRPr lang="en-ZW" sz="2000" dirty="0">
                        <a:solidFill>
                          <a:schemeClr val="tx1"/>
                        </a:solidFill>
                      </a:endParaRPr>
                    </a:p>
                  </a:txBody>
                  <a:tcPr anchor="ctr">
                    <a:solidFill>
                      <a:srgbClr val="8FCDB5"/>
                    </a:solidFill>
                  </a:tcPr>
                </a:tc>
                <a:tc>
                  <a:txBody>
                    <a:bodyPr/>
                    <a:lstStyle/>
                    <a:p>
                      <a:pPr algn="ctr"/>
                      <a:r>
                        <a:rPr lang="en-US" sz="2000" dirty="0" smtClean="0"/>
                        <a:t>$49,300</a:t>
                      </a:r>
                      <a:endParaRPr lang="en-ZW" sz="2000" dirty="0">
                        <a:solidFill>
                          <a:schemeClr val="tx1"/>
                        </a:solidFill>
                      </a:endParaRPr>
                    </a:p>
                  </a:txBody>
                  <a:tcPr anchor="ctr">
                    <a:solidFill>
                      <a:srgbClr val="8FCDB5"/>
                    </a:solidFill>
                  </a:tcPr>
                </a:tc>
                <a:tc>
                  <a:txBody>
                    <a:bodyPr/>
                    <a:lstStyle/>
                    <a:p>
                      <a:pPr algn="ctr"/>
                      <a:r>
                        <a:rPr lang="en-US" sz="2000" dirty="0" smtClean="0"/>
                        <a:t>$18,300</a:t>
                      </a:r>
                      <a:endParaRPr lang="en-ZW" sz="2000" dirty="0">
                        <a:solidFill>
                          <a:schemeClr val="tx1"/>
                        </a:solidFill>
                      </a:endParaRPr>
                    </a:p>
                  </a:txBody>
                  <a:tcPr anchor="ctr">
                    <a:solidFill>
                      <a:srgbClr val="8FCDB5"/>
                    </a:solidFill>
                  </a:tcPr>
                </a:tc>
                <a:extLst>
                  <a:ext uri="{0D108BD9-81ED-4DB2-BD59-A6C34878D82A}">
                    <a16:rowId xmlns:a16="http://schemas.microsoft.com/office/drawing/2014/main" val="1326014569"/>
                  </a:ext>
                </a:extLst>
              </a:tr>
            </a:tbl>
          </a:graphicData>
        </a:graphic>
      </p:graphicFrame>
      <p:pic>
        <p:nvPicPr>
          <p:cNvPr id="7" name="Picture 6" descr="Logo Color RegularSM.jpg"/>
          <p:cNvPicPr>
            <a:picLocks noChangeAspect="1"/>
          </p:cNvPicPr>
          <p:nvPr/>
        </p:nvPicPr>
        <p:blipFill>
          <a:blip r:embed="rId3" cstate="print"/>
          <a:stretch>
            <a:fillRect/>
          </a:stretch>
        </p:blipFill>
        <p:spPr>
          <a:xfrm>
            <a:off x="8572500" y="6019800"/>
            <a:ext cx="320040" cy="731520"/>
          </a:xfrm>
          <a:prstGeom prst="rect">
            <a:avLst/>
          </a:prstGeom>
        </p:spPr>
      </p:pic>
      <p:sp>
        <p:nvSpPr>
          <p:cNvPr id="8" name="Rectangle 7"/>
          <p:cNvSpPr/>
          <p:nvPr/>
        </p:nvSpPr>
        <p:spPr>
          <a:xfrm>
            <a:off x="152400"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27576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43977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a:bodyPr>
          <a:lstStyle/>
          <a:p>
            <a:r>
              <a:rPr lang="en-US" sz="4800" dirty="0" smtClean="0">
                <a:solidFill>
                  <a:schemeClr val="bg1"/>
                </a:solidFill>
              </a:rPr>
              <a:t>New Administrative Fee</a:t>
            </a:r>
            <a:endParaRPr lang="en-US" sz="4800" dirty="0">
              <a:solidFill>
                <a:schemeClr val="bg1"/>
              </a:solidFill>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19</a:t>
            </a:fld>
            <a:endParaRPr lang="en-US" dirty="0"/>
          </a:p>
        </p:txBody>
      </p:sp>
    </p:spTree>
    <p:extLst>
      <p:ext uri="{BB962C8B-B14F-4D97-AF65-F5344CB8AC3E}">
        <p14:creationId xmlns:p14="http://schemas.microsoft.com/office/powerpoint/2010/main" val="2281710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28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6" name="Chart 5"/>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7337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33400" y="1447800"/>
            <a:ext cx="8229600" cy="4876800"/>
          </a:xfrm>
          <a:solidFill>
            <a:schemeClr val="bg1"/>
          </a:solidFill>
        </p:spPr>
        <p:txBody>
          <a:bodyPr>
            <a:noAutofit/>
          </a:bodyPr>
          <a:lstStyle/>
          <a:p>
            <a:pPr algn="l"/>
            <a:endParaRPr lang="en-US" sz="3000" dirty="0"/>
          </a:p>
          <a:p>
            <a:r>
              <a:rPr lang="en-US" sz="3000" dirty="0" smtClean="0">
                <a:solidFill>
                  <a:schemeClr val="tx1"/>
                </a:solidFill>
              </a:rPr>
              <a:t>Operating TSD Disposal administrative fee:</a:t>
            </a:r>
            <a:r>
              <a:rPr lang="en-US" sz="3000" dirty="0">
                <a:solidFill>
                  <a:schemeClr val="tx1"/>
                </a:solidFill>
              </a:rPr>
              <a:t> </a:t>
            </a:r>
            <a:r>
              <a:rPr lang="en-US" sz="3000" dirty="0" smtClean="0">
                <a:solidFill>
                  <a:schemeClr val="tx1"/>
                </a:solidFill>
              </a:rPr>
              <a:t>	$3.47 per metric ton</a:t>
            </a:r>
          </a:p>
          <a:p>
            <a:pPr>
              <a:spcBef>
                <a:spcPts val="0"/>
              </a:spcBef>
            </a:pPr>
            <a:endParaRPr lang="en-US" sz="3000" dirty="0">
              <a:solidFill>
                <a:schemeClr val="accent3"/>
              </a:solidFill>
            </a:endParaRPr>
          </a:p>
          <a:p>
            <a:pPr>
              <a:spcBef>
                <a:spcPts val="0"/>
              </a:spcBef>
            </a:pPr>
            <a:r>
              <a:rPr lang="en-US" sz="3000" dirty="0" smtClean="0">
                <a:solidFill>
                  <a:schemeClr val="accent3"/>
                </a:solidFill>
              </a:rPr>
              <a:t>Estimated additional ~$312,750 revenue </a:t>
            </a:r>
          </a:p>
          <a:p>
            <a:pPr algn="l">
              <a:spcBef>
                <a:spcPts val="0"/>
              </a:spcBef>
            </a:pPr>
            <a:endParaRPr lang="en-US" sz="3000" dirty="0" smtClean="0"/>
          </a:p>
          <a:p>
            <a:pPr>
              <a:spcBef>
                <a:spcPts val="0"/>
              </a:spcBef>
            </a:pPr>
            <a:r>
              <a:rPr lang="en-US" sz="2000" i="1" dirty="0" smtClean="0">
                <a:solidFill>
                  <a:schemeClr val="tx1"/>
                </a:solidFill>
              </a:rPr>
              <a:t>Estimate base: CWM ~ 90,000 tons annually</a:t>
            </a:r>
            <a:endParaRPr lang="en-US" sz="2000" i="1" dirty="0">
              <a:solidFill>
                <a:schemeClr val="tx1"/>
              </a:solidFill>
            </a:endParaRPr>
          </a:p>
          <a:p>
            <a:pPr algn="l">
              <a:spcBef>
                <a:spcPts val="0"/>
              </a:spcBef>
            </a:pPr>
            <a:endParaRPr lang="en-US" sz="1200" dirty="0" smtClean="0"/>
          </a:p>
          <a:p>
            <a:pPr algn="l">
              <a:spcBef>
                <a:spcPts val="0"/>
              </a:spcBef>
            </a:pPr>
            <a:endParaRPr lang="en-US" sz="1000" dirty="0"/>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New Permit Annual Compliance Determination Fee Proposal - #1</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2442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33400" y="1447800"/>
            <a:ext cx="8229600" cy="4876800"/>
          </a:xfrm>
          <a:solidFill>
            <a:schemeClr val="bg1"/>
          </a:solidFill>
        </p:spPr>
        <p:txBody>
          <a:bodyPr>
            <a:noAutofit/>
          </a:bodyPr>
          <a:lstStyle/>
          <a:p>
            <a:pPr algn="l"/>
            <a:endParaRPr lang="en-US" sz="3000" dirty="0"/>
          </a:p>
          <a:p>
            <a:r>
              <a:rPr lang="en-US" sz="3000" dirty="0" smtClean="0">
                <a:solidFill>
                  <a:schemeClr val="tx1"/>
                </a:solidFill>
              </a:rPr>
              <a:t>Operating TSD Disposal administrative fee:</a:t>
            </a:r>
            <a:r>
              <a:rPr lang="en-US" sz="3000" dirty="0">
                <a:solidFill>
                  <a:schemeClr val="tx1"/>
                </a:solidFill>
              </a:rPr>
              <a:t> </a:t>
            </a:r>
            <a:r>
              <a:rPr lang="en-US" sz="3000" dirty="0" smtClean="0">
                <a:solidFill>
                  <a:schemeClr val="tx1"/>
                </a:solidFill>
              </a:rPr>
              <a:t>	$5.50 per metric ton</a:t>
            </a:r>
          </a:p>
          <a:p>
            <a:pPr>
              <a:spcBef>
                <a:spcPts val="0"/>
              </a:spcBef>
            </a:pPr>
            <a:endParaRPr lang="en-US" sz="3000" dirty="0">
              <a:solidFill>
                <a:schemeClr val="accent3"/>
              </a:solidFill>
            </a:endParaRPr>
          </a:p>
          <a:p>
            <a:pPr>
              <a:spcBef>
                <a:spcPts val="0"/>
              </a:spcBef>
            </a:pPr>
            <a:r>
              <a:rPr lang="en-US" sz="3000" dirty="0" smtClean="0">
                <a:solidFill>
                  <a:schemeClr val="accent3"/>
                </a:solidFill>
              </a:rPr>
              <a:t>Estimated additional ~$495,000 revenue </a:t>
            </a:r>
          </a:p>
          <a:p>
            <a:pPr algn="l">
              <a:spcBef>
                <a:spcPts val="0"/>
              </a:spcBef>
            </a:pPr>
            <a:endParaRPr lang="en-US" sz="3000" dirty="0" smtClean="0"/>
          </a:p>
          <a:p>
            <a:pPr>
              <a:spcBef>
                <a:spcPts val="0"/>
              </a:spcBef>
            </a:pPr>
            <a:r>
              <a:rPr lang="en-US" sz="2000" i="1" dirty="0" smtClean="0">
                <a:solidFill>
                  <a:schemeClr val="tx1"/>
                </a:solidFill>
              </a:rPr>
              <a:t>Estimate base: CWM ~ 90,000 tons annually</a:t>
            </a:r>
            <a:endParaRPr lang="en-US" sz="2000" i="1" dirty="0">
              <a:solidFill>
                <a:schemeClr val="tx1"/>
              </a:solidFill>
            </a:endParaRPr>
          </a:p>
          <a:p>
            <a:pPr algn="l">
              <a:spcBef>
                <a:spcPts val="0"/>
              </a:spcBef>
            </a:pPr>
            <a:endParaRPr lang="en-US" sz="1200" dirty="0" smtClean="0"/>
          </a:p>
          <a:p>
            <a:pPr algn="l">
              <a:spcBef>
                <a:spcPts val="0"/>
              </a:spcBef>
            </a:pPr>
            <a:endParaRPr lang="en-US" sz="1000" dirty="0"/>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New Permit Annual Compliance Determination Fee Proposal - #2</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4139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Summary</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590068"/>
            <a:ext cx="4267200" cy="4648200"/>
          </a:xfrm>
          <a:solidFill>
            <a:schemeClr val="bg1"/>
          </a:solidFill>
        </p:spPr>
        <p:txBody>
          <a:bodyPr>
            <a:noAutofit/>
          </a:bodyPr>
          <a:lstStyle/>
          <a:p>
            <a:pPr marL="342900" lvl="1" indent="-342900">
              <a:buFont typeface="Arial" panose="020B0604020202020204" pitchFamily="34" charset="0"/>
              <a:buChar char="•"/>
            </a:pPr>
            <a:r>
              <a:rPr lang="en-US" dirty="0" smtClean="0">
                <a:solidFill>
                  <a:schemeClr val="tx1"/>
                </a:solidFill>
              </a:rPr>
              <a:t>Current annual ~ $362,500</a:t>
            </a:r>
          </a:p>
          <a:p>
            <a:pPr marL="0" lvl="1" indent="0">
              <a:buNone/>
            </a:pPr>
            <a:r>
              <a:rPr lang="en-US" dirty="0" smtClean="0">
                <a:solidFill>
                  <a:schemeClr val="tx1"/>
                </a:solidFill>
              </a:rPr>
              <a:t> </a:t>
            </a:r>
          </a:p>
          <a:p>
            <a:pPr marL="342900" lvl="1" indent="-342900">
              <a:buFont typeface="Arial" panose="020B0604020202020204" pitchFamily="34" charset="0"/>
              <a:buChar char="•"/>
            </a:pPr>
            <a:r>
              <a:rPr lang="en-US" dirty="0" smtClean="0"/>
              <a:t>Need ~ $476,000 fully fund</a:t>
            </a:r>
          </a:p>
          <a:p>
            <a:pPr marL="0" lvl="1" indent="0">
              <a:buNone/>
            </a:pPr>
            <a:endParaRPr lang="en-US" dirty="0" smtClean="0"/>
          </a:p>
          <a:p>
            <a:pPr marL="342900" lvl="1" indent="-342900">
              <a:buFont typeface="Arial" panose="020B0604020202020204" pitchFamily="34" charset="0"/>
              <a:buChar char="•"/>
            </a:pPr>
            <a:r>
              <a:rPr lang="en-US" dirty="0" smtClean="0">
                <a:solidFill>
                  <a:schemeClr val="tx1"/>
                </a:solidFill>
              </a:rPr>
              <a:t>Proposed Phase 1 changes include:</a:t>
            </a:r>
          </a:p>
          <a:p>
            <a:pPr marL="742950" lvl="2" indent="-342900">
              <a:buFont typeface="Courier New" panose="02070309020205020404" pitchFamily="49" charset="0"/>
              <a:buChar char="o"/>
            </a:pPr>
            <a:r>
              <a:rPr lang="en-US" dirty="0" smtClean="0"/>
              <a:t>Annual fee increase</a:t>
            </a:r>
          </a:p>
          <a:p>
            <a:pPr marL="742950" lvl="2" indent="-342900">
              <a:buFont typeface="Courier New" panose="02070309020205020404" pitchFamily="49" charset="0"/>
              <a:buChar char="o"/>
            </a:pPr>
            <a:r>
              <a:rPr lang="en-US" dirty="0" smtClean="0"/>
              <a:t>Mod fee increase</a:t>
            </a:r>
          </a:p>
          <a:p>
            <a:pPr marL="742950" lvl="2" indent="-342900">
              <a:buFont typeface="Courier New" panose="02070309020205020404" pitchFamily="49" charset="0"/>
              <a:buChar char="o"/>
            </a:pPr>
            <a:r>
              <a:rPr lang="en-US" dirty="0" smtClean="0"/>
              <a:t>New Annual Compliance Determination fee</a:t>
            </a:r>
          </a:p>
          <a:p>
            <a:pPr marL="400050" lvl="2" indent="0">
              <a:buNone/>
            </a:pPr>
            <a:endParaRPr lang="en-US" dirty="0"/>
          </a:p>
          <a:p>
            <a:pPr marL="400050" lvl="2" indent="0">
              <a:buNone/>
            </a:pPr>
            <a:endParaRPr lang="en-US" dirty="0" smtClean="0">
              <a:solidFill>
                <a:schemeClr val="tx1"/>
              </a:solidFill>
            </a:endParaRPr>
          </a:p>
          <a:p>
            <a:pPr marL="0" lvl="1" indent="0" algn="l">
              <a:buNone/>
            </a:pPr>
            <a:endParaRPr lang="en-US" sz="1800" dirty="0">
              <a:solidFill>
                <a:schemeClr val="tx1"/>
              </a:solidFill>
            </a:endParaRPr>
          </a:p>
          <a:p>
            <a:pPr marL="0" indent="0" algn="l">
              <a:buNone/>
            </a:pPr>
            <a:endParaRPr lang="en-US" sz="2800"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2362200"/>
            <a:ext cx="4174434" cy="2799137"/>
          </a:xfrm>
          <a:prstGeom prst="rect">
            <a:avLst/>
          </a:prstGeom>
          <a:ln>
            <a:noFill/>
          </a:ln>
          <a:effectLst>
            <a:softEdge rad="112500"/>
          </a:effectLst>
        </p:spPr>
      </p:pic>
      <p:sp>
        <p:nvSpPr>
          <p:cNvPr id="6" name="TextBox 5"/>
          <p:cNvSpPr txBox="1"/>
          <p:nvPr/>
        </p:nvSpPr>
        <p:spPr>
          <a:xfrm>
            <a:off x="5433391" y="5161337"/>
            <a:ext cx="3429000" cy="215444"/>
          </a:xfrm>
          <a:prstGeom prst="rect">
            <a:avLst/>
          </a:prstGeom>
          <a:noFill/>
        </p:spPr>
        <p:txBody>
          <a:bodyPr wrap="square" rtlCol="0">
            <a:spAutoFit/>
          </a:bodyPr>
          <a:lstStyle/>
          <a:p>
            <a:r>
              <a:rPr lang="en-US" sz="800" dirty="0"/>
              <a:t>Source: https://en.wikipedia.org/wiki/File:Rogue_River_Oregon_USA.jpg</a:t>
            </a:r>
          </a:p>
        </p:txBody>
      </p:sp>
      <p:sp>
        <p:nvSpPr>
          <p:cNvPr id="7" name="Rectangle 6"/>
          <p:cNvSpPr/>
          <p:nvPr/>
        </p:nvSpPr>
        <p:spPr>
          <a:xfrm>
            <a:off x="152400" y="62433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3426" y="5990590"/>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22</a:t>
            </a:fld>
            <a:endParaRPr lang="en-US"/>
          </a:p>
        </p:txBody>
      </p:sp>
    </p:spTree>
    <p:extLst>
      <p:ext uri="{BB962C8B-B14F-4D97-AF65-F5344CB8AC3E}">
        <p14:creationId xmlns:p14="http://schemas.microsoft.com/office/powerpoint/2010/main" val="3215421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Striped Right Arrow 26"/>
          <p:cNvSpPr/>
          <p:nvPr/>
        </p:nvSpPr>
        <p:spPr>
          <a:xfrm rot="10800000">
            <a:off x="5491650" y="3325359"/>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22" name="Table 21"/>
          <p:cNvGraphicFramePr>
            <a:graphicFrameLocks noGrp="1"/>
          </p:cNvGraphicFramePr>
          <p:nvPr>
            <p:extLst>
              <p:ext uri="{D42A27DB-BD31-4B8C-83A1-F6EECF244321}">
                <p14:modId xmlns:p14="http://schemas.microsoft.com/office/powerpoint/2010/main" val="1180086679"/>
              </p:ext>
            </p:extLst>
          </p:nvPr>
        </p:nvGraphicFramePr>
        <p:xfrm>
          <a:off x="3863938" y="1219200"/>
          <a:ext cx="1295400" cy="553212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40035639"/>
                  </a:ext>
                </a:extLst>
              </a:tr>
              <a:tr h="35052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0" name="Rounded Rectangle 9"/>
          <p:cNvSpPr/>
          <p:nvPr/>
        </p:nvSpPr>
        <p:spPr>
          <a:xfrm>
            <a:off x="1524000"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59998929"/>
              </p:ext>
            </p:extLst>
          </p:nvPr>
        </p:nvGraphicFramePr>
        <p:xfrm>
          <a:off x="1676400" y="1264920"/>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6341781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2" name="TextBox 11"/>
          <p:cNvSpPr txBox="1"/>
          <p:nvPr/>
        </p:nvSpPr>
        <p:spPr>
          <a:xfrm>
            <a:off x="2230719" y="1228131"/>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sp>
        <p:nvSpPr>
          <p:cNvPr id="7" name="TextBox 6"/>
          <p:cNvSpPr txBox="1"/>
          <p:nvPr/>
        </p:nvSpPr>
        <p:spPr>
          <a:xfrm>
            <a:off x="2097483" y="4809884"/>
            <a:ext cx="986185" cy="369332"/>
          </a:xfrm>
          <a:prstGeom prst="rect">
            <a:avLst/>
          </a:prstGeom>
          <a:noFill/>
        </p:spPr>
        <p:txBody>
          <a:bodyPr wrap="square" rtlCol="0">
            <a:spAutoFit/>
          </a:bodyPr>
          <a:lstStyle/>
          <a:p>
            <a:pPr algn="ctr"/>
            <a:r>
              <a:rPr lang="en-US" b="1" dirty="0" smtClean="0"/>
              <a:t>$362.5K</a:t>
            </a:r>
            <a:endParaRPr lang="en-ZW" b="1" dirty="0"/>
          </a:p>
        </p:txBody>
      </p:sp>
      <p:sp>
        <p:nvSpPr>
          <p:cNvPr id="11" name="Striped Right Arrow 10"/>
          <p:cNvSpPr/>
          <p:nvPr/>
        </p:nvSpPr>
        <p:spPr>
          <a:xfrm rot="10800000">
            <a:off x="5479498" y="944126"/>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3" name="TextBox 12"/>
          <p:cNvSpPr txBox="1"/>
          <p:nvPr/>
        </p:nvSpPr>
        <p:spPr>
          <a:xfrm>
            <a:off x="5793762" y="1117600"/>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rot="10800000">
            <a:off x="5520198" y="1759625"/>
            <a:ext cx="1712344" cy="5638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8" name="TextBox 17"/>
          <p:cNvSpPr txBox="1"/>
          <p:nvPr/>
        </p:nvSpPr>
        <p:spPr>
          <a:xfrm>
            <a:off x="5520198" y="3405448"/>
            <a:ext cx="1796698" cy="369332"/>
          </a:xfrm>
          <a:prstGeom prst="rect">
            <a:avLst/>
          </a:prstGeom>
          <a:noFill/>
        </p:spPr>
        <p:txBody>
          <a:bodyPr wrap="square" rtlCol="0">
            <a:spAutoFit/>
          </a:bodyPr>
          <a:lstStyle/>
          <a:p>
            <a:r>
              <a:rPr lang="en-US" dirty="0" smtClean="0">
                <a:solidFill>
                  <a:srgbClr val="FFCC00"/>
                </a:solidFill>
              </a:rPr>
              <a:t>+ $81K Annual</a:t>
            </a:r>
            <a:endParaRPr lang="en-ZW" dirty="0">
              <a:solidFill>
                <a:srgbClr val="FFCC00"/>
              </a:solidFill>
            </a:endParaRPr>
          </a:p>
        </p:txBody>
      </p:sp>
      <p:sp>
        <p:nvSpPr>
          <p:cNvPr id="21" name="Rounded Rectangle 20"/>
          <p:cNvSpPr/>
          <p:nvPr/>
        </p:nvSpPr>
        <p:spPr>
          <a:xfrm>
            <a:off x="3726321"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5" name="TextBox 14"/>
          <p:cNvSpPr txBox="1"/>
          <p:nvPr/>
        </p:nvSpPr>
        <p:spPr>
          <a:xfrm>
            <a:off x="4298458" y="4571999"/>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4326067" y="1945998"/>
            <a:ext cx="930965" cy="646331"/>
          </a:xfrm>
          <a:prstGeom prst="rect">
            <a:avLst/>
          </a:prstGeom>
          <a:noFill/>
        </p:spPr>
        <p:txBody>
          <a:bodyPr wrap="square" rtlCol="0">
            <a:spAutoFit/>
          </a:bodyPr>
          <a:lstStyle/>
          <a:p>
            <a:pPr algn="ctr"/>
            <a:r>
              <a:rPr lang="en-US" b="1" dirty="0" smtClean="0"/>
              <a:t>Need:</a:t>
            </a:r>
          </a:p>
          <a:p>
            <a:pPr algn="ctr"/>
            <a:r>
              <a:rPr lang="en-US" b="1" dirty="0"/>
              <a:t>0</a:t>
            </a:r>
            <a:r>
              <a:rPr lang="en-US" b="1" dirty="0" smtClean="0"/>
              <a:t>%</a:t>
            </a:r>
            <a:endParaRPr lang="en-ZW" b="1" dirty="0"/>
          </a:p>
        </p:txBody>
      </p:sp>
      <p:sp>
        <p:nvSpPr>
          <p:cNvPr id="23" name="TextBox 22"/>
          <p:cNvSpPr txBox="1"/>
          <p:nvPr/>
        </p:nvSpPr>
        <p:spPr>
          <a:xfrm>
            <a:off x="4396936" y="1228131"/>
            <a:ext cx="977348" cy="646331"/>
          </a:xfrm>
          <a:prstGeom prst="rect">
            <a:avLst/>
          </a:prstGeom>
          <a:noFill/>
        </p:spPr>
        <p:txBody>
          <a:bodyPr wrap="square" rtlCol="0">
            <a:spAutoFit/>
          </a:bodyPr>
          <a:lstStyle/>
          <a:p>
            <a:r>
              <a:rPr lang="en-US" b="1" dirty="0" smtClean="0"/>
              <a:t>$838K</a:t>
            </a:r>
          </a:p>
          <a:p>
            <a:endParaRPr lang="en-ZW" dirty="0"/>
          </a:p>
        </p:txBody>
      </p:sp>
      <p:sp>
        <p:nvSpPr>
          <p:cNvPr id="17" name="TextBox 16"/>
          <p:cNvSpPr txBox="1"/>
          <p:nvPr/>
        </p:nvSpPr>
        <p:spPr>
          <a:xfrm>
            <a:off x="2138015" y="4564258"/>
            <a:ext cx="986185" cy="369332"/>
          </a:xfrm>
          <a:prstGeom prst="rect">
            <a:avLst/>
          </a:prstGeom>
          <a:noFill/>
        </p:spPr>
        <p:txBody>
          <a:bodyPr wrap="square" rtlCol="0">
            <a:spAutoFit/>
          </a:bodyPr>
          <a:lstStyle/>
          <a:p>
            <a:pPr algn="ctr"/>
            <a:r>
              <a:rPr lang="en-US" b="1" dirty="0" smtClean="0"/>
              <a:t>43%</a:t>
            </a:r>
          </a:p>
        </p:txBody>
      </p:sp>
      <p:sp>
        <p:nvSpPr>
          <p:cNvPr id="31" name="TextBox 30"/>
          <p:cNvSpPr txBox="1"/>
          <p:nvPr/>
        </p:nvSpPr>
        <p:spPr>
          <a:xfrm>
            <a:off x="2058205" y="1991259"/>
            <a:ext cx="1028478"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$475.5K</a:t>
            </a:r>
            <a:endParaRPr lang="en-ZW" b="1" dirty="0">
              <a:solidFill>
                <a:srgbClr val="439777"/>
              </a:solidFill>
            </a:endParaRPr>
          </a:p>
        </p:txBody>
      </p:sp>
      <p:sp>
        <p:nvSpPr>
          <p:cNvPr id="24" name="Striped Right Arrow 23"/>
          <p:cNvSpPr/>
          <p:nvPr/>
        </p:nvSpPr>
        <p:spPr>
          <a:xfrm rot="10800000">
            <a:off x="5477608" y="3923648"/>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5" name="TextBox 24"/>
          <p:cNvSpPr txBox="1"/>
          <p:nvPr/>
        </p:nvSpPr>
        <p:spPr>
          <a:xfrm>
            <a:off x="5477608" y="4014045"/>
            <a:ext cx="1513864" cy="369332"/>
          </a:xfrm>
          <a:prstGeom prst="rect">
            <a:avLst/>
          </a:prstGeom>
          <a:noFill/>
        </p:spPr>
        <p:txBody>
          <a:bodyPr wrap="square" rtlCol="0">
            <a:spAutoFit/>
          </a:bodyPr>
          <a:lstStyle/>
          <a:p>
            <a:r>
              <a:rPr lang="en-US" dirty="0" smtClean="0">
                <a:solidFill>
                  <a:srgbClr val="FFCC00"/>
                </a:solidFill>
              </a:rPr>
              <a:t>+$33K Mod </a:t>
            </a:r>
            <a:endParaRPr lang="en-ZW" dirty="0">
              <a:solidFill>
                <a:srgbClr val="FFCC00"/>
              </a:solidFill>
            </a:endParaRPr>
          </a:p>
        </p:txBody>
      </p:sp>
      <p:sp>
        <p:nvSpPr>
          <p:cNvPr id="26" name="TextBox 25"/>
          <p:cNvSpPr txBox="1"/>
          <p:nvPr/>
        </p:nvSpPr>
        <p:spPr>
          <a:xfrm>
            <a:off x="5635290" y="1848772"/>
            <a:ext cx="1756109" cy="369332"/>
          </a:xfrm>
          <a:prstGeom prst="rect">
            <a:avLst/>
          </a:prstGeom>
          <a:noFill/>
        </p:spPr>
        <p:txBody>
          <a:bodyPr wrap="square" rtlCol="0">
            <a:spAutoFit/>
          </a:bodyPr>
          <a:lstStyle/>
          <a:p>
            <a:r>
              <a:rPr lang="en-US" dirty="0" smtClean="0">
                <a:solidFill>
                  <a:srgbClr val="FFCC00"/>
                </a:solidFill>
              </a:rPr>
              <a:t>+$495K  Admin </a:t>
            </a:r>
            <a:endParaRPr lang="en-ZW" dirty="0">
              <a:solidFill>
                <a:srgbClr val="FFCC00"/>
              </a:solidFill>
            </a:endParaRPr>
          </a:p>
        </p:txBody>
      </p:sp>
      <p:sp>
        <p:nvSpPr>
          <p:cNvPr id="28" name="Striped Right Arrow 27"/>
          <p:cNvSpPr/>
          <p:nvPr/>
        </p:nvSpPr>
        <p:spPr>
          <a:xfrm>
            <a:off x="-5645" y="4061492"/>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0" name="TextBox 29"/>
          <p:cNvSpPr txBox="1"/>
          <p:nvPr/>
        </p:nvSpPr>
        <p:spPr>
          <a:xfrm>
            <a:off x="106476" y="4134999"/>
            <a:ext cx="1513864" cy="369332"/>
          </a:xfrm>
          <a:prstGeom prst="rect">
            <a:avLst/>
          </a:prstGeom>
          <a:noFill/>
        </p:spPr>
        <p:txBody>
          <a:bodyPr wrap="square" rtlCol="0">
            <a:spAutoFit/>
          </a:bodyPr>
          <a:lstStyle/>
          <a:p>
            <a:r>
              <a:rPr lang="en-US" dirty="0" smtClean="0">
                <a:solidFill>
                  <a:srgbClr val="FFCC00"/>
                </a:solidFill>
              </a:rPr>
              <a:t>Current</a:t>
            </a:r>
            <a:endParaRPr lang="en-ZW" dirty="0">
              <a:solidFill>
                <a:srgbClr val="FFCC00"/>
              </a:solidFill>
            </a:endParaRPr>
          </a:p>
        </p:txBody>
      </p:sp>
    </p:spTree>
    <p:extLst>
      <p:ext uri="{BB962C8B-B14F-4D97-AF65-F5344CB8AC3E}">
        <p14:creationId xmlns:p14="http://schemas.microsoft.com/office/powerpoint/2010/main" val="269122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Discussion: Permit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576663"/>
            <a:ext cx="4038600" cy="4525963"/>
          </a:xfrm>
        </p:spPr>
        <p:txBody>
          <a:bodyPr>
            <a:normAutofit/>
          </a:bodyPr>
          <a:lstStyle/>
          <a:p>
            <a:r>
              <a:rPr lang="en-US" dirty="0" smtClean="0"/>
              <a:t>What are the pros and cons associated with</a:t>
            </a:r>
            <a:r>
              <a:rPr lang="en-US" dirty="0"/>
              <a:t> </a:t>
            </a:r>
            <a:r>
              <a:rPr lang="en-US" dirty="0" smtClean="0"/>
              <a:t>the permit proposal?</a:t>
            </a:r>
          </a:p>
          <a:p>
            <a:pPr marL="0" indent="0">
              <a:buNone/>
            </a:pPr>
            <a:endParaRPr lang="en-US" dirty="0" smtClean="0"/>
          </a:p>
          <a:p>
            <a:r>
              <a:rPr lang="en-US" dirty="0" smtClean="0"/>
              <a:t>What else should DEQ know as we consider the permit proposal? </a:t>
            </a:r>
          </a:p>
          <a:p>
            <a:pPr marL="457200" lvl="1" indent="0">
              <a:buNone/>
            </a:pPr>
            <a:endParaRPr lang="en-US" dirty="0" smtClean="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9620" y="2179808"/>
            <a:ext cx="4038600" cy="302812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24</a:t>
            </a:fld>
            <a:endParaRPr lang="en-US" dirty="0"/>
          </a:p>
        </p:txBody>
      </p:sp>
    </p:spTree>
    <p:extLst>
      <p:ext uri="{BB962C8B-B14F-4D97-AF65-F5344CB8AC3E}">
        <p14:creationId xmlns:p14="http://schemas.microsoft.com/office/powerpoint/2010/main" val="1047363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25</a:t>
            </a:fld>
            <a:endParaRPr lang="en-US"/>
          </a:p>
        </p:txBody>
      </p:sp>
    </p:spTree>
    <p:extLst>
      <p:ext uri="{BB962C8B-B14F-4D97-AF65-F5344CB8AC3E}">
        <p14:creationId xmlns:p14="http://schemas.microsoft.com/office/powerpoint/2010/main" val="4025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$11,625 annually</a:t>
            </a:r>
          </a:p>
          <a:p>
            <a:r>
              <a:rPr lang="en-US" dirty="0" smtClean="0"/>
              <a:t>Second facility increase = $463,875 annually	</a:t>
            </a:r>
            <a:r>
              <a:rPr lang="en-US" sz="2800" dirty="0" smtClean="0"/>
              <a:t>    $162,750 for ACDP fee</a:t>
            </a:r>
          </a:p>
          <a:p>
            <a:pPr marL="914400" lvl="2" indent="0">
              <a:buNone/>
            </a:pPr>
            <a:r>
              <a:rPr lang="en-US" sz="2800" dirty="0" smtClean="0"/>
              <a:t> </a:t>
            </a:r>
            <a:r>
              <a:rPr lang="en-US" sz="2800" u="sng" dirty="0" smtClean="0"/>
              <a:t>+ $312,750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26</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#1</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177880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$5,750 annually</a:t>
            </a:r>
          </a:p>
          <a:p>
            <a:r>
              <a:rPr lang="en-US" dirty="0" smtClean="0"/>
              <a:t>Second facility increase = $495,000 annually	</a:t>
            </a:r>
            <a:r>
              <a:rPr lang="en-US" sz="2800" dirty="0" smtClean="0"/>
              <a:t>    $  75,750 for ACDP fee</a:t>
            </a:r>
          </a:p>
          <a:p>
            <a:pPr marL="914400" lvl="2" indent="0">
              <a:buNone/>
            </a:pPr>
            <a:r>
              <a:rPr lang="en-US" sz="2800" dirty="0" smtClean="0"/>
              <a:t> </a:t>
            </a:r>
            <a:r>
              <a:rPr lang="en-US" sz="2800" u="sng" dirty="0" smtClean="0"/>
              <a:t>+ $495,000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27</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#2</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43104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lnSpc>
                <a:spcPct val="150000"/>
              </a:lnSpc>
            </a:pPr>
            <a:r>
              <a:rPr lang="en-US" b="1" dirty="0"/>
              <a:t>Will the rules have </a:t>
            </a:r>
            <a:r>
              <a:rPr lang="en-US" b="1" dirty="0" smtClean="0"/>
              <a:t>fiscal impacts?</a:t>
            </a:r>
            <a:endParaRPr lang="en-US" b="1" dirty="0"/>
          </a:p>
          <a:p>
            <a:pPr lvl="1"/>
            <a:r>
              <a:rPr lang="en-US" dirty="0"/>
              <a:t>If so, what is the extent of the fiscal </a:t>
            </a:r>
            <a:r>
              <a:rPr lang="en-US" dirty="0" smtClean="0"/>
              <a:t>impacts?</a:t>
            </a:r>
            <a:endParaRPr lang="en-US" dirty="0"/>
          </a:p>
          <a:p>
            <a:pPr marL="457200" lvl="1" indent="0">
              <a:buNone/>
            </a:pPr>
            <a:endParaRPr lang="en-US" dirty="0"/>
          </a:p>
          <a:p>
            <a:pPr>
              <a:lnSpc>
                <a:spcPct val="110000"/>
              </a:lnSpc>
            </a:pPr>
            <a:r>
              <a:rPr lang="en-US" b="1" dirty="0"/>
              <a:t>Will the rule have a significant adverse impact on small businesses (&lt;50 employees)?</a:t>
            </a:r>
          </a:p>
          <a:p>
            <a:pPr lvl="1"/>
            <a:r>
              <a:rPr lang="en-US" dirty="0"/>
              <a:t>If so, how can DEQ reduce the economic impact of the rule on small businesses?</a:t>
            </a:r>
          </a:p>
          <a:p>
            <a:endParaRPr lang="en-US" dirty="0" smtClean="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2925"/>
            <a:ext cx="4038600" cy="2692400"/>
          </a:xfrm>
        </p:spPr>
      </p:pic>
      <p:sp>
        <p:nvSpPr>
          <p:cNvPr id="4" name="Slide Number Placeholder 3"/>
          <p:cNvSpPr>
            <a:spLocks noGrp="1"/>
          </p:cNvSpPr>
          <p:nvPr>
            <p:ph type="sldNum" sz="quarter" idx="12"/>
          </p:nvPr>
        </p:nvSpPr>
        <p:spPr/>
        <p:txBody>
          <a:bodyPr/>
          <a:lstStyle/>
          <a:p>
            <a:fld id="{1939E361-6CC3-4B93-8D02-0CA414705067}" type="slidenum">
              <a:rPr lang="en-US" smtClean="0"/>
              <a:pPr/>
              <a:t>28</a:t>
            </a:fld>
            <a:endParaRPr lang="en-US"/>
          </a:p>
        </p:txBody>
      </p:sp>
      <p:sp>
        <p:nvSpPr>
          <p:cNvPr id="8" name="TextBox 7"/>
          <p:cNvSpPr txBox="1"/>
          <p:nvPr/>
        </p:nvSpPr>
        <p:spPr>
          <a:xfrm>
            <a:off x="4776083" y="5012318"/>
            <a:ext cx="4114800" cy="215444"/>
          </a:xfrm>
          <a:prstGeom prst="rect">
            <a:avLst/>
          </a:prstGeom>
          <a:noFill/>
        </p:spPr>
        <p:txBody>
          <a:bodyPr wrap="square" rtlCol="0">
            <a:spAutoFit/>
          </a:bodyPr>
          <a:lstStyle/>
          <a:p>
            <a:r>
              <a:rPr lang="en-US" sz="800" dirty="0"/>
              <a:t>Source: https://theatlasheart.com/2016/11/19/14-stops-make-oregon-coast-road-trip/</a:t>
            </a:r>
          </a:p>
        </p:txBody>
      </p:sp>
      <p:sp>
        <p:nvSpPr>
          <p:cNvPr id="9"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Fiscal Impacts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0" name="Rectangle 9"/>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2891326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Mitigating Impacts to Small Business</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b="1" dirty="0" smtClean="0"/>
              <a:t>Mitigation Examples:</a:t>
            </a:r>
          </a:p>
          <a:p>
            <a:pPr marL="0" indent="0">
              <a:buNone/>
            </a:pPr>
            <a:endParaRPr lang="en-US" b="1" dirty="0" smtClean="0"/>
          </a:p>
          <a:p>
            <a:r>
              <a:rPr lang="en-US" dirty="0"/>
              <a:t>Establishing differing compliance or reporting requirements or time tables for small </a:t>
            </a:r>
            <a:r>
              <a:rPr lang="en-US" dirty="0" smtClean="0"/>
              <a:t>business.</a:t>
            </a:r>
          </a:p>
          <a:p>
            <a:pPr marL="0" indent="0">
              <a:buNone/>
            </a:pPr>
            <a:endParaRPr lang="en-US" dirty="0"/>
          </a:p>
          <a:p>
            <a:r>
              <a:rPr lang="en-US" dirty="0"/>
              <a:t>Clarifying, consolidating or simplifying the compliance and reporting requirements under the rule for small </a:t>
            </a:r>
            <a:r>
              <a:rPr lang="en-US" dirty="0" smtClean="0"/>
              <a:t>business.</a:t>
            </a:r>
          </a:p>
          <a:p>
            <a:pPr marL="0" indent="0">
              <a:buNone/>
            </a:pPr>
            <a:endParaRPr lang="en-US" dirty="0"/>
          </a:p>
          <a:p>
            <a:r>
              <a:rPr lang="en-US" dirty="0" smtClean="0"/>
              <a:t>Exempting </a:t>
            </a:r>
            <a:r>
              <a:rPr lang="en-US" dirty="0"/>
              <a:t>small businesses from any or all requirements of the </a:t>
            </a:r>
            <a:r>
              <a:rPr lang="en-US" dirty="0" smtClean="0"/>
              <a:t>rule.</a:t>
            </a:r>
          </a:p>
          <a:p>
            <a:pPr marL="0" indent="0">
              <a:buNone/>
            </a:pPr>
            <a:endParaRPr lang="en-US" dirty="0" smtClean="0"/>
          </a:p>
          <a:p>
            <a:r>
              <a:rPr lang="en-US" dirty="0" smtClean="0"/>
              <a:t>Other less </a:t>
            </a:r>
            <a:r>
              <a:rPr lang="en-US" dirty="0"/>
              <a:t>intrusive or less costly alternatives applicable to small </a:t>
            </a:r>
            <a:r>
              <a:rPr lang="en-US" dirty="0" smtClean="0"/>
              <a:t>business?</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2404146"/>
            <a:ext cx="4038600" cy="2744412"/>
          </a:xfrm>
        </p:spPr>
      </p:pic>
      <p:sp>
        <p:nvSpPr>
          <p:cNvPr id="4" name="Slide Number Placeholder 3"/>
          <p:cNvSpPr>
            <a:spLocks noGrp="1"/>
          </p:cNvSpPr>
          <p:nvPr>
            <p:ph type="sldNum" sz="quarter" idx="12"/>
          </p:nvPr>
        </p:nvSpPr>
        <p:spPr/>
        <p:txBody>
          <a:bodyPr/>
          <a:lstStyle/>
          <a:p>
            <a:fld id="{1939E361-6CC3-4B93-8D02-0CA414705067}" type="slidenum">
              <a:rPr lang="en-US" smtClean="0"/>
              <a:pPr/>
              <a:t>29</a:t>
            </a:fld>
            <a:endParaRPr lang="en-US"/>
          </a:p>
        </p:txBody>
      </p:sp>
      <p:sp>
        <p:nvSpPr>
          <p:cNvPr id="5" name="Rectangle 4"/>
          <p:cNvSpPr/>
          <p:nvPr/>
        </p:nvSpPr>
        <p:spPr>
          <a:xfrm>
            <a:off x="36443" y="618807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9" name="TextBox 8"/>
          <p:cNvSpPr txBox="1"/>
          <p:nvPr/>
        </p:nvSpPr>
        <p:spPr>
          <a:xfrm>
            <a:off x="4572000" y="5261013"/>
            <a:ext cx="3657600" cy="215444"/>
          </a:xfrm>
          <a:prstGeom prst="rect">
            <a:avLst/>
          </a:prstGeom>
          <a:noFill/>
        </p:spPr>
        <p:txBody>
          <a:bodyPr wrap="square" rtlCol="0">
            <a:spAutoFit/>
          </a:bodyPr>
          <a:lstStyle/>
          <a:p>
            <a:r>
              <a:rPr lang="en-US" sz="800" dirty="0"/>
              <a:t>Source: http://www.earthporm.com/15-beautiful-crater-lakes-around-world/</a:t>
            </a:r>
          </a:p>
        </p:txBody>
      </p:sp>
    </p:spTree>
    <p:extLst>
      <p:ext uri="{BB962C8B-B14F-4D97-AF65-F5344CB8AC3E}">
        <p14:creationId xmlns:p14="http://schemas.microsoft.com/office/powerpoint/2010/main" val="1520788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84791" y="3810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Hazardous Waste Fee Increases</a:t>
            </a:r>
          </a:p>
        </p:txBody>
      </p:sp>
      <p:sp>
        <p:nvSpPr>
          <p:cNvPr id="3" name="Subtitle 2">
            <a:extLst>
              <a:ext uri="{FF2B5EF4-FFF2-40B4-BE49-F238E27FC236}">
                <a16:creationId xmlns:a16="http://schemas.microsoft.com/office/drawing/2014/main" id="{39AD7AF8-9A49-4860-B339-55D50F46865E}"/>
              </a:ext>
            </a:extLst>
          </p:cNvPr>
          <p:cNvSpPr>
            <a:spLocks noGrp="1"/>
          </p:cNvSpPr>
          <p:nvPr>
            <p:ph type="subTitle" idx="1"/>
          </p:nvPr>
        </p:nvSpPr>
        <p:spPr>
          <a:xfrm>
            <a:off x="609600" y="2362200"/>
            <a:ext cx="7543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BD25B297-93A3-47A5-BC31-933CBC81F9B2}"/>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125"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685800" y="1600200"/>
            <a:ext cx="7772400"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dirty="0" smtClean="0"/>
          </a:p>
          <a:p>
            <a:pPr algn="ctr" eaLnBrk="1" hangingPunct="1">
              <a:spcBef>
                <a:spcPct val="0"/>
              </a:spcBef>
              <a:buFontTx/>
              <a:buNone/>
            </a:pPr>
            <a:r>
              <a:rPr lang="en-US" altLang="en-US" sz="2800" b="1" dirty="0" smtClean="0"/>
              <a:t>Background </a:t>
            </a:r>
            <a:r>
              <a:rPr lang="en-US" altLang="en-US" sz="2800" b="1" dirty="0"/>
              <a:t>– </a:t>
            </a:r>
            <a:r>
              <a:rPr lang="en-US" altLang="en-US" sz="2800" b="1" dirty="0" smtClean="0"/>
              <a:t>Hazardous Waste Program </a:t>
            </a:r>
            <a:r>
              <a:rPr lang="en-US" altLang="en-US" sz="2800" b="1" dirty="0"/>
              <a:t>Fees</a:t>
            </a:r>
          </a:p>
          <a:p>
            <a:pPr algn="ctr" eaLnBrk="1" hangingPunct="1">
              <a:spcBef>
                <a:spcPct val="0"/>
              </a:spcBef>
              <a:buFontTx/>
              <a:buNone/>
            </a:pPr>
            <a:endParaRPr lang="en-US" altLang="en-US" sz="1000" b="1" dirty="0"/>
          </a:p>
          <a:p>
            <a:pPr eaLnBrk="1" hangingPunct="1">
              <a:spcBef>
                <a:spcPct val="0"/>
              </a:spcBef>
              <a:spcAft>
                <a:spcPts val="600"/>
              </a:spcAft>
              <a:buFont typeface="Wingdings" panose="05000000000000000000" pitchFamily="2" charset="2"/>
              <a:buChar char="Ø"/>
            </a:pPr>
            <a:r>
              <a:rPr lang="en-US" altLang="en-US" sz="1800" dirty="0" smtClean="0"/>
              <a:t>Projected $1.2-$1.5 million deficit in revenue for 2019-2021 biennium.</a:t>
            </a:r>
            <a:endParaRPr lang="en-US" altLang="en-US" sz="1800" dirty="0"/>
          </a:p>
          <a:p>
            <a:pPr eaLnBrk="1" hangingPunct="1">
              <a:spcBef>
                <a:spcPct val="0"/>
              </a:spcBef>
              <a:spcAft>
                <a:spcPts val="600"/>
              </a:spcAft>
              <a:buFont typeface="Wingdings" panose="05000000000000000000" pitchFamily="2" charset="2"/>
              <a:buChar char="Ø"/>
            </a:pPr>
            <a:r>
              <a:rPr lang="en-US" altLang="en-US" sz="1800" dirty="0"/>
              <a:t>Fee increases needed as </a:t>
            </a:r>
            <a:r>
              <a:rPr lang="en-US" altLang="en-US" sz="1800" dirty="0" smtClean="0"/>
              <a:t>program </a:t>
            </a:r>
            <a:r>
              <a:rPr lang="en-US" altLang="en-US" sz="1800" dirty="0"/>
              <a:t>operating costs increase. </a:t>
            </a:r>
          </a:p>
          <a:p>
            <a:pPr eaLnBrk="1" hangingPunct="1">
              <a:spcBef>
                <a:spcPct val="0"/>
              </a:spcBef>
              <a:spcAft>
                <a:spcPts val="600"/>
              </a:spcAft>
              <a:buFont typeface="Wingdings" panose="05000000000000000000" pitchFamily="2" charset="2"/>
              <a:buChar char="Ø"/>
            </a:pPr>
            <a:r>
              <a:rPr lang="en-US" altLang="en-US" sz="1800" dirty="0"/>
              <a:t>Federal and state statutes authorize fee increases </a:t>
            </a:r>
            <a:r>
              <a:rPr lang="en-US" altLang="en-US" sz="1800" dirty="0" smtClean="0"/>
              <a:t>to implement the program.</a:t>
            </a:r>
            <a:endParaRPr lang="en-US" altLang="en-US" sz="1800" dirty="0"/>
          </a:p>
          <a:p>
            <a:pPr eaLnBrk="1" hangingPunct="1">
              <a:spcBef>
                <a:spcPct val="0"/>
              </a:spcBef>
              <a:spcAft>
                <a:spcPts val="600"/>
              </a:spcAft>
              <a:buFont typeface="Wingdings" panose="05000000000000000000" pitchFamily="2" charset="2"/>
              <a:buChar char="Ø"/>
            </a:pPr>
            <a:endParaRPr lang="en-US" altLang="en-US" sz="1800" dirty="0" smtClean="0"/>
          </a:p>
          <a:p>
            <a:pPr eaLnBrk="1" hangingPunct="1">
              <a:spcBef>
                <a:spcPct val="0"/>
              </a:spcBef>
              <a:spcAft>
                <a:spcPts val="600"/>
              </a:spcAft>
              <a:buFont typeface="Wingdings" panose="05000000000000000000" pitchFamily="2" charset="2"/>
              <a:buChar char="Ø"/>
            </a:pPr>
            <a:r>
              <a:rPr lang="en-US" altLang="en-US" sz="1800" dirty="0" smtClean="0"/>
              <a:t>Today’s fee </a:t>
            </a:r>
            <a:r>
              <a:rPr lang="en-US" altLang="en-US" sz="1800" dirty="0"/>
              <a:t>increase proposal:</a:t>
            </a:r>
          </a:p>
          <a:p>
            <a:pPr eaLnBrk="1" hangingPunct="1">
              <a:spcBef>
                <a:spcPct val="0"/>
              </a:spcBef>
              <a:spcAft>
                <a:spcPts val="600"/>
              </a:spcAft>
              <a:buFont typeface="Wingdings" panose="05000000000000000000" pitchFamily="2" charset="2"/>
              <a:buChar char="Ø"/>
            </a:pPr>
            <a:r>
              <a:rPr lang="en-US" altLang="en-US" sz="1800" b="1" dirty="0" smtClean="0"/>
              <a:t>Generator Fees: Phased in </a:t>
            </a:r>
            <a:r>
              <a:rPr lang="en-US" altLang="en-US" sz="1800" dirty="0" smtClean="0"/>
              <a:t>2019-2024; </a:t>
            </a:r>
            <a:r>
              <a:rPr lang="en-US" altLang="en-US" sz="1800" dirty="0"/>
              <a:t>invoice </a:t>
            </a:r>
            <a:r>
              <a:rPr lang="en-US" altLang="en-US" sz="1800" dirty="0" smtClean="0"/>
              <a:t>July 2019</a:t>
            </a:r>
            <a:endParaRPr lang="en-US" altLang="en-US" sz="1800" b="1" dirty="0"/>
          </a:p>
          <a:p>
            <a:pPr eaLnBrk="1" hangingPunct="1">
              <a:spcBef>
                <a:spcPct val="0"/>
              </a:spcBef>
              <a:spcAft>
                <a:spcPts val="600"/>
              </a:spcAft>
              <a:buFont typeface="Wingdings" panose="05000000000000000000" pitchFamily="2" charset="2"/>
              <a:buChar char="Ø"/>
            </a:pPr>
            <a:r>
              <a:rPr lang="en-US" altLang="en-US" sz="1800" b="1" dirty="0" smtClean="0"/>
              <a:t>Permitting Fees: One increase in </a:t>
            </a:r>
            <a:r>
              <a:rPr lang="en-US" altLang="en-US" sz="1800" dirty="0" smtClean="0"/>
              <a:t>2019;  </a:t>
            </a:r>
            <a:r>
              <a:rPr lang="en-US" altLang="en-US" sz="1800" dirty="0"/>
              <a:t>invoice in </a:t>
            </a:r>
            <a:r>
              <a:rPr lang="en-US" altLang="en-US" sz="1800" dirty="0" smtClean="0"/>
              <a:t>July 2019</a:t>
            </a:r>
            <a:endParaRPr lang="en-US" altLang="en-US" sz="1800" dirty="0"/>
          </a:p>
          <a:p>
            <a:pPr eaLnBrk="1" hangingPunct="1">
              <a:spcBef>
                <a:spcPct val="0"/>
              </a:spcBef>
              <a:spcAft>
                <a:spcPts val="600"/>
              </a:spcAft>
              <a:buFontTx/>
              <a:buNone/>
            </a:pPr>
            <a:endParaRPr lang="en-US" altLang="en-US" sz="1800" dirty="0"/>
          </a:p>
        </p:txBody>
      </p:sp>
    </p:spTree>
    <p:extLst>
      <p:ext uri="{BB962C8B-B14F-4D97-AF65-F5344CB8AC3E}">
        <p14:creationId xmlns:p14="http://schemas.microsoft.com/office/powerpoint/2010/main" val="2445237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 y="0"/>
            <a:ext cx="9183666" cy="6858000"/>
          </a:xfrm>
          <a:prstGeom prst="rect">
            <a:avLst/>
          </a:prstGeom>
        </p:spPr>
      </p:pic>
      <p:sp>
        <p:nvSpPr>
          <p:cNvPr id="5" name="TextBox 4"/>
          <p:cNvSpPr txBox="1"/>
          <p:nvPr/>
        </p:nvSpPr>
        <p:spPr>
          <a:xfrm>
            <a:off x="685800" y="6553200"/>
            <a:ext cx="8153400" cy="230832"/>
          </a:xfrm>
          <a:prstGeom prst="rect">
            <a:avLst/>
          </a:prstGeom>
          <a:noFill/>
        </p:spPr>
        <p:txBody>
          <a:bodyPr wrap="square" rtlCol="0">
            <a:spAutoFit/>
          </a:bodyPr>
          <a:lstStyle/>
          <a:p>
            <a:r>
              <a:rPr lang="en-US" sz="900" dirty="0">
                <a:solidFill>
                  <a:schemeClr val="bg1"/>
                </a:solidFill>
              </a:rPr>
              <a:t>Source: By Oregon's Mt. Hood Territory. - http://www.fhwa.dot.gov/byways/photos/62736., Public Domain, https://commons.wikimedia.org/w/index.php?curid=715348</a:t>
            </a:r>
          </a:p>
        </p:txBody>
      </p:sp>
      <p:sp>
        <p:nvSpPr>
          <p:cNvPr id="2" name="Slide Number Placeholder 1"/>
          <p:cNvSpPr>
            <a:spLocks noGrp="1"/>
          </p:cNvSpPr>
          <p:nvPr>
            <p:ph type="sldNum" sz="quarter" idx="12"/>
          </p:nvPr>
        </p:nvSpPr>
        <p:spPr/>
        <p:txBody>
          <a:bodyPr/>
          <a:lstStyle/>
          <a:p>
            <a:fld id="{1939E361-6CC3-4B93-8D02-0CA414705067}" type="slidenum">
              <a:rPr lang="en-US" smtClean="0"/>
              <a:pPr/>
              <a:t>30</a:t>
            </a:fld>
            <a:endParaRPr lang="en-US"/>
          </a:p>
        </p:txBody>
      </p:sp>
      <p:sp>
        <p:nvSpPr>
          <p:cNvPr id="3" name="TextBox 2"/>
          <p:cNvSpPr txBox="1"/>
          <p:nvPr/>
        </p:nvSpPr>
        <p:spPr>
          <a:xfrm>
            <a:off x="457200" y="2354123"/>
            <a:ext cx="6705600" cy="1384995"/>
          </a:xfrm>
          <a:prstGeom prst="rect">
            <a:avLst/>
          </a:prstGeom>
          <a:noFill/>
        </p:spPr>
        <p:txBody>
          <a:bodyPr wrap="square" rtlCol="0">
            <a:spAutoFit/>
          </a:bodyPr>
          <a:lstStyle/>
          <a:p>
            <a:r>
              <a:rPr lang="en-US" sz="2800" b="1" dirty="0" smtClean="0">
                <a:solidFill>
                  <a:schemeClr val="bg1"/>
                </a:solidFill>
              </a:rPr>
              <a:t>DEQ’s mission is to be a leader in restoring, maintaining and enhancing the quality of Oregon’s air, land and water.</a:t>
            </a:r>
            <a:endParaRPr lang="en-US" sz="2800" b="1" dirty="0">
              <a:solidFill>
                <a:schemeClr val="bg1"/>
              </a:solidFill>
            </a:endParaRPr>
          </a:p>
        </p:txBody>
      </p:sp>
    </p:spTree>
    <p:extLst>
      <p:ext uri="{BB962C8B-B14F-4D97-AF65-F5344CB8AC3E}">
        <p14:creationId xmlns:p14="http://schemas.microsoft.com/office/powerpoint/2010/main" val="325005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Hazardous Waste Proposed </a:t>
            </a:r>
          </a:p>
          <a:p>
            <a:pPr algn="r"/>
            <a:r>
              <a:rPr lang="en-US" sz="3600" dirty="0" smtClean="0">
                <a:solidFill>
                  <a:schemeClr val="tx1"/>
                </a:solidFill>
                <a:latin typeface="Arial" pitchFamily="34" charset="0"/>
                <a:cs typeface="Arial" pitchFamily="34" charset="0"/>
              </a:rPr>
              <a:t>Fees Increase Rules</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October 18, 2018</a:t>
            </a:r>
          </a:p>
          <a:p>
            <a:pPr algn="r">
              <a:lnSpc>
                <a:spcPct val="110000"/>
              </a:lnSpc>
              <a:spcBef>
                <a:spcPts val="0"/>
              </a:spcBef>
            </a:pPr>
            <a:r>
              <a:rPr lang="en-US" sz="2800" dirty="0" smtClean="0">
                <a:solidFill>
                  <a:schemeClr val="tx1"/>
                </a:solidFill>
                <a:latin typeface="Arial" pitchFamily="34" charset="0"/>
                <a:cs typeface="Arial" pitchFamily="34" charset="0"/>
              </a:rPr>
              <a:t>Portland HQ, 6</a:t>
            </a:r>
            <a:r>
              <a:rPr lang="en-US" sz="2800" baseline="30000" dirty="0" smtClean="0">
                <a:solidFill>
                  <a:schemeClr val="tx1"/>
                </a:solidFill>
                <a:latin typeface="Arial" pitchFamily="34" charset="0"/>
                <a:cs typeface="Arial" pitchFamily="34" charset="0"/>
              </a:rPr>
              <a:t>th</a:t>
            </a:r>
            <a:r>
              <a:rPr lang="en-US" sz="2800" dirty="0" smtClean="0">
                <a:solidFill>
                  <a:schemeClr val="tx1"/>
                </a:solidFill>
                <a:latin typeface="Arial" pitchFamily="34" charset="0"/>
                <a:cs typeface="Arial" pitchFamily="34" charset="0"/>
              </a:rPr>
              <a:t> Floor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260743" y="5996940"/>
            <a:ext cx="320040" cy="731520"/>
          </a:xfrm>
          <a:prstGeom prst="rect">
            <a:avLst/>
          </a:prstGeom>
        </p:spPr>
      </p:pic>
    </p:spTree>
    <p:extLst>
      <p:ext uri="{BB962C8B-B14F-4D97-AF65-F5344CB8AC3E}">
        <p14:creationId xmlns:p14="http://schemas.microsoft.com/office/powerpoint/2010/main" val="3289783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Recap Committee Meetings 1 &amp; 2</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600201"/>
            <a:ext cx="4264152" cy="2514599"/>
          </a:xfrm>
        </p:spPr>
        <p:txBody>
          <a:bodyPr>
            <a:noAutofit/>
          </a:bodyPr>
          <a:lstStyle/>
          <a:p>
            <a:pPr marL="457200" indent="-457200" algn="l">
              <a:buFont typeface="Arial" panose="020B0604020202020204" pitchFamily="34" charset="0"/>
              <a:buChar char="•"/>
            </a:pPr>
            <a:r>
              <a:rPr lang="en-US" sz="2400" dirty="0" smtClean="0">
                <a:solidFill>
                  <a:schemeClr val="tx1"/>
                </a:solidFill>
                <a:latin typeface="Arial" pitchFamily="34" charset="0"/>
                <a:cs typeface="Arial" pitchFamily="34" charset="0"/>
              </a:rPr>
              <a:t>Impacts from declining revenue</a:t>
            </a:r>
          </a:p>
          <a:p>
            <a:pPr marL="457200" indent="-457200" algn="l">
              <a:buFont typeface="Arial" panose="020B0604020202020204" pitchFamily="34" charset="0"/>
              <a:buChar char="•"/>
            </a:pPr>
            <a:endParaRPr lang="en-US" sz="1000" dirty="0" smtClean="0">
              <a:solidFill>
                <a:schemeClr val="tx1"/>
              </a:solidFill>
              <a:latin typeface="Arial" pitchFamily="34" charset="0"/>
              <a:cs typeface="Arial" pitchFamily="34" charset="0"/>
            </a:endParaRPr>
          </a:p>
          <a:p>
            <a:pPr marL="457200" indent="-457200" algn="l">
              <a:buFont typeface="Arial" panose="020B0604020202020204" pitchFamily="34" charset="0"/>
              <a:buChar char="•"/>
            </a:pPr>
            <a:r>
              <a:rPr lang="en-US" sz="2400" dirty="0" smtClean="0">
                <a:solidFill>
                  <a:schemeClr val="tx1"/>
                </a:solidFill>
                <a:latin typeface="Arial" pitchFamily="34" charset="0"/>
                <a:cs typeface="Arial" pitchFamily="34" charset="0"/>
              </a:rPr>
              <a:t>Ideal service levels for DEQ’s Hazardous Waste Program?</a:t>
            </a:r>
            <a:r>
              <a:rPr lang="en-US" sz="2400" dirty="0" smtClean="0">
                <a:latin typeface="Arial" pitchFamily="34" charset="0"/>
                <a:cs typeface="Arial" pitchFamily="34" charset="0"/>
              </a:rPr>
              <a:t> </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11256" y="1771275"/>
            <a:ext cx="3749040" cy="234205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24630"/>
            <a:ext cx="320040" cy="731520"/>
          </a:xfrm>
          <a:prstGeom prst="rect">
            <a:avLst/>
          </a:prstGeom>
        </p:spPr>
      </p:pic>
      <p:sp>
        <p:nvSpPr>
          <p:cNvPr id="8" name="TextBox 7"/>
          <p:cNvSpPr txBox="1"/>
          <p:nvPr/>
        </p:nvSpPr>
        <p:spPr>
          <a:xfrm>
            <a:off x="5127664" y="4134167"/>
            <a:ext cx="3959352" cy="338554"/>
          </a:xfrm>
          <a:prstGeom prst="rect">
            <a:avLst/>
          </a:prstGeom>
          <a:noFill/>
        </p:spPr>
        <p:txBody>
          <a:bodyPr wrap="square" rtlCol="0">
            <a:spAutoFit/>
          </a:bodyPr>
          <a:lstStyle/>
          <a:p>
            <a:r>
              <a:rPr lang="en-US" sz="800" dirty="0"/>
              <a:t>Source: https://www.telegraph.co.uk/travel/destinations/north-america/united-states/articles/neskowin-ghost-forest-oregon/</a:t>
            </a:r>
          </a:p>
        </p:txBody>
      </p:sp>
      <p:sp>
        <p:nvSpPr>
          <p:cNvPr id="6" name="TextBox 5"/>
          <p:cNvSpPr txBox="1"/>
          <p:nvPr/>
        </p:nvSpPr>
        <p:spPr>
          <a:xfrm>
            <a:off x="457200" y="4114799"/>
            <a:ext cx="6096000" cy="1938992"/>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latin typeface="Arial" pitchFamily="34" charset="0"/>
                <a:cs typeface="Arial" pitchFamily="34" charset="0"/>
              </a:rPr>
              <a:t>Pros &amp; Cons </a:t>
            </a:r>
            <a:r>
              <a:rPr lang="en-US" sz="2400" dirty="0">
                <a:latin typeface="Arial" pitchFamily="34" charset="0"/>
                <a:cs typeface="Arial" pitchFamily="34" charset="0"/>
              </a:rPr>
              <a:t>of:</a:t>
            </a:r>
          </a:p>
          <a:p>
            <a:pPr marL="914400" lvl="1" indent="-457200">
              <a:buFont typeface="Arial" panose="020B0604020202020204" pitchFamily="34" charset="0"/>
              <a:buChar char="•"/>
            </a:pPr>
            <a:r>
              <a:rPr lang="en-US" sz="2400" dirty="0" smtClean="0"/>
              <a:t>Proposals </a:t>
            </a:r>
            <a:r>
              <a:rPr lang="en-US" sz="2400" dirty="0"/>
              <a:t>to maintain </a:t>
            </a:r>
            <a:r>
              <a:rPr lang="en-US" sz="2400" dirty="0" smtClean="0"/>
              <a:t>service </a:t>
            </a:r>
            <a:r>
              <a:rPr lang="en-US" sz="2400" dirty="0"/>
              <a:t>level </a:t>
            </a:r>
            <a:r>
              <a:rPr lang="en-US" sz="2400" dirty="0" smtClean="0"/>
              <a:t>&amp; future </a:t>
            </a:r>
            <a:r>
              <a:rPr lang="en-US" sz="2400" dirty="0"/>
              <a:t>needs?</a:t>
            </a:r>
          </a:p>
          <a:p>
            <a:pPr marL="914400" lvl="1" indent="-457200">
              <a:buFont typeface="Arial" panose="020B0604020202020204" pitchFamily="34" charset="0"/>
              <a:buChar char="•"/>
            </a:pPr>
            <a:r>
              <a:rPr lang="en-US" sz="2400" dirty="0" smtClean="0"/>
              <a:t>Incremental or one </a:t>
            </a:r>
            <a:r>
              <a:rPr lang="en-US" sz="2400" dirty="0"/>
              <a:t>single fee </a:t>
            </a:r>
            <a:r>
              <a:rPr lang="en-US" sz="2400" dirty="0" smtClean="0"/>
              <a:t>increase?</a:t>
            </a:r>
          </a:p>
          <a:p>
            <a:pPr marL="914400" lvl="1" indent="-457200">
              <a:buFont typeface="Arial" panose="020B0604020202020204" pitchFamily="34" charset="0"/>
              <a:buChar char="•"/>
            </a:pPr>
            <a:r>
              <a:rPr lang="en-US" sz="2400" dirty="0" smtClean="0"/>
              <a:t>Combine </a:t>
            </a:r>
            <a:r>
              <a:rPr lang="en-US" sz="2400" dirty="0"/>
              <a:t>fee </a:t>
            </a:r>
            <a:r>
              <a:rPr lang="en-US" sz="2400" dirty="0" smtClean="0"/>
              <a:t>increases? </a:t>
            </a:r>
            <a:endParaRPr lang="en-US" sz="2400"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32</a:t>
            </a:fld>
            <a:endParaRPr lang="en-US" dirty="0"/>
          </a:p>
        </p:txBody>
      </p:sp>
    </p:spTree>
    <p:extLst>
      <p:ext uri="{BB962C8B-B14F-4D97-AF65-F5344CB8AC3E}">
        <p14:creationId xmlns:p14="http://schemas.microsoft.com/office/powerpoint/2010/main" val="2222588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Statutory Authority</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417638"/>
            <a:ext cx="3810000" cy="4373563"/>
          </a:xfrm>
        </p:spPr>
        <p:txBody>
          <a:bodyPr>
            <a:normAutofit/>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smtClean="0">
                <a:hlinkClick r:id="rId3"/>
              </a:rPr>
              <a:t>ORS 466.165 Annual Fees</a:t>
            </a:r>
            <a:endParaRPr lang="en-US" dirty="0" smtClean="0"/>
          </a:p>
          <a:p>
            <a:pPr marL="0" indent="0" algn="ctr">
              <a:buNone/>
            </a:pPr>
            <a:endParaRPr lang="en-US" dirty="0"/>
          </a:p>
          <a:p>
            <a:pPr marL="0" indent="0" algn="ctr">
              <a:buNone/>
            </a:pPr>
            <a:r>
              <a:rPr lang="en-US" dirty="0" smtClean="0">
                <a:hlinkClick r:id="rId4"/>
              </a:rPr>
              <a:t>ORS 466.045(5)</a:t>
            </a:r>
            <a:endParaRPr lang="en-US" dirty="0"/>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267200" y="2368136"/>
            <a:ext cx="4191000" cy="2457302"/>
          </a:xfrm>
          <a:prstGeom prst="rect">
            <a:avLst/>
          </a:prstGeom>
          <a:ln>
            <a:noFill/>
          </a:ln>
          <a:effectLst>
            <a:softEdge rad="112500"/>
          </a:effectLst>
        </p:spPr>
      </p:pic>
      <p:sp>
        <p:nvSpPr>
          <p:cNvPr id="9" name="TextBox 8"/>
          <p:cNvSpPr txBox="1"/>
          <p:nvPr/>
        </p:nvSpPr>
        <p:spPr>
          <a:xfrm>
            <a:off x="4495800" y="4825438"/>
            <a:ext cx="4191000" cy="492443"/>
          </a:xfrm>
          <a:prstGeom prst="rect">
            <a:avLst/>
          </a:prstGeom>
          <a:noFill/>
        </p:spPr>
        <p:txBody>
          <a:bodyPr wrap="square" rtlCol="0">
            <a:spAutoFit/>
          </a:bodyPr>
          <a:lstStyle/>
          <a:p>
            <a:r>
              <a:rPr lang="en-US" sz="800" dirty="0"/>
              <a:t>Source</a:t>
            </a:r>
            <a:r>
              <a:rPr lang="en-US" sz="800" dirty="0" smtClean="0"/>
              <a:t>: https</a:t>
            </a:r>
            <a:r>
              <a:rPr lang="en-US" sz="800" dirty="0"/>
              <a:t>://www.outdoorphotographer.com/on-location/favorite-places/painted-hills-john-day-fossil-beds-national-monument-oregon</a:t>
            </a:r>
            <a:r>
              <a:rPr lang="en-US" dirty="0"/>
              <a:t>/</a:t>
            </a:r>
          </a:p>
        </p:txBody>
      </p:sp>
      <p:sp>
        <p:nvSpPr>
          <p:cNvPr id="10" name="Rectangle 9"/>
          <p:cNvSpPr/>
          <p:nvPr/>
        </p:nvSpPr>
        <p:spPr>
          <a:xfrm>
            <a:off x="36443" y="6272627"/>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6" cstate="print"/>
          <a:stretch>
            <a:fillRect/>
          </a:stretch>
        </p:blipFill>
        <p:spPr>
          <a:xfrm>
            <a:off x="8686800" y="6074507"/>
            <a:ext cx="320040" cy="731520"/>
          </a:xfrm>
          <a:prstGeom prst="rect">
            <a:avLst/>
          </a:prstGeom>
        </p:spPr>
      </p:pic>
      <p:sp>
        <p:nvSpPr>
          <p:cNvPr id="2" name="Slide Number Placeholder 1"/>
          <p:cNvSpPr>
            <a:spLocks noGrp="1"/>
          </p:cNvSpPr>
          <p:nvPr>
            <p:ph type="sldNum" sz="quarter" idx="12"/>
          </p:nvPr>
        </p:nvSpPr>
        <p:spPr/>
        <p:txBody>
          <a:bodyPr/>
          <a:lstStyle/>
          <a:p>
            <a:fld id="{1939E361-6CC3-4B93-8D02-0CA414705067}" type="slidenum">
              <a:rPr lang="en-US" smtClean="0"/>
              <a:pPr/>
              <a:t>33</a:t>
            </a:fld>
            <a:endParaRPr lang="en-US"/>
          </a:p>
        </p:txBody>
      </p:sp>
    </p:spTree>
    <p:extLst>
      <p:ext uri="{BB962C8B-B14F-4D97-AF65-F5344CB8AC3E}">
        <p14:creationId xmlns:p14="http://schemas.microsoft.com/office/powerpoint/2010/main" val="118079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Permit Meeting Summary</a:t>
            </a:r>
            <a:endParaRPr lang="en-US" sz="3200" dirty="0">
              <a:solidFill>
                <a:schemeClr val="bg1"/>
              </a:solidFill>
              <a:latin typeface="Arial" pitchFamily="34" charset="0"/>
              <a:cs typeface="Arial" pitchFamily="34" charset="0"/>
            </a:endParaRPr>
          </a:p>
        </p:txBody>
      </p:sp>
      <p:sp>
        <p:nvSpPr>
          <p:cNvPr id="10" name="Content Placeholder 9"/>
          <p:cNvSpPr>
            <a:spLocks noGrp="1"/>
          </p:cNvSpPr>
          <p:nvPr>
            <p:ph sz="half" idx="1"/>
          </p:nvPr>
        </p:nvSpPr>
        <p:spPr>
          <a:xfrm>
            <a:off x="457200" y="1539145"/>
            <a:ext cx="5029200" cy="4525963"/>
          </a:xfrm>
        </p:spPr>
        <p:txBody>
          <a:bodyPr>
            <a:normAutofit fontScale="92500" lnSpcReduction="10000"/>
          </a:bodyPr>
          <a:lstStyle/>
          <a:p>
            <a:pPr marL="0" indent="0">
              <a:buNone/>
            </a:pPr>
            <a:r>
              <a:rPr lang="en-US" dirty="0" smtClean="0"/>
              <a:t>Permitting needs an additional $476K annually:</a:t>
            </a:r>
          </a:p>
          <a:p>
            <a:r>
              <a:rPr lang="en-US" dirty="0" smtClean="0"/>
              <a:t>Annual Compliance Determination Fee</a:t>
            </a:r>
          </a:p>
          <a:p>
            <a:pPr lvl="1"/>
            <a:r>
              <a:rPr lang="en-US" dirty="0" smtClean="0"/>
              <a:t>Propose 31% increase for additional $81,500</a:t>
            </a:r>
          </a:p>
          <a:p>
            <a:r>
              <a:rPr lang="en-US" dirty="0" smtClean="0"/>
              <a:t>Permit Modification Fee</a:t>
            </a:r>
          </a:p>
          <a:p>
            <a:pPr lvl="1"/>
            <a:r>
              <a:rPr lang="en-US" dirty="0" smtClean="0"/>
              <a:t>Variable revenue stream, depending on requests.</a:t>
            </a:r>
            <a:endParaRPr lang="en-US" dirty="0"/>
          </a:p>
          <a:p>
            <a:r>
              <a:rPr lang="en-US" dirty="0" smtClean="0"/>
              <a:t>Administrative Fee </a:t>
            </a:r>
          </a:p>
          <a:p>
            <a:pPr lvl="1"/>
            <a:r>
              <a:rPr lang="en-US" dirty="0" smtClean="0"/>
              <a:t>Propose $5.50/metric ton for additional $495,000</a:t>
            </a: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81600" y="1860640"/>
            <a:ext cx="3505200" cy="2878753"/>
          </a:xfrm>
          <a:prstGeom prst="rect">
            <a:avLst/>
          </a:prstGeom>
          <a:ln>
            <a:noFill/>
          </a:ln>
          <a:effectLst>
            <a:softEdge rad="112500"/>
          </a:effectLst>
        </p:spPr>
      </p:pic>
      <p:sp>
        <p:nvSpPr>
          <p:cNvPr id="9" name="Slide Number Placeholder 8"/>
          <p:cNvSpPr>
            <a:spLocks noGrp="1"/>
          </p:cNvSpPr>
          <p:nvPr>
            <p:ph type="sldNum" sz="quarter" idx="12"/>
          </p:nvPr>
        </p:nvSpPr>
        <p:spPr/>
        <p:txBody>
          <a:bodyPr/>
          <a:lstStyle/>
          <a:p>
            <a:fld id="{1939E361-6CC3-4B93-8D02-0CA414705067}" type="slidenum">
              <a:rPr lang="en-US" smtClean="0"/>
              <a:pPr/>
              <a:t>34</a:t>
            </a:fld>
            <a:endParaRPr lang="en-US" dirty="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24630"/>
            <a:ext cx="320040" cy="731520"/>
          </a:xfrm>
          <a:prstGeom prst="rect">
            <a:avLst/>
          </a:prstGeom>
        </p:spPr>
      </p:pic>
      <p:sp>
        <p:nvSpPr>
          <p:cNvPr id="6" name="TextBox 5"/>
          <p:cNvSpPr txBox="1"/>
          <p:nvPr/>
        </p:nvSpPr>
        <p:spPr>
          <a:xfrm>
            <a:off x="5239871" y="4708321"/>
            <a:ext cx="3886200" cy="338554"/>
          </a:xfrm>
          <a:prstGeom prst="rect">
            <a:avLst/>
          </a:prstGeom>
          <a:noFill/>
        </p:spPr>
        <p:txBody>
          <a:bodyPr wrap="square" rtlCol="0">
            <a:spAutoFit/>
          </a:bodyPr>
          <a:lstStyle/>
          <a:p>
            <a:r>
              <a:rPr lang="en-US" sz="800" dirty="0"/>
              <a:t>Source: https://www.mnn.com/earth-matters/wilderness-resources/blogs/capturing-beauty-columbia-river-gorge</a:t>
            </a:r>
          </a:p>
        </p:txBody>
      </p:sp>
    </p:spTree>
    <p:extLst>
      <p:ext uri="{BB962C8B-B14F-4D97-AF65-F5344CB8AC3E}">
        <p14:creationId xmlns:p14="http://schemas.microsoft.com/office/powerpoint/2010/main" val="1924363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Generator Fee</a:t>
            </a:r>
            <a:r>
              <a:rPr lang="en-US" sz="3200" dirty="0" smtClean="0">
                <a:solidFill>
                  <a:schemeClr val="bg1"/>
                </a:solidFill>
                <a:latin typeface="Arial" pitchFamily="34" charset="0"/>
                <a:cs typeface="Arial" pitchFamily="34" charset="0"/>
              </a:rPr>
              <a: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p:txBody>
          <a:bodyPr>
            <a:normAutofit lnSpcReduction="10000"/>
          </a:bodyPr>
          <a:lstStyle/>
          <a:p>
            <a:r>
              <a:rPr lang="en-US" dirty="0" smtClean="0"/>
              <a:t>What are the pros and cons associated with our current proposal? </a:t>
            </a:r>
          </a:p>
          <a:p>
            <a:pPr marL="0" indent="0">
              <a:buNone/>
            </a:pPr>
            <a:endParaRPr lang="en-US" dirty="0" smtClean="0"/>
          </a:p>
          <a:p>
            <a:r>
              <a:rPr lang="en-US" dirty="0"/>
              <a:t>What else should DEQ know as we consider the generator fee proposal? </a:t>
            </a:r>
          </a:p>
          <a:p>
            <a:pPr marL="0" indent="0">
              <a:buNone/>
            </a:pPr>
            <a:endParaRPr lang="en-US" dirty="0" smtClean="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288759" y="2118975"/>
            <a:ext cx="4376483" cy="2917655"/>
          </a:xfrm>
          <a:prstGeom prst="rect">
            <a:avLst/>
          </a:prstGeom>
          <a:ln>
            <a:noFill/>
          </a:ln>
          <a:effectLst>
            <a:softEdge rad="112500"/>
          </a:effectLst>
        </p:spPr>
      </p:pic>
      <p:sp>
        <p:nvSpPr>
          <p:cNvPr id="9" name="TextBox 8"/>
          <p:cNvSpPr txBox="1"/>
          <p:nvPr/>
        </p:nvSpPr>
        <p:spPr>
          <a:xfrm>
            <a:off x="4892040" y="5036630"/>
            <a:ext cx="3581400" cy="215444"/>
          </a:xfrm>
          <a:prstGeom prst="rect">
            <a:avLst/>
          </a:prstGeom>
          <a:noFill/>
        </p:spPr>
        <p:txBody>
          <a:bodyPr wrap="square" rtlCol="0">
            <a:spAutoFit/>
          </a:bodyPr>
          <a:lstStyle/>
          <a:p>
            <a:r>
              <a:rPr lang="en-US" sz="800" dirty="0"/>
              <a:t>Source: http://www.cleverhiker.com/blog/wallowa-river-loop-backpacking-guide</a:t>
            </a:r>
          </a:p>
        </p:txBody>
      </p:sp>
      <p:sp>
        <p:nvSpPr>
          <p:cNvPr id="3" name="Slide Number Placeholder 2"/>
          <p:cNvSpPr>
            <a:spLocks noGrp="1"/>
          </p:cNvSpPr>
          <p:nvPr>
            <p:ph type="sldNum" sz="quarter" idx="12"/>
          </p:nvPr>
        </p:nvSpPr>
        <p:spPr/>
        <p:txBody>
          <a:bodyPr/>
          <a:lstStyle/>
          <a:p>
            <a:fld id="{1939E361-6CC3-4B93-8D02-0CA414705067}" type="slidenum">
              <a:rPr lang="en-US" smtClean="0"/>
              <a:pPr/>
              <a:t>35</a:t>
            </a:fld>
            <a:endParaRPr lang="en-US"/>
          </a:p>
        </p:txBody>
      </p:sp>
    </p:spTree>
    <p:extLst>
      <p:ext uri="{BB962C8B-B14F-4D97-AF65-F5344CB8AC3E}">
        <p14:creationId xmlns:p14="http://schemas.microsoft.com/office/powerpoint/2010/main" val="87714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13" name="Table 12"/>
          <p:cNvGraphicFramePr>
            <a:graphicFrameLocks noGrp="1"/>
          </p:cNvGraphicFramePr>
          <p:nvPr>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04590" y="2438400"/>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2377708" y="4124297"/>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 name="TextBox 2"/>
          <p:cNvSpPr txBox="1"/>
          <p:nvPr/>
        </p:nvSpPr>
        <p:spPr>
          <a:xfrm>
            <a:off x="2599315" y="4238776"/>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Tree>
    <p:extLst>
      <p:ext uri="{BB962C8B-B14F-4D97-AF65-F5344CB8AC3E}">
        <p14:creationId xmlns:p14="http://schemas.microsoft.com/office/powerpoint/2010/main" val="267819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Proposed Generator Fee Increase</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571500" y="2105601"/>
            <a:ext cx="3657600" cy="3480742"/>
          </a:xfrm>
        </p:spPr>
        <p:txBody>
          <a:bodyPr>
            <a:noAutofit/>
          </a:bodyPr>
          <a:lstStyle/>
          <a:p>
            <a:endParaRPr lang="en-US" sz="2400" dirty="0" smtClean="0"/>
          </a:p>
          <a:p>
            <a:pPr marL="0" indent="0">
              <a:buNone/>
            </a:pPr>
            <a:endParaRPr lang="en-US" sz="2400" dirty="0" smtClean="0"/>
          </a:p>
          <a:p>
            <a:r>
              <a:rPr lang="en-US" sz="2400" dirty="0" smtClean="0"/>
              <a:t>Generator annual activity verification fee </a:t>
            </a:r>
          </a:p>
          <a:p>
            <a:endParaRPr lang="en-US" sz="2400" dirty="0" smtClean="0"/>
          </a:p>
          <a:p>
            <a:r>
              <a:rPr lang="en-US" sz="2400" dirty="0" smtClean="0"/>
              <a:t>Management method factor</a:t>
            </a:r>
          </a:p>
          <a:p>
            <a:pPr marL="0" indent="0" algn="l">
              <a:buNone/>
            </a:pPr>
            <a:endParaRPr lang="en-US" sz="1400" i="1" dirty="0" smtClean="0"/>
          </a:p>
          <a:p>
            <a:pPr marL="0" indent="0">
              <a:buNone/>
            </a:pPr>
            <a:endParaRPr lang="en-US" sz="1400" i="1" dirty="0" smtClean="0"/>
          </a:p>
          <a:p>
            <a:pPr marL="0" indent="0">
              <a:buNone/>
            </a:pPr>
            <a:endParaRPr lang="en-US" sz="1400" i="1" dirty="0"/>
          </a:p>
          <a:p>
            <a:pPr marL="0" indent="0">
              <a:buNone/>
            </a:pPr>
            <a:endParaRPr lang="en-US" sz="1400" i="1" dirty="0" smtClean="0"/>
          </a:p>
          <a:p>
            <a:pPr marL="0" indent="0" algn="l">
              <a:buNone/>
            </a:pPr>
            <a:endParaRPr lang="en-US" sz="1400" dirty="0"/>
          </a:p>
          <a:p>
            <a:pPr marL="0" indent="0" algn="l">
              <a:buNone/>
            </a:pPr>
            <a:endParaRPr lang="en-US" sz="1400" dirty="0" smtClean="0"/>
          </a:p>
          <a:p>
            <a:pPr marL="0" indent="0" algn="l">
              <a:buNone/>
            </a:pPr>
            <a:endParaRPr lang="en-US" sz="14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7741"/>
            <a:ext cx="4038600" cy="3230880"/>
          </a:xfrm>
          <a:prstGeom prst="rect">
            <a:avLst/>
          </a:prstGeom>
          <a:ln>
            <a:noFill/>
          </a:ln>
          <a:effectLst>
            <a:softEdge rad="112500"/>
          </a:effectLst>
        </p:spPr>
      </p:pic>
      <p:sp>
        <p:nvSpPr>
          <p:cNvPr id="6" name="TextBox 5"/>
          <p:cNvSpPr txBox="1"/>
          <p:nvPr/>
        </p:nvSpPr>
        <p:spPr>
          <a:xfrm>
            <a:off x="5638800" y="5370899"/>
            <a:ext cx="2895600" cy="215444"/>
          </a:xfrm>
          <a:prstGeom prst="rect">
            <a:avLst/>
          </a:prstGeom>
          <a:noFill/>
        </p:spPr>
        <p:txBody>
          <a:bodyPr wrap="square" rtlCol="0">
            <a:spAutoFit/>
          </a:bodyPr>
          <a:lstStyle/>
          <a:p>
            <a:r>
              <a:rPr lang="en-US" sz="800" dirty="0"/>
              <a:t>Source: http://amihines-geol308.blogspot.com/p/timeline.html</a:t>
            </a:r>
          </a:p>
        </p:txBody>
      </p:sp>
      <p:sp>
        <p:nvSpPr>
          <p:cNvPr id="7" name="Rectangle 6"/>
          <p:cNvSpPr/>
          <p:nvPr/>
        </p:nvSpPr>
        <p:spPr>
          <a:xfrm>
            <a:off x="152400" y="6288502"/>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86800" y="5990590"/>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37</a:t>
            </a:fld>
            <a:endParaRPr lang="en-US"/>
          </a:p>
        </p:txBody>
      </p:sp>
    </p:spTree>
    <p:extLst>
      <p:ext uri="{BB962C8B-B14F-4D97-AF65-F5344CB8AC3E}">
        <p14:creationId xmlns:p14="http://schemas.microsoft.com/office/powerpoint/2010/main" val="2961025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Phased-In</a:t>
            </a:r>
            <a:r>
              <a:rPr lang="en-US" sz="3200" dirty="0" smtClean="0">
                <a:solidFill>
                  <a:schemeClr val="bg1"/>
                </a:solidFill>
                <a:latin typeface="Arial" pitchFamily="34" charset="0"/>
                <a:cs typeface="Arial" pitchFamily="34" charset="0"/>
              </a:rPr>
              <a:t> Annual Activity</a:t>
            </a:r>
            <a:r>
              <a:rPr lang="en-US" sz="3200" dirty="0" smtClean="0">
                <a:solidFill>
                  <a:schemeClr val="bg1"/>
                </a:solidFill>
              </a:rPr>
              <a:t> </a:t>
            </a:r>
            <a:r>
              <a:rPr lang="en-US" sz="3200" dirty="0" smtClean="0">
                <a:solidFill>
                  <a:schemeClr val="bg1"/>
                </a:solidFill>
                <a:latin typeface="Arial" pitchFamily="34" charset="0"/>
                <a:cs typeface="Arial" pitchFamily="34" charset="0"/>
              </a:rPr>
              <a:t>Verification Fee</a:t>
            </a:r>
            <a:endParaRPr lang="en-US" sz="3200" dirty="0">
              <a:solidFill>
                <a:schemeClr val="bg1"/>
              </a:solidFill>
              <a:latin typeface="Arial" pitchFamily="34" charset="0"/>
              <a:cs typeface="Arial" pitchFamily="34" charset="0"/>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907808039"/>
              </p:ext>
            </p:extLst>
          </p:nvPr>
        </p:nvGraphicFramePr>
        <p:xfrm>
          <a:off x="533402" y="1586264"/>
          <a:ext cx="8381998" cy="3457055"/>
        </p:xfrm>
        <a:graphic>
          <a:graphicData uri="http://schemas.openxmlformats.org/drawingml/2006/table">
            <a:tbl>
              <a:tblPr firstRow="1" bandRow="1">
                <a:tableStyleId>{5C22544A-7EE6-4342-B048-85BDC9FD1C3A}</a:tableStyleId>
              </a:tblPr>
              <a:tblGrid>
                <a:gridCol w="1411412">
                  <a:extLst>
                    <a:ext uri="{9D8B030D-6E8A-4147-A177-3AD203B41FA5}">
                      <a16:colId xmlns:a16="http://schemas.microsoft.com/office/drawing/2014/main" val="4056988508"/>
                    </a:ext>
                  </a:extLst>
                </a:gridCol>
                <a:gridCol w="1330361">
                  <a:extLst>
                    <a:ext uri="{9D8B030D-6E8A-4147-A177-3AD203B41FA5}">
                      <a16:colId xmlns:a16="http://schemas.microsoft.com/office/drawing/2014/main" val="2238847707"/>
                    </a:ext>
                  </a:extLst>
                </a:gridCol>
                <a:gridCol w="1220625">
                  <a:extLst>
                    <a:ext uri="{9D8B030D-6E8A-4147-A177-3AD203B41FA5}">
                      <a16:colId xmlns:a16="http://schemas.microsoft.com/office/drawing/2014/main" val="253172251"/>
                    </a:ext>
                  </a:extLst>
                </a:gridCol>
                <a:gridCol w="1143000">
                  <a:extLst>
                    <a:ext uri="{9D8B030D-6E8A-4147-A177-3AD203B41FA5}">
                      <a16:colId xmlns:a16="http://schemas.microsoft.com/office/drawing/2014/main" val="4068982078"/>
                    </a:ext>
                  </a:extLst>
                </a:gridCol>
                <a:gridCol w="1295400">
                  <a:extLst>
                    <a:ext uri="{9D8B030D-6E8A-4147-A177-3AD203B41FA5}">
                      <a16:colId xmlns:a16="http://schemas.microsoft.com/office/drawing/2014/main" val="3715072975"/>
                    </a:ext>
                  </a:extLst>
                </a:gridCol>
                <a:gridCol w="1981200">
                  <a:extLst>
                    <a:ext uri="{9D8B030D-6E8A-4147-A177-3AD203B41FA5}">
                      <a16:colId xmlns:a16="http://schemas.microsoft.com/office/drawing/2014/main" val="364262245"/>
                    </a:ext>
                  </a:extLst>
                </a:gridCol>
              </a:tblGrid>
              <a:tr h="569464">
                <a:tc>
                  <a:txBody>
                    <a:bodyPr/>
                    <a:lstStyle/>
                    <a:p>
                      <a:pPr algn="ctr"/>
                      <a:r>
                        <a:rPr lang="en-US" dirty="0" smtClean="0"/>
                        <a:t>Generator Category</a:t>
                      </a:r>
                    </a:p>
                  </a:txBody>
                  <a:tcPr/>
                </a:tc>
                <a:tc>
                  <a:txBody>
                    <a:bodyPr/>
                    <a:lstStyle/>
                    <a:p>
                      <a:pPr algn="ctr"/>
                      <a:r>
                        <a:rPr lang="en-US" dirty="0" smtClean="0"/>
                        <a:t>Current</a:t>
                      </a:r>
                      <a:r>
                        <a:rPr lang="en-US" baseline="0" dirty="0" smtClean="0"/>
                        <a:t> Fee</a:t>
                      </a:r>
                      <a:endParaRPr lang="en-ZW" dirty="0"/>
                    </a:p>
                  </a:txBody>
                  <a:tcPr/>
                </a:tc>
                <a:tc>
                  <a:txBody>
                    <a:bodyPr/>
                    <a:lstStyle/>
                    <a:p>
                      <a:pPr algn="ctr"/>
                      <a:r>
                        <a:rPr lang="en-US" dirty="0" smtClean="0">
                          <a:solidFill>
                            <a:schemeClr val="bg1"/>
                          </a:solidFill>
                        </a:rPr>
                        <a:t>Jul</a:t>
                      </a:r>
                      <a:r>
                        <a:rPr lang="en-US" baseline="0" dirty="0" smtClean="0">
                          <a:solidFill>
                            <a:schemeClr val="bg1"/>
                          </a:solidFill>
                        </a:rPr>
                        <a:t> </a:t>
                      </a:r>
                      <a:r>
                        <a:rPr lang="en-US" dirty="0" smtClean="0">
                          <a:solidFill>
                            <a:schemeClr val="bg1"/>
                          </a:solidFill>
                        </a:rPr>
                        <a:t>2019 (+25%)</a:t>
                      </a:r>
                      <a:endParaRPr lang="en-ZW" dirty="0">
                        <a:solidFill>
                          <a:schemeClr val="bg1"/>
                        </a:solidFill>
                      </a:endParaRPr>
                    </a:p>
                  </a:txBody>
                  <a:tcPr/>
                </a:tc>
                <a:tc>
                  <a:txBody>
                    <a:bodyPr/>
                    <a:lstStyle/>
                    <a:p>
                      <a:pPr algn="ctr"/>
                      <a:r>
                        <a:rPr lang="en-US" dirty="0" smtClean="0">
                          <a:solidFill>
                            <a:schemeClr val="bg1"/>
                          </a:solidFill>
                        </a:rPr>
                        <a:t>Jul 2020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(+20%)</a:t>
                      </a:r>
                      <a:endParaRPr lang="en-ZW" dirty="0">
                        <a:solidFill>
                          <a:schemeClr val="bg1"/>
                        </a:solidFill>
                      </a:endParaRPr>
                    </a:p>
                  </a:txBody>
                  <a:tcPr/>
                </a:tc>
                <a:tc>
                  <a:txBody>
                    <a:bodyPr/>
                    <a:lstStyle/>
                    <a:p>
                      <a:pPr algn="ctr"/>
                      <a:r>
                        <a:rPr lang="en-US" dirty="0" smtClean="0">
                          <a:solidFill>
                            <a:schemeClr val="bg1"/>
                          </a:solidFill>
                        </a:rPr>
                        <a:t>Jul  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(+20%)</a:t>
                      </a:r>
                      <a:endParaRPr lang="en-ZW" dirty="0">
                        <a:solidFill>
                          <a:schemeClr val="bg1"/>
                        </a:solidFill>
                      </a:endParaRPr>
                    </a:p>
                  </a:txBody>
                  <a:tcPr/>
                </a:tc>
                <a:tc>
                  <a:txBody>
                    <a:bodyPr/>
                    <a:lstStyle/>
                    <a:p>
                      <a:pPr algn="ctr"/>
                      <a:r>
                        <a:rPr lang="en-ZW" dirty="0" smtClean="0">
                          <a:solidFill>
                            <a:schemeClr val="tx1"/>
                          </a:solidFill>
                        </a:rPr>
                        <a:t>Annual Difference</a:t>
                      </a:r>
                    </a:p>
                    <a:p>
                      <a:pPr algn="ctr"/>
                      <a:r>
                        <a:rPr lang="en-ZW" dirty="0" smtClean="0">
                          <a:solidFill>
                            <a:schemeClr val="tx1"/>
                          </a:solidFill>
                        </a:rPr>
                        <a:t>from Current</a:t>
                      </a:r>
                      <a:endParaRPr lang="en-ZW" dirty="0">
                        <a:solidFill>
                          <a:schemeClr val="tx1"/>
                        </a:solidFill>
                      </a:endParaRPr>
                    </a:p>
                  </a:txBody>
                  <a:tcPr>
                    <a:solidFill>
                      <a:schemeClr val="accent4">
                        <a:lumMod val="40000"/>
                        <a:lumOff val="60000"/>
                      </a:schemeClr>
                    </a:solidFill>
                  </a:tcPr>
                </a:tc>
                <a:extLst>
                  <a:ext uri="{0D108BD9-81ED-4DB2-BD59-A6C34878D82A}">
                    <a16:rowId xmlns:a16="http://schemas.microsoft.com/office/drawing/2014/main" val="3866967410"/>
                  </a:ext>
                </a:extLst>
              </a:tr>
              <a:tr h="537776">
                <a:tc>
                  <a:txBody>
                    <a:bodyPr/>
                    <a:lstStyle/>
                    <a:p>
                      <a:pPr algn="ctr"/>
                      <a:r>
                        <a:rPr lang="en-US" dirty="0" smtClean="0"/>
                        <a:t>LQG (196)</a:t>
                      </a:r>
                      <a:endParaRPr lang="en-ZW" dirty="0"/>
                    </a:p>
                  </a:txBody>
                  <a:tcPr/>
                </a:tc>
                <a:tc>
                  <a:txBody>
                    <a:bodyPr/>
                    <a:lstStyle/>
                    <a:p>
                      <a:pPr algn="ctr"/>
                      <a:r>
                        <a:rPr lang="en-US" dirty="0" smtClean="0"/>
                        <a:t>$525</a:t>
                      </a:r>
                      <a:endParaRPr lang="en-ZW" dirty="0"/>
                    </a:p>
                  </a:txBody>
                  <a:tcPr/>
                </a:tc>
                <a:tc>
                  <a:txBody>
                    <a:bodyPr/>
                    <a:lstStyle/>
                    <a:p>
                      <a:pPr algn="ctr"/>
                      <a:r>
                        <a:rPr lang="en-US" dirty="0" smtClean="0"/>
                        <a:t>$656</a:t>
                      </a:r>
                      <a:endParaRPr lang="en-ZW" dirty="0"/>
                    </a:p>
                  </a:txBody>
                  <a:tcPr/>
                </a:tc>
                <a:tc>
                  <a:txBody>
                    <a:bodyPr/>
                    <a:lstStyle/>
                    <a:p>
                      <a:pPr algn="ctr"/>
                      <a:r>
                        <a:rPr lang="en-US" dirty="0" smtClean="0"/>
                        <a:t>$788</a:t>
                      </a:r>
                      <a:endParaRPr lang="en-ZW" dirty="0"/>
                    </a:p>
                  </a:txBody>
                  <a:tcPr/>
                </a:tc>
                <a:tc>
                  <a:txBody>
                    <a:bodyPr/>
                    <a:lstStyle/>
                    <a:p>
                      <a:pPr algn="ctr"/>
                      <a:r>
                        <a:rPr lang="en-US" dirty="0" smtClean="0"/>
                        <a:t>$945</a:t>
                      </a:r>
                      <a:endParaRPr lang="en-ZW" dirty="0"/>
                    </a:p>
                  </a:txBody>
                  <a:tcPr/>
                </a:tc>
                <a:tc>
                  <a:txBody>
                    <a:bodyPr/>
                    <a:lstStyle/>
                    <a:p>
                      <a:pPr algn="ctr"/>
                      <a:r>
                        <a:rPr lang="en-US" b="1" dirty="0" smtClean="0"/>
                        <a:t>$420</a:t>
                      </a:r>
                    </a:p>
                  </a:txBody>
                  <a:tcPr>
                    <a:solidFill>
                      <a:schemeClr val="accent4">
                        <a:lumMod val="40000"/>
                        <a:lumOff val="60000"/>
                      </a:schemeClr>
                    </a:solidFill>
                  </a:tcPr>
                </a:tc>
                <a:extLst>
                  <a:ext uri="{0D108BD9-81ED-4DB2-BD59-A6C34878D82A}">
                    <a16:rowId xmlns:a16="http://schemas.microsoft.com/office/drawing/2014/main" val="1158903270"/>
                  </a:ext>
                </a:extLst>
              </a:tr>
              <a:tr h="539500">
                <a:tc>
                  <a:txBody>
                    <a:bodyPr/>
                    <a:lstStyle/>
                    <a:p>
                      <a:pPr algn="ctr"/>
                      <a:r>
                        <a:rPr lang="en-US" dirty="0" smtClean="0"/>
                        <a:t>SQG (291)</a:t>
                      </a:r>
                      <a:endParaRPr lang="en-ZW" dirty="0"/>
                    </a:p>
                  </a:txBody>
                  <a:tcPr/>
                </a:tc>
                <a:tc>
                  <a:txBody>
                    <a:bodyPr/>
                    <a:lstStyle/>
                    <a:p>
                      <a:pPr algn="ctr"/>
                      <a:r>
                        <a:rPr lang="en-US" dirty="0" smtClean="0"/>
                        <a:t>$300</a:t>
                      </a:r>
                      <a:endParaRPr lang="en-ZW" dirty="0"/>
                    </a:p>
                  </a:txBody>
                  <a:tcPr/>
                </a:tc>
                <a:tc>
                  <a:txBody>
                    <a:bodyPr/>
                    <a:lstStyle/>
                    <a:p>
                      <a:pPr algn="ctr"/>
                      <a:r>
                        <a:rPr lang="en-US" dirty="0" smtClean="0"/>
                        <a:t>$375</a:t>
                      </a:r>
                      <a:endParaRPr lang="en-ZW" dirty="0"/>
                    </a:p>
                  </a:txBody>
                  <a:tcPr/>
                </a:tc>
                <a:tc>
                  <a:txBody>
                    <a:bodyPr/>
                    <a:lstStyle/>
                    <a:p>
                      <a:pPr algn="ctr"/>
                      <a:r>
                        <a:rPr lang="en-US" dirty="0" smtClean="0"/>
                        <a:t>$450</a:t>
                      </a:r>
                      <a:endParaRPr lang="en-ZW" dirty="0"/>
                    </a:p>
                  </a:txBody>
                  <a:tcPr/>
                </a:tc>
                <a:tc>
                  <a:txBody>
                    <a:bodyPr/>
                    <a:lstStyle/>
                    <a:p>
                      <a:pPr algn="ctr"/>
                      <a:r>
                        <a:rPr lang="en-US" dirty="0" smtClean="0"/>
                        <a:t>$540</a:t>
                      </a:r>
                      <a:endParaRPr lang="en-ZW" dirty="0"/>
                    </a:p>
                  </a:txBody>
                  <a:tcPr/>
                </a:tc>
                <a:tc>
                  <a:txBody>
                    <a:bodyPr/>
                    <a:lstStyle/>
                    <a:p>
                      <a:pPr algn="ctr"/>
                      <a:r>
                        <a:rPr lang="en-US" b="1" dirty="0" smtClean="0"/>
                        <a:t>$240</a:t>
                      </a:r>
                    </a:p>
                  </a:txBody>
                  <a:tcPr>
                    <a:solidFill>
                      <a:schemeClr val="accent4">
                        <a:lumMod val="40000"/>
                        <a:lumOff val="60000"/>
                      </a:schemeClr>
                    </a:solidFill>
                  </a:tcPr>
                </a:tc>
                <a:extLst>
                  <a:ext uri="{0D108BD9-81ED-4DB2-BD59-A6C34878D82A}">
                    <a16:rowId xmlns:a16="http://schemas.microsoft.com/office/drawing/2014/main" val="4237656254"/>
                  </a:ext>
                </a:extLst>
              </a:tr>
              <a:tr h="550979">
                <a:tc>
                  <a:txBody>
                    <a:bodyPr/>
                    <a:lstStyle/>
                    <a:p>
                      <a:pPr algn="ctr"/>
                      <a:r>
                        <a:rPr lang="en-ZW" dirty="0" smtClean="0"/>
                        <a:t>Increase</a:t>
                      </a:r>
                    </a:p>
                  </a:txBody>
                  <a:tcPr/>
                </a:tc>
                <a:tc>
                  <a:txBody>
                    <a:bodyPr/>
                    <a:lstStyle/>
                    <a:p>
                      <a:pPr algn="ctr"/>
                      <a:r>
                        <a:rPr lang="en-ZW" b="0" dirty="0" smtClean="0"/>
                        <a:t>N/A</a:t>
                      </a:r>
                      <a:endParaRPr lang="en-ZW" b="0" dirty="0"/>
                    </a:p>
                  </a:txBody>
                  <a:tcPr/>
                </a:tc>
                <a:tc>
                  <a:txBody>
                    <a:bodyPr/>
                    <a:lstStyle/>
                    <a:p>
                      <a:pPr algn="ctr"/>
                      <a:r>
                        <a:rPr lang="en-US" dirty="0" smtClean="0"/>
                        <a:t>$47,550</a:t>
                      </a:r>
                      <a:endParaRPr lang="en-ZW" dirty="0"/>
                    </a:p>
                  </a:txBody>
                  <a:tcPr/>
                </a:tc>
                <a:tc>
                  <a:txBody>
                    <a:bodyPr/>
                    <a:lstStyle/>
                    <a:p>
                      <a:pPr algn="ctr"/>
                      <a:r>
                        <a:rPr lang="en-US" dirty="0" smtClean="0"/>
                        <a:t>$47,550</a:t>
                      </a:r>
                      <a:endParaRPr lang="en-ZW" dirty="0"/>
                    </a:p>
                  </a:txBody>
                  <a:tcPr/>
                </a:tc>
                <a:tc>
                  <a:txBody>
                    <a:bodyPr/>
                    <a:lstStyle/>
                    <a:p>
                      <a:pPr algn="ctr"/>
                      <a:r>
                        <a:rPr lang="en-US" dirty="0" smtClean="0"/>
                        <a:t>$57,060</a:t>
                      </a:r>
                      <a:endParaRPr lang="en-ZW" dirty="0"/>
                    </a:p>
                  </a:txBody>
                  <a:tcPr/>
                </a:tc>
                <a:tc>
                  <a:txBody>
                    <a:bodyPr/>
                    <a:lstStyle/>
                    <a:p>
                      <a:pPr algn="ctr"/>
                      <a:r>
                        <a:rPr lang="en-US" b="1" dirty="0" smtClean="0"/>
                        <a:t>$152,160</a:t>
                      </a:r>
                      <a:endParaRPr lang="en-ZW" b="1" dirty="0"/>
                    </a:p>
                  </a:txBody>
                  <a:tcPr>
                    <a:solidFill>
                      <a:schemeClr val="accent4">
                        <a:lumMod val="40000"/>
                        <a:lumOff val="60000"/>
                      </a:schemeClr>
                    </a:solidFill>
                  </a:tcPr>
                </a:tc>
                <a:extLst>
                  <a:ext uri="{0D108BD9-81ED-4DB2-BD59-A6C34878D82A}">
                    <a16:rowId xmlns:a16="http://schemas.microsoft.com/office/drawing/2014/main" val="4173088287"/>
                  </a:ext>
                </a:extLst>
              </a:tr>
              <a:tr h="1057575">
                <a:tc>
                  <a:txBody>
                    <a:bodyPr/>
                    <a:lstStyle/>
                    <a:p>
                      <a:pPr algn="ctr"/>
                      <a:r>
                        <a:rPr lang="en-ZW" dirty="0" smtClean="0"/>
                        <a:t>Running Total </a:t>
                      </a:r>
                      <a:r>
                        <a:rPr lang="en-ZW" baseline="0" dirty="0" smtClean="0"/>
                        <a:t> (Current + Increase)</a:t>
                      </a:r>
                      <a:endParaRPr lang="en-ZW" dirty="0" smtClean="0"/>
                    </a:p>
                  </a:txBody>
                  <a:tcPr/>
                </a:tc>
                <a:tc>
                  <a:txBody>
                    <a:bodyPr/>
                    <a:lstStyle/>
                    <a:p>
                      <a:pPr algn="ctr"/>
                      <a:r>
                        <a:rPr lang="en-ZW" b="0" dirty="0" smtClean="0"/>
                        <a:t>$190,200</a:t>
                      </a:r>
                      <a:endParaRPr lang="en-ZW" b="0" dirty="0"/>
                    </a:p>
                  </a:txBody>
                  <a:tcPr/>
                </a:tc>
                <a:tc>
                  <a:txBody>
                    <a:bodyPr/>
                    <a:lstStyle/>
                    <a:p>
                      <a:pPr algn="ctr"/>
                      <a:r>
                        <a:rPr lang="en-ZW" dirty="0" smtClean="0"/>
                        <a:t>$237,750</a:t>
                      </a:r>
                      <a:endParaRPr lang="en-ZW" dirty="0"/>
                    </a:p>
                  </a:txBody>
                  <a:tcPr/>
                </a:tc>
                <a:tc>
                  <a:txBody>
                    <a:bodyPr/>
                    <a:lstStyle/>
                    <a:p>
                      <a:pPr algn="ctr"/>
                      <a:r>
                        <a:rPr lang="en-ZW" dirty="0" smtClean="0"/>
                        <a:t>$285,300</a:t>
                      </a:r>
                      <a:endParaRPr lang="en-ZW" dirty="0"/>
                    </a:p>
                  </a:txBody>
                  <a:tcPr/>
                </a:tc>
                <a:tc>
                  <a:txBody>
                    <a:bodyPr/>
                    <a:lstStyle/>
                    <a:p>
                      <a:pPr algn="ctr"/>
                      <a:r>
                        <a:rPr lang="en-ZW" dirty="0" smtClean="0"/>
                        <a:t>$342,360</a:t>
                      </a:r>
                      <a:endParaRPr lang="en-ZW" dirty="0"/>
                    </a:p>
                  </a:txBody>
                  <a:tcPr/>
                </a:tc>
                <a:tc>
                  <a:txBody>
                    <a:bodyPr/>
                    <a:lstStyle/>
                    <a:p>
                      <a:pPr algn="ctr"/>
                      <a:endParaRPr lang="en-ZW" b="1" dirty="0"/>
                    </a:p>
                  </a:txBody>
                  <a:tcPr>
                    <a:solidFill>
                      <a:schemeClr val="accent4">
                        <a:lumMod val="40000"/>
                        <a:lumOff val="60000"/>
                      </a:schemeClr>
                    </a:solidFill>
                  </a:tcPr>
                </a:tc>
                <a:extLst>
                  <a:ext uri="{0D108BD9-81ED-4DB2-BD59-A6C34878D82A}">
                    <a16:rowId xmlns:a16="http://schemas.microsoft.com/office/drawing/2014/main" val="3907395258"/>
                  </a:ext>
                </a:extLst>
              </a:tr>
            </a:tbl>
          </a:graphicData>
        </a:graphic>
      </p:graphicFrame>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86800" y="6037029"/>
            <a:ext cx="320040" cy="731520"/>
          </a:xfrm>
          <a:prstGeom prst="rect">
            <a:avLst/>
          </a:prstGeom>
        </p:spPr>
      </p:pic>
      <p:sp>
        <p:nvSpPr>
          <p:cNvPr id="10" name="Subtitle 2"/>
          <p:cNvSpPr txBox="1">
            <a:spLocks/>
          </p:cNvSpPr>
          <p:nvPr/>
        </p:nvSpPr>
        <p:spPr>
          <a:xfrm>
            <a:off x="9982200" y="3622357"/>
            <a:ext cx="64770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dirty="0" smtClean="0"/>
              <a:t>This option would increase the generator annual base fee total to $342,360.</a:t>
            </a:r>
          </a:p>
        </p:txBody>
      </p:sp>
      <p:sp>
        <p:nvSpPr>
          <p:cNvPr id="3" name="Slide Number Placeholder 2"/>
          <p:cNvSpPr>
            <a:spLocks noGrp="1"/>
          </p:cNvSpPr>
          <p:nvPr>
            <p:ph type="sldNum" sz="quarter" idx="12"/>
          </p:nvPr>
        </p:nvSpPr>
        <p:spPr/>
        <p:txBody>
          <a:bodyPr/>
          <a:lstStyle/>
          <a:p>
            <a:fld id="{1939E361-6CC3-4B93-8D02-0CA414705067}" type="slidenum">
              <a:rPr lang="en-US" smtClean="0"/>
              <a:pPr/>
              <a:t>38</a:t>
            </a:fld>
            <a:endParaRPr lang="en-US"/>
          </a:p>
        </p:txBody>
      </p:sp>
      <p:sp>
        <p:nvSpPr>
          <p:cNvPr id="6" name="TextBox 5"/>
          <p:cNvSpPr txBox="1"/>
          <p:nvPr/>
        </p:nvSpPr>
        <p:spPr>
          <a:xfrm>
            <a:off x="457200" y="5334000"/>
            <a:ext cx="8458200"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chemeClr val="tx1"/>
                </a:solidFill>
              </a:rPr>
              <a:t>Beyond 2021, the fee will remain at the last increase amount (July 2021) </a:t>
            </a:r>
          </a:p>
          <a:p>
            <a:pPr algn="ctr"/>
            <a:r>
              <a:rPr lang="en-US" dirty="0" smtClean="0">
                <a:solidFill>
                  <a:schemeClr val="tx1"/>
                </a:solidFill>
              </a:rPr>
              <a:t>until changed through a future rulemaking.</a:t>
            </a:r>
            <a:endParaRPr lang="en-US" dirty="0">
              <a:solidFill>
                <a:schemeClr val="tx1"/>
              </a:solidFill>
            </a:endParaRPr>
          </a:p>
        </p:txBody>
      </p:sp>
      <p:cxnSp>
        <p:nvCxnSpPr>
          <p:cNvPr id="9" name="Straight Connector 8"/>
          <p:cNvCxnSpPr/>
          <p:nvPr/>
        </p:nvCxnSpPr>
        <p:spPr>
          <a:xfrm flipV="1">
            <a:off x="533400" y="3276782"/>
            <a:ext cx="8382000" cy="380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422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a:bodyPr>
          <a:lstStyle/>
          <a:p>
            <a:r>
              <a:rPr lang="en-US" sz="3200" dirty="0" smtClean="0">
                <a:solidFill>
                  <a:schemeClr val="bg1"/>
                </a:solidFill>
              </a:rPr>
              <a:t>Current</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management method factor)*</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1"/>
                </a:solidFill>
                <a:effectLst>
                  <a:outerShdw blurRad="38100" dist="25400" dir="5400000" algn="ctr" rotWithShape="0">
                    <a:srgbClr val="6E747A">
                      <a:alpha val="43000"/>
                    </a:srgbClr>
                  </a:outerShdw>
                </a:effectLst>
              </a:rPr>
              <a:t>Activity Verification Fee</a:t>
            </a:r>
            <a:endParaRPr lang="en-US" sz="5400" b="1" dirty="0" smtClean="0">
              <a:solidFill>
                <a:schemeClr val="tx1"/>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74035" y="4751457"/>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093285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Generator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25083150"/>
              </p:ext>
            </p:extLst>
          </p:nvPr>
        </p:nvGraphicFramePr>
        <p:xfrm>
          <a:off x="541337" y="1524000"/>
          <a:ext cx="8077199" cy="4276333"/>
        </p:xfrm>
        <a:graphic>
          <a:graphicData uri="http://schemas.openxmlformats.org/drawingml/2006/table">
            <a:tbl>
              <a:tblPr firstRow="1" bandRow="1">
                <a:tableStyleId>{5C22544A-7EE6-4342-B048-85BDC9FD1C3A}</a:tableStyleId>
              </a:tblPr>
              <a:tblGrid>
                <a:gridCol w="3328870">
                  <a:extLst>
                    <a:ext uri="{9D8B030D-6E8A-4147-A177-3AD203B41FA5}">
                      <a16:colId xmlns:a16="http://schemas.microsoft.com/office/drawing/2014/main" val="2368349835"/>
                    </a:ext>
                  </a:extLst>
                </a:gridCol>
                <a:gridCol w="2174177">
                  <a:extLst>
                    <a:ext uri="{9D8B030D-6E8A-4147-A177-3AD203B41FA5}">
                      <a16:colId xmlns:a16="http://schemas.microsoft.com/office/drawing/2014/main" val="856286081"/>
                    </a:ext>
                  </a:extLst>
                </a:gridCol>
                <a:gridCol w="2574152">
                  <a:extLst>
                    <a:ext uri="{9D8B030D-6E8A-4147-A177-3AD203B41FA5}">
                      <a16:colId xmlns:a16="http://schemas.microsoft.com/office/drawing/2014/main" val="288871500"/>
                    </a:ext>
                  </a:extLst>
                </a:gridCol>
              </a:tblGrid>
              <a:tr h="152400">
                <a:tc gridSpan="3">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2461454031"/>
                  </a:ext>
                </a:extLst>
              </a:tr>
              <a:tr h="533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3-year Phase-in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2021 Increase</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Generator Fees</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70840">
                <a:tc>
                  <a:txBody>
                    <a:bodyPr/>
                    <a:lstStyle/>
                    <a:p>
                      <a:pPr algn="r"/>
                      <a:r>
                        <a:rPr kumimoji="0" lang="en-US" alt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Large Quantity Generator Fee </a:t>
                      </a: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$525</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$945</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0840">
                <a:tc>
                  <a:txBody>
                    <a:bodyPr/>
                    <a:lstStyle/>
                    <a:p>
                      <a:pPr algn="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Small Quantity Generator Fee </a:t>
                      </a: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$540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a:txBody>
                    <a:bodyPr/>
                    <a:lstStyle/>
                    <a:p>
                      <a:endParaRPr lang="en-ZW"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226060">
                <a:tc gridSpan="3">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16613318"/>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a:t>
                      </a: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Factors</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6-year Phase-in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2024 Increase</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440657728"/>
                  </a:ext>
                </a:extLst>
              </a:tr>
              <a:tr h="406400">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Management Method Fee Factors</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832098013"/>
                  </a:ext>
                </a:extLst>
              </a:tr>
              <a:tr h="370840">
                <a:tc>
                  <a:txBody>
                    <a:bodyPr/>
                    <a:lstStyle/>
                    <a:p>
                      <a:pPr algn="r"/>
                      <a:r>
                        <a:rPr lang="en-US" sz="1400" dirty="0" smtClean="0">
                          <a:latin typeface="Times New Roman" panose="02020603050405020304" pitchFamily="18" charset="0"/>
                          <a:cs typeface="Times New Roman" panose="02020603050405020304" pitchFamily="18" charset="0"/>
                        </a:rPr>
                        <a:t>Various Factors</a:t>
                      </a: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0.50 – 2.00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0.85 – 3.40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461666"/>
                  </a:ext>
                </a:extLst>
              </a:tr>
              <a:tr h="370840">
                <a:tc>
                  <a:txBody>
                    <a:bodyPr/>
                    <a:lstStyle/>
                    <a:p>
                      <a:pPr algn="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W" sz="1400"/>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W" sz="1400" dirty="0"/>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6577630"/>
                  </a:ext>
                </a:extLst>
              </a:tr>
            </a:tbl>
          </a:graphicData>
        </a:graphic>
      </p:graphicFrame>
    </p:spTree>
    <p:extLst>
      <p:ext uri="{BB962C8B-B14F-4D97-AF65-F5344CB8AC3E}">
        <p14:creationId xmlns:p14="http://schemas.microsoft.com/office/powerpoint/2010/main" val="7402429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fontScale="90000"/>
          </a:bodyPr>
          <a:lstStyle/>
          <a:p>
            <a:r>
              <a:rPr lang="en-US" sz="3200" dirty="0" smtClean="0">
                <a:solidFill>
                  <a:schemeClr val="bg1"/>
                </a:solidFill>
              </a:rPr>
              <a:t>Proposed Changes to</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dirty="0" smtClean="0">
                <a:solidFill>
                  <a:schemeClr val="tx1"/>
                </a:solidFill>
              </a:rPr>
              <a:t>[</a:t>
            </a:r>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a:t>
            </a:r>
            <a:r>
              <a:rPr lang="en-US" sz="5400" b="1" dirty="0" smtClean="0">
                <a:ln w="22225">
                  <a:noFill/>
                  <a:prstDash val="solid"/>
                </a:ln>
                <a:solidFill>
                  <a:schemeClr val="tx2">
                    <a:lumMod val="60000"/>
                    <a:lumOff val="40000"/>
                  </a:schemeClr>
                </a:solidFill>
              </a:rPr>
              <a:t>management method factor</a:t>
            </a:r>
            <a:r>
              <a:rPr lang="en-US" sz="5400" b="1" dirty="0" smtClean="0">
                <a:ln w="22225">
                  <a:noFill/>
                  <a:prstDash val="solid"/>
                </a:ln>
                <a:solidFill>
                  <a:schemeClr val="tx1"/>
                </a:solidFill>
              </a:rPr>
              <a:t>)*</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2">
                    <a:lumMod val="60000"/>
                    <a:lumOff val="40000"/>
                  </a:schemeClr>
                </a:solidFill>
                <a:effectLst>
                  <a:outerShdw blurRad="38100" dist="25400" dir="5400000" algn="ctr" rotWithShape="0">
                    <a:srgbClr val="6E747A">
                      <a:alpha val="43000"/>
                    </a:srgbClr>
                  </a:outerShdw>
                </a:effectLst>
              </a:rPr>
              <a:t>Activity Verification Fee</a:t>
            </a:r>
            <a:endParaRPr lang="en-US" sz="5400" b="1" dirty="0" smtClean="0">
              <a:solidFill>
                <a:schemeClr val="tx2">
                  <a:lumMod val="60000"/>
                  <a:lumOff val="40000"/>
                </a:schemeClr>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57470" y="4892814"/>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28524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215" y="381000"/>
            <a:ext cx="8172385"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-Current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153400" y="41910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pic>
        <p:nvPicPr>
          <p:cNvPr id="9" name="Picture 8"/>
          <p:cNvPicPr>
            <a:picLocks noChangeAspect="1"/>
          </p:cNvPicPr>
          <p:nvPr/>
        </p:nvPicPr>
        <p:blipFill>
          <a:blip r:embed="rId3"/>
          <a:stretch>
            <a:fillRect/>
          </a:stretch>
        </p:blipFill>
        <p:spPr>
          <a:xfrm>
            <a:off x="430468" y="1329228"/>
            <a:ext cx="7732168" cy="4572000"/>
          </a:xfrm>
          <a:prstGeom prst="rect">
            <a:avLst/>
          </a:prstGeom>
        </p:spPr>
      </p:pic>
    </p:spTree>
    <p:extLst>
      <p:ext uri="{BB962C8B-B14F-4D97-AF65-F5344CB8AC3E}">
        <p14:creationId xmlns:p14="http://schemas.microsoft.com/office/powerpoint/2010/main" val="265947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Phased-In</a:t>
            </a:r>
            <a:r>
              <a:rPr lang="en-US" sz="3200" dirty="0">
                <a:solidFill>
                  <a:schemeClr val="bg1"/>
                </a:solidFill>
              </a:rPr>
              <a:t> </a:t>
            </a:r>
            <a:r>
              <a:rPr lang="en-US" sz="3200" dirty="0" smtClean="0">
                <a:solidFill>
                  <a:schemeClr val="bg1"/>
                </a:solidFill>
              </a:rPr>
              <a:t>Annual Activity Verification </a:t>
            </a:r>
            <a:r>
              <a:rPr lang="en-US" sz="3200" dirty="0" smtClean="0">
                <a:solidFill>
                  <a:schemeClr val="bg1"/>
                </a:solidFill>
                <a:latin typeface="Arial" pitchFamily="34" charset="0"/>
                <a:cs typeface="Arial" pitchFamily="34" charset="0"/>
              </a:rPr>
              <a:t>Fee</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600200"/>
            <a:ext cx="4038600" cy="4495799"/>
          </a:xfrm>
        </p:spPr>
        <p:txBody>
          <a:bodyPr>
            <a:normAutofit fontScale="85000" lnSpcReduction="20000"/>
          </a:bodyPr>
          <a:lstStyle/>
          <a:p>
            <a:pPr algn="l"/>
            <a:r>
              <a:rPr lang="en-US" sz="2800" dirty="0" smtClean="0">
                <a:solidFill>
                  <a:schemeClr val="tx1"/>
                </a:solidFill>
              </a:rPr>
              <a:t>To support current funding, increase </a:t>
            </a:r>
            <a:r>
              <a:rPr lang="en-US" dirty="0" smtClean="0"/>
              <a:t>our annual activity verification fee</a:t>
            </a:r>
            <a:r>
              <a:rPr lang="en-US" sz="2800" dirty="0" smtClean="0">
                <a:solidFill>
                  <a:schemeClr val="tx1"/>
                </a:solidFill>
              </a:rPr>
              <a:t> over three (3) years, starting July 2019:</a:t>
            </a:r>
          </a:p>
          <a:p>
            <a:pPr marL="0" indent="0" algn="l">
              <a:buNone/>
            </a:pPr>
            <a:endParaRPr lang="en-US" sz="2800" dirty="0" smtClean="0">
              <a:solidFill>
                <a:schemeClr val="tx1"/>
              </a:solidFill>
            </a:endParaRPr>
          </a:p>
          <a:p>
            <a:pPr marL="457200" indent="-457200" algn="l">
              <a:buFont typeface="Arial" panose="020B0604020202020204" pitchFamily="34" charset="0"/>
              <a:buChar char="•"/>
            </a:pPr>
            <a:r>
              <a:rPr lang="en-US" sz="2800" dirty="0" smtClean="0"/>
              <a:t>SQG base fee from $300 to $540 </a:t>
            </a:r>
            <a:r>
              <a:rPr lang="en-US" sz="2000" dirty="0" smtClean="0"/>
              <a:t>(80%)</a:t>
            </a:r>
            <a:r>
              <a:rPr lang="en-US" sz="2800" dirty="0" smtClean="0"/>
              <a:t>; and </a:t>
            </a:r>
          </a:p>
          <a:p>
            <a:pPr marL="457200" indent="-457200" algn="l">
              <a:buFont typeface="Arial" panose="020B0604020202020204" pitchFamily="34" charset="0"/>
              <a:buChar char="•"/>
            </a:pPr>
            <a:r>
              <a:rPr lang="en-US" sz="2800" dirty="0" smtClean="0"/>
              <a:t>LQG </a:t>
            </a:r>
            <a:r>
              <a:rPr lang="en-US" sz="2800" dirty="0"/>
              <a:t>base fee from $525 to </a:t>
            </a:r>
            <a:r>
              <a:rPr lang="en-US" sz="2800" dirty="0" smtClean="0"/>
              <a:t>$945 </a:t>
            </a:r>
            <a:r>
              <a:rPr lang="en-US" sz="2000" dirty="0" smtClean="0"/>
              <a:t>(80%) </a:t>
            </a:r>
          </a:p>
          <a:p>
            <a:pPr algn="l"/>
            <a:endParaRPr lang="en-US" sz="2800" dirty="0" smtClean="0"/>
          </a:p>
          <a:p>
            <a:r>
              <a:rPr lang="en-US" sz="2800" dirty="0"/>
              <a:t>For additional </a:t>
            </a:r>
            <a:r>
              <a:rPr lang="en-US" sz="2800" dirty="0" smtClean="0"/>
              <a:t>$152,160 revenue </a:t>
            </a:r>
            <a:r>
              <a:rPr lang="en-US" sz="2800" dirty="0"/>
              <a:t>annually.  </a:t>
            </a:r>
          </a:p>
          <a:p>
            <a:pPr algn="l"/>
            <a:endParaRPr lang="en-US" sz="2800" dirty="0">
              <a:solidFill>
                <a:schemeClr val="tx1"/>
              </a:solidFill>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57700" y="2170240"/>
            <a:ext cx="4038600" cy="2681630"/>
          </a:xfrm>
          <a:prstGeom prst="rect">
            <a:avLst/>
          </a:prstGeom>
          <a:ln>
            <a:noFill/>
          </a:ln>
          <a:effectLst>
            <a:softEdge rad="112500"/>
          </a:effectLst>
        </p:spPr>
      </p:pic>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37029"/>
            <a:ext cx="320040" cy="731520"/>
          </a:xfrm>
          <a:prstGeom prst="rect">
            <a:avLst/>
          </a:prstGeom>
        </p:spPr>
      </p:pic>
      <p:sp>
        <p:nvSpPr>
          <p:cNvPr id="9" name="Rectangle 8"/>
          <p:cNvSpPr/>
          <p:nvPr/>
        </p:nvSpPr>
        <p:spPr>
          <a:xfrm>
            <a:off x="4572000" y="4763207"/>
            <a:ext cx="4345388" cy="215444"/>
          </a:xfrm>
          <a:prstGeom prst="rect">
            <a:avLst/>
          </a:prstGeom>
        </p:spPr>
        <p:txBody>
          <a:bodyPr wrap="square">
            <a:spAutoFit/>
          </a:bodyPr>
          <a:lstStyle/>
          <a:p>
            <a:r>
              <a:rPr lang="en-US" sz="800" dirty="0" smtClean="0"/>
              <a:t>Source: http</a:t>
            </a:r>
            <a:r>
              <a:rPr lang="en-US" sz="800" dirty="0"/>
              <a:t>://www.oregonconservationstrategy.org/strategy-habitat/aspen-woodlands/</a:t>
            </a:r>
          </a:p>
        </p:txBody>
      </p:sp>
      <p:sp>
        <p:nvSpPr>
          <p:cNvPr id="6" name="Slide Number Placeholder 5"/>
          <p:cNvSpPr>
            <a:spLocks noGrp="1"/>
          </p:cNvSpPr>
          <p:nvPr>
            <p:ph type="sldNum" sz="quarter" idx="12"/>
          </p:nvPr>
        </p:nvSpPr>
        <p:spPr/>
        <p:txBody>
          <a:bodyPr/>
          <a:lstStyle/>
          <a:p>
            <a:fld id="{1939E361-6CC3-4B93-8D02-0CA414705067}" type="slidenum">
              <a:rPr lang="en-US" smtClean="0"/>
              <a:pPr/>
              <a:t>42</a:t>
            </a:fld>
            <a:endParaRPr lang="en-US"/>
          </a:p>
        </p:txBody>
      </p:sp>
    </p:spTree>
    <p:extLst>
      <p:ext uri="{BB962C8B-B14F-4D97-AF65-F5344CB8AC3E}">
        <p14:creationId xmlns:p14="http://schemas.microsoft.com/office/powerpoint/2010/main" val="1613717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6"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Other Management Factors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ext uri="{D42A27DB-BD31-4B8C-83A1-F6EECF244321}">
                <p14:modId xmlns:p14="http://schemas.microsoft.com/office/powerpoint/2010/main" val="3217461569"/>
              </p:ext>
            </p:extLst>
          </p:nvPr>
        </p:nvGraphicFramePr>
        <p:xfrm>
          <a:off x="609596" y="1447800"/>
          <a:ext cx="7848601" cy="4937760"/>
        </p:xfrm>
        <a:graphic>
          <a:graphicData uri="http://schemas.openxmlformats.org/drawingml/2006/table">
            <a:tbl>
              <a:tblPr firstRow="1" bandRow="1">
                <a:tableStyleId>{5C22544A-7EE6-4342-B048-85BDC9FD1C3A}</a:tableStyleId>
              </a:tblPr>
              <a:tblGrid>
                <a:gridCol w="3505202">
                  <a:extLst>
                    <a:ext uri="{9D8B030D-6E8A-4147-A177-3AD203B41FA5}">
                      <a16:colId xmlns:a16="http://schemas.microsoft.com/office/drawing/2014/main" val="2177328936"/>
                    </a:ext>
                  </a:extLst>
                </a:gridCol>
                <a:gridCol w="1066800">
                  <a:extLst>
                    <a:ext uri="{9D8B030D-6E8A-4147-A177-3AD203B41FA5}">
                      <a16:colId xmlns:a16="http://schemas.microsoft.com/office/drawing/2014/main" val="174939969"/>
                    </a:ext>
                  </a:extLst>
                </a:gridCol>
                <a:gridCol w="1600200">
                  <a:extLst>
                    <a:ext uri="{9D8B030D-6E8A-4147-A177-3AD203B41FA5}">
                      <a16:colId xmlns:a16="http://schemas.microsoft.com/office/drawing/2014/main" val="1489231247"/>
                    </a:ext>
                  </a:extLst>
                </a:gridCol>
                <a:gridCol w="1676399">
                  <a:extLst>
                    <a:ext uri="{9D8B030D-6E8A-4147-A177-3AD203B41FA5}">
                      <a16:colId xmlns:a16="http://schemas.microsoft.com/office/drawing/2014/main" val="655876766"/>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Code</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Current 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Proposed </a:t>
                      </a:r>
                      <a:r>
                        <a:rPr lang="en-US" sz="1800" dirty="0" smtClean="0">
                          <a:solidFill>
                            <a:schemeClr val="bg1"/>
                          </a:solidFill>
                          <a:effectLst/>
                          <a:latin typeface="+mn-lt"/>
                          <a:ea typeface="Times New Roman" panose="02020603050405020304" pitchFamily="18" charset="0"/>
                          <a:cs typeface="Times New Roman" panose="02020603050405020304" pitchFamily="18" charset="0"/>
                        </a:rPr>
                        <a:t> final factor 70%</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Metals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Solvent </a:t>
                      </a:r>
                      <a:r>
                        <a:rPr lang="en-US" sz="1800" dirty="0">
                          <a:solidFill>
                            <a:srgbClr val="000000"/>
                          </a:solidFill>
                          <a:effectLst/>
                          <a:latin typeface="+mn-lt"/>
                          <a:ea typeface="Times New Roman" panose="02020603050405020304" pitchFamily="18" charset="0"/>
                          <a:cs typeface="Times New Roman" panose="02020603050405020304" pitchFamily="18" charset="0"/>
                        </a:rPr>
                        <a:t>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H039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2687983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Elementary Neutralization (WWTU)</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621482670"/>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Incineration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930180894"/>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Energy Recovery (reuse</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as fu</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43773137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Fuel Blending prior</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H061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5371881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Inorganic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H070</a:t>
                      </a:r>
                      <a:endParaRPr lang="en-ZW"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57098556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H081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82931550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Combined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55054288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Sludge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02175731"/>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93997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Stabilization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31263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Neutralization (offsite)</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p>
                  </a:txBody>
                  <a:tcPr marL="68580" marR="68580" marT="0" marB="0">
                    <a:solidFill>
                      <a:schemeClr val="accent4">
                        <a:lumMod val="40000"/>
                        <a:lumOff val="60000"/>
                      </a:schemeClr>
                    </a:solidFill>
                  </a:tcPr>
                </a:tc>
                <a:extLst>
                  <a:ext uri="{0D108BD9-81ED-4DB2-BD59-A6C34878D82A}">
                    <a16:rowId xmlns:a16="http://schemas.microsoft.com/office/drawing/2014/main" val="3552866423"/>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Land disposal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H132</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2.55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5090840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Management method unknown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3.40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325846046"/>
                  </a:ext>
                </a:extLst>
              </a:tr>
            </a:tbl>
          </a:graphicData>
        </a:graphic>
      </p:graphicFrame>
    </p:spTree>
    <p:extLst>
      <p:ext uri="{BB962C8B-B14F-4D97-AF65-F5344CB8AC3E}">
        <p14:creationId xmlns:p14="http://schemas.microsoft.com/office/powerpoint/2010/main" val="292370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229600" y="42672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98461508"/>
              </p:ext>
            </p:extLst>
          </p:nvPr>
        </p:nvGraphicFramePr>
        <p:xfrm>
          <a:off x="441325" y="1447800"/>
          <a:ext cx="7788275" cy="4422775"/>
        </p:xfrm>
        <a:graphic>
          <a:graphicData uri="http://schemas.openxmlformats.org/presentationml/2006/ole">
            <mc:AlternateContent xmlns:mc="http://schemas.openxmlformats.org/markup-compatibility/2006">
              <mc:Choice xmlns:v="urn:schemas-microsoft-com:vml" Requires="v">
                <p:oleObj spid="_x0000_s2087" name="Worksheet" r:id="rId4" imgW="4343400" imgH="2676418" progId="Excel.Sheet.12">
                  <p:embed/>
                </p:oleObj>
              </mc:Choice>
              <mc:Fallback>
                <p:oleObj name="Worksheet" r:id="rId4" imgW="4343400" imgH="2676418" progId="Excel.Sheet.12">
                  <p:embed/>
                  <p:pic>
                    <p:nvPicPr>
                      <p:cNvPr id="0" name=""/>
                      <p:cNvPicPr/>
                      <p:nvPr/>
                    </p:nvPicPr>
                    <p:blipFill>
                      <a:blip r:embed="rId5"/>
                      <a:stretch>
                        <a:fillRect/>
                      </a:stretch>
                    </p:blipFill>
                    <p:spPr>
                      <a:xfrm>
                        <a:off x="441325" y="1447800"/>
                        <a:ext cx="7788275" cy="4422775"/>
                      </a:xfrm>
                      <a:prstGeom prst="rect">
                        <a:avLst/>
                      </a:prstGeom>
                    </p:spPr>
                  </p:pic>
                </p:oleObj>
              </mc:Fallback>
            </mc:AlternateContent>
          </a:graphicData>
        </a:graphic>
      </p:graphicFrame>
    </p:spTree>
    <p:extLst>
      <p:ext uri="{BB962C8B-B14F-4D97-AF65-F5344CB8AC3E}">
        <p14:creationId xmlns:p14="http://schemas.microsoft.com/office/powerpoint/2010/main" val="350978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Proposal Increase Summary</a:t>
            </a:r>
            <a:endParaRPr lang="en-US" sz="3200" dirty="0">
              <a:solidFill>
                <a:schemeClr val="bg1"/>
              </a:solidFill>
              <a:latin typeface="Arial" pitchFamily="34" charset="0"/>
              <a:cs typeface="Arial" pitchFamily="34" charset="0"/>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402207447"/>
              </p:ext>
            </p:extLst>
          </p:nvPr>
        </p:nvGraphicFramePr>
        <p:xfrm>
          <a:off x="-12358" y="1698306"/>
          <a:ext cx="9156357" cy="3784994"/>
        </p:xfrm>
        <a:graphic>
          <a:graphicData uri="http://schemas.openxmlformats.org/drawingml/2006/table">
            <a:tbl>
              <a:tblPr firstRow="1" bandRow="1">
                <a:tableStyleId>{5C22544A-7EE6-4342-B048-85BDC9FD1C3A}</a:tableStyleId>
              </a:tblPr>
              <a:tblGrid>
                <a:gridCol w="1316905">
                  <a:extLst>
                    <a:ext uri="{9D8B030D-6E8A-4147-A177-3AD203B41FA5}">
                      <a16:colId xmlns:a16="http://schemas.microsoft.com/office/drawing/2014/main" val="4056988508"/>
                    </a:ext>
                  </a:extLst>
                </a:gridCol>
                <a:gridCol w="1084509">
                  <a:extLst>
                    <a:ext uri="{9D8B030D-6E8A-4147-A177-3AD203B41FA5}">
                      <a16:colId xmlns:a16="http://schemas.microsoft.com/office/drawing/2014/main" val="253172251"/>
                    </a:ext>
                  </a:extLst>
                </a:gridCol>
                <a:gridCol w="1144506">
                  <a:extLst>
                    <a:ext uri="{9D8B030D-6E8A-4147-A177-3AD203B41FA5}">
                      <a16:colId xmlns:a16="http://schemas.microsoft.com/office/drawing/2014/main" val="4068982078"/>
                    </a:ext>
                  </a:extLst>
                </a:gridCol>
                <a:gridCol w="1103176">
                  <a:extLst>
                    <a:ext uri="{9D8B030D-6E8A-4147-A177-3AD203B41FA5}">
                      <a16:colId xmlns:a16="http://schemas.microsoft.com/office/drawing/2014/main" val="3715072975"/>
                    </a:ext>
                  </a:extLst>
                </a:gridCol>
                <a:gridCol w="1083311">
                  <a:extLst>
                    <a:ext uri="{9D8B030D-6E8A-4147-A177-3AD203B41FA5}">
                      <a16:colId xmlns:a16="http://schemas.microsoft.com/office/drawing/2014/main" val="364262245"/>
                    </a:ext>
                  </a:extLst>
                </a:gridCol>
                <a:gridCol w="1061751">
                  <a:extLst>
                    <a:ext uri="{9D8B030D-6E8A-4147-A177-3AD203B41FA5}">
                      <a16:colId xmlns:a16="http://schemas.microsoft.com/office/drawing/2014/main" val="2202659832"/>
                    </a:ext>
                  </a:extLst>
                </a:gridCol>
                <a:gridCol w="1066800">
                  <a:extLst>
                    <a:ext uri="{9D8B030D-6E8A-4147-A177-3AD203B41FA5}">
                      <a16:colId xmlns:a16="http://schemas.microsoft.com/office/drawing/2014/main" val="1176608231"/>
                    </a:ext>
                  </a:extLst>
                </a:gridCol>
                <a:gridCol w="1295399">
                  <a:extLst>
                    <a:ext uri="{9D8B030D-6E8A-4147-A177-3AD203B41FA5}">
                      <a16:colId xmlns:a16="http://schemas.microsoft.com/office/drawing/2014/main" val="2912598256"/>
                    </a:ext>
                  </a:extLst>
                </a:gridCol>
              </a:tblGrid>
              <a:tr h="717164">
                <a:tc>
                  <a:txBody>
                    <a:bodyPr/>
                    <a:lstStyle/>
                    <a:p>
                      <a:pPr algn="ctr"/>
                      <a:r>
                        <a:rPr lang="en-US" dirty="0" smtClean="0"/>
                        <a:t>Proposal</a:t>
                      </a:r>
                    </a:p>
                  </a:txBody>
                  <a:tcPr>
                    <a:solidFill>
                      <a:srgbClr val="439777"/>
                    </a:solidFill>
                  </a:tcPr>
                </a:tc>
                <a:tc>
                  <a:txBody>
                    <a:bodyPr/>
                    <a:lstStyle/>
                    <a:p>
                      <a:pPr algn="ctr"/>
                      <a:r>
                        <a:rPr lang="en-US" dirty="0" smtClean="0"/>
                        <a:t>Jul </a:t>
                      </a:r>
                    </a:p>
                    <a:p>
                      <a:pPr algn="ctr"/>
                      <a:r>
                        <a:rPr lang="en-US" dirty="0" smtClean="0"/>
                        <a:t>2019</a:t>
                      </a:r>
                      <a:endParaRPr lang="en-ZW" dirty="0"/>
                    </a:p>
                  </a:txBody>
                  <a:tcPr>
                    <a:solidFill>
                      <a:srgbClr val="439777"/>
                    </a:solidFill>
                  </a:tcPr>
                </a:tc>
                <a:tc>
                  <a:txBody>
                    <a:bodyPr/>
                    <a:lstStyle/>
                    <a:p>
                      <a:pPr algn="ctr"/>
                      <a:r>
                        <a:rPr lang="en-US" dirty="0" smtClean="0"/>
                        <a:t>Jul </a:t>
                      </a:r>
                    </a:p>
                    <a:p>
                      <a:pPr algn="ctr"/>
                      <a:r>
                        <a:rPr lang="en-US" dirty="0" smtClean="0"/>
                        <a:t>2020</a:t>
                      </a:r>
                    </a:p>
                  </a:txBody>
                  <a:tcPr>
                    <a:solidFill>
                      <a:srgbClr val="439777"/>
                    </a:solidFill>
                  </a:tcPr>
                </a:tc>
                <a:tc>
                  <a:txBody>
                    <a:bodyPr/>
                    <a:lstStyle/>
                    <a:p>
                      <a:pPr algn="ctr"/>
                      <a:r>
                        <a:rPr lang="en-US" dirty="0" smtClean="0"/>
                        <a:t>Jul </a:t>
                      </a:r>
                    </a:p>
                    <a:p>
                      <a:pPr algn="ctr"/>
                      <a:r>
                        <a:rPr lang="en-US" dirty="0" smtClean="0"/>
                        <a:t>2021</a:t>
                      </a:r>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2022</a:t>
                      </a:r>
                      <a:endParaRPr lang="en-ZW" dirty="0"/>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2023</a:t>
                      </a:r>
                      <a:endParaRPr lang="en-ZW" dirty="0"/>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2024</a:t>
                      </a:r>
                      <a:endParaRPr lang="en-ZW" dirty="0"/>
                    </a:p>
                  </a:txBody>
                  <a:tcPr>
                    <a:solidFill>
                      <a:srgbClr val="439777"/>
                    </a:solidFill>
                  </a:tcPr>
                </a:tc>
                <a:tc>
                  <a:txBody>
                    <a:bodyPr/>
                    <a:lstStyle/>
                    <a:p>
                      <a:pPr algn="ctr"/>
                      <a:r>
                        <a:rPr lang="en-US" dirty="0" smtClean="0"/>
                        <a:t>Total Increase</a:t>
                      </a:r>
                      <a:endParaRPr lang="en-ZW" dirty="0"/>
                    </a:p>
                  </a:txBody>
                  <a:tcPr>
                    <a:solidFill>
                      <a:srgbClr val="439777"/>
                    </a:solidFill>
                  </a:tcPr>
                </a:tc>
                <a:extLst>
                  <a:ext uri="{0D108BD9-81ED-4DB2-BD59-A6C34878D82A}">
                    <a16:rowId xmlns:a16="http://schemas.microsoft.com/office/drawing/2014/main" val="3866967410"/>
                  </a:ext>
                </a:extLst>
              </a:tr>
              <a:tr h="1217998">
                <a:tc>
                  <a:txBody>
                    <a:bodyPr/>
                    <a:lstStyle/>
                    <a:p>
                      <a:pPr algn="ctr"/>
                      <a:r>
                        <a:rPr lang="en-US" sz="1800" dirty="0" smtClean="0"/>
                        <a:t>Annual Activity Verification Fee</a:t>
                      </a:r>
                      <a:endParaRPr lang="en-ZW" sz="1800" dirty="0"/>
                    </a:p>
                  </a:txBody>
                  <a:tcPr/>
                </a:tc>
                <a:tc>
                  <a:txBody>
                    <a:bodyPr/>
                    <a:lstStyle/>
                    <a:p>
                      <a:pPr algn="ctr"/>
                      <a:r>
                        <a:rPr lang="en-US" sz="1800" dirty="0" smtClean="0"/>
                        <a:t>$47,550</a:t>
                      </a:r>
                      <a:endParaRPr lang="en-ZW" sz="1800" dirty="0"/>
                    </a:p>
                  </a:txBody>
                  <a:tcPr/>
                </a:tc>
                <a:tc>
                  <a:txBody>
                    <a:bodyPr/>
                    <a:lstStyle/>
                    <a:p>
                      <a:pPr algn="ctr"/>
                      <a:r>
                        <a:rPr lang="en-US" sz="1800" dirty="0" smtClean="0"/>
                        <a:t>$47,550</a:t>
                      </a:r>
                      <a:endParaRPr lang="en-ZW" sz="1800" dirty="0"/>
                    </a:p>
                  </a:txBody>
                  <a:tcPr/>
                </a:tc>
                <a:tc>
                  <a:txBody>
                    <a:bodyPr/>
                    <a:lstStyle/>
                    <a:p>
                      <a:pPr algn="ctr"/>
                      <a:r>
                        <a:rPr lang="en-US" sz="1800" dirty="0" smtClean="0"/>
                        <a:t>$57,060</a:t>
                      </a:r>
                      <a:endParaRPr lang="en-ZW" sz="1800" dirty="0"/>
                    </a:p>
                  </a:txBody>
                  <a:tcPr/>
                </a:tc>
                <a:tc>
                  <a:txBody>
                    <a:bodyPr/>
                    <a:lstStyle/>
                    <a:p>
                      <a:pPr algn="ctr"/>
                      <a:r>
                        <a:rPr lang="en-US" sz="1800" b="0" dirty="0" smtClean="0"/>
                        <a:t>None</a:t>
                      </a:r>
                      <a:endParaRPr lang="en-ZW" sz="1800" b="0" dirty="0"/>
                    </a:p>
                  </a:txBody>
                  <a:tcPr/>
                </a:tc>
                <a:tc>
                  <a:txBody>
                    <a:bodyPr/>
                    <a:lstStyle/>
                    <a:p>
                      <a:pPr algn="ctr"/>
                      <a:r>
                        <a:rPr lang="en-US" sz="1800" b="0" dirty="0" smtClean="0"/>
                        <a:t>None</a:t>
                      </a:r>
                      <a:endParaRPr lang="en-ZW" sz="1800" b="0" dirty="0"/>
                    </a:p>
                  </a:txBody>
                  <a:tcPr/>
                </a:tc>
                <a:tc>
                  <a:txBody>
                    <a:bodyPr/>
                    <a:lstStyle/>
                    <a:p>
                      <a:pPr algn="ctr"/>
                      <a:r>
                        <a:rPr lang="en-US" sz="1800" b="0" dirty="0" smtClean="0"/>
                        <a:t>None</a:t>
                      </a:r>
                      <a:endParaRPr lang="en-ZW" sz="1800" b="0" dirty="0"/>
                    </a:p>
                  </a:txBody>
                  <a:tcPr/>
                </a:tc>
                <a:tc>
                  <a:txBody>
                    <a:bodyPr/>
                    <a:lstStyle/>
                    <a:p>
                      <a:pPr algn="ctr"/>
                      <a:r>
                        <a:rPr lang="en-US" sz="1800" b="1" dirty="0" smtClean="0"/>
                        <a:t>$152,160</a:t>
                      </a:r>
                      <a:endParaRPr lang="en-ZW" sz="1800" b="1" dirty="0"/>
                    </a:p>
                  </a:txBody>
                  <a:tcPr/>
                </a:tc>
                <a:extLst>
                  <a:ext uri="{0D108BD9-81ED-4DB2-BD59-A6C34878D82A}">
                    <a16:rowId xmlns:a16="http://schemas.microsoft.com/office/drawing/2014/main" val="1158903270"/>
                  </a:ext>
                </a:extLst>
              </a:tr>
              <a:tr h="914400">
                <a:tc>
                  <a:txBody>
                    <a:bodyPr/>
                    <a:lstStyle/>
                    <a:p>
                      <a:pPr algn="ctr"/>
                      <a:r>
                        <a:rPr lang="en-US" sz="1800" dirty="0" smtClean="0"/>
                        <a:t>Mgmt</a:t>
                      </a:r>
                      <a:r>
                        <a:rPr lang="en-US" sz="1800" baseline="0" dirty="0" smtClean="0"/>
                        <a:t> Method </a:t>
                      </a:r>
                      <a:r>
                        <a:rPr lang="en-US" sz="1800" dirty="0" smtClean="0"/>
                        <a:t> Factor</a:t>
                      </a:r>
                      <a:endParaRPr lang="en-ZW" sz="1800" dirty="0"/>
                    </a:p>
                  </a:txBody>
                  <a:tcPr/>
                </a:tc>
                <a:tc>
                  <a:txBody>
                    <a:bodyPr/>
                    <a:lstStyle/>
                    <a:p>
                      <a:pPr algn="ctr"/>
                      <a:r>
                        <a:rPr lang="en-US" sz="1800" dirty="0" smtClean="0"/>
                        <a:t>$166,999</a:t>
                      </a:r>
                      <a:endParaRPr lang="en-ZW" sz="1800" dirty="0"/>
                    </a:p>
                  </a:txBody>
                  <a:tcPr/>
                </a:tc>
                <a:tc>
                  <a:txBody>
                    <a:bodyPr/>
                    <a:lstStyle/>
                    <a:p>
                      <a:pPr algn="ctr"/>
                      <a:r>
                        <a:rPr lang="en-US" sz="1800" dirty="0" smtClean="0"/>
                        <a:t>$264,768</a:t>
                      </a:r>
                      <a:endParaRPr lang="en-ZW" sz="1800" dirty="0"/>
                    </a:p>
                  </a:txBody>
                  <a:tcPr/>
                </a:tc>
                <a:tc>
                  <a:txBody>
                    <a:bodyPr/>
                    <a:lstStyle/>
                    <a:p>
                      <a:pPr algn="ctr"/>
                      <a:r>
                        <a:rPr lang="en-US" sz="1800" dirty="0" smtClean="0"/>
                        <a:t>$91,111</a:t>
                      </a:r>
                      <a:endParaRPr lang="en-ZW"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$153,067</a:t>
                      </a: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$144,648</a:t>
                      </a:r>
                      <a:endParaRPr lang="en-ZW" sz="1800" dirty="0" smtClean="0"/>
                    </a:p>
                    <a:p>
                      <a:pPr algn="ct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$154,774</a:t>
                      </a:r>
                      <a:endParaRPr lang="en-ZW" sz="1800" b="1" dirty="0"/>
                    </a:p>
                  </a:txBody>
                  <a:tcPr/>
                </a:tc>
                <a:tc>
                  <a:txBody>
                    <a:bodyPr/>
                    <a:lstStyle/>
                    <a:p>
                      <a:pPr algn="ctr"/>
                      <a:r>
                        <a:rPr lang="en-US" sz="1800" b="1" dirty="0" smtClean="0"/>
                        <a:t>$975,367</a:t>
                      </a:r>
                    </a:p>
                  </a:txBody>
                  <a:tcPr/>
                </a:tc>
                <a:extLst>
                  <a:ext uri="{0D108BD9-81ED-4DB2-BD59-A6C34878D82A}">
                    <a16:rowId xmlns:a16="http://schemas.microsoft.com/office/drawing/2014/main" val="4237656254"/>
                  </a:ext>
                </a:extLst>
              </a:tr>
              <a:tr h="9354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t>Total Increase</a:t>
                      </a:r>
                      <a:endParaRPr lang="en-ZW" sz="1800" b="1" dirty="0" smtClean="0"/>
                    </a:p>
                    <a:p>
                      <a:pPr algn="ctr"/>
                      <a:endParaRPr lang="en-ZW" sz="1800" dirty="0"/>
                    </a:p>
                  </a:txBody>
                  <a:tcPr/>
                </a:tc>
                <a:tc>
                  <a:txBody>
                    <a:bodyPr/>
                    <a:lstStyle/>
                    <a:p>
                      <a:pPr algn="ctr"/>
                      <a:r>
                        <a:rPr lang="en-US" sz="1800" dirty="0" smtClean="0"/>
                        <a:t>$214,550</a:t>
                      </a:r>
                      <a:endParaRPr lang="en-ZW" sz="1800" dirty="0"/>
                    </a:p>
                  </a:txBody>
                  <a:tcPr/>
                </a:tc>
                <a:tc>
                  <a:txBody>
                    <a:bodyPr/>
                    <a:lstStyle/>
                    <a:p>
                      <a:pPr algn="ctr"/>
                      <a:r>
                        <a:rPr lang="en-US" sz="1800" dirty="0" smtClean="0"/>
                        <a:t>$312,318</a:t>
                      </a:r>
                      <a:endParaRPr lang="en-ZW" sz="1800" dirty="0"/>
                    </a:p>
                  </a:txBody>
                  <a:tcPr/>
                </a:tc>
                <a:tc>
                  <a:txBody>
                    <a:bodyPr/>
                    <a:lstStyle/>
                    <a:p>
                      <a:pPr algn="ctr"/>
                      <a:r>
                        <a:rPr lang="en-US" sz="1800" dirty="0" smtClean="0"/>
                        <a:t>$148,171</a:t>
                      </a:r>
                      <a:endParaRPr lang="en-ZW"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$153,067</a:t>
                      </a: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$144,648</a:t>
                      </a:r>
                      <a:endParaRPr lang="en-ZW" sz="1800" dirty="0" smtClean="0"/>
                    </a:p>
                    <a:p>
                      <a:pPr algn="ct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$154,774</a:t>
                      </a:r>
                      <a:endParaRPr lang="en-ZW" sz="1800" b="1" dirty="0"/>
                    </a:p>
                  </a:txBody>
                  <a:tcPr/>
                </a:tc>
                <a:tc>
                  <a:txBody>
                    <a:bodyPr/>
                    <a:lstStyle/>
                    <a:p>
                      <a:pPr algn="ctr"/>
                      <a:r>
                        <a:rPr lang="en-US" sz="1800" b="1" dirty="0" smtClean="0"/>
                        <a:t>$1,127,527</a:t>
                      </a:r>
                      <a:endParaRPr lang="en-ZW" sz="1800" b="1" dirty="0"/>
                    </a:p>
                  </a:txBody>
                  <a:tcPr/>
                </a:tc>
                <a:extLst>
                  <a:ext uri="{0D108BD9-81ED-4DB2-BD59-A6C34878D82A}">
                    <a16:rowId xmlns:a16="http://schemas.microsoft.com/office/drawing/2014/main" val="4173088287"/>
                  </a:ext>
                </a:extLst>
              </a:tr>
            </a:tbl>
          </a:graphicData>
        </a:graphic>
      </p:graphicFrame>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86800" y="599059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45</a:t>
            </a:fld>
            <a:endParaRPr lang="en-US"/>
          </a:p>
        </p:txBody>
      </p:sp>
    </p:spTree>
    <p:extLst>
      <p:ext uri="{BB962C8B-B14F-4D97-AF65-F5344CB8AC3E}">
        <p14:creationId xmlns:p14="http://schemas.microsoft.com/office/powerpoint/2010/main" val="270920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89561"/>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New Management Factor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nvPr>
        </p:nvGraphicFramePr>
        <p:xfrm>
          <a:off x="1523998" y="1414670"/>
          <a:ext cx="6477001" cy="1371600"/>
        </p:xfrm>
        <a:graphic>
          <a:graphicData uri="http://schemas.openxmlformats.org/drawingml/2006/table">
            <a:tbl>
              <a:tblPr firstRow="1" bandRow="1">
                <a:tableStyleId>{5C22544A-7EE6-4342-B048-85BDC9FD1C3A}</a:tableStyleId>
              </a:tblPr>
              <a:tblGrid>
                <a:gridCol w="5566174">
                  <a:extLst>
                    <a:ext uri="{9D8B030D-6E8A-4147-A177-3AD203B41FA5}">
                      <a16:colId xmlns:a16="http://schemas.microsoft.com/office/drawing/2014/main" val="2177328936"/>
                    </a:ext>
                  </a:extLst>
                </a:gridCol>
                <a:gridCol w="910827">
                  <a:extLst>
                    <a:ext uri="{9D8B030D-6E8A-4147-A177-3AD203B41FA5}">
                      <a16:colId xmlns:a16="http://schemas.microsoft.com/office/drawing/2014/main" val="1489231247"/>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New </a:t>
                      </a:r>
                      <a:r>
                        <a:rPr lang="en-US" sz="1800" dirty="0">
                          <a:solidFill>
                            <a:schemeClr val="bg1"/>
                          </a:solidFill>
                          <a:effectLst/>
                          <a:latin typeface="+mn-lt"/>
                          <a:ea typeface="Times New Roman" panose="02020603050405020304" pitchFamily="18" charset="0"/>
                          <a:cs typeface="Times New Roman" panose="02020603050405020304" pitchFamily="18" charset="0"/>
                        </a:rPr>
                        <a:t>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RCRA-Exempt (CU</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or Brownfield)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1026879839"/>
                  </a:ext>
                </a:extLst>
              </a:tr>
            </a:tbl>
          </a:graphicData>
        </a:graphic>
      </p:graphicFrame>
      <p:sp>
        <p:nvSpPr>
          <p:cNvPr id="4" name="TextBox 3"/>
          <p:cNvSpPr txBox="1"/>
          <p:nvPr/>
        </p:nvSpPr>
        <p:spPr>
          <a:xfrm>
            <a:off x="657223" y="3054130"/>
            <a:ext cx="8077201" cy="3139321"/>
          </a:xfrm>
          <a:prstGeom prst="rect">
            <a:avLst/>
          </a:prstGeom>
          <a:noFill/>
        </p:spPr>
        <p:txBody>
          <a:bodyPr wrap="square" rtlCol="0">
            <a:spAutoFit/>
          </a:bodyPr>
          <a:lstStyle/>
          <a:p>
            <a:r>
              <a:rPr lang="en-US" sz="3600" dirty="0" smtClean="0">
                <a:solidFill>
                  <a:srgbClr val="C00000"/>
                </a:solidFill>
              </a:rPr>
              <a:t>Grant-funded </a:t>
            </a:r>
            <a:r>
              <a:rPr lang="en-US" sz="3600" strike="sngStrike" dirty="0" smtClean="0">
                <a:solidFill>
                  <a:srgbClr val="C00000"/>
                </a:solidFill>
              </a:rPr>
              <a:t>government </a:t>
            </a:r>
            <a:r>
              <a:rPr lang="en-US" sz="3600" dirty="0">
                <a:solidFill>
                  <a:srgbClr val="C00000"/>
                </a:solidFill>
              </a:rPr>
              <a:t>environmental cleanup of a Brownfield or orphaned industrial property involving hazardous waste residues for off-site treatment and/or landfill </a:t>
            </a:r>
            <a:r>
              <a:rPr lang="en-US" sz="3600" dirty="0" smtClean="0">
                <a:solidFill>
                  <a:srgbClr val="C00000"/>
                </a:solidFill>
              </a:rPr>
              <a:t>disposal.</a:t>
            </a:r>
            <a:endParaRPr lang="en-ZW" sz="3600" dirty="0">
              <a:solidFill>
                <a:srgbClr val="C00000"/>
              </a:solidFill>
            </a:endParaRPr>
          </a:p>
          <a:p>
            <a:endParaRPr lang="en-ZW" dirty="0"/>
          </a:p>
        </p:txBody>
      </p:sp>
    </p:spTree>
    <p:extLst>
      <p:ext uri="{BB962C8B-B14F-4D97-AF65-F5344CB8AC3E}">
        <p14:creationId xmlns:p14="http://schemas.microsoft.com/office/powerpoint/2010/main" val="326283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anose="020B0604020202020204" pitchFamily="34" charset="0"/>
                <a:cs typeface="Arial" panose="020B0604020202020204" pitchFamily="34" charset="0"/>
              </a:rPr>
              <a:t>Reminder: Generator Fee Cap</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287122" y="1845070"/>
            <a:ext cx="5410200" cy="4525963"/>
          </a:xfrm>
        </p:spPr>
        <p:txBody>
          <a:bodyPr>
            <a:normAutofit/>
          </a:bodyPr>
          <a:lstStyle/>
          <a:p>
            <a:pPr algn="l">
              <a:lnSpc>
                <a:spcPct val="150000"/>
              </a:lnSpc>
              <a:spcBef>
                <a:spcPts val="0"/>
              </a:spcBef>
            </a:pPr>
            <a:r>
              <a:rPr lang="en-US" dirty="0" smtClean="0">
                <a:solidFill>
                  <a:schemeClr val="tx1"/>
                </a:solidFill>
              </a:rPr>
              <a:t> Statute last increased in 2008 </a:t>
            </a:r>
          </a:p>
          <a:p>
            <a:pPr marL="457200" indent="-457200" algn="l">
              <a:lnSpc>
                <a:spcPct val="150000"/>
              </a:lnSpc>
              <a:buFont typeface="Arial" panose="020B0604020202020204" pitchFamily="34" charset="0"/>
              <a:buChar char="•"/>
            </a:pPr>
            <a:r>
              <a:rPr lang="en-US" dirty="0" smtClean="0">
                <a:solidFill>
                  <a:schemeClr val="tx1"/>
                </a:solidFill>
                <a:cs typeface="Arial" pitchFamily="34" charset="0"/>
              </a:rPr>
              <a:t>Currently $32,500</a:t>
            </a:r>
          </a:p>
          <a:p>
            <a:pPr marL="0" indent="0" algn="l">
              <a:lnSpc>
                <a:spcPct val="150000"/>
              </a:lnSpc>
              <a:buNone/>
            </a:pPr>
            <a:r>
              <a:rPr lang="en-US" sz="800" dirty="0" smtClean="0">
                <a:solidFill>
                  <a:schemeClr val="tx1"/>
                </a:solidFill>
                <a:cs typeface="Arial" pitchFamily="34" charset="0"/>
              </a:rPr>
              <a:t> </a:t>
            </a:r>
          </a:p>
          <a:p>
            <a:pPr marL="457200" indent="-457200" algn="l">
              <a:spcBef>
                <a:spcPts val="0"/>
              </a:spcBef>
              <a:buFont typeface="Arial" panose="020B0604020202020204" pitchFamily="34" charset="0"/>
              <a:buChar char="•"/>
            </a:pPr>
            <a:r>
              <a:rPr lang="en-US" dirty="0" smtClean="0"/>
              <a:t>A</a:t>
            </a:r>
            <a:r>
              <a:rPr lang="en-US" dirty="0" smtClean="0">
                <a:solidFill>
                  <a:schemeClr val="tx1"/>
                </a:solidFill>
              </a:rPr>
              <a:t>ffects approximately 18 currently capped LQGs       plus 10 additional LQGs       by 2024.</a:t>
            </a:r>
          </a:p>
          <a:p>
            <a:pPr algn="l">
              <a:lnSpc>
                <a:spcPct val="150000"/>
              </a:lnSpc>
            </a:pPr>
            <a:endParaRPr lang="en-US" dirty="0" smtClean="0"/>
          </a:p>
          <a:p>
            <a:pPr algn="l"/>
            <a:endParaRPr lang="en-US" sz="2800" dirty="0" smtClean="0">
              <a:latin typeface="Arial" pitchFamily="34" charset="0"/>
              <a:cs typeface="Arial" pitchFamily="34"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3220" y="2362200"/>
            <a:ext cx="3655772" cy="2438400"/>
          </a:xfrm>
          <a:prstGeom prst="rect">
            <a:avLst/>
          </a:prstGeom>
          <a:ln>
            <a:noFill/>
          </a:ln>
          <a:effectLst>
            <a:softEdge rad="112500"/>
          </a:effectLst>
        </p:spPr>
      </p:pic>
      <p:sp>
        <p:nvSpPr>
          <p:cNvPr id="6" name="TextBox 5"/>
          <p:cNvSpPr txBox="1"/>
          <p:nvPr/>
        </p:nvSpPr>
        <p:spPr>
          <a:xfrm>
            <a:off x="5463235" y="4800600"/>
            <a:ext cx="3429000" cy="215444"/>
          </a:xfrm>
          <a:prstGeom prst="rect">
            <a:avLst/>
          </a:prstGeom>
          <a:noFill/>
        </p:spPr>
        <p:txBody>
          <a:bodyPr wrap="square" rtlCol="0">
            <a:spAutoFit/>
          </a:bodyPr>
          <a:lstStyle/>
          <a:p>
            <a:r>
              <a:rPr lang="en-US" sz="800" dirty="0"/>
              <a:t>Source: http://www.marlimillerphoto.com/110806-17m.html</a:t>
            </a:r>
          </a:p>
        </p:txBody>
      </p:sp>
      <p:sp>
        <p:nvSpPr>
          <p:cNvPr id="7" name="Rectangle 6"/>
          <p:cNvSpPr/>
          <p:nvPr/>
        </p:nvSpPr>
        <p:spPr>
          <a:xfrm>
            <a:off x="152400" y="62404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8992" y="6042343"/>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47</a:t>
            </a:fld>
            <a:endParaRPr lang="en-US"/>
          </a:p>
        </p:txBody>
      </p:sp>
    </p:spTree>
    <p:extLst>
      <p:ext uri="{BB962C8B-B14F-4D97-AF65-F5344CB8AC3E}">
        <p14:creationId xmlns:p14="http://schemas.microsoft.com/office/powerpoint/2010/main" val="96214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13" name="Table 12"/>
          <p:cNvGraphicFramePr>
            <a:graphicFrameLocks noGrp="1"/>
          </p:cNvGraphicFramePr>
          <p:nvPr>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04590" y="2438400"/>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2377708" y="4124297"/>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 name="TextBox 2"/>
          <p:cNvSpPr txBox="1"/>
          <p:nvPr/>
        </p:nvSpPr>
        <p:spPr>
          <a:xfrm>
            <a:off x="2599315" y="4238776"/>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Tree>
    <p:extLst>
      <p:ext uri="{BB962C8B-B14F-4D97-AF65-F5344CB8AC3E}">
        <p14:creationId xmlns:p14="http://schemas.microsoft.com/office/powerpoint/2010/main" val="282549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Discussion: </a:t>
            </a:r>
            <a:r>
              <a:rPr lang="en-US" sz="3200" dirty="0" smtClean="0">
                <a:solidFill>
                  <a:schemeClr val="bg1"/>
                </a:solidFill>
              </a:rPr>
              <a:t>Generator Fee</a:t>
            </a:r>
            <a:r>
              <a:rPr lang="en-US" sz="3200" dirty="0" smtClean="0">
                <a:solidFill>
                  <a:schemeClr val="bg1"/>
                </a:solidFill>
                <a:latin typeface="Arial" pitchFamily="34" charset="0"/>
                <a:cs typeface="Arial" pitchFamily="34" charset="0"/>
              </a:rPr>
              <a: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812925"/>
            <a:ext cx="3971925" cy="4254500"/>
          </a:xfrm>
        </p:spPr>
        <p:txBody>
          <a:bodyPr>
            <a:normAutofit/>
          </a:bodyPr>
          <a:lstStyle/>
          <a:p>
            <a:r>
              <a:rPr lang="en-US" dirty="0" smtClean="0"/>
              <a:t>What are the pros and cons associated with our current proposal? </a:t>
            </a:r>
          </a:p>
          <a:p>
            <a:pPr marL="0" indent="0">
              <a:buNone/>
            </a:pPr>
            <a:endParaRPr lang="en-US" dirty="0" smtClean="0"/>
          </a:p>
          <a:p>
            <a:r>
              <a:rPr lang="en-US" dirty="0" smtClean="0"/>
              <a:t>What else should DEQ know as we consider generator fee proposal? </a:t>
            </a:r>
          </a:p>
          <a:p>
            <a:pPr marL="457200" lvl="1" indent="0">
              <a:buNone/>
            </a:pPr>
            <a:endParaRPr lang="en-US" dirty="0" smtClean="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5242" y="5999894"/>
            <a:ext cx="320040" cy="731520"/>
          </a:xfrm>
          <a:prstGeom prst="rect">
            <a:avLst/>
          </a:prstGeo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288759" y="2118975"/>
            <a:ext cx="4376483" cy="2917655"/>
          </a:xfrm>
          <a:prstGeom prst="rect">
            <a:avLst/>
          </a:prstGeom>
          <a:ln>
            <a:noFill/>
          </a:ln>
          <a:effectLst>
            <a:softEdge rad="112500"/>
          </a:effectLst>
        </p:spPr>
      </p:pic>
      <p:sp>
        <p:nvSpPr>
          <p:cNvPr id="9" name="TextBox 8"/>
          <p:cNvSpPr txBox="1"/>
          <p:nvPr/>
        </p:nvSpPr>
        <p:spPr>
          <a:xfrm>
            <a:off x="4892040" y="5036630"/>
            <a:ext cx="3581400" cy="215444"/>
          </a:xfrm>
          <a:prstGeom prst="rect">
            <a:avLst/>
          </a:prstGeom>
          <a:noFill/>
        </p:spPr>
        <p:txBody>
          <a:bodyPr wrap="square" rtlCol="0">
            <a:spAutoFit/>
          </a:bodyPr>
          <a:lstStyle/>
          <a:p>
            <a:r>
              <a:rPr lang="en-US" sz="800" dirty="0"/>
              <a:t>Source: http://www.cleverhiker.com/blog/wallowa-river-loop-backpacking-guide</a:t>
            </a:r>
          </a:p>
        </p:txBody>
      </p:sp>
      <p:sp>
        <p:nvSpPr>
          <p:cNvPr id="3" name="Slide Number Placeholder 2"/>
          <p:cNvSpPr>
            <a:spLocks noGrp="1"/>
          </p:cNvSpPr>
          <p:nvPr>
            <p:ph type="sldNum" sz="quarter" idx="12"/>
          </p:nvPr>
        </p:nvSpPr>
        <p:spPr/>
        <p:txBody>
          <a:bodyPr/>
          <a:lstStyle/>
          <a:p>
            <a:fld id="{1939E361-6CC3-4B93-8D02-0CA414705067}" type="slidenum">
              <a:rPr lang="en-US" smtClean="0"/>
              <a:pPr/>
              <a:t>49</a:t>
            </a:fld>
            <a:endParaRPr lang="en-US"/>
          </a:p>
        </p:txBody>
      </p:sp>
    </p:spTree>
    <p:extLst>
      <p:ext uri="{BB962C8B-B14F-4D97-AF65-F5344CB8AC3E}">
        <p14:creationId xmlns:p14="http://schemas.microsoft.com/office/powerpoint/2010/main" val="350553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Permitting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78532734"/>
              </p:ext>
            </p:extLst>
          </p:nvPr>
        </p:nvGraphicFramePr>
        <p:xfrm>
          <a:off x="539565" y="1257709"/>
          <a:ext cx="8077200" cy="4298509"/>
        </p:xfrm>
        <a:graphic>
          <a:graphicData uri="http://schemas.openxmlformats.org/drawingml/2006/table">
            <a:tbl>
              <a:tblPr firstRow="1" bandRow="1">
                <a:tableStyleId>{5C22544A-7EE6-4342-B048-85BDC9FD1C3A}</a:tableStyleId>
              </a:tblPr>
              <a:tblGrid>
                <a:gridCol w="2573869">
                  <a:extLst>
                    <a:ext uri="{9D8B030D-6E8A-4147-A177-3AD203B41FA5}">
                      <a16:colId xmlns:a16="http://schemas.microsoft.com/office/drawing/2014/main" val="2368349835"/>
                    </a:ext>
                  </a:extLst>
                </a:gridCol>
                <a:gridCol w="1681065">
                  <a:extLst>
                    <a:ext uri="{9D8B030D-6E8A-4147-A177-3AD203B41FA5}">
                      <a16:colId xmlns:a16="http://schemas.microsoft.com/office/drawing/2014/main" val="856286081"/>
                    </a:ext>
                  </a:extLst>
                </a:gridCol>
                <a:gridCol w="1990325">
                  <a:extLst>
                    <a:ext uri="{9D8B030D-6E8A-4147-A177-3AD203B41FA5}">
                      <a16:colId xmlns:a16="http://schemas.microsoft.com/office/drawing/2014/main" val="288871500"/>
                    </a:ext>
                  </a:extLst>
                </a:gridCol>
                <a:gridCol w="1831941">
                  <a:extLst>
                    <a:ext uri="{9D8B030D-6E8A-4147-A177-3AD203B41FA5}">
                      <a16:colId xmlns:a16="http://schemas.microsoft.com/office/drawing/2014/main" val="2832385807"/>
                    </a:ext>
                  </a:extLst>
                </a:gridCol>
              </a:tblGrid>
              <a:tr h="152400">
                <a:tc gridSpan="4">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tc hMerge="1">
                  <a:txBody>
                    <a:bodyPr/>
                    <a:lstStyle/>
                    <a:p>
                      <a:endParaRPr lang="en-ZW"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extLst>
                  <a:ext uri="{0D108BD9-81ED-4DB2-BD59-A6C34878D82A}">
                    <a16:rowId xmlns:a16="http://schemas.microsoft.com/office/drawing/2014/main" val="2461454031"/>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Proposed 2019 Fee</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Difference</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Compliance Determination Fees</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70054923"/>
                  </a:ext>
                </a:extLst>
              </a:tr>
              <a:tr h="370840">
                <a:tc>
                  <a:txBody>
                    <a:bodyPr/>
                    <a:lstStyle/>
                    <a:p>
                      <a:pPr algn="r"/>
                      <a:r>
                        <a:rPr kumimoji="0" lang="en-US" alt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Storage</a:t>
                      </a: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$18,750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$30,375</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$11,625</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9177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Treatment</a:t>
                      </a:r>
                      <a:endParaRPr lang="en-ZW" sz="14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$75,000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$121,500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$46,500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437677"/>
                  </a:ext>
                </a:extLst>
              </a:tr>
              <a:tr h="370840">
                <a:tc>
                  <a:txBody>
                    <a:bodyPr/>
                    <a:lstStyle/>
                    <a:p>
                      <a:pPr algn="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Disposal</a:t>
                      </a: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$150,000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$243,000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$93,000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Permit Modification Fees</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1EB"/>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351138">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1  </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$2,800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$4,500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$1,700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613318"/>
                  </a:ext>
                </a:extLst>
              </a:tr>
              <a:tr h="354982">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2</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$31,800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$11,800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657728"/>
                  </a:ext>
                </a:extLst>
              </a:tr>
              <a:tr h="381000">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3</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$42,300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$11,300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098013"/>
                  </a:ext>
                </a:extLst>
              </a:tr>
              <a:tr h="273018">
                <a:tc gridSpan="4">
                  <a:txBody>
                    <a:bodyPr/>
                    <a:lstStyle/>
                    <a:p>
                      <a:pPr marL="53975" marR="0" lvl="0" indent="0" algn="l"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Calibri" panose="020F0502020204030204" pitchFamily="34" charset="0"/>
                        </a:rPr>
                        <a:t> Operating Permitted Disposal Administrative Fee</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064895036"/>
                  </a:ext>
                </a:extLst>
              </a:tr>
              <a:tr h="406400">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Annual Reported Metric Tons</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$5.50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Varies</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90159"/>
                  </a:ext>
                </a:extLst>
              </a:tr>
            </a:tbl>
          </a:graphicData>
        </a:graphic>
      </p:graphicFrame>
    </p:spTree>
    <p:extLst>
      <p:ext uri="{BB962C8B-B14F-4D97-AF65-F5344CB8AC3E}">
        <p14:creationId xmlns:p14="http://schemas.microsoft.com/office/powerpoint/2010/main" val="41399988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50</a:t>
            </a:fld>
            <a:endParaRPr lang="en-US"/>
          </a:p>
        </p:txBody>
      </p:sp>
    </p:spTree>
    <p:extLst>
      <p:ext uri="{BB962C8B-B14F-4D97-AF65-F5344CB8AC3E}">
        <p14:creationId xmlns:p14="http://schemas.microsoft.com/office/powerpoint/2010/main" val="3222172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Business Case</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51</a:t>
            </a:fld>
            <a:endParaRPr lang="en-US"/>
          </a:p>
        </p:txBody>
      </p:sp>
    </p:spTree>
    <p:extLst>
      <p:ext uri="{BB962C8B-B14F-4D97-AF65-F5344CB8AC3E}">
        <p14:creationId xmlns:p14="http://schemas.microsoft.com/office/powerpoint/2010/main" val="353581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Generators</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52</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5693908"/>
              </p:ext>
            </p:extLst>
          </p:nvPr>
        </p:nvGraphicFramePr>
        <p:xfrm>
          <a:off x="457200" y="1676400"/>
          <a:ext cx="8229600" cy="3913226"/>
        </p:xfrm>
        <a:graphic>
          <a:graphicData uri="http://schemas.openxmlformats.org/drawingml/2006/table">
            <a:tbl>
              <a:tblPr/>
              <a:tblGrid>
                <a:gridCol w="1468132">
                  <a:extLst>
                    <a:ext uri="{9D8B030D-6E8A-4147-A177-3AD203B41FA5}">
                      <a16:colId xmlns:a16="http://schemas.microsoft.com/office/drawing/2014/main" val="1348755609"/>
                    </a:ext>
                  </a:extLst>
                </a:gridCol>
                <a:gridCol w="1159052">
                  <a:extLst>
                    <a:ext uri="{9D8B030D-6E8A-4147-A177-3AD203B41FA5}">
                      <a16:colId xmlns:a16="http://schemas.microsoft.com/office/drawing/2014/main" val="3311323992"/>
                    </a:ext>
                  </a:extLst>
                </a:gridCol>
                <a:gridCol w="1313591">
                  <a:extLst>
                    <a:ext uri="{9D8B030D-6E8A-4147-A177-3AD203B41FA5}">
                      <a16:colId xmlns:a16="http://schemas.microsoft.com/office/drawing/2014/main" val="3878927362"/>
                    </a:ext>
                  </a:extLst>
                </a:gridCol>
                <a:gridCol w="1313591">
                  <a:extLst>
                    <a:ext uri="{9D8B030D-6E8A-4147-A177-3AD203B41FA5}">
                      <a16:colId xmlns:a16="http://schemas.microsoft.com/office/drawing/2014/main" val="849538748"/>
                    </a:ext>
                  </a:extLst>
                </a:gridCol>
                <a:gridCol w="1493905">
                  <a:extLst>
                    <a:ext uri="{9D8B030D-6E8A-4147-A177-3AD203B41FA5}">
                      <a16:colId xmlns:a16="http://schemas.microsoft.com/office/drawing/2014/main" val="616857190"/>
                    </a:ext>
                  </a:extLst>
                </a:gridCol>
                <a:gridCol w="1481329">
                  <a:extLst>
                    <a:ext uri="{9D8B030D-6E8A-4147-A177-3AD203B41FA5}">
                      <a16:colId xmlns:a16="http://schemas.microsoft.com/office/drawing/2014/main" val="1601778323"/>
                    </a:ext>
                  </a:extLst>
                </a:gridCol>
              </a:tblGrid>
              <a:tr h="416052">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2018</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836337436"/>
                  </a:ext>
                </a:extLst>
              </a:tr>
              <a:tr h="38702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1800" b="0" i="0" u="none" strike="noStrike" dirty="0">
                          <a:solidFill>
                            <a:srgbClr val="000000"/>
                          </a:solidFill>
                          <a:effectLst/>
                          <a:latin typeface="Calibri" panose="020F0502020204030204" pitchFamily="34" charset="0"/>
                        </a:rPr>
                        <a:t>13.84%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038406"/>
                  </a:ext>
                </a:extLst>
              </a:tr>
              <a:tr h="38702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169384"/>
                  </a:ext>
                </a:extLst>
              </a:tr>
              <a:tr h="597815">
                <a:tc>
                  <a:txBody>
                    <a:bodyPr/>
                    <a:lstStyle/>
                    <a:p>
                      <a:pPr algn="ctr" fontAlgn="ctr"/>
                      <a:r>
                        <a:rPr lang="en-US" sz="1800" b="0" i="0" u="none" strike="noStrike" dirty="0" smtClean="0">
                          <a:solidFill>
                            <a:srgbClr val="000000"/>
                          </a:solidFill>
                          <a:effectLst/>
                          <a:latin typeface="Calibri" panose="020F0502020204030204" pitchFamily="34" charset="0"/>
                        </a:rPr>
                        <a:t>Annual Gen Fee</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$57,060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957023"/>
                  </a:ext>
                </a:extLst>
              </a:tr>
              <a:tr h="415589">
                <a:tc>
                  <a:txBody>
                    <a:bodyPr/>
                    <a:lstStyle/>
                    <a:p>
                      <a:pPr algn="ctr" fontAlgn="ctr"/>
                      <a:r>
                        <a:rPr lang="en-US" sz="1800" b="0" i="0" u="none" strike="noStrike" dirty="0" smtClean="0">
                          <a:solidFill>
                            <a:srgbClr val="000000"/>
                          </a:solidFill>
                          <a:effectLst/>
                          <a:latin typeface="Calibri" panose="020F0502020204030204" pitchFamily="34" charset="0"/>
                        </a:rPr>
                        <a:t>Mgmt 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US" sz="18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166,999</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$264,768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$91,111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80479"/>
                  </a:ext>
                </a:extLst>
              </a:tr>
              <a:tr h="387026">
                <a:tc>
                  <a:txBody>
                    <a:bodyPr/>
                    <a:lstStyle/>
                    <a:p>
                      <a:pPr algn="ctr" fontAlgn="ctr"/>
                      <a:r>
                        <a:rPr lang="en-ZW" sz="1800" b="0" i="0" u="none" strike="noStrike" dirty="0" err="1">
                          <a:solidFill>
                            <a:srgbClr val="000000"/>
                          </a:solidFill>
                          <a:effectLst/>
                          <a:latin typeface="Calibri" panose="020F0502020204030204" pitchFamily="34" charset="0"/>
                        </a:rPr>
                        <a:t>Add'l</a:t>
                      </a:r>
                      <a:r>
                        <a:rPr lang="en-ZW" sz="1800" b="0" i="0" u="none" strike="noStrike" dirty="0">
                          <a:solidFill>
                            <a:srgbClr val="000000"/>
                          </a:solidFill>
                          <a:effectLst/>
                          <a:latin typeface="Calibri" panose="020F0502020204030204" pitchFamily="34" charset="0"/>
                        </a:rPr>
                        <a:t> </a:t>
                      </a:r>
                      <a:r>
                        <a:rPr lang="en-ZW" sz="1800" b="0" i="0" u="none" strike="noStrike" dirty="0" smtClean="0">
                          <a:solidFill>
                            <a:srgbClr val="000000"/>
                          </a:solidFill>
                          <a:effectLst/>
                          <a:latin typeface="Calibri" panose="020F0502020204030204" pitchFamily="34" charset="0"/>
                        </a:rPr>
                        <a:t>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214,549</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$312,318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$148,171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353896"/>
                  </a:ext>
                </a:extLst>
              </a:tr>
              <a:tr h="387026">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1,764,549 </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2,076,867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2,225,038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2,378,105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745050"/>
                  </a:ext>
                </a:extLst>
              </a:tr>
              <a:tr h="387026">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a:solidFill>
                            <a:srgbClr val="000000"/>
                          </a:solidFill>
                          <a:effectLst/>
                          <a:latin typeface="Calibri" panose="020F0502020204030204" pitchFamily="34" charset="0"/>
                        </a:rPr>
                        <a:t>$3,572,000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1,807,451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1,495,133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1,346,962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1,193,895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29077"/>
                  </a:ext>
                </a:extLst>
              </a:tr>
              <a:tr h="387026">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$2,022,000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smtClean="0">
                          <a:solidFill>
                            <a:srgbClr val="FF0000"/>
                          </a:solidFill>
                          <a:effectLst/>
                          <a:latin typeface="Calibri" panose="020F0502020204030204" pitchFamily="34" charset="0"/>
                        </a:rPr>
                        <a:t>($1,807,451)</a:t>
                      </a:r>
                      <a:endParaRPr lang="en-US"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($1,495,133)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($1,346,962)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($1,193,895)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416287"/>
                  </a:ext>
                </a:extLst>
              </a:tr>
            </a:tbl>
          </a:graphicData>
        </a:graphic>
      </p:graphicFrame>
    </p:spTree>
    <p:extLst>
      <p:ext uri="{BB962C8B-B14F-4D97-AF65-F5344CB8AC3E}">
        <p14:creationId xmlns:p14="http://schemas.microsoft.com/office/powerpoint/2010/main" val="217871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Business Case – Generators Continued</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53</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33705433"/>
              </p:ext>
            </p:extLst>
          </p:nvPr>
        </p:nvGraphicFramePr>
        <p:xfrm>
          <a:off x="453081" y="1761714"/>
          <a:ext cx="8233719" cy="4152812"/>
        </p:xfrm>
        <a:graphic>
          <a:graphicData uri="http://schemas.openxmlformats.org/drawingml/2006/table">
            <a:tbl>
              <a:tblPr/>
              <a:tblGrid>
                <a:gridCol w="1671201">
                  <a:extLst>
                    <a:ext uri="{9D8B030D-6E8A-4147-A177-3AD203B41FA5}">
                      <a16:colId xmlns:a16="http://schemas.microsoft.com/office/drawing/2014/main" val="2631296969"/>
                    </a:ext>
                  </a:extLst>
                </a:gridCol>
                <a:gridCol w="1630439">
                  <a:extLst>
                    <a:ext uri="{9D8B030D-6E8A-4147-A177-3AD203B41FA5}">
                      <a16:colId xmlns:a16="http://schemas.microsoft.com/office/drawing/2014/main" val="221522330"/>
                    </a:ext>
                  </a:extLst>
                </a:gridCol>
                <a:gridCol w="1630439">
                  <a:extLst>
                    <a:ext uri="{9D8B030D-6E8A-4147-A177-3AD203B41FA5}">
                      <a16:colId xmlns:a16="http://schemas.microsoft.com/office/drawing/2014/main" val="636779836"/>
                    </a:ext>
                  </a:extLst>
                </a:gridCol>
                <a:gridCol w="1630439">
                  <a:extLst>
                    <a:ext uri="{9D8B030D-6E8A-4147-A177-3AD203B41FA5}">
                      <a16:colId xmlns:a16="http://schemas.microsoft.com/office/drawing/2014/main" val="1254289614"/>
                    </a:ext>
                  </a:extLst>
                </a:gridCol>
                <a:gridCol w="1671201">
                  <a:extLst>
                    <a:ext uri="{9D8B030D-6E8A-4147-A177-3AD203B41FA5}">
                      <a16:colId xmlns:a16="http://schemas.microsoft.com/office/drawing/2014/main" val="3097834464"/>
                    </a:ext>
                  </a:extLst>
                </a:gridCol>
              </a:tblGrid>
              <a:tr h="405259">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022692321"/>
                  </a:ext>
                </a:extLst>
              </a:tr>
              <a:tr h="37698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74966"/>
                  </a:ext>
                </a:extLst>
              </a:tr>
              <a:tr h="37698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896218"/>
                  </a:ext>
                </a:extLst>
              </a:tr>
              <a:tr h="376986">
                <a:tc>
                  <a:txBody>
                    <a:bodyPr/>
                    <a:lstStyle/>
                    <a:p>
                      <a:pPr algn="ctr" fontAlgn="ctr"/>
                      <a:r>
                        <a:rPr lang="en-US" sz="1800" b="0" i="0" u="none" strike="noStrike" dirty="0">
                          <a:solidFill>
                            <a:srgbClr val="000000"/>
                          </a:solidFill>
                          <a:effectLst/>
                          <a:latin typeface="Calibri" panose="020F0502020204030204" pitchFamily="34" charset="0"/>
                        </a:rPr>
                        <a:t>Flat Fee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642923"/>
                  </a:ext>
                </a:extLst>
              </a:tr>
              <a:tr h="376986">
                <a:tc>
                  <a:txBody>
                    <a:bodyPr/>
                    <a:lstStyle/>
                    <a:p>
                      <a:pPr algn="ctr" fontAlgn="ctr"/>
                      <a:r>
                        <a:rPr lang="en-US" sz="1800" b="0" i="0" u="none" strike="noStrike" dirty="0" smtClean="0">
                          <a:solidFill>
                            <a:srgbClr val="000000"/>
                          </a:solidFill>
                          <a:effectLst/>
                          <a:latin typeface="Calibri" panose="020F0502020204030204" pitchFamily="34" charset="0"/>
                        </a:rPr>
                        <a:t>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$144,648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98406"/>
                  </a:ext>
                </a:extLst>
              </a:tr>
              <a:tr h="525197">
                <a:tc>
                  <a:txBody>
                    <a:bodyPr/>
                    <a:lstStyle/>
                    <a:p>
                      <a:pPr algn="ctr" fontAlgn="ctr"/>
                      <a:r>
                        <a:rPr lang="en-ZW" sz="1800" b="0" i="0" u="none" strike="noStrike" dirty="0" err="1" smtClean="0">
                          <a:solidFill>
                            <a:srgbClr val="000000"/>
                          </a:solidFill>
                          <a:effectLst/>
                          <a:latin typeface="Calibri" panose="020F0502020204030204" pitchFamily="34" charset="0"/>
                        </a:rPr>
                        <a:t>Add’l</a:t>
                      </a:r>
                      <a:r>
                        <a:rPr lang="en-ZW" sz="1800" b="0" i="0" u="none" strike="noStrike" dirty="0" smtClean="0">
                          <a:solidFill>
                            <a:srgbClr val="000000"/>
                          </a:solidFill>
                          <a:effectLst/>
                          <a:latin typeface="Calibri" panose="020F0502020204030204" pitchFamily="34" charset="0"/>
                        </a:rPr>
                        <a:t> 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144,648</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276483"/>
                  </a:ext>
                </a:extLst>
              </a:tr>
              <a:tr h="533400">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2,522,753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2,677,527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2,832,301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2,987,075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541400"/>
                  </a:ext>
                </a:extLst>
              </a:tr>
              <a:tr h="441960">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1,049,247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894,473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739,699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584,925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84107"/>
                  </a:ext>
                </a:extLst>
              </a:tr>
              <a:tr h="723812">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FF0000"/>
                          </a:solidFill>
                          <a:effectLst/>
                          <a:latin typeface="Calibri" panose="020F0502020204030204" pitchFamily="34" charset="0"/>
                        </a:rPr>
                        <a:t>($1,049,247)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($894,473)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($739,699)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($584,925)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097777"/>
                  </a:ext>
                </a:extLst>
              </a:tr>
            </a:tbl>
          </a:graphicData>
        </a:graphic>
      </p:graphicFrame>
    </p:spTree>
    <p:extLst>
      <p:ext uri="{BB962C8B-B14F-4D97-AF65-F5344CB8AC3E}">
        <p14:creationId xmlns:p14="http://schemas.microsoft.com/office/powerpoint/2010/main" val="137366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Permitting</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54</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40065248"/>
              </p:ext>
            </p:extLst>
          </p:nvPr>
        </p:nvGraphicFramePr>
        <p:xfrm>
          <a:off x="381001" y="1676403"/>
          <a:ext cx="8328989" cy="3671904"/>
        </p:xfrm>
        <a:graphic>
          <a:graphicData uri="http://schemas.openxmlformats.org/drawingml/2006/table">
            <a:tbl>
              <a:tblPr/>
              <a:tblGrid>
                <a:gridCol w="1829941">
                  <a:extLst>
                    <a:ext uri="{9D8B030D-6E8A-4147-A177-3AD203B41FA5}">
                      <a16:colId xmlns:a16="http://schemas.microsoft.com/office/drawing/2014/main" val="340027844"/>
                    </a:ext>
                  </a:extLst>
                </a:gridCol>
                <a:gridCol w="1372455">
                  <a:extLst>
                    <a:ext uri="{9D8B030D-6E8A-4147-A177-3AD203B41FA5}">
                      <a16:colId xmlns:a16="http://schemas.microsoft.com/office/drawing/2014/main" val="3649831774"/>
                    </a:ext>
                  </a:extLst>
                </a:gridCol>
                <a:gridCol w="1372455">
                  <a:extLst>
                    <a:ext uri="{9D8B030D-6E8A-4147-A177-3AD203B41FA5}">
                      <a16:colId xmlns:a16="http://schemas.microsoft.com/office/drawing/2014/main" val="232002680"/>
                    </a:ext>
                  </a:extLst>
                </a:gridCol>
                <a:gridCol w="1234520">
                  <a:extLst>
                    <a:ext uri="{9D8B030D-6E8A-4147-A177-3AD203B41FA5}">
                      <a16:colId xmlns:a16="http://schemas.microsoft.com/office/drawing/2014/main" val="1950583379"/>
                    </a:ext>
                  </a:extLst>
                </a:gridCol>
                <a:gridCol w="1269004">
                  <a:extLst>
                    <a:ext uri="{9D8B030D-6E8A-4147-A177-3AD203B41FA5}">
                      <a16:colId xmlns:a16="http://schemas.microsoft.com/office/drawing/2014/main" val="754917681"/>
                    </a:ext>
                  </a:extLst>
                </a:gridCol>
                <a:gridCol w="1250614">
                  <a:extLst>
                    <a:ext uri="{9D8B030D-6E8A-4147-A177-3AD203B41FA5}">
                      <a16:colId xmlns:a16="http://schemas.microsoft.com/office/drawing/2014/main" val="2137935405"/>
                    </a:ext>
                  </a:extLst>
                </a:gridCol>
              </a:tblGrid>
              <a:tr h="382788">
                <a:tc>
                  <a:txBody>
                    <a:bodyPr/>
                    <a:lstStyle/>
                    <a:p>
                      <a:pPr algn="ctr" fontAlgn="ctr"/>
                      <a:r>
                        <a:rPr lang="en-US" sz="2000" b="1" i="0" u="none" strike="noStrike" dirty="0">
                          <a:solidFill>
                            <a:srgbClr val="000000"/>
                          </a:solidFill>
                          <a:effectLst/>
                          <a:latin typeface="Calibri" panose="020F0502020204030204" pitchFamily="34" charset="0"/>
                        </a:rPr>
                        <a:t>Activity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18141412"/>
                  </a:ext>
                </a:extLst>
              </a:tr>
              <a:tr h="382788">
                <a:tc>
                  <a:txBody>
                    <a:bodyPr/>
                    <a:lstStyle/>
                    <a:p>
                      <a:pPr algn="l" fontAlgn="ctr"/>
                      <a:r>
                        <a:rPr lang="en-US" sz="2000" b="0" i="0" u="none" strike="noStrike">
                          <a:solidFill>
                            <a:srgbClr val="000000"/>
                          </a:solidFill>
                          <a:effectLst/>
                          <a:latin typeface="Calibri" panose="020F0502020204030204" pitchFamily="34" charset="0"/>
                        </a:rPr>
                        <a:t>% Increase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smtClean="0">
                          <a:solidFill>
                            <a:srgbClr val="000000"/>
                          </a:solidFill>
                          <a:effectLst/>
                          <a:latin typeface="Calibri" panose="020F0502020204030204" pitchFamily="34" charset="0"/>
                        </a:rPr>
                        <a:t>131.17</a:t>
                      </a:r>
                      <a:r>
                        <a:rPr lang="en-ZW" sz="2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50573"/>
                  </a:ext>
                </a:extLst>
              </a:tr>
              <a:tr h="382788">
                <a:tc>
                  <a:txBody>
                    <a:bodyPr/>
                    <a:lstStyle/>
                    <a:p>
                      <a:pPr algn="l" fontAlgn="ctr"/>
                      <a:r>
                        <a:rPr lang="en-US" sz="2000" b="0" i="0" u="none" strike="noStrike">
                          <a:solidFill>
                            <a:srgbClr val="000000"/>
                          </a:solidFill>
                          <a:effectLst/>
                          <a:latin typeface="Calibri" panose="020F0502020204030204" pitchFamily="34" charset="0"/>
                        </a:rPr>
                        <a:t>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575976"/>
                  </a:ext>
                </a:extLst>
              </a:tr>
              <a:tr h="382788">
                <a:tc>
                  <a:txBody>
                    <a:bodyPr/>
                    <a:lstStyle/>
                    <a:p>
                      <a:pPr algn="l" fontAlgn="ctr"/>
                      <a:r>
                        <a:rPr lang="en-US" sz="2000" b="0" i="0" u="none" strike="noStrike">
                          <a:solidFill>
                            <a:srgbClr val="000000"/>
                          </a:solidFill>
                          <a:effectLst/>
                          <a:latin typeface="Calibri" panose="020F0502020204030204" pitchFamily="34" charset="0"/>
                        </a:rPr>
                        <a:t>ACDP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206154"/>
                  </a:ext>
                </a:extLst>
              </a:tr>
              <a:tr h="382788">
                <a:tc>
                  <a:txBody>
                    <a:bodyPr/>
                    <a:lstStyle/>
                    <a:p>
                      <a:pPr algn="just" fontAlgn="ctr"/>
                      <a:r>
                        <a:rPr lang="en-US" sz="2000" b="0" i="0" u="none" strike="noStrike">
                          <a:solidFill>
                            <a:srgbClr val="000000"/>
                          </a:solidFill>
                          <a:effectLst/>
                          <a:latin typeface="Calibri" panose="020F0502020204030204" pitchFamily="34" charset="0"/>
                        </a:rPr>
                        <a:t>Admin Fee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688215"/>
                  </a:ext>
                </a:extLst>
              </a:tr>
              <a:tr h="382788">
                <a:tc>
                  <a:txBody>
                    <a:bodyPr/>
                    <a:lstStyle/>
                    <a:p>
                      <a:pPr algn="ctr" fontAlgn="ctr"/>
                      <a:r>
                        <a:rPr lang="en-ZW" sz="2000" b="0" i="0" u="none" strike="noStrike">
                          <a:solidFill>
                            <a:srgbClr val="000000"/>
                          </a:solidFill>
                          <a:effectLst/>
                          <a:latin typeface="Calibri" panose="020F0502020204030204" pitchFamily="34" charset="0"/>
                        </a:rPr>
                        <a:t>Add'l reveune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20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$475,500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821756"/>
                  </a:ext>
                </a:extLst>
              </a:tr>
              <a:tr h="382788">
                <a:tc>
                  <a:txBody>
                    <a:bodyPr/>
                    <a:lstStyle/>
                    <a:p>
                      <a:pPr algn="ctr" fontAlgn="ctr"/>
                      <a:r>
                        <a:rPr lang="en-ZW" sz="2000" b="0" i="0" u="none" strike="noStrike">
                          <a:solidFill>
                            <a:srgbClr val="000000"/>
                          </a:solidFill>
                          <a:effectLst/>
                          <a:latin typeface="Calibri" panose="020F0502020204030204" pitchFamily="34" charset="0"/>
                        </a:rPr>
                        <a:t>Goal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354545"/>
                  </a:ext>
                </a:extLst>
              </a:tr>
              <a:tr h="382788">
                <a:tc>
                  <a:txBody>
                    <a:bodyPr/>
                    <a:lstStyle/>
                    <a:p>
                      <a:pPr algn="just" fontAlgn="ctr"/>
                      <a:r>
                        <a:rPr lang="en-US" sz="2000" b="0" i="0" u="none" strike="noStrike">
                          <a:solidFill>
                            <a:srgbClr val="000000"/>
                          </a:solidFill>
                          <a:effectLst/>
                          <a:latin typeface="Calibri" panose="020F0502020204030204" pitchFamily="34" charset="0"/>
                        </a:rPr>
                        <a:t>Difference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$475,500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60345"/>
                  </a:ext>
                </a:extLst>
              </a:tr>
              <a:tr h="382788">
                <a:tc>
                  <a:txBody>
                    <a:bodyPr/>
                    <a:lstStyle/>
                    <a:p>
                      <a:pPr algn="l" fontAlgn="ctr"/>
                      <a:r>
                        <a:rPr lang="en-US" sz="2000" b="0" i="0" u="none" strike="noStrike">
                          <a:solidFill>
                            <a:srgbClr val="000000"/>
                          </a:solidFill>
                          <a:effectLst/>
                          <a:latin typeface="Calibri" panose="020F0502020204030204" pitchFamily="34" charset="0"/>
                        </a:rPr>
                        <a:t>Projected 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938618"/>
                  </a:ext>
                </a:extLst>
              </a:tr>
            </a:tbl>
          </a:graphicData>
        </a:graphic>
      </p:graphicFrame>
    </p:spTree>
    <p:extLst>
      <p:ext uri="{BB962C8B-B14F-4D97-AF65-F5344CB8AC3E}">
        <p14:creationId xmlns:p14="http://schemas.microsoft.com/office/powerpoint/2010/main" val="126842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55</a:t>
            </a:fld>
            <a:endParaRPr lang="en-US"/>
          </a:p>
        </p:txBody>
      </p:sp>
    </p:spTree>
    <p:extLst>
      <p:ext uri="{BB962C8B-B14F-4D97-AF65-F5344CB8AC3E}">
        <p14:creationId xmlns:p14="http://schemas.microsoft.com/office/powerpoint/2010/main" val="2880940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$11,625 annually for the Annual Compliance Determination Fee</a:t>
            </a:r>
          </a:p>
          <a:p>
            <a:pPr marL="0" indent="0">
              <a:buNone/>
            </a:pPr>
            <a:endParaRPr lang="en-US" dirty="0" smtClean="0"/>
          </a:p>
          <a:p>
            <a:pPr marL="0" indent="0">
              <a:buNone/>
            </a:pPr>
            <a:r>
              <a:rPr lang="en-US" dirty="0" smtClean="0"/>
              <a:t>Facility 2 Increase</a:t>
            </a:r>
          </a:p>
          <a:p>
            <a:r>
              <a:rPr lang="en-US" dirty="0" smtClean="0"/>
              <a:t>$463,875 annually:	</a:t>
            </a:r>
            <a:r>
              <a:rPr lang="en-US" sz="2000" dirty="0" smtClean="0"/>
              <a:t>  </a:t>
            </a:r>
            <a:endParaRPr lang="en-US" sz="2000" dirty="0"/>
          </a:p>
          <a:p>
            <a:pPr lvl="3"/>
            <a:r>
              <a:rPr lang="en-US" sz="2400" dirty="0" smtClean="0"/>
              <a:t>$162,750 for Annual Compliance Determination fee and</a:t>
            </a:r>
          </a:p>
          <a:p>
            <a:pPr lvl="3"/>
            <a:r>
              <a:rPr lang="en-US" sz="2400" dirty="0" smtClean="0"/>
              <a:t>$312,750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56</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 # 1</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744154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$5,750 annually for the Annual Compliance Determination Fee</a:t>
            </a:r>
          </a:p>
          <a:p>
            <a:pPr marL="0" indent="0">
              <a:buNone/>
            </a:pPr>
            <a:endParaRPr lang="en-US" dirty="0" smtClean="0"/>
          </a:p>
          <a:p>
            <a:pPr marL="0" indent="0">
              <a:buNone/>
            </a:pPr>
            <a:r>
              <a:rPr lang="en-US" dirty="0" smtClean="0"/>
              <a:t>Facility 2 Increase</a:t>
            </a:r>
          </a:p>
          <a:p>
            <a:r>
              <a:rPr lang="en-US" dirty="0" smtClean="0"/>
              <a:t>$570,750 annually:	</a:t>
            </a:r>
            <a:r>
              <a:rPr lang="en-US" sz="2000" dirty="0" smtClean="0"/>
              <a:t>  </a:t>
            </a:r>
            <a:endParaRPr lang="en-US" sz="2000" dirty="0"/>
          </a:p>
          <a:p>
            <a:pPr lvl="3"/>
            <a:r>
              <a:rPr lang="en-US" sz="2400" dirty="0" smtClean="0"/>
              <a:t>$75,750 for Annual Compliance Determination fee and</a:t>
            </a:r>
          </a:p>
          <a:p>
            <a:pPr lvl="3"/>
            <a:r>
              <a:rPr lang="en-US" sz="2400" dirty="0" smtClean="0"/>
              <a:t>$495,000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57</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 #2</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43953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DEQ’s Fiscal Impact Statement</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58</a:t>
            </a:fld>
            <a:endParaRPr lang="en-US"/>
          </a:p>
        </p:txBody>
      </p:sp>
      <p:sp>
        <p:nvSpPr>
          <p:cNvPr id="5" name="Title 1"/>
          <p:cNvSpPr txBox="1">
            <a:spLocks/>
          </p:cNvSpPr>
          <p:nvPr/>
        </p:nvSpPr>
        <p:spPr>
          <a:xfrm>
            <a:off x="609600" y="427038"/>
            <a:ext cx="8229600" cy="1143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DEQ’s Fiscal Impact Statement - Generators</a:t>
            </a:r>
            <a:endParaRPr lang="en-US" sz="3200" dirty="0">
              <a:solidFill>
                <a:schemeClr val="bg1"/>
              </a:solidFill>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
        <p:nvSpPr>
          <p:cNvPr id="9" name="Rectangle 1"/>
          <p:cNvSpPr>
            <a:spLocks noChangeArrowheads="1"/>
          </p:cNvSpPr>
          <p:nvPr/>
        </p:nvSpPr>
        <p:spPr bwMode="auto">
          <a:xfrm>
            <a:off x="9906000" y="228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Increase the SQG base fee from $300 to $560 and increase the LQG base fee from $525 to $980 over a three-year phase-in period. This 80% increase would result in a </a:t>
            </a:r>
            <a:r>
              <a:rPr kumimoji="0" lang="en-US" altLang="en-U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$152,160</a:t>
            </a: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annual increase from current funding by 2021.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9"/>
          <p:cNvSpPr>
            <a:spLocks noGrp="1"/>
          </p:cNvSpPr>
          <p:nvPr>
            <p:ph idx="1"/>
          </p:nvPr>
        </p:nvSpPr>
        <p:spPr/>
        <p:txBody>
          <a:bodyPr/>
          <a:lstStyle/>
          <a:p>
            <a:pPr marL="0" indent="0">
              <a:buNone/>
            </a:pPr>
            <a:r>
              <a:rPr lang="en-US" sz="2800" b="1" dirty="0" smtClean="0"/>
              <a:t>Annual Activity Verification Fee</a:t>
            </a:r>
          </a:p>
          <a:p>
            <a:pPr marL="0" indent="0">
              <a:buNone/>
            </a:pPr>
            <a:endParaRPr lang="en-US" b="1" dirty="0"/>
          </a:p>
          <a:p>
            <a:pPr marL="0" indent="0">
              <a:buNone/>
            </a:pPr>
            <a:endParaRPr lang="en-US" b="1" dirty="0" smtClean="0"/>
          </a:p>
          <a:p>
            <a:pPr marL="0" indent="0">
              <a:buNone/>
            </a:pPr>
            <a:endParaRPr lang="en-US" b="1" dirty="0"/>
          </a:p>
          <a:p>
            <a:pPr marL="0" indent="0">
              <a:buNone/>
            </a:pPr>
            <a:r>
              <a:rPr lang="en-US" sz="2800" b="1" dirty="0" smtClean="0"/>
              <a:t>Management Method Factor</a:t>
            </a:r>
            <a:endParaRPr 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1556953281"/>
              </p:ext>
            </p:extLst>
          </p:nvPr>
        </p:nvGraphicFramePr>
        <p:xfrm>
          <a:off x="609600" y="2159476"/>
          <a:ext cx="7620000" cy="1381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48109389"/>
                    </a:ext>
                  </a:extLst>
                </a:gridCol>
                <a:gridCol w="1524000">
                  <a:extLst>
                    <a:ext uri="{9D8B030D-6E8A-4147-A177-3AD203B41FA5}">
                      <a16:colId xmlns:a16="http://schemas.microsoft.com/office/drawing/2014/main" val="553480053"/>
                    </a:ext>
                  </a:extLst>
                </a:gridCol>
                <a:gridCol w="1524000">
                  <a:extLst>
                    <a:ext uri="{9D8B030D-6E8A-4147-A177-3AD203B41FA5}">
                      <a16:colId xmlns:a16="http://schemas.microsoft.com/office/drawing/2014/main" val="3904365533"/>
                    </a:ext>
                  </a:extLst>
                </a:gridCol>
                <a:gridCol w="1524000">
                  <a:extLst>
                    <a:ext uri="{9D8B030D-6E8A-4147-A177-3AD203B41FA5}">
                      <a16:colId xmlns:a16="http://schemas.microsoft.com/office/drawing/2014/main" val="4250706108"/>
                    </a:ext>
                  </a:extLst>
                </a:gridCol>
                <a:gridCol w="1524000">
                  <a:extLst>
                    <a:ext uri="{9D8B030D-6E8A-4147-A177-3AD203B41FA5}">
                      <a16:colId xmlns:a16="http://schemas.microsoft.com/office/drawing/2014/main" val="2755549752"/>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 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260198879"/>
                  </a:ext>
                </a:extLst>
              </a:tr>
              <a:tr h="370840">
                <a:tc>
                  <a:txBody>
                    <a:bodyPr/>
                    <a:lstStyle/>
                    <a:p>
                      <a:r>
                        <a:rPr lang="en-US" dirty="0" smtClean="0"/>
                        <a:t>SQG</a:t>
                      </a:r>
                      <a:endParaRPr lang="en-US" dirty="0"/>
                    </a:p>
                  </a:txBody>
                  <a:tcPr/>
                </a:tc>
                <a:tc>
                  <a:txBody>
                    <a:bodyPr/>
                    <a:lstStyle/>
                    <a:p>
                      <a:r>
                        <a:rPr lang="en-US" dirty="0" smtClean="0"/>
                        <a:t>$300</a:t>
                      </a:r>
                      <a:endParaRPr lang="en-US" dirty="0"/>
                    </a:p>
                  </a:txBody>
                  <a:tcPr/>
                </a:tc>
                <a:tc>
                  <a:txBody>
                    <a:bodyPr/>
                    <a:lstStyle/>
                    <a:p>
                      <a:r>
                        <a:rPr lang="en-US" dirty="0" smtClean="0"/>
                        <a:t>$540</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3822344005"/>
                  </a:ext>
                </a:extLst>
              </a:tr>
              <a:tr h="370840">
                <a:tc>
                  <a:txBody>
                    <a:bodyPr/>
                    <a:lstStyle/>
                    <a:p>
                      <a:r>
                        <a:rPr lang="en-US" dirty="0" smtClean="0"/>
                        <a:t>LQG</a:t>
                      </a:r>
                      <a:endParaRPr lang="en-US" dirty="0"/>
                    </a:p>
                  </a:txBody>
                  <a:tcPr/>
                </a:tc>
                <a:tc>
                  <a:txBody>
                    <a:bodyPr/>
                    <a:lstStyle/>
                    <a:p>
                      <a:r>
                        <a:rPr lang="en-US" dirty="0" smtClean="0"/>
                        <a:t>$525</a:t>
                      </a:r>
                      <a:endParaRPr lang="en-US" dirty="0"/>
                    </a:p>
                  </a:txBody>
                  <a:tcPr/>
                </a:tc>
                <a:tc>
                  <a:txBody>
                    <a:bodyPr/>
                    <a:lstStyle/>
                    <a:p>
                      <a:r>
                        <a:rPr lang="en-US" dirty="0" smtClean="0"/>
                        <a:t>$945</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6167416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41091389"/>
              </p:ext>
            </p:extLst>
          </p:nvPr>
        </p:nvGraphicFramePr>
        <p:xfrm>
          <a:off x="623045" y="4508183"/>
          <a:ext cx="7606554" cy="1381760"/>
        </p:xfrm>
        <a:graphic>
          <a:graphicData uri="http://schemas.openxmlformats.org/drawingml/2006/table">
            <a:tbl>
              <a:tblPr firstRow="1" bandRow="1">
                <a:tableStyleId>{5C22544A-7EE6-4342-B048-85BDC9FD1C3A}</a:tableStyleId>
              </a:tblPr>
              <a:tblGrid>
                <a:gridCol w="1472143">
                  <a:extLst>
                    <a:ext uri="{9D8B030D-6E8A-4147-A177-3AD203B41FA5}">
                      <a16:colId xmlns:a16="http://schemas.microsoft.com/office/drawing/2014/main" val="2487991638"/>
                    </a:ext>
                  </a:extLst>
                </a:gridCol>
                <a:gridCol w="1472143">
                  <a:extLst>
                    <a:ext uri="{9D8B030D-6E8A-4147-A177-3AD203B41FA5}">
                      <a16:colId xmlns:a16="http://schemas.microsoft.com/office/drawing/2014/main" val="3165034622"/>
                    </a:ext>
                  </a:extLst>
                </a:gridCol>
                <a:gridCol w="1472143">
                  <a:extLst>
                    <a:ext uri="{9D8B030D-6E8A-4147-A177-3AD203B41FA5}">
                      <a16:colId xmlns:a16="http://schemas.microsoft.com/office/drawing/2014/main" val="3849419539"/>
                    </a:ext>
                  </a:extLst>
                </a:gridCol>
                <a:gridCol w="1656160">
                  <a:extLst>
                    <a:ext uri="{9D8B030D-6E8A-4147-A177-3AD203B41FA5}">
                      <a16:colId xmlns:a16="http://schemas.microsoft.com/office/drawing/2014/main" val="1268418073"/>
                    </a:ext>
                  </a:extLst>
                </a:gridCol>
                <a:gridCol w="1533965">
                  <a:extLst>
                    <a:ext uri="{9D8B030D-6E8A-4147-A177-3AD203B41FA5}">
                      <a16:colId xmlns:a16="http://schemas.microsoft.com/office/drawing/2014/main" val="690735188"/>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318100906"/>
                  </a:ext>
                </a:extLst>
              </a:tr>
              <a:tr h="370840">
                <a:tc>
                  <a:txBody>
                    <a:bodyPr/>
                    <a:lstStyle/>
                    <a:p>
                      <a:r>
                        <a:rPr lang="en-US" dirty="0" smtClean="0"/>
                        <a:t>SQG</a:t>
                      </a:r>
                      <a:endParaRPr lang="en-US" dirty="0"/>
                    </a:p>
                  </a:txBody>
                  <a:tcPr/>
                </a:tc>
                <a:tc>
                  <a:txBody>
                    <a:bodyPr/>
                    <a:lstStyle/>
                    <a:p>
                      <a:r>
                        <a:rPr lang="en-US" dirty="0" smtClean="0"/>
                        <a:t>$296</a:t>
                      </a:r>
                      <a:endParaRPr lang="en-US" dirty="0"/>
                    </a:p>
                  </a:txBody>
                  <a:tcPr/>
                </a:tc>
                <a:tc>
                  <a:txBody>
                    <a:bodyPr/>
                    <a:lstStyle/>
                    <a:p>
                      <a:r>
                        <a:rPr lang="en-US" dirty="0" smtClean="0"/>
                        <a:t>$503</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4078067021"/>
                  </a:ext>
                </a:extLst>
              </a:tr>
              <a:tr h="370840">
                <a:tc>
                  <a:txBody>
                    <a:bodyPr/>
                    <a:lstStyle/>
                    <a:p>
                      <a:r>
                        <a:rPr lang="en-US" dirty="0" smtClean="0"/>
                        <a:t>LQG</a:t>
                      </a:r>
                      <a:endParaRPr lang="en-US" dirty="0"/>
                    </a:p>
                  </a:txBody>
                  <a:tcPr/>
                </a:tc>
                <a:tc>
                  <a:txBody>
                    <a:bodyPr/>
                    <a:lstStyle/>
                    <a:p>
                      <a:r>
                        <a:rPr lang="en-US" dirty="0" smtClean="0"/>
                        <a:t>$6,654</a:t>
                      </a:r>
                      <a:endParaRPr lang="en-US" dirty="0"/>
                    </a:p>
                  </a:txBody>
                  <a:tcPr/>
                </a:tc>
                <a:tc>
                  <a:txBody>
                    <a:bodyPr/>
                    <a:lstStyle/>
                    <a:p>
                      <a:r>
                        <a:rPr lang="en-US" dirty="0" smtClean="0"/>
                        <a:t>$11,322</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593897117"/>
                  </a:ext>
                </a:extLst>
              </a:tr>
            </a:tbl>
          </a:graphicData>
        </a:graphic>
      </p:graphicFrame>
    </p:spTree>
    <p:extLst>
      <p:ext uri="{BB962C8B-B14F-4D97-AF65-F5344CB8AC3E}">
        <p14:creationId xmlns:p14="http://schemas.microsoft.com/office/powerpoint/2010/main" val="299794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lnSpc>
                <a:spcPct val="120000"/>
              </a:lnSpc>
              <a:spcBef>
                <a:spcPts val="0"/>
              </a:spcBef>
            </a:pPr>
            <a:r>
              <a:rPr lang="en-US" b="1" dirty="0"/>
              <a:t>Will the rules have </a:t>
            </a:r>
            <a:r>
              <a:rPr lang="en-US" b="1" dirty="0" smtClean="0"/>
              <a:t>fiscal impacts?</a:t>
            </a:r>
            <a:endParaRPr lang="en-US" b="1" dirty="0"/>
          </a:p>
          <a:p>
            <a:pPr lvl="1"/>
            <a:r>
              <a:rPr lang="en-US" dirty="0"/>
              <a:t>If so, what is the extent of the fiscal </a:t>
            </a:r>
            <a:r>
              <a:rPr lang="en-US" dirty="0" smtClean="0"/>
              <a:t>impacts?</a:t>
            </a:r>
            <a:endParaRPr lang="en-US" dirty="0"/>
          </a:p>
          <a:p>
            <a:pPr marL="457200" lvl="1" indent="0">
              <a:buNone/>
            </a:pPr>
            <a:endParaRPr lang="en-US" dirty="0"/>
          </a:p>
          <a:p>
            <a:pPr>
              <a:lnSpc>
                <a:spcPct val="110000"/>
              </a:lnSpc>
            </a:pPr>
            <a:r>
              <a:rPr lang="en-US" b="1" dirty="0"/>
              <a:t>Will the rule have a significant adverse impact on small businesses (&lt;50 employees)?</a:t>
            </a:r>
          </a:p>
          <a:p>
            <a:pPr lvl="1"/>
            <a:r>
              <a:rPr lang="en-US" dirty="0"/>
              <a:t>If so, how can DEQ reduce the economic impact of the rule on small businesses?</a:t>
            </a:r>
          </a:p>
          <a:p>
            <a:endParaRPr lang="en-US" dirty="0" smtClean="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2925"/>
            <a:ext cx="4038600" cy="2692400"/>
          </a:xfrm>
        </p:spPr>
      </p:pic>
      <p:sp>
        <p:nvSpPr>
          <p:cNvPr id="4" name="Slide Number Placeholder 3"/>
          <p:cNvSpPr>
            <a:spLocks noGrp="1"/>
          </p:cNvSpPr>
          <p:nvPr>
            <p:ph type="sldNum" sz="quarter" idx="12"/>
          </p:nvPr>
        </p:nvSpPr>
        <p:spPr/>
        <p:txBody>
          <a:bodyPr/>
          <a:lstStyle/>
          <a:p>
            <a:fld id="{1939E361-6CC3-4B93-8D02-0CA414705067}" type="slidenum">
              <a:rPr lang="en-US" smtClean="0"/>
              <a:pPr/>
              <a:t>59</a:t>
            </a:fld>
            <a:endParaRPr lang="en-US"/>
          </a:p>
        </p:txBody>
      </p:sp>
      <p:sp>
        <p:nvSpPr>
          <p:cNvPr id="8" name="TextBox 7"/>
          <p:cNvSpPr txBox="1"/>
          <p:nvPr/>
        </p:nvSpPr>
        <p:spPr>
          <a:xfrm>
            <a:off x="4776083" y="5012318"/>
            <a:ext cx="4114800" cy="215444"/>
          </a:xfrm>
          <a:prstGeom prst="rect">
            <a:avLst/>
          </a:prstGeom>
          <a:noFill/>
        </p:spPr>
        <p:txBody>
          <a:bodyPr wrap="square" rtlCol="0">
            <a:spAutoFit/>
          </a:bodyPr>
          <a:lstStyle/>
          <a:p>
            <a:r>
              <a:rPr lang="en-US" sz="800" dirty="0"/>
              <a:t>Source: https://theatlasheart.com/2016/11/19/14-stops-make-oregon-coast-road-trip/</a:t>
            </a:r>
          </a:p>
        </p:txBody>
      </p:sp>
      <p:sp>
        <p:nvSpPr>
          <p:cNvPr id="9"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Fiscal Impacts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0" name="Rectangle 9"/>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1927413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2" y="436214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B656"/>
                </a:solidFill>
                <a:effectLst/>
                <a:uLnTx/>
                <a:uFillTx/>
                <a:latin typeface="Calibri"/>
                <a:ea typeface="+mn-ea"/>
                <a:cs typeface="+mn-cs"/>
              </a:rPr>
              <a:t>C</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7" y="1478749"/>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923600" y="1478749"/>
            <a:ext cx="117850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Hearing and EQC information 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71625" y="4365222"/>
            <a:ext cx="11785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52BA"/>
                </a:solidFill>
                <a:effectLst/>
                <a:uLnTx/>
                <a:uFillTx/>
                <a:latin typeface="Calibri"/>
                <a:ea typeface="+mn-ea"/>
                <a:cs typeface="+mn-cs"/>
              </a:rPr>
              <a:t>P</a:t>
            </a: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9822370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36605" y="75177"/>
            <a:ext cx="8593703" cy="915423"/>
          </a:xfrm>
        </p:spPr>
        <p:txBody>
          <a:bodyPr>
            <a:normAutofit fontScale="90000"/>
          </a:bodyPr>
          <a:lstStyle/>
          <a:p>
            <a:r>
              <a:rPr lang="en-US" dirty="0" smtClean="0"/>
              <a:t>Mitigating Impacts to Small Business</a:t>
            </a:r>
            <a:endParaRPr lang="en-US" dirty="0"/>
          </a:p>
        </p:txBody>
      </p:sp>
      <p:sp>
        <p:nvSpPr>
          <p:cNvPr id="3" name="Content Placeholder 2"/>
          <p:cNvSpPr>
            <a:spLocks noGrp="1"/>
          </p:cNvSpPr>
          <p:nvPr>
            <p:ph sz="half" idx="1"/>
          </p:nvPr>
        </p:nvSpPr>
        <p:spPr>
          <a:xfrm>
            <a:off x="304800" y="990600"/>
            <a:ext cx="7086600" cy="5486400"/>
          </a:xfrm>
        </p:spPr>
        <p:txBody>
          <a:bodyPr>
            <a:noAutofit/>
          </a:bodyPr>
          <a:lstStyle/>
          <a:p>
            <a:pPr marL="0" indent="0">
              <a:buNone/>
            </a:pPr>
            <a:r>
              <a:rPr lang="en-US" sz="2400" b="1" dirty="0" smtClean="0"/>
              <a:t>Mitigation Examples:</a:t>
            </a:r>
          </a:p>
          <a:p>
            <a:pPr marL="0" indent="0">
              <a:buNone/>
            </a:pPr>
            <a:endParaRPr lang="en-US" sz="800" b="1" dirty="0" smtClean="0"/>
          </a:p>
          <a:p>
            <a:r>
              <a:rPr lang="en-US" sz="2400" dirty="0"/>
              <a:t>Establishing differing compliance or reporting requirements or time tables for small </a:t>
            </a:r>
            <a:r>
              <a:rPr lang="en-US" sz="2400" dirty="0" smtClean="0"/>
              <a:t>business.</a:t>
            </a:r>
          </a:p>
          <a:p>
            <a:pPr marL="0" indent="0">
              <a:buNone/>
            </a:pPr>
            <a:endParaRPr lang="en-US" sz="800" dirty="0"/>
          </a:p>
          <a:p>
            <a:pPr>
              <a:spcBef>
                <a:spcPts val="0"/>
              </a:spcBef>
            </a:pPr>
            <a:r>
              <a:rPr lang="en-US" sz="2400" dirty="0"/>
              <a:t>Clarifying, consolidating or </a:t>
            </a:r>
            <a:endParaRPr lang="en-US" sz="2400" dirty="0" smtClean="0"/>
          </a:p>
          <a:p>
            <a:pPr marL="0" indent="0">
              <a:spcBef>
                <a:spcPts val="0"/>
              </a:spcBef>
              <a:buNone/>
            </a:pPr>
            <a:r>
              <a:rPr lang="en-US" sz="2400" dirty="0" smtClean="0"/>
              <a:t>    simplifying </a:t>
            </a:r>
            <a:r>
              <a:rPr lang="en-US" sz="2400" dirty="0"/>
              <a:t>the compliance and </a:t>
            </a:r>
            <a:endParaRPr lang="en-US" sz="2400" dirty="0" smtClean="0"/>
          </a:p>
          <a:p>
            <a:pPr marL="0" indent="0">
              <a:spcBef>
                <a:spcPts val="0"/>
              </a:spcBef>
              <a:buNone/>
            </a:pPr>
            <a:r>
              <a:rPr lang="en-US" sz="2400" dirty="0" smtClean="0"/>
              <a:t>    reporting </a:t>
            </a:r>
            <a:r>
              <a:rPr lang="en-US" sz="2400" dirty="0"/>
              <a:t>requirements under </a:t>
            </a:r>
            <a:r>
              <a:rPr lang="en-US" sz="2400" dirty="0" smtClean="0"/>
              <a:t>the</a:t>
            </a:r>
          </a:p>
          <a:p>
            <a:pPr marL="0" indent="0">
              <a:spcBef>
                <a:spcPts val="0"/>
              </a:spcBef>
              <a:buNone/>
            </a:pPr>
            <a:r>
              <a:rPr lang="en-US" sz="2400" dirty="0" smtClean="0"/>
              <a:t>    rule </a:t>
            </a:r>
            <a:r>
              <a:rPr lang="en-US" sz="2400" dirty="0"/>
              <a:t>for small </a:t>
            </a:r>
            <a:r>
              <a:rPr lang="en-US" sz="2400" dirty="0" smtClean="0"/>
              <a:t>business.</a:t>
            </a:r>
          </a:p>
          <a:p>
            <a:pPr marL="0" indent="0">
              <a:buNone/>
            </a:pPr>
            <a:endParaRPr lang="en-US" sz="800" dirty="0"/>
          </a:p>
          <a:p>
            <a:r>
              <a:rPr lang="en-US" sz="2400" dirty="0" smtClean="0"/>
              <a:t>Exempting </a:t>
            </a:r>
            <a:r>
              <a:rPr lang="en-US" sz="2400" dirty="0"/>
              <a:t>small businesses </a:t>
            </a:r>
            <a:r>
              <a:rPr lang="en-US" sz="2400" dirty="0" smtClean="0"/>
              <a:t>from                         </a:t>
            </a:r>
            <a:r>
              <a:rPr lang="en-US" sz="2400" dirty="0"/>
              <a:t>any or all requirements of the </a:t>
            </a:r>
            <a:r>
              <a:rPr lang="en-US" sz="2400" dirty="0" smtClean="0"/>
              <a:t>rule.</a:t>
            </a:r>
          </a:p>
          <a:p>
            <a:pPr marL="0" indent="0">
              <a:buNone/>
            </a:pPr>
            <a:endParaRPr lang="en-US" sz="800" dirty="0" smtClean="0"/>
          </a:p>
          <a:p>
            <a:r>
              <a:rPr lang="en-US" sz="2400" dirty="0" smtClean="0"/>
              <a:t>Other less </a:t>
            </a:r>
            <a:r>
              <a:rPr lang="en-US" sz="2400" dirty="0"/>
              <a:t>intrusive or less costly alternatives applicable to small </a:t>
            </a:r>
            <a:r>
              <a:rPr lang="en-US" sz="2400" dirty="0" smtClean="0"/>
              <a:t>business?</a:t>
            </a:r>
            <a:endParaRPr lang="en-US" sz="2400"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84656" y="2430461"/>
            <a:ext cx="3445652" cy="2341477"/>
          </a:xfrm>
        </p:spPr>
      </p:pic>
      <p:sp>
        <p:nvSpPr>
          <p:cNvPr id="4" name="Slide Number Placeholder 3"/>
          <p:cNvSpPr>
            <a:spLocks noGrp="1"/>
          </p:cNvSpPr>
          <p:nvPr>
            <p:ph type="sldNum" sz="quarter" idx="12"/>
          </p:nvPr>
        </p:nvSpPr>
        <p:spPr/>
        <p:txBody>
          <a:bodyPr/>
          <a:lstStyle/>
          <a:p>
            <a:fld id="{1939E361-6CC3-4B93-8D02-0CA414705067}" type="slidenum">
              <a:rPr lang="en-US" smtClean="0"/>
              <a:pPr/>
              <a:t>60</a:t>
            </a:fld>
            <a:endParaRPr lang="en-US"/>
          </a:p>
        </p:txBody>
      </p:sp>
      <p:sp>
        <p:nvSpPr>
          <p:cNvPr id="5" name="Rectangle 4"/>
          <p:cNvSpPr/>
          <p:nvPr/>
        </p:nvSpPr>
        <p:spPr>
          <a:xfrm>
            <a:off x="36443" y="618807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9" name="TextBox 8"/>
          <p:cNvSpPr txBox="1"/>
          <p:nvPr/>
        </p:nvSpPr>
        <p:spPr>
          <a:xfrm>
            <a:off x="5791200" y="4771938"/>
            <a:ext cx="3657600" cy="215444"/>
          </a:xfrm>
          <a:prstGeom prst="rect">
            <a:avLst/>
          </a:prstGeom>
          <a:noFill/>
        </p:spPr>
        <p:txBody>
          <a:bodyPr wrap="square" rtlCol="0">
            <a:spAutoFit/>
          </a:bodyPr>
          <a:lstStyle/>
          <a:p>
            <a:r>
              <a:rPr lang="en-US" sz="800" dirty="0"/>
              <a:t>Source: http://www.earthporm.com/15-beautiful-crater-lakes-around-world/</a:t>
            </a:r>
          </a:p>
        </p:txBody>
      </p:sp>
    </p:spTree>
    <p:extLst>
      <p:ext uri="{BB962C8B-B14F-4D97-AF65-F5344CB8AC3E}">
        <p14:creationId xmlns:p14="http://schemas.microsoft.com/office/powerpoint/2010/main" val="3152127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61</a:t>
            </a:fld>
            <a:endParaRPr lang="en-US"/>
          </a:p>
        </p:txBody>
      </p:sp>
      <p:sp>
        <p:nvSpPr>
          <p:cNvPr id="5" name="Title 1"/>
          <p:cNvSpPr txBox="1">
            <a:spLocks/>
          </p:cNvSpPr>
          <p:nvPr/>
        </p:nvSpPr>
        <p:spPr>
          <a:xfrm>
            <a:off x="0" y="0"/>
            <a:ext cx="9144000" cy="68579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Communicating to the Regulated Community</a:t>
            </a:r>
            <a:endParaRPr lang="en-US" sz="3200" dirty="0">
              <a:solidFill>
                <a:schemeClr val="bg1"/>
              </a:solidFill>
            </a:endParaRPr>
          </a:p>
        </p:txBody>
      </p:sp>
    </p:spTree>
    <p:extLst>
      <p:ext uri="{BB962C8B-B14F-4D97-AF65-F5344CB8AC3E}">
        <p14:creationId xmlns:p14="http://schemas.microsoft.com/office/powerpoint/2010/main" val="182830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Multi-Phase Timeline</a:t>
            </a:r>
            <a:endParaRPr lang="en-US" sz="3200" dirty="0">
              <a:solidFill>
                <a:schemeClr val="bg1"/>
              </a:solidFill>
              <a:latin typeface="Arial" pitchFamily="34" charset="0"/>
              <a:cs typeface="Arial" pitchFamily="34" charset="0"/>
            </a:endParaRPr>
          </a:p>
        </p:txBody>
      </p:sp>
      <p:sp>
        <p:nvSpPr>
          <p:cNvPr id="9" name="TextBox 8"/>
          <p:cNvSpPr txBox="1"/>
          <p:nvPr/>
        </p:nvSpPr>
        <p:spPr>
          <a:xfrm>
            <a:off x="1295400" y="1347504"/>
            <a:ext cx="5999481" cy="1631216"/>
          </a:xfrm>
          <a:prstGeom prst="rect">
            <a:avLst/>
          </a:prstGeom>
          <a:solidFill>
            <a:schemeClr val="accent1">
              <a:lumMod val="20000"/>
              <a:lumOff val="80000"/>
            </a:schemeClr>
          </a:soli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I: 							</a:t>
            </a:r>
            <a:r>
              <a:rPr lang="en-US" sz="2000" i="1" dirty="0" smtClean="0">
                <a:solidFill>
                  <a:prstClr val="black"/>
                </a:solidFill>
                <a:latin typeface="Arial" panose="020B0604020202020204" pitchFamily="34" charset="0"/>
                <a:cs typeface="Arial" panose="020B0604020202020204" pitchFamily="34" charset="0"/>
              </a:rPr>
              <a:t>2018-2019</a:t>
            </a:r>
          </a:p>
          <a:p>
            <a:pPr defTabSz="457200"/>
            <a:r>
              <a:rPr lang="en-US" sz="2000" dirty="0" smtClean="0">
                <a:solidFill>
                  <a:prstClr val="black"/>
                </a:solidFill>
                <a:latin typeface="Arial" panose="020B0604020202020204" pitchFamily="34" charset="0"/>
                <a:cs typeface="Arial" panose="020B0604020202020204" pitchFamily="34" charset="0"/>
              </a:rPr>
              <a:t>	Change by Rule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&amp; Permit annual base fees</a:t>
            </a:r>
          </a:p>
          <a:p>
            <a:pPr marL="1200150" lvl="2" indent="-285750" defTabSz="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Management Method Fee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Permit modification fee</a:t>
            </a:r>
          </a:p>
        </p:txBody>
      </p:sp>
      <p:sp>
        <p:nvSpPr>
          <p:cNvPr id="10" name="TextBox 9"/>
          <p:cNvSpPr txBox="1"/>
          <p:nvPr/>
        </p:nvSpPr>
        <p:spPr>
          <a:xfrm>
            <a:off x="1276710" y="5110427"/>
            <a:ext cx="6018171" cy="1015663"/>
          </a:xfrm>
          <a:prstGeom prst="rect">
            <a:avLst/>
          </a:prstGeom>
          <a:solidFill>
            <a:schemeClr val="accent1">
              <a:lumMod val="40000"/>
              <a:lumOff val="60000"/>
            </a:schemeClr>
          </a:soli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3: 							</a:t>
            </a:r>
            <a:r>
              <a:rPr lang="en-US" sz="2000" i="1" dirty="0" smtClean="0">
                <a:solidFill>
                  <a:prstClr val="black"/>
                </a:solidFill>
                <a:latin typeface="Arial" panose="020B0604020202020204" pitchFamily="34" charset="0"/>
                <a:cs typeface="Arial" panose="020B0604020202020204" pitchFamily="34" charset="0"/>
              </a:rPr>
              <a:t>2021-2026</a:t>
            </a:r>
            <a:endParaRPr lang="en-US" sz="2000" dirty="0" smtClean="0">
              <a:solidFill>
                <a:prstClr val="black"/>
              </a:solidFill>
              <a:latin typeface="Arial" panose="020B0604020202020204" pitchFamily="34" charset="0"/>
              <a:cs typeface="Arial" panose="020B0604020202020204" pitchFamily="34" charset="0"/>
            </a:endParaRPr>
          </a:p>
          <a:p>
            <a:pPr defTabSz="457200"/>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Increase by rule or statute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Any additional funding need</a:t>
            </a:r>
            <a:endParaRPr lang="en-ZW" sz="2000"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1295400" y="3061847"/>
            <a:ext cx="6041820" cy="1965453"/>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2: 						     </a:t>
            </a:r>
            <a:r>
              <a:rPr lang="en-US" sz="2000" i="1" dirty="0" smtClean="0">
                <a:solidFill>
                  <a:prstClr val="black"/>
                </a:solidFill>
                <a:latin typeface="Arial" panose="020B0604020202020204" pitchFamily="34" charset="0"/>
                <a:cs typeface="Arial" panose="020B0604020202020204" pitchFamily="34" charset="0"/>
              </a:rPr>
              <a:t>2021 or 2023</a:t>
            </a:r>
            <a:endParaRPr lang="en-US" sz="2000" dirty="0" smtClean="0">
              <a:solidFill>
                <a:prstClr val="black"/>
              </a:solidFill>
              <a:latin typeface="Arial" panose="020B0604020202020204" pitchFamily="34" charset="0"/>
              <a:cs typeface="Arial" panose="020B0604020202020204" pitchFamily="34" charset="0"/>
            </a:endParaRPr>
          </a:p>
          <a:p>
            <a:pPr defTabSz="457200"/>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Increase by statute or rule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annual metric ton fee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reporting cap fee</a:t>
            </a:r>
          </a:p>
          <a:p>
            <a:pPr marL="1200150" lvl="2" indent="-285750" defTabSz="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Inflation index</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Permit renewal fee or others</a:t>
            </a:r>
            <a:endParaRPr lang="en-ZW" sz="2000" dirty="0">
              <a:solidFill>
                <a:prstClr val="black"/>
              </a:solidFill>
              <a:latin typeface="Arial" panose="020B0604020202020204" pitchFamily="34" charset="0"/>
              <a:cs typeface="Arial" panose="020B0604020202020204" pitchFamily="34" charset="0"/>
            </a:endParaRPr>
          </a:p>
        </p:txBody>
      </p:sp>
      <p:pic>
        <p:nvPicPr>
          <p:cNvPr id="7" name="Picture 6" descr="Logo Color RegularSM.jpg"/>
          <p:cNvPicPr>
            <a:picLocks noChangeAspect="1"/>
          </p:cNvPicPr>
          <p:nvPr/>
        </p:nvPicPr>
        <p:blipFill>
          <a:blip r:embed="rId3" cstate="print"/>
          <a:stretch>
            <a:fillRect/>
          </a:stretch>
        </p:blipFill>
        <p:spPr>
          <a:xfrm>
            <a:off x="8807395" y="6126090"/>
            <a:ext cx="320040" cy="731520"/>
          </a:xfrm>
          <a:prstGeom prst="rect">
            <a:avLst/>
          </a:prstGeom>
        </p:spPr>
      </p:pic>
      <p:sp>
        <p:nvSpPr>
          <p:cNvPr id="8" name="Rectangle 7"/>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362830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6" grpId="0" animBg="1"/>
      <p:bldP spid="6" grpId="1"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sz="half" idx="1"/>
          </p:nvPr>
        </p:nvSpPr>
        <p:spPr/>
        <p:txBody>
          <a:bodyPr>
            <a:normAutofit/>
          </a:bodyPr>
          <a:lstStyle/>
          <a:p>
            <a:pPr marL="514350" indent="-514350" algn="l">
              <a:spcBef>
                <a:spcPts val="0"/>
              </a:spcBef>
              <a:buFont typeface="Arial" panose="020B0604020202020204" pitchFamily="34" charset="0"/>
              <a:buChar char="•"/>
            </a:pPr>
            <a:r>
              <a:rPr lang="en-US" dirty="0" smtClean="0">
                <a:solidFill>
                  <a:schemeClr val="tx1"/>
                </a:solidFill>
              </a:rPr>
              <a:t>Consider today’s discussion</a:t>
            </a:r>
          </a:p>
          <a:p>
            <a:pPr marL="514350" indent="-514350" algn="l">
              <a:spcBef>
                <a:spcPts val="0"/>
              </a:spcBef>
              <a:buFont typeface="Arial" panose="020B0604020202020204" pitchFamily="34" charset="0"/>
              <a:buChar char="•"/>
            </a:pPr>
            <a:endParaRPr lang="en-US" sz="800" dirty="0" smtClean="0">
              <a:solidFill>
                <a:schemeClr val="tx1"/>
              </a:solidFill>
            </a:endParaRPr>
          </a:p>
          <a:p>
            <a:pPr marL="514350" indent="-514350" algn="l">
              <a:spcBef>
                <a:spcPts val="0"/>
              </a:spcBef>
              <a:buFont typeface="Arial" panose="020B0604020202020204" pitchFamily="34" charset="0"/>
              <a:buChar char="•"/>
            </a:pPr>
            <a:r>
              <a:rPr lang="en-US" dirty="0" smtClean="0">
                <a:solidFill>
                  <a:schemeClr val="tx1"/>
                </a:solidFill>
              </a:rPr>
              <a:t>Draft key meeting notes </a:t>
            </a:r>
          </a:p>
          <a:p>
            <a:pPr marL="514350" indent="-514350" algn="l">
              <a:spcBef>
                <a:spcPts val="0"/>
              </a:spcBef>
              <a:buFont typeface="Arial" panose="020B0604020202020204" pitchFamily="34" charset="0"/>
              <a:buChar char="•"/>
            </a:pPr>
            <a:endParaRPr lang="en-US" sz="800" dirty="0" smtClean="0">
              <a:solidFill>
                <a:schemeClr val="tx1"/>
              </a:solidFill>
            </a:endParaRPr>
          </a:p>
          <a:p>
            <a:pPr marL="514350" indent="-514350" algn="l">
              <a:spcBef>
                <a:spcPts val="0"/>
              </a:spcBef>
              <a:buFont typeface="Arial" panose="020B0604020202020204" pitchFamily="34" charset="0"/>
              <a:buChar char="•"/>
            </a:pPr>
            <a:r>
              <a:rPr lang="en-US" dirty="0" smtClean="0">
                <a:solidFill>
                  <a:schemeClr val="tx1"/>
                </a:solidFill>
              </a:rPr>
              <a:t>Share notes with Committee for review</a:t>
            </a:r>
          </a:p>
          <a:p>
            <a:pPr marL="514350" indent="-514350" algn="l">
              <a:spcBef>
                <a:spcPts val="0"/>
              </a:spcBef>
              <a:buFont typeface="Arial" panose="020B0604020202020204" pitchFamily="34" charset="0"/>
              <a:buChar char="•"/>
            </a:pPr>
            <a:endParaRPr lang="en-US" sz="800" dirty="0" smtClean="0">
              <a:solidFill>
                <a:schemeClr val="tx1"/>
              </a:solidFill>
            </a:endParaRPr>
          </a:p>
          <a:p>
            <a:pPr algn="l">
              <a:spcBef>
                <a:spcPts val="0"/>
              </a:spcBef>
            </a:pPr>
            <a:r>
              <a:rPr lang="en-US" dirty="0" smtClean="0">
                <a:solidFill>
                  <a:schemeClr val="tx1"/>
                </a:solidFill>
              </a:rPr>
              <a:t>  Draft </a:t>
            </a:r>
            <a:r>
              <a:rPr lang="en-US" dirty="0" smtClean="0"/>
              <a:t>r</a:t>
            </a:r>
            <a:r>
              <a:rPr lang="en-US" dirty="0" smtClean="0">
                <a:solidFill>
                  <a:schemeClr val="tx1"/>
                </a:solidFill>
              </a:rPr>
              <a:t>ulemaking         </a:t>
            </a:r>
          </a:p>
          <a:p>
            <a:pPr marL="0" indent="0" algn="l">
              <a:spcBef>
                <a:spcPts val="0"/>
              </a:spcBef>
              <a:buNone/>
            </a:pPr>
            <a:r>
              <a:rPr lang="en-US" dirty="0"/>
              <a:t> </a:t>
            </a:r>
            <a:r>
              <a:rPr lang="en-US" dirty="0" smtClean="0"/>
              <a:t>    </a:t>
            </a:r>
            <a:r>
              <a:rPr lang="en-US" dirty="0" smtClean="0">
                <a:solidFill>
                  <a:schemeClr val="tx1"/>
                </a:solidFill>
              </a:rPr>
              <a:t>documents</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2163505"/>
            <a:ext cx="4038600" cy="2681365"/>
          </a:xfrm>
          <a:prstGeom prst="rect">
            <a:avLst/>
          </a:prstGeom>
          <a:ln>
            <a:noFill/>
          </a:ln>
          <a:effectLst>
            <a:softEdge rad="112500"/>
          </a:effectLst>
        </p:spPr>
      </p:pic>
      <p:sp>
        <p:nvSpPr>
          <p:cNvPr id="5" name="Title 1"/>
          <p:cNvSpPr txBox="1">
            <a:spLocks/>
          </p:cNvSpPr>
          <p:nvPr/>
        </p:nvSpPr>
        <p:spPr>
          <a:xfrm>
            <a:off x="533400" y="4572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Next Steps</a:t>
            </a:r>
            <a:endParaRPr lang="en-US" sz="3200" dirty="0">
              <a:solidFill>
                <a:schemeClr val="bg1"/>
              </a:solidFill>
              <a:latin typeface="Arial" pitchFamily="34" charset="0"/>
              <a:cs typeface="Arial" pitchFamily="34" charset="0"/>
            </a:endParaRPr>
          </a:p>
        </p:txBody>
      </p:sp>
      <p:sp>
        <p:nvSpPr>
          <p:cNvPr id="4" name="Rectangle 3"/>
          <p:cNvSpPr/>
          <p:nvPr/>
        </p:nvSpPr>
        <p:spPr>
          <a:xfrm>
            <a:off x="152400" y="61919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9" name="TextBox 8"/>
          <p:cNvSpPr txBox="1"/>
          <p:nvPr/>
        </p:nvSpPr>
        <p:spPr>
          <a:xfrm>
            <a:off x="4495800" y="4825904"/>
            <a:ext cx="3969026" cy="461665"/>
          </a:xfrm>
          <a:prstGeom prst="rect">
            <a:avLst/>
          </a:prstGeom>
          <a:noFill/>
        </p:spPr>
        <p:txBody>
          <a:bodyPr wrap="square" rtlCol="0">
            <a:spAutoFit/>
          </a:bodyPr>
          <a:lstStyle/>
          <a:p>
            <a:r>
              <a:rPr lang="en-US" sz="800" dirty="0"/>
              <a:t>Source: https://commons.wikimedia.org/wiki/File:Malheur_River_(Malheur_County,_Oregon_scenic_images)_(malDA0043a).jpg</a:t>
            </a:r>
          </a:p>
        </p:txBody>
      </p:sp>
      <p:sp>
        <p:nvSpPr>
          <p:cNvPr id="7" name="Slide Number Placeholder 6"/>
          <p:cNvSpPr>
            <a:spLocks noGrp="1"/>
          </p:cNvSpPr>
          <p:nvPr>
            <p:ph type="sldNum" sz="quarter" idx="12"/>
          </p:nvPr>
        </p:nvSpPr>
        <p:spPr/>
        <p:txBody>
          <a:bodyPr/>
          <a:lstStyle/>
          <a:p>
            <a:fld id="{1939E361-6CC3-4B93-8D02-0CA414705067}" type="slidenum">
              <a:rPr lang="en-US" smtClean="0"/>
              <a:pPr/>
              <a:t>63</a:t>
            </a:fld>
            <a:endParaRPr lang="en-US"/>
          </a:p>
        </p:txBody>
      </p:sp>
    </p:spTree>
    <p:extLst>
      <p:ext uri="{BB962C8B-B14F-4D97-AF65-F5344CB8AC3E}">
        <p14:creationId xmlns:p14="http://schemas.microsoft.com/office/powerpoint/2010/main" val="4074149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2" y="436214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B656"/>
                </a:solidFill>
                <a:effectLst/>
                <a:uLnTx/>
                <a:uFillTx/>
                <a:latin typeface="Calibri"/>
                <a:ea typeface="+mn-ea"/>
                <a:cs typeface="+mn-cs"/>
              </a:rPr>
              <a:t>C</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7" y="1478749"/>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923600" y="1478749"/>
            <a:ext cx="117850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Hearing and EQC information 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71625" y="4365222"/>
            <a:ext cx="11785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52BA"/>
                </a:solidFill>
                <a:effectLst/>
                <a:uLnTx/>
                <a:uFillTx/>
                <a:latin typeface="Calibri"/>
                <a:ea typeface="+mn-ea"/>
                <a:cs typeface="+mn-cs"/>
              </a:rPr>
              <a:t>P</a:t>
            </a: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372540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sz="half" idx="1"/>
          </p:nvPr>
        </p:nvSpPr>
        <p:spPr>
          <a:xfrm>
            <a:off x="457200" y="1828800"/>
            <a:ext cx="8153400" cy="4297363"/>
          </a:xfrm>
        </p:spPr>
        <p:txBody>
          <a:bodyPr>
            <a:normAutofit fontScale="70000" lnSpcReduction="20000"/>
          </a:bodyPr>
          <a:lstStyle/>
          <a:p>
            <a:r>
              <a:rPr lang="en-US" dirty="0"/>
              <a:t>Finalize committee notes/follow-ups		Mid-Oct – Nov 2018</a:t>
            </a:r>
            <a:endParaRPr lang="en-ZW" dirty="0"/>
          </a:p>
          <a:p>
            <a:r>
              <a:rPr lang="en-US" dirty="0"/>
              <a:t>Draft Public Notice; redline rules		Sept-Oct 2018</a:t>
            </a:r>
            <a:endParaRPr lang="en-ZW" dirty="0"/>
          </a:p>
          <a:p>
            <a:r>
              <a:rPr lang="en-US" dirty="0"/>
              <a:t>Planning for hearing (Ptld)			Oct 2018</a:t>
            </a:r>
            <a:endParaRPr lang="en-ZW" dirty="0"/>
          </a:p>
          <a:p>
            <a:r>
              <a:rPr lang="en-US" dirty="0"/>
              <a:t>Internal Notice Review                                	Nov 23, 2018  </a:t>
            </a:r>
            <a:endParaRPr lang="en-ZW" dirty="0"/>
          </a:p>
          <a:p>
            <a:r>
              <a:rPr lang="en-US" dirty="0"/>
              <a:t>File Notice/Public Comment Opens           	Dec 7, </a:t>
            </a:r>
            <a:r>
              <a:rPr lang="en-US" dirty="0" smtClean="0"/>
              <a:t>2018</a:t>
            </a:r>
            <a:r>
              <a:rPr lang="en-US" dirty="0"/>
              <a:t>                </a:t>
            </a:r>
            <a:endParaRPr lang="en-ZW" dirty="0"/>
          </a:p>
          <a:p>
            <a:r>
              <a:rPr lang="en-US" dirty="0"/>
              <a:t>Notice published in State Bulletin               	Jan 2019                  </a:t>
            </a:r>
            <a:endParaRPr lang="en-ZW" dirty="0"/>
          </a:p>
          <a:p>
            <a:r>
              <a:rPr lang="en-US" dirty="0"/>
              <a:t>Public Hearing                                                  </a:t>
            </a:r>
            <a:r>
              <a:rPr lang="en-US" dirty="0" smtClean="0"/>
              <a:t>Jan </a:t>
            </a:r>
            <a:r>
              <a:rPr lang="en-US" dirty="0"/>
              <a:t>10, 2019</a:t>
            </a:r>
            <a:endParaRPr lang="en-ZW" dirty="0"/>
          </a:p>
          <a:p>
            <a:r>
              <a:rPr lang="en-US" dirty="0"/>
              <a:t>Public Comment closed                                	Jan 14, 2019 </a:t>
            </a:r>
            <a:endParaRPr lang="en-ZW" dirty="0"/>
          </a:p>
          <a:p>
            <a:r>
              <a:rPr lang="en-US" u="sng" dirty="0">
                <a:hlinkClick r:id="rId3"/>
              </a:rPr>
              <a:t>EQC Meeting</a:t>
            </a:r>
            <a:r>
              <a:rPr lang="en-US" dirty="0"/>
              <a:t>                                                    </a:t>
            </a:r>
            <a:r>
              <a:rPr lang="en-US" dirty="0" smtClean="0"/>
              <a:t>May </a:t>
            </a:r>
            <a:r>
              <a:rPr lang="en-US" dirty="0"/>
              <a:t>7-8, 2019 </a:t>
            </a:r>
            <a:endParaRPr lang="en-ZW" dirty="0"/>
          </a:p>
          <a:p>
            <a:r>
              <a:rPr lang="en-US" dirty="0"/>
              <a:t>Rules effective upon state filing                 	May 2019  </a:t>
            </a:r>
            <a:endParaRPr lang="en-ZW" dirty="0"/>
          </a:p>
          <a:p>
            <a:r>
              <a:rPr lang="en-US" dirty="0"/>
              <a:t>Generator Outreach/Communications    	May – Jul 2019   </a:t>
            </a:r>
            <a:endParaRPr lang="en-ZW" dirty="0"/>
          </a:p>
          <a:p>
            <a:r>
              <a:rPr lang="en-US" u="sng" dirty="0">
                <a:hlinkClick r:id="rId4"/>
              </a:rPr>
              <a:t>Published on Secretary of State Web </a:t>
            </a:r>
            <a:r>
              <a:rPr lang="en-US" dirty="0"/>
              <a:t>       	Jun 1, 2019 </a:t>
            </a:r>
            <a:endParaRPr lang="en-ZW" dirty="0"/>
          </a:p>
          <a:p>
            <a:pPr algn="l"/>
            <a:endParaRPr lang="en-US" dirty="0" smtClean="0">
              <a:solidFill>
                <a:schemeClr val="tx1"/>
              </a:solidFill>
            </a:endParaRPr>
          </a:p>
        </p:txBody>
      </p:sp>
      <p:sp>
        <p:nvSpPr>
          <p:cNvPr id="5" name="Title 1"/>
          <p:cNvSpPr txBox="1">
            <a:spLocks/>
          </p:cNvSpPr>
          <p:nvPr/>
        </p:nvSpPr>
        <p:spPr>
          <a:xfrm>
            <a:off x="533400" y="4572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Rulemaking Anticipated Timeline</a:t>
            </a:r>
            <a:endParaRPr lang="en-US" sz="3200" dirty="0">
              <a:solidFill>
                <a:schemeClr val="bg1"/>
              </a:solidFill>
              <a:latin typeface="Arial" pitchFamily="34" charset="0"/>
              <a:cs typeface="Arial" pitchFamily="34" charset="0"/>
            </a:endParaRPr>
          </a:p>
        </p:txBody>
      </p:sp>
      <p:sp>
        <p:nvSpPr>
          <p:cNvPr id="4" name="Rectangle 3"/>
          <p:cNvSpPr/>
          <p:nvPr/>
        </p:nvSpPr>
        <p:spPr>
          <a:xfrm>
            <a:off x="152400" y="61919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5" cstate="print"/>
          <a:stretch>
            <a:fillRect/>
          </a:stretch>
        </p:blipFill>
        <p:spPr>
          <a:xfrm>
            <a:off x="8458200" y="601980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65</a:t>
            </a:fld>
            <a:endParaRPr lang="en-US"/>
          </a:p>
        </p:txBody>
      </p:sp>
    </p:spTree>
    <p:extLst>
      <p:ext uri="{BB962C8B-B14F-4D97-AF65-F5344CB8AC3E}">
        <p14:creationId xmlns:p14="http://schemas.microsoft.com/office/powerpoint/2010/main" val="1095281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thank-you[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00200"/>
            <a:ext cx="4800600" cy="3181350"/>
          </a:xfrm>
          <a:prstGeom prst="rect">
            <a:avLst/>
          </a:prstGeom>
          <a:solidFill>
            <a:srgbClr val="439777"/>
          </a:solidFill>
          <a:ln>
            <a:noFill/>
          </a:ln>
        </p:spPr>
      </p:pic>
      <p:sp>
        <p:nvSpPr>
          <p:cNvPr id="2" name="Slide Number Placeholder 1"/>
          <p:cNvSpPr>
            <a:spLocks noGrp="1"/>
          </p:cNvSpPr>
          <p:nvPr>
            <p:ph type="sldNum" sz="quarter" idx="12"/>
          </p:nvPr>
        </p:nvSpPr>
        <p:spPr/>
        <p:txBody>
          <a:bodyPr/>
          <a:lstStyle/>
          <a:p>
            <a:fld id="{1939E361-6CC3-4B93-8D02-0CA414705067}" type="slidenum">
              <a:rPr lang="en-US" smtClean="0"/>
              <a:pPr/>
              <a:t>66</a:t>
            </a:fld>
            <a:endParaRPr lang="en-US"/>
          </a:p>
        </p:txBody>
      </p:sp>
    </p:spTree>
    <p:extLst>
      <p:ext uri="{BB962C8B-B14F-4D97-AF65-F5344CB8AC3E}">
        <p14:creationId xmlns:p14="http://schemas.microsoft.com/office/powerpoint/2010/main" val="327131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Background –            Program Portfolio</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1"/>
          </p:nvPr>
        </p:nvSpPr>
        <p:spPr>
          <a:xfrm>
            <a:off x="457200" y="1830387"/>
            <a:ext cx="3962400" cy="4525963"/>
          </a:xfrm>
        </p:spPr>
        <p:txBody>
          <a:bodyPr>
            <a:normAutofit/>
          </a:bodyPr>
          <a:lstStyle/>
          <a:p>
            <a:r>
              <a:rPr lang="en-US" dirty="0" smtClean="0"/>
              <a:t>Compliance and enforcement</a:t>
            </a:r>
          </a:p>
          <a:p>
            <a:r>
              <a:rPr lang="en-US" dirty="0" smtClean="0"/>
              <a:t>Technical </a:t>
            </a:r>
            <a:r>
              <a:rPr lang="en-US" dirty="0"/>
              <a:t>Assistance</a:t>
            </a:r>
          </a:p>
          <a:p>
            <a:pPr>
              <a:lnSpc>
                <a:spcPct val="150000"/>
              </a:lnSpc>
            </a:pPr>
            <a:r>
              <a:rPr lang="en-US" dirty="0" smtClean="0"/>
              <a:t>Permitting</a:t>
            </a:r>
          </a:p>
          <a:p>
            <a:pPr>
              <a:lnSpc>
                <a:spcPct val="150000"/>
              </a:lnSpc>
            </a:pPr>
            <a:r>
              <a:rPr lang="en-US" dirty="0" smtClean="0"/>
              <a:t>Data Management </a:t>
            </a:r>
          </a:p>
          <a:p>
            <a:pPr>
              <a:lnSpc>
                <a:spcPct val="150000"/>
              </a:lnSpc>
            </a:pPr>
            <a:r>
              <a:rPr lang="en-US" dirty="0" smtClean="0"/>
              <a:t>Policy </a:t>
            </a:r>
          </a:p>
        </p:txBody>
      </p:sp>
      <p:graphicFrame>
        <p:nvGraphicFramePr>
          <p:cNvPr id="11" name="Content Placeholder 3"/>
          <p:cNvGraphicFramePr>
            <a:graphicFrameLocks noGrp="1"/>
          </p:cNvGraphicFramePr>
          <p:nvPr>
            <p:ph sz="half" idx="2"/>
            <p:extLst/>
          </p:nvPr>
        </p:nvGraphicFramePr>
        <p:xfrm>
          <a:off x="3886200" y="1417638"/>
          <a:ext cx="5867400" cy="530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85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FFC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129879"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Headquarters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Northwest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Western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Eastern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TA          Inspection        Permit         Administration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272252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32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6" name="Chart 5"/>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170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27482" y="3048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Hazardous Waste Fees</a:t>
            </a:r>
          </a:p>
        </p:txBody>
      </p:sp>
      <p:sp>
        <p:nvSpPr>
          <p:cNvPr id="4" name="Rectangle 3">
            <a:extLst>
              <a:ext uri="{FF2B5EF4-FFF2-40B4-BE49-F238E27FC236}">
                <a16:creationId xmlns:a16="http://schemas.microsoft.com/office/drawing/2014/main" id="{F7BE60E7-B3E2-4C91-A93F-55C163F2C72A}"/>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9220"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609600" y="1697038"/>
            <a:ext cx="7924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t>PUBLIC INVOLVEMENT, COMMENTS and RESPONSES</a:t>
            </a:r>
          </a:p>
          <a:p>
            <a:pPr eaLnBrk="1" hangingPunct="1">
              <a:spcBef>
                <a:spcPct val="0"/>
              </a:spcBef>
              <a:buFontTx/>
              <a:buNone/>
            </a:pPr>
            <a:endParaRPr lang="en-US" altLang="en-US" sz="1600" b="1" dirty="0"/>
          </a:p>
          <a:p>
            <a:pPr eaLnBrk="1" hangingPunct="1">
              <a:lnSpc>
                <a:spcPct val="150000"/>
              </a:lnSpc>
              <a:spcBef>
                <a:spcPct val="0"/>
              </a:spcBef>
              <a:buFontTx/>
              <a:buNone/>
            </a:pPr>
            <a:r>
              <a:rPr lang="en-US" altLang="en-US" sz="2000" b="1" dirty="0"/>
              <a:t>The proposed rules were placed on public notice on </a:t>
            </a:r>
            <a:r>
              <a:rPr lang="en-US" altLang="en-US" sz="2000" b="1" dirty="0" smtClean="0"/>
              <a:t>December 14, </a:t>
            </a:r>
            <a:r>
              <a:rPr lang="en-US" altLang="en-US" sz="2000" b="1" dirty="0"/>
              <a:t>2018. </a:t>
            </a:r>
          </a:p>
          <a:p>
            <a:pPr eaLnBrk="1" hangingPunct="1">
              <a:lnSpc>
                <a:spcPct val="150000"/>
              </a:lnSpc>
              <a:spcBef>
                <a:spcPct val="0"/>
              </a:spcBef>
              <a:buFontTx/>
              <a:buNone/>
            </a:pPr>
            <a:r>
              <a:rPr lang="en-US" altLang="en-US" sz="2000" b="1" dirty="0"/>
              <a:t>DEQ held a public hearing in Portland on </a:t>
            </a:r>
            <a:r>
              <a:rPr lang="en-US" altLang="en-US" sz="2000" b="1" dirty="0" smtClean="0"/>
              <a:t>January 17, 2019.</a:t>
            </a:r>
            <a:endParaRPr lang="en-US" altLang="en-US" sz="2000" b="1" dirty="0"/>
          </a:p>
          <a:p>
            <a:pPr eaLnBrk="1" hangingPunct="1">
              <a:lnSpc>
                <a:spcPct val="150000"/>
              </a:lnSpc>
              <a:spcBef>
                <a:spcPct val="0"/>
              </a:spcBef>
              <a:buFontTx/>
              <a:buNone/>
            </a:pPr>
            <a:r>
              <a:rPr lang="en-US" altLang="en-US" sz="2000" b="1" dirty="0"/>
              <a:t>The public comment period ended on June </a:t>
            </a:r>
            <a:r>
              <a:rPr lang="en-US" altLang="en-US" sz="2000" b="1" dirty="0" smtClean="0"/>
              <a:t>22, 2019.</a:t>
            </a:r>
            <a:endParaRPr lang="en-US" altLang="en-US" sz="2000" b="1" dirty="0"/>
          </a:p>
          <a:p>
            <a:pPr eaLnBrk="1" hangingPunct="1">
              <a:lnSpc>
                <a:spcPct val="150000"/>
              </a:lnSpc>
              <a:spcBef>
                <a:spcPct val="0"/>
              </a:spcBef>
              <a:buFontTx/>
              <a:buNone/>
            </a:pPr>
            <a:r>
              <a:rPr lang="en-US" altLang="en-US" sz="2000" b="1" dirty="0" smtClean="0"/>
              <a:t>No </a:t>
            </a:r>
            <a:r>
              <a:rPr lang="en-US" altLang="en-US" sz="2000" b="1" dirty="0"/>
              <a:t>comments were received.</a:t>
            </a:r>
          </a:p>
          <a:p>
            <a:pPr eaLnBrk="1" hangingPunct="1">
              <a:lnSpc>
                <a:spcPct val="150000"/>
              </a:lnSpc>
              <a:spcBef>
                <a:spcPct val="0"/>
              </a:spcBef>
              <a:buFontTx/>
              <a:buNone/>
            </a:pPr>
            <a:r>
              <a:rPr lang="en-US" altLang="en-US" sz="2000" b="1" dirty="0"/>
              <a:t>No changes to the proposed rules were made based on the comments.</a:t>
            </a:r>
          </a:p>
          <a:p>
            <a:pPr eaLnBrk="1" hangingPunct="1">
              <a:lnSpc>
                <a:spcPct val="150000"/>
              </a:lnSpc>
              <a:spcBef>
                <a:spcPct val="0"/>
              </a:spcBef>
              <a:buFontTx/>
              <a:buNone/>
            </a:pPr>
            <a:endParaRPr lang="en-US" altLang="en-US" sz="2000" b="1" dirty="0"/>
          </a:p>
        </p:txBody>
      </p:sp>
    </p:spTree>
    <p:extLst>
      <p:ext uri="{BB962C8B-B14F-4D97-AF65-F5344CB8AC3E}">
        <p14:creationId xmlns:p14="http://schemas.microsoft.com/office/powerpoint/2010/main" val="103625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304800"/>
            <a:ext cx="8321675" cy="10668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Generator &amp; Permit Fees</a:t>
            </a:r>
          </a:p>
        </p:txBody>
      </p:sp>
      <p:sp>
        <p:nvSpPr>
          <p:cNvPr id="3" name="Subtitle 2">
            <a:extLst>
              <a:ext uri="{FF2B5EF4-FFF2-40B4-BE49-F238E27FC236}">
                <a16:creationId xmlns:a16="http://schemas.microsoft.com/office/drawing/2014/main" id="{B2D82579-5B38-49F7-967A-AADF98F2BF28}"/>
              </a:ext>
            </a:extLst>
          </p:cNvPr>
          <p:cNvSpPr>
            <a:spLocks noGrp="1"/>
          </p:cNvSpPr>
          <p:nvPr>
            <p:ph type="subTitle" idx="1"/>
          </p:nvPr>
        </p:nvSpPr>
        <p:spPr>
          <a:xfrm>
            <a:off x="533400" y="1828800"/>
            <a:ext cx="8077200" cy="3429000"/>
          </a:xfrm>
        </p:spPr>
        <p:txBody>
          <a:bodyPr rtlCol="0">
            <a:normAutofit/>
          </a:bodyPr>
          <a:lstStyle/>
          <a:p>
            <a:pPr eaLnBrk="1" fontAlgn="t" hangingPunct="1">
              <a:spcAft>
                <a:spcPts val="600"/>
              </a:spcAft>
              <a:defRPr/>
            </a:pPr>
            <a:r>
              <a:rPr lang="en-US" sz="3000" dirty="0"/>
              <a:t> </a:t>
            </a:r>
            <a:r>
              <a:rPr lang="en-US" sz="3000" b="1" dirty="0">
                <a:solidFill>
                  <a:schemeClr val="tx1"/>
                </a:solidFill>
              </a:rPr>
              <a:t>RECOMMENDATION</a:t>
            </a:r>
          </a:p>
          <a:p>
            <a:pPr eaLnBrk="1" fontAlgn="auto" hangingPunct="1">
              <a:spcAft>
                <a:spcPts val="0"/>
              </a:spcAft>
              <a:defRPr/>
            </a:pPr>
            <a:r>
              <a:rPr lang="en-US" sz="3000" dirty="0">
                <a:solidFill>
                  <a:schemeClr val="tx1"/>
                </a:solidFill>
              </a:rPr>
              <a:t>    DEQ recommends that the Environmental Quality Commission adopt Phase One of the proposed rules in Attachment A as part of chapter 340 of the Oregon Administrative Rules.</a:t>
            </a: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A94396F1-7CA4-4D9A-8306-C7BD9D3A6A18}"/>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11269"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378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Contacts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95400"/>
            <a:ext cx="8534400" cy="5334000"/>
          </a:xfrm>
          <a:solidFill>
            <a:schemeClr val="bg1"/>
          </a:solidFill>
          <a:ln>
            <a:noFill/>
          </a:ln>
        </p:spPr>
        <p:txBody>
          <a:bodyPr>
            <a:normAutofit/>
          </a:bodyPr>
          <a:lstStyle/>
          <a:p>
            <a:pPr lvl="0" algn="l"/>
            <a:endParaRPr lang="en-US" sz="1000" dirty="0" smtClean="0"/>
          </a:p>
          <a:p>
            <a:pPr lvl="0">
              <a:spcBef>
                <a:spcPts val="0"/>
              </a:spcBef>
            </a:pPr>
            <a:endParaRPr lang="en-US" sz="2800" dirty="0" smtClean="0">
              <a:solidFill>
                <a:schemeClr val="tx1"/>
              </a:solidFill>
            </a:endParaRPr>
          </a:p>
          <a:p>
            <a:pPr lvl="0">
              <a:spcBef>
                <a:spcPts val="0"/>
              </a:spcBef>
            </a:pPr>
            <a:endParaRPr lang="en-US" sz="2800" dirty="0">
              <a:solidFill>
                <a:schemeClr val="tx1"/>
              </a:solidFill>
            </a:endParaRPr>
          </a:p>
          <a:p>
            <a:pPr lvl="0">
              <a:spcBef>
                <a:spcPts val="0"/>
              </a:spcBef>
            </a:pPr>
            <a:r>
              <a:rPr lang="en-US" sz="2800" dirty="0" smtClean="0">
                <a:solidFill>
                  <a:schemeClr val="tx1"/>
                </a:solidFill>
              </a:rPr>
              <a:t>David Livengood, Project Sponsor</a:t>
            </a:r>
          </a:p>
          <a:p>
            <a:pPr lvl="0">
              <a:spcBef>
                <a:spcPts val="0"/>
              </a:spcBef>
            </a:pPr>
            <a:r>
              <a:rPr lang="en-US" sz="2800" dirty="0" smtClean="0">
                <a:solidFill>
                  <a:schemeClr val="tx1"/>
                </a:solidFill>
                <a:hlinkClick r:id="rId3"/>
              </a:rPr>
              <a:t>Livengood.david@deq.state.or.us</a:t>
            </a:r>
            <a:endParaRPr lang="en-US" sz="2800" dirty="0" smtClean="0">
              <a:solidFill>
                <a:schemeClr val="tx1"/>
              </a:solidFill>
            </a:endParaRPr>
          </a:p>
          <a:p>
            <a:pPr lvl="0">
              <a:spcBef>
                <a:spcPts val="0"/>
              </a:spcBef>
            </a:pPr>
            <a:r>
              <a:rPr lang="en-US" sz="2800" dirty="0" smtClean="0">
                <a:solidFill>
                  <a:schemeClr val="tx1"/>
                </a:solidFill>
              </a:rPr>
              <a:t>503.229.5769</a:t>
            </a:r>
          </a:p>
          <a:p>
            <a:pPr lvl="0">
              <a:spcBef>
                <a:spcPts val="0"/>
              </a:spcBef>
            </a:pPr>
            <a:endParaRPr lang="en-US" sz="2800" dirty="0"/>
          </a:p>
          <a:p>
            <a:pPr lvl="0">
              <a:spcBef>
                <a:spcPts val="0"/>
              </a:spcBef>
            </a:pPr>
            <a:r>
              <a:rPr lang="en-US" sz="2800" dirty="0" smtClean="0">
                <a:solidFill>
                  <a:schemeClr val="tx1"/>
                </a:solidFill>
              </a:rPr>
              <a:t>Jeannette Acomb, Project Lead</a:t>
            </a:r>
          </a:p>
          <a:p>
            <a:pPr lvl="0">
              <a:spcBef>
                <a:spcPts val="0"/>
              </a:spcBef>
            </a:pPr>
            <a:r>
              <a:rPr lang="en-US" sz="2800" dirty="0" smtClean="0">
                <a:solidFill>
                  <a:schemeClr val="tx1"/>
                </a:solidFill>
                <a:hlinkClick r:id="rId4"/>
              </a:rPr>
              <a:t>Acomb.Jeannette@deq.state.or.us</a:t>
            </a:r>
            <a:endParaRPr lang="en-US" sz="2800" dirty="0" smtClean="0">
              <a:solidFill>
                <a:schemeClr val="tx1"/>
              </a:solidFill>
            </a:endParaRPr>
          </a:p>
          <a:p>
            <a:pPr lvl="0">
              <a:spcBef>
                <a:spcPts val="0"/>
              </a:spcBef>
            </a:pPr>
            <a:r>
              <a:rPr lang="en-US" sz="2800" dirty="0" smtClean="0">
                <a:solidFill>
                  <a:schemeClr val="tx1"/>
                </a:solidFill>
              </a:rPr>
              <a:t>503.229.6303</a:t>
            </a:r>
          </a:p>
          <a:p>
            <a:pPr lvl="0"/>
            <a:endParaRPr lang="en-US" sz="2800" dirty="0" smtClean="0"/>
          </a:p>
          <a:p>
            <a:pPr lvl="0"/>
            <a:endParaRPr lang="en-US" sz="2800" dirty="0"/>
          </a:p>
        </p:txBody>
      </p:sp>
    </p:spTree>
    <p:extLst>
      <p:ext uri="{BB962C8B-B14F-4D97-AF65-F5344CB8AC3E}">
        <p14:creationId xmlns:p14="http://schemas.microsoft.com/office/powerpoint/2010/main" val="14406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Read-Only]" id="{7970BDC3-28B1-430B-A5CE-D89E7E0FF1C7}" vid="{25AE1362-4680-423C-BD0B-3665CA5C09A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mmitRulePresentation.potx" id="{23832B44-9798-4E51-A5DB-42237CED6B71}" vid="{35A370D4-5D6E-4EEA-9E82-F197FB5EF818}"/>
    </a:ext>
  </a:extLst>
</a:theme>
</file>

<file path=ppt/theme/theme3.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QC FINAL Caldera 010719.potx" id="{AD373247-9F23-44F3-B1F6-DE08D40B0523}" vid="{9889FA5B-5E11-4B98-B73B-EE8520B69C6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ListId:docs;">EQC Preparation</Topic>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B034C0DA662344A853A99D8BD3D7C8" ma:contentTypeVersion="" ma:contentTypeDescription="Create a new document." ma:contentTypeScope="" ma:versionID="a9c7d3a6a3d45b3a61aac1a001a62b83">
  <xsd:schema xmlns:xsd="http://www.w3.org/2001/XMLSchema" xmlns:xs="http://www.w3.org/2001/XMLSchema" xmlns:p="http://schemas.microsoft.com/office/2006/metadata/properties" xmlns:ns2="$ListId:docs;" targetNamespace="http://schemas.microsoft.com/office/2006/metadata/properties" ma:root="true" ma:fieldsID="aa39af51ed03c2af0534ab4ccf469737"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Planning"/>
          <xsd:enumeration value="Stakeholder Involvement"/>
          <xsd:enumeration value="Fee Approval"/>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594EC8-188C-4366-83D5-656EE16AC4AD}">
  <ds:schemaRefs>
    <ds:schemaRef ds:uri="http://purl.org/dc/elements/1.1/"/>
    <ds:schemaRef ds:uri="http://schemas.microsoft.com/office/2006/metadata/properties"/>
    <ds:schemaRef ds:uri="$ListId:doc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308E9712-6773-4FFB-ADC9-C64986663F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B93BE5-F755-4291-BA7D-567C6ADDBC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8615</TotalTime>
  <Words>12145</Words>
  <Application>Microsoft Office PowerPoint</Application>
  <PresentationFormat>On-screen Show (4:3)</PresentationFormat>
  <Paragraphs>1995</Paragraphs>
  <Slides>69</Slides>
  <Notes>69</Notes>
  <HiddenSlides>60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69</vt:i4>
      </vt:variant>
    </vt:vector>
  </HeadingPairs>
  <TitlesOfParts>
    <vt:vector size="81" baseType="lpstr">
      <vt:lpstr>Arial</vt:lpstr>
      <vt:lpstr>Calibri</vt:lpstr>
      <vt:lpstr>Century Gothic</vt:lpstr>
      <vt:lpstr>Courier New</vt:lpstr>
      <vt:lpstr>Symbol</vt:lpstr>
      <vt:lpstr>Times New Roman</vt:lpstr>
      <vt:lpstr>Wingdings</vt:lpstr>
      <vt:lpstr>Office Theme</vt:lpstr>
      <vt:lpstr>1_Office Theme</vt:lpstr>
      <vt:lpstr>PPTtemplate</vt:lpstr>
      <vt:lpstr>2_Office Theme</vt:lpstr>
      <vt:lpstr>Worksheet</vt:lpstr>
      <vt:lpstr>Hazardous Waste</vt:lpstr>
      <vt:lpstr>PowerPoint Presentation</vt:lpstr>
      <vt:lpstr>Proposed Hazardous Waste Fee Increases</vt:lpstr>
      <vt:lpstr>Proposed HW Generator Fee Increases </vt:lpstr>
      <vt:lpstr>Proposed HW Permitting Fee Increases </vt:lpstr>
      <vt:lpstr>Hazardous Waste Fee Increase 2019 </vt:lpstr>
      <vt:lpstr>Increase Hazardous Waste Fees</vt:lpstr>
      <vt:lpstr>Increase Generator &amp; Permit Fees</vt:lpstr>
      <vt:lpstr>Contacts</vt:lpstr>
      <vt:lpstr>Proposed Annual Compliance Determination Fee </vt:lpstr>
      <vt:lpstr>Management Method Factor Proposal</vt:lpstr>
      <vt:lpstr>Introduce Permit Key Questions</vt:lpstr>
      <vt:lpstr>Permit Annual Funding</vt:lpstr>
      <vt:lpstr>Permitting Annual Fee Proposal - #2</vt:lpstr>
      <vt:lpstr>Permitting Annual Fee Proposal - #1</vt:lpstr>
      <vt:lpstr>Sample Permitting Annual Fee Proposal #2 </vt:lpstr>
      <vt:lpstr>PowerPoint Presentation</vt:lpstr>
      <vt:lpstr>Permitting Modification Fee Proposal</vt:lpstr>
      <vt:lpstr>New Administrative Fee</vt:lpstr>
      <vt:lpstr>New Permit Annual Compliance Determination Fee Proposal - #1</vt:lpstr>
      <vt:lpstr>New Permit Annual Compliance Determination Fee Proposal - #2</vt:lpstr>
      <vt:lpstr>Permitting Summary</vt:lpstr>
      <vt:lpstr>Permit Annual Funding</vt:lpstr>
      <vt:lpstr>Discussion: Permit Key Questions</vt:lpstr>
      <vt:lpstr>Fiscal Impacts</vt:lpstr>
      <vt:lpstr>DEQ’s Fiscal Impact Statement  - #1</vt:lpstr>
      <vt:lpstr>DEQ’s Fiscal Impact Statement - #2</vt:lpstr>
      <vt:lpstr>Fiscal Impacts</vt:lpstr>
      <vt:lpstr>Mitigating Impacts to Small Business</vt:lpstr>
      <vt:lpstr>PowerPoint Presentation</vt:lpstr>
      <vt:lpstr>PowerPoint Presentation</vt:lpstr>
      <vt:lpstr>Recap Committee Meetings 1 &amp; 2</vt:lpstr>
      <vt:lpstr>Statutory Authority</vt:lpstr>
      <vt:lpstr>Permit Meeting Summary</vt:lpstr>
      <vt:lpstr>Generator Fee Key Questions</vt:lpstr>
      <vt:lpstr>Generator Fees Funding</vt:lpstr>
      <vt:lpstr>Proposed Generator Fee Increase</vt:lpstr>
      <vt:lpstr>Phased-In Annual Activity Verification Fee</vt:lpstr>
      <vt:lpstr>Current Generator Fee Formula</vt:lpstr>
      <vt:lpstr>Proposed Changes to Generator Fee Formula</vt:lpstr>
      <vt:lpstr>Generator Invoice -Current Example</vt:lpstr>
      <vt:lpstr>Phased-In Annual Activity Verification Fee</vt:lpstr>
      <vt:lpstr>Other Management Factors – Continued</vt:lpstr>
      <vt:lpstr>Generator Invoice Example</vt:lpstr>
      <vt:lpstr>Proposal Increase Summary</vt:lpstr>
      <vt:lpstr>New Management Factor – Continued</vt:lpstr>
      <vt:lpstr>Reminder: Generator Fee Cap</vt:lpstr>
      <vt:lpstr>Generator Fees Funding</vt:lpstr>
      <vt:lpstr>Discussion: Generator Fee Key Questions</vt:lpstr>
      <vt:lpstr>Fiscal Impact</vt:lpstr>
      <vt:lpstr>Business Case</vt:lpstr>
      <vt:lpstr>Building a Business Case - Generators</vt:lpstr>
      <vt:lpstr>Business Case – Generators Continued</vt:lpstr>
      <vt:lpstr>Building a Business Case - Permitting</vt:lpstr>
      <vt:lpstr>Fiscal Impacts</vt:lpstr>
      <vt:lpstr>DEQ’s Fiscal Impact Statement –  Permits # 1</vt:lpstr>
      <vt:lpstr>DEQ’s Fiscal Impact Statement –  Permits #2</vt:lpstr>
      <vt:lpstr>DEQ’s Fiscal Impact Statement</vt:lpstr>
      <vt:lpstr>Fiscal Impacts</vt:lpstr>
      <vt:lpstr>Mitigating Impacts to Small Business</vt:lpstr>
      <vt:lpstr>PowerPoint Presentation</vt:lpstr>
      <vt:lpstr>Multi-Phase Timeline</vt:lpstr>
      <vt:lpstr>PowerPoint Presentation</vt:lpstr>
      <vt:lpstr>Hazardous Waste Fee Increase 2019 </vt:lpstr>
      <vt:lpstr>PowerPoint Presentation</vt:lpstr>
      <vt:lpstr>PowerPoint Presentation</vt:lpstr>
      <vt:lpstr>Hazardous Waste Background –            Program Portfolio</vt:lpstr>
      <vt:lpstr>Hazardous Waste Program Background - Staff</vt:lpstr>
      <vt:lpstr>PowerPoint Presentation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Naples</dc:creator>
  <cp:lastModifiedBy>NAPLES Eileen</cp:lastModifiedBy>
  <cp:revision>348</cp:revision>
  <cp:lastPrinted>2019-03-28T15:41:49Z</cp:lastPrinted>
  <dcterms:created xsi:type="dcterms:W3CDTF">2018-10-03T15:46:23Z</dcterms:created>
  <dcterms:modified xsi:type="dcterms:W3CDTF">2019-04-01T23:31:36Z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0x01010015B034C0DA662344A853A99D8BD3D7C8</vt:lpwstr>
  </property>
</Properties>
</file>