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4527" autoAdjust="0"/>
  </p:normalViewPr>
  <p:slideViewPr>
    <p:cSldViewPr>
      <p:cViewPr varScale="1">
        <p:scale>
          <a:sx n="86" d="100"/>
          <a:sy n="86" d="100"/>
        </p:scale>
        <p:origin x="256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3/29/2019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defTabSz="931774">
              <a:buFont typeface="Arial" panose="020B0604020202020204" pitchFamily="34" charset="0"/>
              <a:buNone/>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285750"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Increases to both these fees is included in this rulemaking proposal. </a:t>
            </a:r>
          </a:p>
          <a:p>
            <a:pPr marL="285750" indent="-285750" defTabSz="931774">
              <a:buFont typeface="Arial" panose="020B0604020202020204" pitchFamily="34" charset="0"/>
              <a:buChar char="•"/>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60percent. Another</a:t>
            </a:r>
            <a:r>
              <a:rPr lang="en-US" sz="1400" baseline="0" dirty="0" smtClean="0"/>
              <a:t> example,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endParaRPr lang="en-US" sz="1400" b="1" strike="sngStrike" baseline="0" dirty="0" smtClean="0"/>
          </a:p>
          <a:p>
            <a:pPr defTabSz="931774">
              <a:defRPr/>
            </a:pPr>
            <a:r>
              <a:rPr lang="en-US" sz="1400" b="0" strike="noStrike" baseline="0" dirty="0" smtClean="0"/>
              <a:t>The proposed fee increases will help support our current staffing level and meet our core commitments until.</a:t>
            </a:r>
          </a:p>
          <a:p>
            <a:pPr defTabSz="931774">
              <a:defRPr/>
            </a:pPr>
            <a:endParaRPr lang="en-US" sz="1400" b="1"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7500" lnSpcReduction="20000"/>
          </a:bodyPr>
          <a:lstStyle/>
          <a:p>
            <a:pPr>
              <a:defRPr/>
            </a:pPr>
            <a:r>
              <a:rPr lang="en-US" sz="1200" kern="1200" baseline="0" dirty="0" smtClean="0">
                <a:solidFill>
                  <a:schemeClr val="tx1"/>
                </a:solidFill>
                <a:effectLst/>
                <a:latin typeface="+mn-lt"/>
                <a:ea typeface="+mn-ea"/>
                <a:cs typeface="+mn-cs"/>
              </a:rPr>
              <a:t>The proposed fees would address the forecasted $1.2 – 1.5 million deficit in hazardous waste program revenue for the 2019-2021 biennium.  This 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maintain state’s federally authorized Hazardous Waste Program.</a:t>
            </a:r>
          </a:p>
          <a:p>
            <a:pPr>
              <a:defRPr/>
            </a:pPr>
            <a:endParaRPr lang="en-US" sz="1200" kern="1200" baseline="0" dirty="0" smtClean="0">
              <a:solidFill>
                <a:schemeClr val="tx1"/>
              </a:solidFill>
              <a:effectLst/>
              <a:latin typeface="+mn-lt"/>
              <a:ea typeface="+mn-ea"/>
              <a:cs typeface="+mn-cs"/>
            </a:endParaRPr>
          </a:p>
          <a:p>
            <a:pPr>
              <a:defRPr/>
            </a:pPr>
            <a:r>
              <a:rPr lang="en-US" sz="1200" kern="1200" baseline="0" dirty="0" smtClean="0">
                <a:solidFill>
                  <a:schemeClr val="tx1"/>
                </a:solidFill>
                <a:effectLst/>
                <a:latin typeface="+mn-lt"/>
                <a:ea typeface="+mn-ea"/>
                <a:cs typeface="+mn-cs"/>
              </a:rPr>
              <a:t>Today’s fee proposes increases two areas: </a:t>
            </a:r>
          </a:p>
          <a:p>
            <a:pPr lvl="0" fontAlgn="base" hangingPunct="0"/>
            <a:r>
              <a:rPr lang="en-US" sz="1200" kern="1200" dirty="0" smtClean="0">
                <a:solidFill>
                  <a:schemeClr val="tx1"/>
                </a:solidFill>
                <a:effectLst/>
                <a:latin typeface="+mn-lt"/>
                <a:ea typeface="+mn-ea"/>
                <a:cs typeface="+mn-cs"/>
              </a:rPr>
              <a:t>The hazardous</a:t>
            </a:r>
            <a:r>
              <a:rPr lang="en-US" sz="1200" kern="1200" baseline="0" dirty="0" smtClean="0">
                <a:solidFill>
                  <a:schemeClr val="tx1"/>
                </a:solidFill>
                <a:effectLst/>
                <a:latin typeface="+mn-lt"/>
                <a:ea typeface="+mn-ea"/>
                <a:cs typeface="+mn-cs"/>
              </a:rPr>
              <a:t> waste generators fees to be phased in starting in July 2019 through 2021 and 2024.  This includes the:</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These fees will affect ~ 487-500 fee payers generating</a:t>
            </a:r>
            <a:r>
              <a:rPr lang="en-US" sz="1200" kern="1200" baseline="0" dirty="0" smtClean="0">
                <a:solidFill>
                  <a:schemeClr val="tx1"/>
                </a:solidFill>
                <a:effectLst/>
                <a:latin typeface="+mn-lt"/>
                <a:ea typeface="+mn-ea"/>
                <a:cs typeface="+mn-cs"/>
              </a:rPr>
              <a:t> hazardous wastes</a:t>
            </a:r>
            <a:endParaRPr lang="en-ZW" sz="1200" kern="1200" dirty="0" smtClean="0">
              <a:solidFill>
                <a:schemeClr val="tx1"/>
              </a:solidFill>
              <a:effectLst/>
              <a:latin typeface="+mn-lt"/>
              <a:ea typeface="+mn-ea"/>
              <a:cs typeface="+mn-cs"/>
            </a:endParaRPr>
          </a:p>
          <a:p>
            <a:pPr lvl="0" fontAlgn="base" hangingPunct="0"/>
            <a:r>
              <a:rPr lang="en-US" sz="1200" kern="1200" dirty="0" smtClean="0">
                <a:solidFill>
                  <a:schemeClr val="tx1"/>
                </a:solidFill>
                <a:effectLst/>
                <a:latin typeface="+mn-lt"/>
                <a:ea typeface="+mn-ea"/>
                <a:cs typeface="+mn-cs"/>
              </a:rPr>
              <a:t>And the permitted fees for Treatment Storage and Disposal (TSD) facilities will be a one year increase for the: </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compliance determination</a:t>
            </a:r>
            <a:r>
              <a:rPr lang="en-US" sz="1200" kern="1200" baseline="0" dirty="0" smtClean="0">
                <a:solidFill>
                  <a:schemeClr val="tx1"/>
                </a:solidFill>
                <a:effectLst/>
                <a:latin typeface="+mn-lt"/>
                <a:ea typeface="+mn-ea"/>
                <a:cs typeface="+mn-cs"/>
              </a:rPr>
              <a:t> fees (base TSD annual fee for treatment, storage and disposal)</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Permitting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Adds</a:t>
            </a:r>
            <a:r>
              <a:rPr lang="en-US" sz="1200" kern="1200" baseline="0" dirty="0" smtClean="0">
                <a:solidFill>
                  <a:schemeClr val="tx1"/>
                </a:solidFill>
                <a:effectLst/>
                <a:latin typeface="+mn-lt"/>
                <a:ea typeface="+mn-ea"/>
                <a:cs typeface="+mn-cs"/>
              </a:rPr>
              <a:t> an operating permitted disposal administrative fee (for facilities disposing wastes in Oregon, either by land unit or surface impoundment)</a:t>
            </a:r>
          </a:p>
          <a:p>
            <a:pPr marL="628650" lvl="1" indent="-171450" fontAlgn="base" hangingPunct="0">
              <a:buFont typeface="Arial" panose="020B0604020202020204" pitchFamily="34" charset="0"/>
              <a:buChar char="•"/>
            </a:pPr>
            <a:r>
              <a:rPr lang="en-US" sz="1200" kern="1200" baseline="0" dirty="0" smtClean="0">
                <a:solidFill>
                  <a:schemeClr val="tx1"/>
                </a:solidFill>
                <a:effectLst/>
                <a:latin typeface="+mn-lt"/>
                <a:ea typeface="+mn-ea"/>
                <a:cs typeface="+mn-cs"/>
              </a:rPr>
              <a:t>These fees will affect two operating permitted treatment, storage and disposal facilities, and potentially a few of the 18 remedial cleanup sites which include nine closed sites that intermittently generate hazardous waste.</a:t>
            </a:r>
            <a:endParaRPr lang="en-ZW" sz="1200" kern="1200" dirty="0" smtClean="0">
              <a:solidFill>
                <a:schemeClr val="tx1"/>
              </a:solidFill>
              <a:effectLst/>
              <a:latin typeface="+mn-lt"/>
              <a:ea typeface="+mn-ea"/>
              <a:cs typeface="+mn-cs"/>
            </a:endParaRPr>
          </a:p>
          <a:p>
            <a:pPr>
              <a:defRPr/>
            </a:pPr>
            <a:endParaRPr lang="en-US" sz="1200" kern="1200" baseline="0" dirty="0" smtClean="0">
              <a:solidFill>
                <a:schemeClr val="tx1"/>
              </a:solidFill>
              <a:effectLst/>
              <a:latin typeface="+mn-lt"/>
              <a:ea typeface="+mn-ea"/>
              <a:cs typeface="+mn-cs"/>
            </a:endParaRPr>
          </a:p>
          <a:p>
            <a:pPr>
              <a:defRPr/>
            </a:pPr>
            <a:endParaRPr lang="en-US" sz="1200" kern="1200" baseline="0" dirty="0" smtClean="0">
              <a:solidFill>
                <a:schemeClr val="tx1"/>
              </a:solidFill>
              <a:effectLst/>
              <a:latin typeface="+mn-lt"/>
              <a:ea typeface="+mn-ea"/>
              <a:cs typeface="+mn-cs"/>
            </a:endParaRPr>
          </a:p>
          <a:p>
            <a:pPr>
              <a:defRPr/>
            </a:pPr>
            <a:r>
              <a:rPr lang="en-US" dirty="0" smtClean="0"/>
              <a:t>The proposed fees</a:t>
            </a:r>
            <a:r>
              <a:rPr lang="en-US" baseline="0" dirty="0" smtClean="0"/>
              <a:t> apply to all hazardous waste generators required to report. </a:t>
            </a:r>
            <a:r>
              <a:rPr lang="en-US" dirty="0" smtClean="0"/>
              <a:t>DEQ last increased general fees in 2007, however,</a:t>
            </a:r>
            <a:r>
              <a:rPr lang="en-US" baseline="0" dirty="0" smtClean="0"/>
              <a:t> the </a:t>
            </a:r>
            <a:r>
              <a:rPr lang="en-US" dirty="0" smtClean="0"/>
              <a:t>fees we are proposing</a:t>
            </a:r>
            <a:r>
              <a:rPr lang="en-US" baseline="0" dirty="0" smtClean="0"/>
              <a:t> have not increased since 1998.</a:t>
            </a:r>
            <a:endParaRPr lang="en-US" dirty="0"/>
          </a:p>
          <a:p>
            <a:pPr>
              <a:defRPr/>
            </a:pPr>
            <a:endParaRPr lang="en-US" dirty="0"/>
          </a:p>
          <a:p>
            <a:pPr>
              <a:defRPr/>
            </a:pPr>
            <a:r>
              <a:rPr lang="en-US" dirty="0" smtClean="0"/>
              <a:t>Today’s proposal addresses those hazardous waste fees we can</a:t>
            </a:r>
            <a:r>
              <a:rPr lang="en-US" baseline="0" dirty="0" smtClean="0"/>
              <a:t> address by rule, or </a:t>
            </a:r>
            <a:r>
              <a:rPr lang="en-US" dirty="0" smtClean="0"/>
              <a:t>phase </a:t>
            </a:r>
            <a:r>
              <a:rPr lang="en-US" dirty="0"/>
              <a:t>1 of the </a:t>
            </a:r>
            <a:r>
              <a:rPr lang="en-US" dirty="0" smtClean="0"/>
              <a:t>multi-phase rulemaking</a:t>
            </a:r>
            <a:r>
              <a:rPr lang="en-US" dirty="0"/>
              <a:t>.</a:t>
            </a:r>
          </a:p>
          <a:p>
            <a:pPr>
              <a:defRPr/>
            </a:pPr>
            <a:endParaRPr lang="en-US" dirty="0"/>
          </a:p>
          <a:p>
            <a:pPr>
              <a:defRPr/>
            </a:pPr>
            <a:r>
              <a:rPr lang="en-US" dirty="0"/>
              <a:t>We </a:t>
            </a:r>
            <a:r>
              <a:rPr lang="en-US" dirty="0" smtClean="0"/>
              <a:t>will be seeking a phase 2</a:t>
            </a:r>
            <a:r>
              <a:rPr lang="en-US" baseline="0" dirty="0" smtClean="0"/>
              <a:t> for</a:t>
            </a:r>
            <a:r>
              <a:rPr lang="en-US" dirty="0" smtClean="0"/>
              <a:t> statutory fee increases in</a:t>
            </a:r>
            <a:r>
              <a:rPr lang="en-US" baseline="0" dirty="0" smtClean="0"/>
              <a:t> the near future</a:t>
            </a:r>
            <a:r>
              <a:rPr lang="en-US" dirty="0" smtClean="0"/>
              <a:t>.  </a:t>
            </a:r>
            <a:endParaRPr lang="en-US" dirty="0"/>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The table before</a:t>
            </a:r>
            <a:r>
              <a:rPr lang="en-US" altLang="en-US" baseline="0" dirty="0" smtClean="0"/>
              <a:t> you sh</a:t>
            </a:r>
            <a:r>
              <a:rPr lang="en-US" altLang="en-US" dirty="0" smtClean="0"/>
              <a:t>ows the current hazardous</a:t>
            </a:r>
            <a:r>
              <a:rPr lang="en-US" altLang="en-US" baseline="0" dirty="0" smtClean="0"/>
              <a:t> waste generator fee</a:t>
            </a:r>
            <a:r>
              <a:rPr lang="en-US" altLang="en-US" dirty="0" smtClean="0"/>
              <a:t>s for 2018, and the proposed  fee increases starting in July 2019.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fee over a three year period starting in July 2019, which all HW generators pay, to be</a:t>
            </a:r>
            <a:r>
              <a:rPr lang="en-US" altLang="en-US" baseline="0" dirty="0" smtClean="0"/>
              <a:t> by 2021 </a:t>
            </a:r>
            <a:r>
              <a:rPr lang="en-US" altLang="en-US" dirty="0" smtClean="0"/>
              <a:t>$945 for large</a:t>
            </a:r>
            <a:r>
              <a:rPr lang="en-US" altLang="en-US" baseline="0" dirty="0" smtClean="0"/>
              <a:t> quantity generators, and $540 for small quantity generators</a:t>
            </a:r>
            <a:r>
              <a:rPr lang="en-US" altLang="en-US" dirty="0" smtClean="0"/>
              <a:t>.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management method fee factors from the current range</a:t>
            </a:r>
            <a:r>
              <a:rPr lang="en-US" altLang="en-US" baseline="0" dirty="0" smtClean="0"/>
              <a:t> of </a:t>
            </a:r>
            <a:r>
              <a:rPr lang="en-US" altLang="en-US" dirty="0" smtClean="0"/>
              <a:t>0.50-2.00 to  0.85 -3.40</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fee increases will help</a:t>
            </a:r>
            <a:r>
              <a:rPr lang="en-US" altLang="en-US" baseline="0" dirty="0" smtClean="0"/>
              <a:t> support implementing the hazardous waste generator program for safe management and disposal of hazardous waste in Oregon</a:t>
            </a:r>
            <a:r>
              <a:rPr lang="en-US" altLang="en-US" dirty="0" smtClean="0"/>
              <a: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This table shows the current hazardous waste permitting</a:t>
            </a:r>
            <a:r>
              <a:rPr lang="en-US" altLang="en-US" baseline="0" dirty="0" smtClean="0"/>
              <a:t> fee</a:t>
            </a:r>
            <a:r>
              <a:rPr lang="en-US" altLang="en-US" dirty="0" smtClean="0"/>
              <a:t>s for 2018, and the proposed 2019</a:t>
            </a:r>
            <a:r>
              <a:rPr lang="en-US" altLang="en-US" baseline="0" dirty="0" smtClean="0"/>
              <a:t> fee increases</a:t>
            </a:r>
            <a:r>
              <a:rPr lang="en-US" altLang="en-US" dirty="0" smtClean="0"/>
              <a:t>.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permitting base fee, which all permitted treatment</a:t>
            </a:r>
            <a:r>
              <a:rPr lang="en-US" altLang="en-US" baseline="0" dirty="0" smtClean="0"/>
              <a:t>, storage, and disposal facilities pay</a:t>
            </a:r>
            <a:r>
              <a:rPr lang="en-US" altLang="en-US" dirty="0" smtClean="0"/>
              <a:t>, to $30,375.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a:t>
            </a:r>
            <a:r>
              <a:rPr lang="en-US" altLang="en-US" baseline="0" dirty="0" smtClean="0"/>
              <a:t> permit modification fees for the three classifications: Class 1-3, with class 1 designed as the simplest permit modification, and class 3 as required significant changes and review</a:t>
            </a:r>
            <a:r>
              <a:rPr lang="en-US" altLang="en-US" dirty="0" smtClean="0"/>
              <a:t>.</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Finally, DEQ is proposing an operating permitted disposal administrative</a:t>
            </a:r>
            <a:r>
              <a:rPr lang="en-US" altLang="en-US" baseline="0" dirty="0" smtClean="0"/>
              <a:t> fee that applies to land based disposal</a:t>
            </a:r>
            <a:r>
              <a:rPr lang="en-US" altLang="en-US" dirty="0" smtClean="0"/>
              <a:t> activity.  Based on the annual reported metric tons disposed, a $5.50 fee</a:t>
            </a:r>
            <a:r>
              <a:rPr lang="en-US" altLang="en-US" baseline="0" dirty="0" smtClean="0"/>
              <a:t> is proposed.</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administrative permit amendments; simple, moderate and complex permit modifications; and permit</a:t>
            </a:r>
            <a:r>
              <a:rPr lang="en-US" altLang="en-US" baseline="0" dirty="0" smtClean="0"/>
              <a:t> compliance </a:t>
            </a:r>
            <a:r>
              <a:rPr lang="en-US" altLang="en-US" dirty="0" smtClean="0"/>
              <a:t>monitoring 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686" lvl="0" indent="0">
              <a:buFont typeface="Arial" panose="020B0604020202020204" pitchFamily="34" charset="0"/>
              <a:buNone/>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3394" lvl="0"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183394" lvl="0" indent="-174708">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65886" lvl="1" indent="0">
              <a:buFont typeface="Arial" panose="020B0604020202020204" pitchFamily="34" charset="0"/>
              <a:buNone/>
            </a:pPr>
            <a:endParaRPr lang="en-US" b="0" baseline="0" dirty="0" smtClean="0"/>
          </a:p>
          <a:p>
            <a:pPr marL="0" indent="0">
              <a:buFont typeface="Arial" panose="020B0604020202020204" pitchFamily="34" charset="0"/>
              <a:buNone/>
            </a:pPr>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pPr marL="0" indent="0">
              <a:buFont typeface="Arial" panose="020B0604020202020204" pitchFamily="34" charset="0"/>
              <a:buNone/>
            </a:pPr>
            <a:r>
              <a:rPr lang="en-US" b="0" baseline="0" dirty="0" smtClean="0"/>
              <a:t>The proposed rulemaking is the first phase of an anticipated multi-phase effort to fully address our funding deficit. </a:t>
            </a:r>
          </a:p>
          <a:p>
            <a:pPr marL="174708" indent="-174708">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pPr marL="0" indent="0">
              <a:buFont typeface="Arial" panose="020B0604020202020204" pitchFamily="34" charset="0"/>
              <a:buNone/>
            </a:pPr>
            <a:r>
              <a:rPr lang="en-US" b="0" strike="noStrike" baseline="0" dirty="0" smtClean="0"/>
              <a:t>(PAUSE)</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As you saw in the slide previous, we have had consistent public involvement</a:t>
            </a:r>
            <a:r>
              <a:rPr lang="en-US" altLang="en-US" sz="1100" baseline="0" dirty="0" smtClean="0"/>
              <a:t> throughout this rulemaking.</a:t>
            </a:r>
            <a:r>
              <a:rPr lang="en-US" altLang="en-US" sz="1100" dirty="0" smtClean="0"/>
              <a:t> </a:t>
            </a:r>
            <a:endParaRPr lang="en-US" altLang="en-US" sz="1100" dirty="0"/>
          </a:p>
          <a:p>
            <a:pPr eaLnBrk="1" hangingPunct="1">
              <a:spcBef>
                <a:spcPct val="0"/>
              </a:spcBef>
            </a:pPr>
            <a:endParaRPr lang="en-US" altLang="en-US" sz="1100" dirty="0"/>
          </a:p>
          <a:p>
            <a:pPr eaLnBrk="1" hangingPunct="1">
              <a:spcBef>
                <a:spcPct val="0"/>
              </a:spcBef>
            </a:pPr>
            <a:r>
              <a:rPr lang="en-US" altLang="en-US" sz="1100" dirty="0"/>
              <a:t>The proposed rules </a:t>
            </a:r>
            <a:r>
              <a:rPr lang="en-US" altLang="en-US" sz="1100"/>
              <a:t>were </a:t>
            </a:r>
            <a:r>
              <a:rPr lang="en-US" altLang="en-US" sz="1100" smtClean="0"/>
              <a:t>placed </a:t>
            </a:r>
            <a:r>
              <a:rPr lang="en-US" altLang="en-US" sz="1100" dirty="0"/>
              <a:t>on public notice in Dec 14, 2018.  </a:t>
            </a:r>
          </a:p>
          <a:p>
            <a:pPr eaLnBrk="1" hangingPunct="1">
              <a:spcBef>
                <a:spcPct val="0"/>
              </a:spcBef>
            </a:pPr>
            <a:endParaRPr lang="en-US" altLang="en-US" sz="1100" dirty="0"/>
          </a:p>
          <a:p>
            <a:pPr eaLnBrk="1" hangingPunct="1">
              <a:spcBef>
                <a:spcPct val="0"/>
              </a:spcBef>
            </a:pPr>
            <a:r>
              <a:rPr lang="en-US" altLang="en-US" sz="1100" dirty="0"/>
              <a:t>DEQ notified 23,744 interested people by GovDelivery bulletins, emails and US mail about the advisory committee meetings, public comment period and public hearing.  This included 1,014 hazardous waste generators who reported in the last three years. </a:t>
            </a:r>
          </a:p>
          <a:p>
            <a:pPr eaLnBrk="1" hangingPunct="1">
              <a:spcBef>
                <a:spcPct val="0"/>
              </a:spcBef>
            </a:pPr>
            <a:r>
              <a:rPr lang="en-US" altLang="en-US" sz="1100" dirty="0"/>
              <a:t>DEQ held a public hearing on Jan 17, 2018.  2 interested people attended the public hearing in person and unknown 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rules based on the comments received.</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b="0" dirty="0" smtClean="0"/>
              <a:t>In conclusion, DEQ recommends that the Environmental Quality Commission adopt Phase One of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0" indent="0" defTabSz="931774">
              <a:buFont typeface="Arial" panose="020B0604020202020204" pitchFamily="34" charset="0"/>
              <a:buNone/>
              <a:defRPr/>
            </a:pPr>
            <a:r>
              <a:rPr lang="en-US" b="0" baseline="0" dirty="0" smtClean="0"/>
              <a:t>Chair George and commissioners, thank you for your consideration of the information we presented today, addressing the Hazardous Waste Program work needs in funding. </a:t>
            </a: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future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Times New Roman" panose="02020603050405020304" pitchFamily="18" charset="0"/>
                <a:cs typeface="Times New Roman" panose="02020603050405020304" pitchFamily="18" charset="0"/>
              </a:rPr>
              <a:t>Sue Langston</a:t>
            </a:r>
          </a:p>
          <a:p>
            <a:endParaRPr lang="en-US" sz="1400" b="1"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Thank you David,</a:t>
            </a:r>
          </a:p>
          <a:p>
            <a:r>
              <a:rPr lang="en-US" sz="1400" dirty="0">
                <a:latin typeface="Times New Roman" panose="02020603050405020304" pitchFamily="18" charset="0"/>
                <a:cs typeface="Times New Roman" panose="02020603050405020304" pitchFamily="18" charset="0"/>
              </a:rPr>
              <a:t>As a wrap up here is the contact information as promised!</a:t>
            </a:r>
          </a:p>
          <a:p>
            <a:pPr defTabSz="931774">
              <a:defRPr/>
            </a:pPr>
            <a:r>
              <a:rPr lang="en-US" sz="1400" dirty="0">
                <a:latin typeface="Times New Roman" panose="02020603050405020304" pitchFamily="18" charset="0"/>
                <a:cs typeface="Times New Roman" panose="02020603050405020304" pitchFamily="18" charset="0"/>
              </a:rPr>
              <a:t>And again, if you have any questions or think of anything please email David, Jeannette or me.</a:t>
            </a: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3/29/2019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3/29/2019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3/29/2019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3/29/2019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3/29/2019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3/29/2019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3/29/2019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3/29/2019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3/29/2019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3/29/2019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3/29/2019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3/29/2019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3/29/2019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3/29/2019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3/29/2019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3/29/2019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3/29/2019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3/29/2019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3/29/2019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3/29/2019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3/29/2019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3/29/2019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3/29/2019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3/29/2019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3/29/2019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3/29/2019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3/29/2019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3/29/2019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3/29/2019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3/29/2019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3/29/2019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77724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1800" dirty="0" smtClean="0"/>
              <a:t>Projected $1.2-$1.5 million deficit in revenue for 2019-2021 biennium.</a:t>
            </a:r>
            <a:endParaRPr lang="en-US" altLang="en-US" sz="1800" dirty="0"/>
          </a:p>
          <a:p>
            <a:pPr eaLnBrk="1" hangingPunct="1">
              <a:spcBef>
                <a:spcPct val="0"/>
              </a:spcBef>
              <a:spcAft>
                <a:spcPts val="600"/>
              </a:spcAft>
              <a:buFont typeface="Wingdings" panose="05000000000000000000" pitchFamily="2" charset="2"/>
              <a:buChar char="Ø"/>
            </a:pPr>
            <a:r>
              <a:rPr lang="en-US" altLang="en-US" sz="1800" dirty="0"/>
              <a:t>Fee increases needed as </a:t>
            </a:r>
            <a:r>
              <a:rPr lang="en-US" altLang="en-US" sz="1800" dirty="0" smtClean="0"/>
              <a:t>program </a:t>
            </a:r>
            <a:r>
              <a:rPr lang="en-US" altLang="en-US" sz="1800" dirty="0"/>
              <a:t>operating costs increase. </a:t>
            </a:r>
          </a:p>
          <a:p>
            <a:pPr eaLnBrk="1" hangingPunct="1">
              <a:spcBef>
                <a:spcPct val="0"/>
              </a:spcBef>
              <a:spcAft>
                <a:spcPts val="600"/>
              </a:spcAft>
              <a:buFont typeface="Wingdings" panose="05000000000000000000" pitchFamily="2" charset="2"/>
              <a:buChar char="Ø"/>
            </a:pPr>
            <a:r>
              <a:rPr lang="en-US" altLang="en-US" sz="1800" dirty="0"/>
              <a:t>Federal and state statutes authorize fee increases </a:t>
            </a:r>
            <a:r>
              <a:rPr lang="en-US" altLang="en-US" sz="1800" dirty="0" smtClean="0"/>
              <a:t>to implement the program.</a:t>
            </a:r>
            <a:endParaRPr lang="en-US" altLang="en-US" sz="1800" dirty="0"/>
          </a:p>
          <a:p>
            <a:pPr eaLnBrk="1" hangingPunct="1">
              <a:spcBef>
                <a:spcPct val="0"/>
              </a:spcBef>
              <a:spcAft>
                <a:spcPts val="600"/>
              </a:spcAft>
              <a:buFont typeface="Wingdings" panose="05000000000000000000" pitchFamily="2" charset="2"/>
              <a:buChar char="Ø"/>
            </a:pPr>
            <a:endParaRPr lang="en-US" altLang="en-US" sz="1800" dirty="0" smtClean="0"/>
          </a:p>
          <a:p>
            <a:pPr eaLnBrk="1" hangingPunct="1">
              <a:spcBef>
                <a:spcPct val="0"/>
              </a:spcBef>
              <a:spcAft>
                <a:spcPts val="600"/>
              </a:spcAft>
              <a:buFont typeface="Wingdings" panose="05000000000000000000" pitchFamily="2" charset="2"/>
              <a:buChar char="Ø"/>
            </a:pPr>
            <a:r>
              <a:rPr lang="en-US" altLang="en-US" sz="1800" dirty="0" smtClean="0"/>
              <a:t>Today’s fee </a:t>
            </a:r>
            <a:r>
              <a:rPr lang="en-US" altLang="en-US" sz="1800" dirty="0"/>
              <a:t>increase proposal:</a:t>
            </a:r>
          </a:p>
          <a:p>
            <a:pPr eaLnBrk="1" hangingPunct="1">
              <a:spcBef>
                <a:spcPct val="0"/>
              </a:spcBef>
              <a:spcAft>
                <a:spcPts val="600"/>
              </a:spcAft>
              <a:buFont typeface="Wingdings" panose="05000000000000000000" pitchFamily="2" charset="2"/>
              <a:buChar char="Ø"/>
            </a:pPr>
            <a:r>
              <a:rPr lang="en-US" altLang="en-US" sz="1800" b="1" dirty="0" smtClean="0"/>
              <a:t>Generator Fees: Phased in </a:t>
            </a:r>
            <a:r>
              <a:rPr lang="en-US" altLang="en-US" sz="1800" dirty="0" smtClean="0"/>
              <a:t>2019-2024; </a:t>
            </a:r>
            <a:r>
              <a:rPr lang="en-US" altLang="en-US" sz="1800" dirty="0"/>
              <a:t>invoice </a:t>
            </a:r>
            <a:r>
              <a:rPr lang="en-US" altLang="en-US" sz="1800" dirty="0" smtClean="0"/>
              <a:t>July 2019</a:t>
            </a:r>
            <a:endParaRPr lang="en-US" altLang="en-US" sz="1800" b="1" dirty="0"/>
          </a:p>
          <a:p>
            <a:pPr eaLnBrk="1" hangingPunct="1">
              <a:spcBef>
                <a:spcPct val="0"/>
              </a:spcBef>
              <a:spcAft>
                <a:spcPts val="600"/>
              </a:spcAft>
              <a:buFont typeface="Wingdings" panose="05000000000000000000" pitchFamily="2" charset="2"/>
              <a:buChar char="Ø"/>
            </a:pPr>
            <a:r>
              <a:rPr lang="en-US" altLang="en-US" sz="1800" b="1" dirty="0" smtClean="0"/>
              <a:t>Permitting Fees: One increase in </a:t>
            </a:r>
            <a:r>
              <a:rPr lang="en-US" altLang="en-US" sz="1800" dirty="0" smtClean="0"/>
              <a:t>2019;  </a:t>
            </a:r>
            <a:r>
              <a:rPr lang="en-US" altLang="en-US" sz="1800" dirty="0"/>
              <a:t>invoice in </a:t>
            </a:r>
            <a:r>
              <a:rPr lang="en-US" altLang="en-US" sz="1800" dirty="0" smtClean="0"/>
              <a:t>July 2019</a:t>
            </a:r>
            <a:endParaRPr lang="en-US" altLang="en-US" sz="18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5083150"/>
              </p:ext>
            </p:extLst>
          </p:nvPr>
        </p:nvGraphicFramePr>
        <p:xfrm>
          <a:off x="541337" y="1524000"/>
          <a:ext cx="8077199" cy="427633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400" dirty="0" smtClean="0">
                          <a:latin typeface="Times New Roman" panose="02020603050405020304" pitchFamily="18" charset="0"/>
                          <a:cs typeface="Times New Roman" panose="02020603050405020304" pitchFamily="18" charset="0"/>
                        </a:rPr>
                        <a:t>Various Factors</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0.50 – 2.00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0.85 – 3.40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r h="370840">
                <a:tc>
                  <a:txBody>
                    <a:bodyPr/>
                    <a:lstStyle/>
                    <a:p>
                      <a:pPr algn="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577630"/>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80"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78532734"/>
              </p:ext>
            </p:extLst>
          </p:nvPr>
        </p:nvGraphicFramePr>
        <p:xfrm>
          <a:off x="539565" y="1257709"/>
          <a:ext cx="8077200" cy="4298509"/>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Difference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$30,375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$11,625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917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$75,000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$121,500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$46,500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51138">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498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8100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$42,300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3018">
                <a:tc gridSpan="4">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406400">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$5.50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Varies</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54594EC8-188C-4366-83D5-656EE16AC4A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ListId:docs;"/>
    <ds:schemaRef ds:uri="http://www.w3.org/XML/1998/namespace"/>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8572</TotalTime>
  <Words>11862</Words>
  <Application>Microsoft Office PowerPoint</Application>
  <PresentationFormat>On-screen Show (4:3)</PresentationFormat>
  <Paragraphs>1982</Paragraphs>
  <Slides>69</Slides>
  <Notes>69</Notes>
  <HiddenSlides>60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1" baseType="lpstr">
      <vt:lpstr>Arial</vt:lpstr>
      <vt:lpstr>Calibri</vt:lpstr>
      <vt:lpstr>Century Gothic</vt:lpstr>
      <vt:lpstr>Courier New</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341</cp:revision>
  <cp:lastPrinted>2019-03-28T15:41:49Z</cp:lastPrinted>
  <dcterms:created xsi:type="dcterms:W3CDTF">2018-10-03T15:46:23Z</dcterms:created>
  <dcterms:modified xsi:type="dcterms:W3CDTF">2019-03-29T16:59:35Z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