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Lst>
  <p:notesMasterIdLst>
    <p:notesMasterId r:id="rId74"/>
  </p:notesMasterIdLst>
  <p:sldIdLst>
    <p:sldId id="399" r:id="rId7"/>
    <p:sldId id="407" r:id="rId8"/>
    <p:sldId id="406" r:id="rId9"/>
    <p:sldId id="410" r:id="rId10"/>
    <p:sldId id="345" r:id="rId11"/>
    <p:sldId id="408" r:id="rId12"/>
    <p:sldId id="409" r:id="rId13"/>
    <p:sldId id="268" r:id="rId14"/>
    <p:sldId id="349" r:id="rId15"/>
    <p:sldId id="275" r:id="rId16"/>
    <p:sldId id="278" r:id="rId17"/>
    <p:sldId id="395" r:id="rId18"/>
    <p:sldId id="385" r:id="rId19"/>
    <p:sldId id="280" r:id="rId20"/>
    <p:sldId id="283" r:id="rId21"/>
    <p:sldId id="344" r:id="rId22"/>
    <p:sldId id="342" r:id="rId23"/>
    <p:sldId id="396" r:id="rId24"/>
    <p:sldId id="284" r:id="rId25"/>
    <p:sldId id="390" r:id="rId26"/>
    <p:sldId id="266" r:id="rId27"/>
    <p:sldId id="370" r:id="rId28"/>
    <p:sldId id="384" r:id="rId29"/>
    <p:sldId id="397" r:id="rId30"/>
    <p:sldId id="371" r:id="rId31"/>
    <p:sldId id="373" r:id="rId32"/>
    <p:sldId id="383" r:id="rId33"/>
    <p:sldId id="360" r:id="rId34"/>
    <p:sldId id="361" r:id="rId35"/>
    <p:sldId id="334" r:id="rId36"/>
    <p:sldId id="362" r:id="rId37"/>
    <p:sldId id="350" r:id="rId38"/>
    <p:sldId id="319" r:id="rId39"/>
    <p:sldId id="288" r:id="rId40"/>
    <p:sldId id="337" r:id="rId41"/>
    <p:sldId id="336" r:id="rId42"/>
    <p:sldId id="352" r:id="rId43"/>
    <p:sldId id="291" r:id="rId44"/>
    <p:sldId id="289" r:id="rId45"/>
    <p:sldId id="298" r:id="rId46"/>
    <p:sldId id="392" r:id="rId47"/>
    <p:sldId id="338" r:id="rId48"/>
    <p:sldId id="299" r:id="rId49"/>
    <p:sldId id="301" r:id="rId50"/>
    <p:sldId id="364" r:id="rId51"/>
    <p:sldId id="315" r:id="rId52"/>
    <p:sldId id="379" r:id="rId53"/>
    <p:sldId id="331" r:id="rId54"/>
    <p:sldId id="351" r:id="rId55"/>
    <p:sldId id="393" r:id="rId56"/>
    <p:sldId id="394" r:id="rId57"/>
    <p:sldId id="374" r:id="rId58"/>
    <p:sldId id="391" r:id="rId59"/>
    <p:sldId id="398" r:id="rId60"/>
    <p:sldId id="375" r:id="rId61"/>
    <p:sldId id="380" r:id="rId62"/>
    <p:sldId id="381" r:id="rId63"/>
    <p:sldId id="365" r:id="rId64"/>
    <p:sldId id="265" r:id="rId65"/>
    <p:sldId id="304" r:id="rId66"/>
    <p:sldId id="403" r:id="rId67"/>
    <p:sldId id="353" r:id="rId68"/>
    <p:sldId id="333" r:id="rId69"/>
    <p:sldId id="305" r:id="rId70"/>
    <p:sldId id="400" r:id="rId71"/>
    <p:sldId id="401" r:id="rId72"/>
    <p:sldId id="402"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F1EB"/>
    <a:srgbClr val="439777"/>
    <a:srgbClr val="C5E5D9"/>
    <a:srgbClr val="9FD5C0"/>
    <a:srgbClr val="008272"/>
    <a:srgbClr val="C3DED3"/>
    <a:srgbClr val="E1319E"/>
    <a:srgbClr val="00CC00"/>
    <a:srgbClr val="8FCDB5"/>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74305" autoAdjust="0"/>
  </p:normalViewPr>
  <p:slideViewPr>
    <p:cSldViewPr>
      <p:cViewPr varScale="1">
        <p:scale>
          <a:sx n="89" d="100"/>
          <a:sy n="89" d="100"/>
        </p:scale>
        <p:origin x="247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2017-19 Legislative Approved Budget</a:t>
            </a:r>
          </a:p>
        </c:rich>
      </c:tx>
      <c:layout>
        <c:manualLayout>
          <c:xMode val="edge"/>
          <c:yMode val="edge"/>
          <c:x val="0.24820801811538262"/>
          <c:y val="0.11448893088711044"/>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2B1-4D63-8F3D-8B1AE217F5CD}"/>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2B1-4D63-8F3D-8B1AE217F5CD}"/>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2B1-4D63-8F3D-8B1AE217F5CD}"/>
              </c:ext>
            </c:extLst>
          </c:dPt>
          <c:dPt>
            <c:idx val="3"/>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2B1-4D63-8F3D-8B1AE217F5CD}"/>
              </c:ext>
            </c:extLst>
          </c:dPt>
          <c:dLbls>
            <c:dLbl>
              <c:idx val="0"/>
              <c:layout>
                <c:manualLayout>
                  <c:x val="-0.31022161751839844"/>
                  <c:y val="0.28142206715854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smtClean="0">
                        <a:solidFill>
                          <a:schemeClr val="bg1"/>
                        </a:solidFill>
                      </a:rPr>
                      <a:t>FEES</a:t>
                    </a:r>
                    <a:r>
                      <a:rPr lang="en-US" sz="1600" baseline="0" dirty="0"/>
                      <a:t>
</a:t>
                    </a:r>
                    <a:r>
                      <a:rPr lang="en-US" sz="1600" baseline="0" dirty="0" smtClean="0"/>
                      <a:t>80%</a:t>
                    </a:r>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ext>
                <c:ext xmlns:c16="http://schemas.microsoft.com/office/drawing/2014/chart" uri="{C3380CC4-5D6E-409C-BE32-E72D297353CC}">
                  <c16:uniqueId val="{00000001-D2B1-4D63-8F3D-8B1AE217F5CD}"/>
                </c:ext>
              </c:extLst>
            </c:dLbl>
            <c:dLbl>
              <c:idx val="1"/>
              <c:delete val="1"/>
              <c:extLst>
                <c:ext xmlns:c15="http://schemas.microsoft.com/office/drawing/2012/chart" uri="{CE6537A1-D6FC-4f65-9D91-7224C49458BB}"/>
                <c:ext xmlns:c16="http://schemas.microsoft.com/office/drawing/2014/chart" uri="{C3380CC4-5D6E-409C-BE32-E72D297353CC}">
                  <c16:uniqueId val="{00000003-D2B1-4D63-8F3D-8B1AE217F5CD}"/>
                </c:ext>
              </c:extLst>
            </c:dLbl>
            <c:dLbl>
              <c:idx val="2"/>
              <c:delete val="1"/>
              <c:extLst>
                <c:ext xmlns:c15="http://schemas.microsoft.com/office/drawing/2012/chart" uri="{CE6537A1-D6FC-4f65-9D91-7224C49458BB}"/>
                <c:ext xmlns:c16="http://schemas.microsoft.com/office/drawing/2014/chart" uri="{C3380CC4-5D6E-409C-BE32-E72D297353CC}">
                  <c16:uniqueId val="{00000005-D2B1-4D63-8F3D-8B1AE217F5CD}"/>
                </c:ext>
              </c:extLst>
            </c:dLbl>
            <c:dLbl>
              <c:idx val="3"/>
              <c:delete val="1"/>
              <c:extLst>
                <c:ext xmlns:c15="http://schemas.microsoft.com/office/drawing/2012/chart" uri="{CE6537A1-D6FC-4f65-9D91-7224C49458BB}"/>
                <c:ext xmlns:c16="http://schemas.microsoft.com/office/drawing/2014/chart" uri="{C3380CC4-5D6E-409C-BE32-E72D297353CC}">
                  <c16:uniqueId val="{00000007-D2B1-4D63-8F3D-8B1AE217F5CD}"/>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2B1-4D63-8F3D-8B1AE217F5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D2B1-4D63-8F3D-8B1AE217F5CD}"/>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D2B1-4D63-8F3D-8B1AE217F5CD}"/>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D2B1-4D63-8F3D-8B1AE217F5CD}"/>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A2-429E-9728-8A1119D40399}"/>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A2-429E-9728-8A1119D40399}"/>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7A2-429E-9728-8A1119D40399}"/>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7A2-429E-9728-8A1119D40399}"/>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47A2-429E-9728-8A1119D40399}"/>
                </c:ext>
              </c:extLst>
            </c:dLbl>
            <c:dLbl>
              <c:idx val="1"/>
              <c:delete val="1"/>
              <c:extLst>
                <c:ext xmlns:c15="http://schemas.microsoft.com/office/drawing/2012/chart" uri="{CE6537A1-D6FC-4f65-9D91-7224C49458BB}"/>
                <c:ext xmlns:c16="http://schemas.microsoft.com/office/drawing/2014/chart" uri="{C3380CC4-5D6E-409C-BE32-E72D297353CC}">
                  <c16:uniqueId val="{00000003-47A2-429E-9728-8A1119D40399}"/>
                </c:ext>
              </c:extLst>
            </c:dLbl>
            <c:dLbl>
              <c:idx val="2"/>
              <c:delete val="1"/>
              <c:extLst>
                <c:ext xmlns:c15="http://schemas.microsoft.com/office/drawing/2012/chart" uri="{CE6537A1-D6FC-4f65-9D91-7224C49458BB}"/>
                <c:ext xmlns:c16="http://schemas.microsoft.com/office/drawing/2014/chart" uri="{C3380CC4-5D6E-409C-BE32-E72D297353CC}">
                  <c16:uniqueId val="{00000005-47A2-429E-9728-8A1119D40399}"/>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7A2-429E-9728-8A1119D40399}"/>
                </c:ext>
              </c:extLst>
            </c:dLbl>
            <c:dLbl>
              <c:idx val="4"/>
              <c:delete val="1"/>
              <c:extLst>
                <c:ext xmlns:c15="http://schemas.microsoft.com/office/drawing/2012/chart" uri="{CE6537A1-D6FC-4f65-9D91-7224C49458BB}"/>
                <c:ext xmlns:c16="http://schemas.microsoft.com/office/drawing/2014/chart" uri="{C3380CC4-5D6E-409C-BE32-E72D297353CC}">
                  <c16:uniqueId val="{00000009-47A2-429E-9728-8A1119D403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47A2-429E-9728-8A1119D40399}"/>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47A2-429E-9728-8A1119D40399}"/>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47A2-429E-9728-8A1119D40399}"/>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8-10-04T13:12:51.925" idx="21">
    <p:pos x="7864" y="2888"/>
    <p:text>Where does the $31,050 come from?</p:text>
    <p:extLst mod="1">
      <p:ext uri="{C676402C-5697-4E1C-873F-D02D1690AC5C}">
        <p15:threadingInfo xmlns:p15="http://schemas.microsoft.com/office/powerpoint/2012/main" timeZoneBias="420"/>
      </p:ext>
    </p:extLst>
  </p:cm>
  <p:cm authorId="4" dt="2018-10-11T10:26:50.124" idx="3">
    <p:pos x="7864" y="2984"/>
    <p:text>KC:Based on assumption that we will receive 2-class1 Low workload and 1-Class 1 medium workload based on twenty year review</p:text>
    <p:extLst mod="1">
      <p:ext uri="{C676402C-5697-4E1C-873F-D02D1690AC5C}">
        <p15:threadingInfo xmlns:p15="http://schemas.microsoft.com/office/powerpoint/2012/main" timeZoneBias="420">
          <p15:parentCm authorId="2" idx="21"/>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3/27/2019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81000"/>
            <a:ext cx="4114800" cy="3086100"/>
          </a:xfrm>
        </p:spPr>
      </p:sp>
      <p:sp>
        <p:nvSpPr>
          <p:cNvPr id="3" name="Notes Placeholder 2"/>
          <p:cNvSpPr>
            <a:spLocks noGrp="1"/>
          </p:cNvSpPr>
          <p:nvPr>
            <p:ph type="body" idx="1"/>
          </p:nvPr>
        </p:nvSpPr>
        <p:spPr>
          <a:xfrm>
            <a:off x="304800" y="3657600"/>
            <a:ext cx="6248400" cy="4343400"/>
          </a:xfrm>
        </p:spPr>
        <p:txBody>
          <a:bodyPr>
            <a:normAutofit/>
          </a:bodyPr>
          <a:lstStyle/>
          <a:p>
            <a:pPr algn="l"/>
            <a:r>
              <a:rPr lang="en-US" b="1" i="1" dirty="0" smtClean="0"/>
              <a:t>Rich Duval</a:t>
            </a:r>
            <a:endParaRPr lang="en-US" b="0" i="0" dirty="0" smtClean="0"/>
          </a:p>
          <a:p>
            <a:pPr algn="l"/>
            <a:endParaRPr lang="en-US" b="0" i="0" dirty="0" smtClean="0"/>
          </a:p>
          <a:p>
            <a:pPr marL="116106" indent="-116106" defTabSz="619232">
              <a:buFont typeface="Arial" panose="020B0604020202020204" pitchFamily="34" charset="0"/>
              <a:buChar char="•"/>
              <a:defRPr/>
            </a:pPr>
            <a:r>
              <a:rPr lang="en-US" b="0" i="0" baseline="0" dirty="0" smtClean="0"/>
              <a:t>T</a:t>
            </a:r>
            <a:r>
              <a:rPr lang="en-US" b="0" i="0" dirty="0" smtClean="0"/>
              <a:t>he program’s permitting revenue</a:t>
            </a:r>
            <a:r>
              <a:rPr lang="en-US" b="0" i="0" baseline="0" dirty="0" smtClean="0"/>
              <a:t> is about $362,500, which includes $262,500 in annual TSD fees and about $100,00 in cost recovery for post closure and corrective action work.</a:t>
            </a:r>
          </a:p>
          <a:p>
            <a:pPr marL="0" indent="0" defTabSz="619232">
              <a:buFont typeface="Arial" panose="020B0604020202020204" pitchFamily="34" charset="0"/>
              <a:buNone/>
              <a:defRPr/>
            </a:pPr>
            <a:endParaRPr lang="en-US" b="0" i="0" baseline="0" dirty="0" smtClean="0"/>
          </a:p>
          <a:p>
            <a:r>
              <a:rPr lang="en-US" b="1" i="0" baseline="0" dirty="0" smtClean="0"/>
              <a:t>Click</a:t>
            </a:r>
          </a:p>
          <a:p>
            <a:pPr marL="116106" indent="-116106" defTabSz="619232">
              <a:buFont typeface="Arial" panose="020B0604020202020204" pitchFamily="34" charset="0"/>
              <a:buChar char="•"/>
              <a:defRPr/>
            </a:pPr>
            <a:r>
              <a:rPr lang="en-US" b="0" i="0" baseline="0" dirty="0" smtClean="0"/>
              <a:t>Currently, we are about 43% of our goal in annual revenue, to fully support the permitting work.</a:t>
            </a:r>
          </a:p>
          <a:p>
            <a:pPr marL="0" indent="0" defTabSz="619232">
              <a:buFont typeface="Arial" panose="020B0604020202020204" pitchFamily="34" charset="0"/>
              <a:buNone/>
              <a:defRPr/>
            </a:pPr>
            <a:endParaRPr lang="en-US" b="0" i="0" baseline="0" dirty="0" smtClean="0"/>
          </a:p>
          <a:p>
            <a:pPr marL="116106" indent="-116106" defTabSz="619232">
              <a:buFont typeface="Arial" panose="020B0604020202020204" pitchFamily="34" charset="0"/>
              <a:buChar char="•"/>
              <a:defRPr/>
            </a:pPr>
            <a:r>
              <a:rPr lang="en-US" dirty="0" smtClean="0"/>
              <a:t>DEQ determined</a:t>
            </a:r>
            <a:r>
              <a:rPr lang="en-US" baseline="0" dirty="0" smtClean="0"/>
              <a:t> we need 3 FTE for permit work to maintain the </a:t>
            </a:r>
            <a:r>
              <a:rPr lang="en-US" u="sng" baseline="0" dirty="0" smtClean="0"/>
              <a:t>current</a:t>
            </a:r>
            <a:r>
              <a:rPr lang="en-US" baseline="0" dirty="0" smtClean="0"/>
              <a:t> permitting program</a:t>
            </a:r>
            <a:r>
              <a:rPr lang="en-US" b="0" i="0" baseline="0" dirty="0" smtClean="0"/>
              <a:t>.</a:t>
            </a:r>
          </a:p>
          <a:p>
            <a:pPr marL="0" indent="0" defTabSz="619232">
              <a:buFont typeface="Arial" panose="020B0604020202020204" pitchFamily="34" charset="0"/>
              <a:buNone/>
              <a:defRPr/>
            </a:pPr>
            <a:endParaRPr lang="en-US" b="0" i="0" baseline="0" dirty="0" smtClean="0"/>
          </a:p>
          <a:p>
            <a:pPr defTabSz="619232">
              <a:defRPr/>
            </a:pPr>
            <a:r>
              <a:rPr lang="en-US" b="1" i="0" dirty="0" smtClean="0"/>
              <a:t>Click</a:t>
            </a:r>
          </a:p>
          <a:p>
            <a:pPr marL="116106" indent="-116106" defTabSz="619232">
              <a:buFont typeface="Arial" panose="020B0604020202020204" pitchFamily="34" charset="0"/>
              <a:buChar char="•"/>
              <a:defRPr/>
            </a:pPr>
            <a:r>
              <a:rPr lang="en-US" b="0" i="0" baseline="0" dirty="0" smtClean="0"/>
              <a:t>Our goal is $838,000 annually.</a:t>
            </a:r>
            <a:endParaRPr lang="en-US" b="0" i="0" dirty="0" smtClean="0"/>
          </a:p>
          <a:p>
            <a:r>
              <a:rPr lang="en-US" b="1" i="0" baseline="0" dirty="0" smtClean="0"/>
              <a:t>Click</a:t>
            </a:r>
          </a:p>
          <a:p>
            <a:pPr marL="116106" indent="-116106">
              <a:buFont typeface="Arial" panose="020B0604020202020204" pitchFamily="34" charset="0"/>
              <a:buChar char="•"/>
            </a:pPr>
            <a:r>
              <a:rPr lang="en-US" b="0" i="0" baseline="0" dirty="0" smtClean="0"/>
              <a:t>Which means we will need an additional $476,000 funding annually to maintain our current service level.  </a:t>
            </a:r>
          </a:p>
          <a:p>
            <a:pPr marL="116106" indent="-116106">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6106" indent="-116106">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10</a:t>
            </a:fld>
            <a:endParaRPr lang="en-US"/>
          </a:p>
        </p:txBody>
      </p:sp>
    </p:spTree>
    <p:extLst>
      <p:ext uri="{BB962C8B-B14F-4D97-AF65-F5344CB8AC3E}">
        <p14:creationId xmlns:p14="http://schemas.microsoft.com/office/powerpoint/2010/main" val="1846729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438150"/>
            <a:ext cx="2084388" cy="1563688"/>
          </a:xfrm>
        </p:spPr>
      </p:sp>
      <p:sp>
        <p:nvSpPr>
          <p:cNvPr id="3" name="Notes Placeholder 2"/>
          <p:cNvSpPr>
            <a:spLocks noGrp="1"/>
          </p:cNvSpPr>
          <p:nvPr>
            <p:ph type="body" idx="1"/>
          </p:nvPr>
        </p:nvSpPr>
        <p:spPr>
          <a:xfrm>
            <a:off x="229849" y="2156381"/>
            <a:ext cx="4826833" cy="3396484"/>
          </a:xfrm>
        </p:spPr>
        <p:txBody>
          <a:bodyPr>
            <a:noAutofit/>
          </a:bodyPr>
          <a:lstStyle/>
          <a:p>
            <a:pPr defTabSz="619232">
              <a:defRPr/>
            </a:pPr>
            <a:r>
              <a:rPr lang="en-US" sz="900" b="1" dirty="0"/>
              <a:t>Rich Duval</a:t>
            </a:r>
          </a:p>
          <a:p>
            <a:pPr defTabSz="619232">
              <a:defRPr/>
            </a:pPr>
            <a:endParaRPr lang="en-US" sz="900" b="1" dirty="0"/>
          </a:p>
          <a:p>
            <a:pPr defTabSz="619232">
              <a:defRPr/>
            </a:pPr>
            <a:r>
              <a:rPr lang="en-US" sz="900" dirty="0" smtClean="0"/>
              <a:t>We have shown</a:t>
            </a:r>
            <a:r>
              <a:rPr lang="en-US" sz="900" baseline="0" dirty="0" smtClean="0"/>
              <a:t> you previously the whole pie for each option, and other  breakouts.  However, based on new information we are </a:t>
            </a:r>
            <a:r>
              <a:rPr lang="en-US" sz="900" dirty="0" smtClean="0"/>
              <a:t>proposing</a:t>
            </a:r>
            <a:r>
              <a:rPr lang="en-US" sz="900" baseline="0" dirty="0" smtClean="0"/>
              <a:t> to adjust the permitting annual compliance determination fee to match the consumer price index, which is a 62% increase since 1997.  We are proposing this increase start July 2019.</a:t>
            </a:r>
            <a:r>
              <a:rPr lang="en-US" sz="900" dirty="0" smtClean="0"/>
              <a:t> </a:t>
            </a:r>
            <a:endParaRPr lang="en-US" sz="900" dirty="0"/>
          </a:p>
          <a:p>
            <a:pPr defTabSz="619232">
              <a:defRPr/>
            </a:pPr>
            <a:endParaRPr lang="en-US" sz="900" dirty="0" smtClean="0"/>
          </a:p>
          <a:p>
            <a:pPr defTabSz="619232">
              <a:defRPr/>
            </a:pPr>
            <a:r>
              <a:rPr lang="en-US" sz="900" dirty="0" smtClean="0"/>
              <a:t>Here </a:t>
            </a:r>
            <a:r>
              <a:rPr lang="en-US" sz="900" dirty="0"/>
              <a:t>is what it would look like:</a:t>
            </a:r>
          </a:p>
          <a:p>
            <a:pPr algn="l"/>
            <a:endParaRPr lang="en-US" sz="900" b="1" dirty="0"/>
          </a:p>
          <a:p>
            <a:pPr algn="l"/>
            <a:r>
              <a:rPr lang="en-US" sz="900" b="1" dirty="0"/>
              <a:t>Increase annual compliance determination </a:t>
            </a:r>
            <a:r>
              <a:rPr lang="en-US" sz="900" b="1" dirty="0" smtClean="0"/>
              <a:t>fee</a:t>
            </a:r>
            <a:r>
              <a:rPr lang="en-US" sz="900" b="1" dirty="0" smtClean="0">
                <a:solidFill>
                  <a:srgbClr val="92D050"/>
                </a:solidFill>
              </a:rPr>
              <a:t>:</a:t>
            </a:r>
            <a:endParaRPr lang="en-US" sz="900" b="1" dirty="0">
              <a:solidFill>
                <a:srgbClr val="92D050"/>
              </a:solidFill>
            </a:endParaRPr>
          </a:p>
          <a:p>
            <a:pPr algn="l"/>
            <a:r>
              <a:rPr lang="en-US" sz="900" dirty="0"/>
              <a:t> Storage fee 		from $</a:t>
            </a:r>
            <a:r>
              <a:rPr lang="en-US" sz="900" dirty="0" smtClean="0"/>
              <a:t>18,750 </a:t>
            </a:r>
            <a:r>
              <a:rPr lang="en-US" sz="900" dirty="0"/>
              <a:t>to  </a:t>
            </a:r>
            <a:r>
              <a:rPr lang="en-US" sz="900" dirty="0" smtClean="0">
                <a:solidFill>
                  <a:srgbClr val="92D050"/>
                </a:solidFill>
              </a:rPr>
              <a:t>$30,375      =</a:t>
            </a:r>
            <a:r>
              <a:rPr lang="en-US" sz="900" baseline="0" dirty="0" smtClean="0">
                <a:solidFill>
                  <a:srgbClr val="92D050"/>
                </a:solidFill>
              </a:rPr>
              <a:t> 62% increase</a:t>
            </a:r>
            <a:endParaRPr lang="en-US" sz="900" dirty="0" smtClean="0"/>
          </a:p>
          <a:p>
            <a:pPr algn="l"/>
            <a:r>
              <a:rPr lang="en-US" sz="900" dirty="0" smtClean="0"/>
              <a:t> Multi-Treatment </a:t>
            </a:r>
            <a:r>
              <a:rPr lang="en-US" sz="900" dirty="0"/>
              <a:t>F</a:t>
            </a:r>
            <a:r>
              <a:rPr lang="en-US" sz="900" dirty="0" smtClean="0"/>
              <a:t>ee </a:t>
            </a:r>
            <a:r>
              <a:rPr lang="en-US" sz="900" dirty="0"/>
              <a:t>	from $75,000 to  </a:t>
            </a:r>
            <a:r>
              <a:rPr lang="en-US" sz="900" b="0" dirty="0" smtClean="0">
                <a:solidFill>
                  <a:srgbClr val="FF0000"/>
                </a:solidFill>
              </a:rPr>
              <a:t>$121,500   </a:t>
            </a:r>
            <a:r>
              <a:rPr lang="en-US" sz="900" b="0" dirty="0" smtClean="0">
                <a:solidFill>
                  <a:srgbClr val="92D050"/>
                </a:solidFill>
              </a:rPr>
              <a:t>= 62% increase </a:t>
            </a:r>
            <a:endParaRPr lang="en-US" sz="900" b="0" dirty="0" smtClean="0"/>
          </a:p>
          <a:p>
            <a:pPr algn="l"/>
            <a:r>
              <a:rPr lang="en-US" sz="900" dirty="0" smtClean="0"/>
              <a:t> Multi-Disposal fee 	from $150,000 to </a:t>
            </a:r>
            <a:r>
              <a:rPr lang="en-US" sz="900" dirty="0" smtClean="0">
                <a:solidFill>
                  <a:srgbClr val="92D050"/>
                </a:solidFill>
              </a:rPr>
              <a:t>$243,000  = 62% increase</a:t>
            </a:r>
          </a:p>
          <a:p>
            <a:pPr defTabSz="619232">
              <a:defRPr/>
            </a:pPr>
            <a:endParaRPr lang="en-US" sz="900" dirty="0"/>
          </a:p>
          <a:p>
            <a:pPr defTabSz="619232">
              <a:defRPr/>
            </a:pPr>
            <a:r>
              <a:rPr lang="en-US" sz="900" baseline="0" dirty="0" smtClean="0"/>
              <a:t>The proposal will result in approximately $162,750 in additional revenue annually. </a:t>
            </a:r>
          </a:p>
          <a:p>
            <a:pPr defTabSz="619232">
              <a:defRPr/>
            </a:pPr>
            <a:endParaRPr lang="en-US" sz="900" dirty="0"/>
          </a:p>
          <a:p>
            <a:pPr marL="0" marR="0" lvl="0" indent="0" algn="l" defTabSz="619232" rtl="0" eaLnBrk="1" fontAlgn="auto" latinLnBrk="0" hangingPunct="1">
              <a:lnSpc>
                <a:spcPct val="100000"/>
              </a:lnSpc>
              <a:spcBef>
                <a:spcPts val="0"/>
              </a:spcBef>
              <a:spcAft>
                <a:spcPts val="0"/>
              </a:spcAft>
              <a:buClrTx/>
              <a:buSzTx/>
              <a:buFontTx/>
              <a:buNone/>
              <a:tabLst/>
              <a:defRPr/>
            </a:pPr>
            <a:r>
              <a:rPr lang="en-US" sz="900" dirty="0" smtClean="0"/>
              <a:t>*Note Of the two operating permitted facilities, one pays all three categories and one only pays the storage fee.</a:t>
            </a:r>
          </a:p>
          <a:p>
            <a:pPr defTabSz="619232">
              <a:defRPr/>
            </a:pPr>
            <a:endParaRPr lang="en-US" sz="900" i="1" dirty="0">
              <a:solidFill>
                <a:srgbClr val="00B050"/>
              </a:solidFill>
            </a:endParaRPr>
          </a:p>
          <a:p>
            <a:pPr defTabSz="619232">
              <a:defRPr/>
            </a:pPr>
            <a:r>
              <a:rPr lang="en-US" sz="900" dirty="0" smtClean="0">
                <a:solidFill>
                  <a:srgbClr val="00B050"/>
                </a:solidFill>
              </a:rPr>
              <a:t>~~~~~~~~~~~~~~~~~~~~~~~~~~~~~~~~~~~~~~</a:t>
            </a:r>
          </a:p>
          <a:p>
            <a:pPr algn="l"/>
            <a:r>
              <a:rPr lang="en-US" sz="900" dirty="0" smtClean="0">
                <a:solidFill>
                  <a:srgbClr val="00B050"/>
                </a:solidFill>
              </a:rPr>
              <a:t>Previously</a:t>
            </a:r>
            <a:endParaRPr lang="en-US" sz="900" b="1" dirty="0" smtClean="0"/>
          </a:p>
          <a:p>
            <a:pPr algn="l"/>
            <a:r>
              <a:rPr lang="en-US" sz="900" b="1" dirty="0" smtClean="0"/>
              <a:t>Increase annual compliance determination fee </a:t>
            </a:r>
            <a:r>
              <a:rPr lang="en-US" sz="900" b="1" dirty="0" smtClean="0">
                <a:solidFill>
                  <a:srgbClr val="92D050"/>
                </a:solidFill>
              </a:rPr>
              <a:t>181%:</a:t>
            </a:r>
          </a:p>
          <a:p>
            <a:pPr algn="l"/>
            <a:r>
              <a:rPr lang="en-US" sz="900" dirty="0" smtClean="0"/>
              <a:t> Storage fee 		from $18,750 to  </a:t>
            </a:r>
            <a:r>
              <a:rPr lang="en-US" sz="900" dirty="0" smtClean="0">
                <a:solidFill>
                  <a:srgbClr val="92D050"/>
                </a:solidFill>
              </a:rPr>
              <a:t>$52,688</a:t>
            </a:r>
            <a:r>
              <a:rPr lang="en-US" sz="900" dirty="0" smtClean="0"/>
              <a:t>  </a:t>
            </a:r>
          </a:p>
          <a:p>
            <a:pPr algn="l"/>
            <a:r>
              <a:rPr lang="en-US" sz="900" dirty="0" smtClean="0"/>
              <a:t> Multi-Disposal fee 	from $75,000 to  </a:t>
            </a:r>
            <a:r>
              <a:rPr lang="en-US" sz="900" dirty="0" smtClean="0">
                <a:solidFill>
                  <a:srgbClr val="92D050"/>
                </a:solidFill>
              </a:rPr>
              <a:t>$210,750</a:t>
            </a:r>
            <a:endParaRPr lang="en-US" sz="900" dirty="0" smtClean="0"/>
          </a:p>
          <a:p>
            <a:pPr algn="l"/>
            <a:r>
              <a:rPr lang="en-US" sz="900" dirty="0" smtClean="0"/>
              <a:t> Multi-Treatment fee 	from $150,000 to </a:t>
            </a:r>
            <a:r>
              <a:rPr lang="en-US" sz="900" dirty="0" smtClean="0">
                <a:solidFill>
                  <a:srgbClr val="92D050"/>
                </a:solidFill>
              </a:rPr>
              <a:t>$421,500</a:t>
            </a:r>
          </a:p>
          <a:p>
            <a:pPr defTabSz="619232">
              <a:defRPr/>
            </a:pPr>
            <a:endParaRPr lang="en-US" sz="900" dirty="0" smtClean="0"/>
          </a:p>
          <a:p>
            <a:pPr defTabSz="619232">
              <a:defRPr/>
            </a:pPr>
            <a:r>
              <a:rPr lang="en-US" sz="900" dirty="0" smtClean="0"/>
              <a:t>Would result in a </a:t>
            </a:r>
            <a:r>
              <a:rPr lang="en-US" sz="900" b="1" dirty="0" smtClean="0">
                <a:solidFill>
                  <a:srgbClr val="92D050"/>
                </a:solidFill>
              </a:rPr>
              <a:t>$475,125 </a:t>
            </a:r>
            <a:r>
              <a:rPr lang="en-US" sz="900" dirty="0" smtClean="0"/>
              <a:t>increase from current funding.  </a:t>
            </a:r>
          </a:p>
          <a:p>
            <a:pPr defTabSz="619232">
              <a:defRPr/>
            </a:pPr>
            <a:endParaRPr lang="en-US" sz="900" i="1" dirty="0" smtClean="0">
              <a:solidFill>
                <a:srgbClr val="00B050"/>
              </a:solidFill>
            </a:endParaRPr>
          </a:p>
          <a:p>
            <a:pPr defTabSz="619232">
              <a:defRPr/>
            </a:pPr>
            <a:endParaRPr lang="en-US" sz="900" dirty="0" smtClean="0">
              <a:solidFill>
                <a:srgbClr val="00B050"/>
              </a:solidFill>
            </a:endParaRPr>
          </a:p>
          <a:p>
            <a:pPr defTabSz="619232">
              <a:defRPr/>
            </a:pPr>
            <a:endParaRPr lang="en-US" sz="900" b="1" dirty="0" smtClean="0">
              <a:latin typeface="Times New Roman" panose="02020603050405020304" pitchFamily="18" charset="0"/>
              <a:cs typeface="Times New Roman" panose="02020603050405020304" pitchFamily="18" charset="0"/>
            </a:endParaRPr>
          </a:p>
          <a:p>
            <a:pPr defTabSz="619232">
              <a:defRPr/>
            </a:pPr>
            <a:endParaRPr lang="en-US" sz="900" dirty="0">
              <a:solidFill>
                <a:srgbClr val="00B050"/>
              </a:solidFill>
            </a:endParaRPr>
          </a:p>
          <a:p>
            <a:pPr defTabSz="619232">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975631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438150"/>
            <a:ext cx="2084388" cy="1563688"/>
          </a:xfrm>
        </p:spPr>
      </p:sp>
      <p:sp>
        <p:nvSpPr>
          <p:cNvPr id="3" name="Notes Placeholder 2"/>
          <p:cNvSpPr>
            <a:spLocks noGrp="1"/>
          </p:cNvSpPr>
          <p:nvPr>
            <p:ph type="body" idx="1"/>
          </p:nvPr>
        </p:nvSpPr>
        <p:spPr>
          <a:xfrm>
            <a:off x="229849" y="2156381"/>
            <a:ext cx="4826833" cy="3396484"/>
          </a:xfrm>
        </p:spPr>
        <p:txBody>
          <a:bodyPr>
            <a:noAutofit/>
          </a:bodyPr>
          <a:lstStyle/>
          <a:p>
            <a:pPr defTabSz="619232">
              <a:defRPr/>
            </a:pPr>
            <a:r>
              <a:rPr lang="en-US" sz="900" b="1" dirty="0"/>
              <a:t>Rich Duval</a:t>
            </a:r>
          </a:p>
          <a:p>
            <a:pPr defTabSz="619232">
              <a:defRPr/>
            </a:pPr>
            <a:endParaRPr lang="en-US" sz="900" b="1" dirty="0"/>
          </a:p>
          <a:p>
            <a:pPr defTabSz="619232">
              <a:defRPr/>
            </a:pPr>
            <a:r>
              <a:rPr lang="en-US" sz="900" dirty="0" smtClean="0"/>
              <a:t>We have shown</a:t>
            </a:r>
            <a:r>
              <a:rPr lang="en-US" sz="900" baseline="0" dirty="0" smtClean="0"/>
              <a:t> you previously the whole pie for each option, and other  breakouts.  However, based on new information we are </a:t>
            </a:r>
            <a:r>
              <a:rPr lang="en-US" sz="900" dirty="0" smtClean="0"/>
              <a:t>proposing</a:t>
            </a:r>
            <a:r>
              <a:rPr lang="en-US" sz="900" baseline="0" dirty="0" smtClean="0"/>
              <a:t> to adjust the permitting annual compliance determination fee to better match the consumer price index, which is a 62% increase since 1997.  We are proposing this increase start July 2019.</a:t>
            </a:r>
            <a:r>
              <a:rPr lang="en-US" sz="900" dirty="0" smtClean="0"/>
              <a:t> </a:t>
            </a:r>
            <a:endParaRPr lang="en-US" sz="900" dirty="0"/>
          </a:p>
          <a:p>
            <a:pPr defTabSz="619232">
              <a:defRPr/>
            </a:pPr>
            <a:endParaRPr lang="en-US" sz="900" dirty="0" smtClean="0"/>
          </a:p>
          <a:p>
            <a:pPr defTabSz="619232">
              <a:defRPr/>
            </a:pPr>
            <a:r>
              <a:rPr lang="en-US" sz="900" dirty="0" smtClean="0"/>
              <a:t>Here </a:t>
            </a:r>
            <a:r>
              <a:rPr lang="en-US" sz="900" dirty="0"/>
              <a:t>is what it would look like:</a:t>
            </a:r>
          </a:p>
          <a:p>
            <a:pPr algn="l"/>
            <a:endParaRPr lang="en-US" sz="900" b="1" dirty="0"/>
          </a:p>
          <a:p>
            <a:pPr algn="l"/>
            <a:r>
              <a:rPr lang="en-US" sz="900" b="1" dirty="0"/>
              <a:t>Increase annual compliance determination </a:t>
            </a:r>
            <a:r>
              <a:rPr lang="en-US" sz="900" b="1" dirty="0" smtClean="0"/>
              <a:t>fee</a:t>
            </a:r>
            <a:r>
              <a:rPr lang="en-US" sz="900" b="1" dirty="0" smtClean="0">
                <a:solidFill>
                  <a:srgbClr val="92D050"/>
                </a:solidFill>
              </a:rPr>
              <a:t>:</a:t>
            </a:r>
            <a:endParaRPr lang="en-US" sz="900" b="1" dirty="0">
              <a:solidFill>
                <a:srgbClr val="92D050"/>
              </a:solidFill>
            </a:endParaRPr>
          </a:p>
          <a:p>
            <a:pPr algn="l"/>
            <a:r>
              <a:rPr lang="en-US" sz="900" dirty="0"/>
              <a:t> Storage fee 		from $</a:t>
            </a:r>
            <a:r>
              <a:rPr lang="en-US" sz="900" dirty="0" smtClean="0"/>
              <a:t>18,750 </a:t>
            </a:r>
            <a:r>
              <a:rPr lang="en-US" sz="900" dirty="0"/>
              <a:t>to  </a:t>
            </a:r>
            <a:r>
              <a:rPr lang="en-US" sz="900" dirty="0" smtClean="0">
                <a:solidFill>
                  <a:srgbClr val="92D050"/>
                </a:solidFill>
              </a:rPr>
              <a:t>$24,500      	=</a:t>
            </a:r>
            <a:r>
              <a:rPr lang="en-US" sz="900" baseline="0" dirty="0" smtClean="0">
                <a:solidFill>
                  <a:srgbClr val="92D050"/>
                </a:solidFill>
              </a:rPr>
              <a:t> 31% increase</a:t>
            </a:r>
            <a:endParaRPr lang="en-US" sz="900" dirty="0" smtClean="0"/>
          </a:p>
          <a:p>
            <a:pPr algn="l"/>
            <a:r>
              <a:rPr lang="en-US" sz="900" dirty="0" smtClean="0"/>
              <a:t> Multi-Treatment </a:t>
            </a:r>
            <a:r>
              <a:rPr lang="en-US" sz="900" dirty="0"/>
              <a:t>F</a:t>
            </a:r>
            <a:r>
              <a:rPr lang="en-US" sz="900" dirty="0" smtClean="0"/>
              <a:t>ee </a:t>
            </a:r>
            <a:r>
              <a:rPr lang="en-US" sz="900" dirty="0"/>
              <a:t>	from $75,000 to  </a:t>
            </a:r>
            <a:r>
              <a:rPr lang="en-US" sz="900" b="0" dirty="0" smtClean="0">
                <a:solidFill>
                  <a:srgbClr val="FF0000"/>
                </a:solidFill>
              </a:rPr>
              <a:t>$98,500  	</a:t>
            </a:r>
            <a:r>
              <a:rPr lang="en-US" sz="900" b="0" dirty="0" smtClean="0">
                <a:solidFill>
                  <a:srgbClr val="92D050"/>
                </a:solidFill>
              </a:rPr>
              <a:t>= 31% increase </a:t>
            </a:r>
            <a:endParaRPr lang="en-US" sz="900" b="0" dirty="0" smtClean="0"/>
          </a:p>
          <a:p>
            <a:pPr algn="l"/>
            <a:r>
              <a:rPr lang="en-US" sz="900" dirty="0" smtClean="0"/>
              <a:t> Multi-Disposal fee 	from $150,000 to </a:t>
            </a:r>
            <a:r>
              <a:rPr lang="en-US" sz="900" dirty="0" smtClean="0">
                <a:solidFill>
                  <a:srgbClr val="92D050"/>
                </a:solidFill>
              </a:rPr>
              <a:t>$196,500 	 = 31% increase</a:t>
            </a:r>
          </a:p>
          <a:p>
            <a:pPr defTabSz="619232">
              <a:defRPr/>
            </a:pPr>
            <a:endParaRPr lang="en-US" sz="900" dirty="0"/>
          </a:p>
          <a:p>
            <a:pPr defTabSz="619232">
              <a:defRPr/>
            </a:pPr>
            <a:r>
              <a:rPr lang="en-US" sz="900" baseline="0" dirty="0" smtClean="0"/>
              <a:t>The proposal will result in approximately $81,500 in additional revenue annually. </a:t>
            </a:r>
          </a:p>
          <a:p>
            <a:pPr defTabSz="619232">
              <a:defRPr/>
            </a:pPr>
            <a:endParaRPr lang="en-US" sz="900" dirty="0"/>
          </a:p>
          <a:p>
            <a:pPr marL="0" marR="0" lvl="0" indent="0" algn="l" defTabSz="619232" rtl="0" eaLnBrk="1" fontAlgn="auto" latinLnBrk="0" hangingPunct="1">
              <a:lnSpc>
                <a:spcPct val="100000"/>
              </a:lnSpc>
              <a:spcBef>
                <a:spcPts val="0"/>
              </a:spcBef>
              <a:spcAft>
                <a:spcPts val="0"/>
              </a:spcAft>
              <a:buClrTx/>
              <a:buSzTx/>
              <a:buFontTx/>
              <a:buNone/>
              <a:tabLst/>
              <a:defRPr/>
            </a:pPr>
            <a:r>
              <a:rPr lang="en-US" sz="900" dirty="0" smtClean="0"/>
              <a:t>*Note Of the two operating permitted facilities, one pays all three categories and one only pays the storage fee.</a:t>
            </a:r>
          </a:p>
          <a:p>
            <a:pPr defTabSz="619232">
              <a:defRPr/>
            </a:pPr>
            <a:endParaRPr lang="en-US" sz="900" i="1" dirty="0">
              <a:solidFill>
                <a:srgbClr val="00B050"/>
              </a:solidFill>
            </a:endParaRPr>
          </a:p>
          <a:p>
            <a:pPr defTabSz="619232">
              <a:defRPr/>
            </a:pPr>
            <a:r>
              <a:rPr lang="en-US" sz="900" dirty="0" smtClean="0">
                <a:solidFill>
                  <a:srgbClr val="00B050"/>
                </a:solidFill>
              </a:rPr>
              <a:t>~~~~~~~~~~~~~~~~~~~~~~~~~~~~~~~~~~~~~~</a:t>
            </a:r>
          </a:p>
          <a:p>
            <a:pPr algn="l"/>
            <a:r>
              <a:rPr lang="en-US" sz="900" dirty="0" smtClean="0">
                <a:solidFill>
                  <a:srgbClr val="00B050"/>
                </a:solidFill>
              </a:rPr>
              <a:t>Previously</a:t>
            </a:r>
            <a:endParaRPr lang="en-US" sz="900" b="1" dirty="0" smtClean="0"/>
          </a:p>
          <a:p>
            <a:pPr algn="l"/>
            <a:r>
              <a:rPr lang="en-US" sz="900" b="1" dirty="0" smtClean="0"/>
              <a:t>Increase annual compliance determination fee </a:t>
            </a:r>
            <a:r>
              <a:rPr lang="en-US" sz="900" b="1" dirty="0" smtClean="0">
                <a:solidFill>
                  <a:srgbClr val="92D050"/>
                </a:solidFill>
              </a:rPr>
              <a:t>181%:</a:t>
            </a:r>
          </a:p>
          <a:p>
            <a:pPr algn="l"/>
            <a:r>
              <a:rPr lang="en-US" sz="900" dirty="0" smtClean="0"/>
              <a:t> Storage fee 		from $18,750 to  </a:t>
            </a:r>
            <a:r>
              <a:rPr lang="en-US" sz="900" dirty="0" smtClean="0">
                <a:solidFill>
                  <a:srgbClr val="92D050"/>
                </a:solidFill>
              </a:rPr>
              <a:t>$52,688</a:t>
            </a:r>
            <a:r>
              <a:rPr lang="en-US" sz="900" dirty="0" smtClean="0"/>
              <a:t>  </a:t>
            </a:r>
          </a:p>
          <a:p>
            <a:pPr algn="l"/>
            <a:r>
              <a:rPr lang="en-US" sz="900" dirty="0" smtClean="0"/>
              <a:t> Multi-Disposal fee 	from $75,000 to  </a:t>
            </a:r>
            <a:r>
              <a:rPr lang="en-US" sz="900" dirty="0" smtClean="0">
                <a:solidFill>
                  <a:srgbClr val="92D050"/>
                </a:solidFill>
              </a:rPr>
              <a:t>$210,750</a:t>
            </a:r>
            <a:endParaRPr lang="en-US" sz="900" dirty="0" smtClean="0"/>
          </a:p>
          <a:p>
            <a:pPr algn="l"/>
            <a:r>
              <a:rPr lang="en-US" sz="900" dirty="0" smtClean="0"/>
              <a:t> Multi-Treatment fee 	from $150,000 to </a:t>
            </a:r>
            <a:r>
              <a:rPr lang="en-US" sz="900" dirty="0" smtClean="0">
                <a:solidFill>
                  <a:srgbClr val="92D050"/>
                </a:solidFill>
              </a:rPr>
              <a:t>$421,500</a:t>
            </a:r>
          </a:p>
          <a:p>
            <a:pPr defTabSz="619232">
              <a:defRPr/>
            </a:pPr>
            <a:endParaRPr lang="en-US" sz="900" dirty="0" smtClean="0"/>
          </a:p>
          <a:p>
            <a:pPr defTabSz="619232">
              <a:defRPr/>
            </a:pPr>
            <a:r>
              <a:rPr lang="en-US" sz="900" dirty="0" smtClean="0"/>
              <a:t>Would result in a </a:t>
            </a:r>
            <a:r>
              <a:rPr lang="en-US" sz="900" b="1" dirty="0" smtClean="0">
                <a:solidFill>
                  <a:srgbClr val="92D050"/>
                </a:solidFill>
              </a:rPr>
              <a:t>$475,125 </a:t>
            </a:r>
            <a:r>
              <a:rPr lang="en-US" sz="900" dirty="0" smtClean="0"/>
              <a:t>increase from current funding.  </a:t>
            </a:r>
          </a:p>
          <a:p>
            <a:pPr defTabSz="619232">
              <a:defRPr/>
            </a:pPr>
            <a:endParaRPr lang="en-US" sz="900" i="1" dirty="0" smtClean="0">
              <a:solidFill>
                <a:srgbClr val="00B050"/>
              </a:solidFill>
            </a:endParaRPr>
          </a:p>
          <a:p>
            <a:pPr defTabSz="619232">
              <a:defRPr/>
            </a:pPr>
            <a:endParaRPr lang="en-US" sz="900" dirty="0" smtClean="0">
              <a:solidFill>
                <a:srgbClr val="00B050"/>
              </a:solidFill>
            </a:endParaRPr>
          </a:p>
          <a:p>
            <a:pPr defTabSz="619232">
              <a:defRPr/>
            </a:pPr>
            <a:endParaRPr lang="en-US" sz="900" b="1" dirty="0" smtClean="0">
              <a:latin typeface="Times New Roman" panose="02020603050405020304" pitchFamily="18" charset="0"/>
              <a:cs typeface="Times New Roman" panose="02020603050405020304" pitchFamily="18" charset="0"/>
            </a:endParaRPr>
          </a:p>
          <a:p>
            <a:pPr defTabSz="619232">
              <a:defRPr/>
            </a:pPr>
            <a:endParaRPr lang="en-US" sz="900" dirty="0">
              <a:solidFill>
                <a:srgbClr val="00B050"/>
              </a:solidFill>
            </a:endParaRPr>
          </a:p>
          <a:p>
            <a:pPr defTabSz="619232">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620208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438150"/>
            <a:ext cx="2084388" cy="1563688"/>
          </a:xfrm>
        </p:spPr>
      </p:sp>
      <p:sp>
        <p:nvSpPr>
          <p:cNvPr id="3" name="Notes Placeholder 2"/>
          <p:cNvSpPr>
            <a:spLocks noGrp="1"/>
          </p:cNvSpPr>
          <p:nvPr>
            <p:ph type="body" idx="1"/>
          </p:nvPr>
        </p:nvSpPr>
        <p:spPr>
          <a:xfrm>
            <a:off x="229849" y="2156381"/>
            <a:ext cx="4826833" cy="3396484"/>
          </a:xfrm>
        </p:spPr>
        <p:txBody>
          <a:bodyPr>
            <a:noAutofit/>
          </a:bodyPr>
          <a:lstStyle/>
          <a:p>
            <a:pPr defTabSz="619232">
              <a:defRPr/>
            </a:pPr>
            <a:r>
              <a:rPr lang="en-US" sz="900" b="1" dirty="0" smtClean="0">
                <a:latin typeface="Times New Roman" panose="02020603050405020304" pitchFamily="18" charset="0"/>
                <a:cs typeface="Times New Roman" panose="02020603050405020304" pitchFamily="18" charset="0"/>
              </a:rPr>
              <a:t>Rich </a:t>
            </a:r>
            <a:r>
              <a:rPr lang="en-US" sz="900" b="1" dirty="0">
                <a:latin typeface="Times New Roman" panose="02020603050405020304" pitchFamily="18" charset="0"/>
                <a:cs typeface="Times New Roman" panose="02020603050405020304" pitchFamily="18" charset="0"/>
              </a:rPr>
              <a:t>Duval</a:t>
            </a:r>
          </a:p>
          <a:p>
            <a:pPr defTabSz="619232">
              <a:defRPr/>
            </a:pPr>
            <a:endParaRPr lang="en-US" sz="900" b="1" dirty="0">
              <a:latin typeface="Times New Roman" panose="02020603050405020304" pitchFamily="18" charset="0"/>
              <a:cs typeface="Times New Roman" panose="02020603050405020304" pitchFamily="18" charset="0"/>
            </a:endParaRPr>
          </a:p>
          <a:p>
            <a:pPr marL="0" indent="0" defTabSz="619232">
              <a:buFont typeface="Arial" panose="020B0604020202020204" pitchFamily="34" charset="0"/>
              <a:buNone/>
              <a:defRPr/>
            </a:pPr>
            <a:r>
              <a:rPr lang="en-US" sz="900" dirty="0" smtClean="0">
                <a:latin typeface="Times New Roman" panose="02020603050405020304" pitchFamily="18" charset="0"/>
                <a:cs typeface="Times New Roman" panose="02020603050405020304" pitchFamily="18" charset="0"/>
              </a:rPr>
              <a:t>As </a:t>
            </a:r>
            <a:r>
              <a:rPr lang="en-US" sz="900" dirty="0">
                <a:latin typeface="Times New Roman" panose="02020603050405020304" pitchFamily="18" charset="0"/>
                <a:cs typeface="Times New Roman" panose="02020603050405020304" pitchFamily="18" charset="0"/>
              </a:rPr>
              <a:t>you can </a:t>
            </a:r>
            <a:r>
              <a:rPr lang="en-US" sz="900" dirty="0" smtClean="0">
                <a:latin typeface="Times New Roman" panose="02020603050405020304" pitchFamily="18" charset="0"/>
                <a:cs typeface="Times New Roman" panose="02020603050405020304" pitchFamily="18" charset="0"/>
              </a:rPr>
              <a:t>see, when the</a:t>
            </a:r>
            <a:r>
              <a:rPr lang="en-US" sz="900" baseline="0" dirty="0" smtClean="0">
                <a:latin typeface="Times New Roman" panose="02020603050405020304" pitchFamily="18" charset="0"/>
                <a:cs typeface="Times New Roman" panose="02020603050405020304" pitchFamily="18" charset="0"/>
              </a:rPr>
              <a:t> fee proposals are</a:t>
            </a:r>
            <a:r>
              <a:rPr lang="en-US" sz="900" dirty="0" smtClean="0">
                <a:latin typeface="Times New Roman" panose="02020603050405020304" pitchFamily="18" charset="0"/>
                <a:cs typeface="Times New Roman" panose="02020603050405020304" pitchFamily="18" charset="0"/>
              </a:rPr>
              <a:t> combined for one facility,</a:t>
            </a:r>
            <a:r>
              <a:rPr lang="en-US" sz="900" baseline="0" dirty="0" smtClean="0">
                <a:latin typeface="Times New Roman" panose="02020603050405020304" pitchFamily="18" charset="0"/>
                <a:cs typeface="Times New Roman" panose="02020603050405020304" pitchFamily="18" charset="0"/>
              </a:rPr>
              <a:t> they total </a:t>
            </a:r>
            <a:r>
              <a:rPr lang="en-US" sz="900" dirty="0" smtClean="0">
                <a:latin typeface="Times New Roman" panose="02020603050405020304" pitchFamily="18" charset="0"/>
                <a:cs typeface="Times New Roman" panose="02020603050405020304" pitchFamily="18" charset="0"/>
              </a:rPr>
              <a:t>~ $319,500 per year, or an increase of $75,750 difference from current fees.  This is a 31% increase for this facility.</a:t>
            </a:r>
          </a:p>
          <a:p>
            <a:pPr marL="0" indent="0" defTabSz="619232">
              <a:buFont typeface="Arial" panose="020B0604020202020204" pitchFamily="34" charset="0"/>
              <a:buNone/>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19232">
              <a:defRPr/>
            </a:pPr>
            <a:endParaRPr lang="en-US" sz="900" b="1" dirty="0">
              <a:latin typeface="Times New Roman" panose="02020603050405020304" pitchFamily="18" charset="0"/>
              <a:cs typeface="Times New Roman" panose="02020603050405020304" pitchFamily="18" charset="0"/>
            </a:endParaRPr>
          </a:p>
          <a:p>
            <a:pPr defTabSz="619232">
              <a:defRPr/>
            </a:pPr>
            <a:endParaRPr lang="en-US" sz="900" b="1" dirty="0">
              <a:latin typeface="Times New Roman" panose="02020603050405020304" pitchFamily="18" charset="0"/>
              <a:cs typeface="Times New Roman" panose="02020603050405020304" pitchFamily="18" charset="0"/>
            </a:endParaRPr>
          </a:p>
          <a:p>
            <a:pPr defTabSz="619232">
              <a:defRPr/>
            </a:pPr>
            <a:endParaRPr lang="en-US" sz="900" b="1" dirty="0">
              <a:latin typeface="Times New Roman" panose="02020603050405020304" pitchFamily="18" charset="0"/>
              <a:cs typeface="Times New Roman" panose="02020603050405020304" pitchFamily="18" charset="0"/>
            </a:endParaRPr>
          </a:p>
          <a:p>
            <a:pPr defTabSz="619232">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381000"/>
            <a:ext cx="4114800" cy="3086100"/>
          </a:xfrm>
        </p:spPr>
      </p:sp>
      <p:sp>
        <p:nvSpPr>
          <p:cNvPr id="3" name="Notes Placeholder 2"/>
          <p:cNvSpPr>
            <a:spLocks noGrp="1"/>
          </p:cNvSpPr>
          <p:nvPr>
            <p:ph type="body" idx="1"/>
          </p:nvPr>
        </p:nvSpPr>
        <p:spPr>
          <a:xfrm>
            <a:off x="685800" y="3733799"/>
            <a:ext cx="5486400" cy="4951413"/>
          </a:xfrm>
        </p:spPr>
        <p:txBody>
          <a:bodyPr/>
          <a:lstStyle/>
          <a:p>
            <a:r>
              <a:rPr lang="en-US" sz="1200" b="1" dirty="0" smtClean="0"/>
              <a:t>Rich Duval</a:t>
            </a:r>
          </a:p>
          <a:p>
            <a:pPr marL="151906" indent="-151906">
              <a:buFont typeface="Arial" panose="020B0604020202020204" pitchFamily="34" charset="0"/>
              <a:buChar char="•"/>
            </a:pPr>
            <a:endParaRPr lang="en-US" sz="1200" b="1" dirty="0" smtClean="0"/>
          </a:p>
          <a:p>
            <a:pPr marL="151906" indent="-151906">
              <a:buFont typeface="Arial" panose="020B0604020202020204" pitchFamily="34" charset="0"/>
              <a:buChar char="•"/>
            </a:pPr>
            <a:r>
              <a:rPr lang="en-US" sz="1200" dirty="0" smtClean="0"/>
              <a:t>Processing and approving major permit modifications is a significant workload for ODEQ that is not captured in the EPA national reporting system. </a:t>
            </a:r>
          </a:p>
          <a:p>
            <a:pPr marL="151906" indent="-151906">
              <a:buFont typeface="Arial" panose="020B0604020202020204" pitchFamily="34" charset="0"/>
              <a:buChar char="•"/>
            </a:pPr>
            <a:r>
              <a:rPr lang="en-US" sz="1200" dirty="0" smtClean="0"/>
              <a:t>Class 3 modifications at large Treatment, Storage, and Disposal Facilities with complex operations may include the same process and workload as permit renewals at smaller, simpler facilities.</a:t>
            </a:r>
          </a:p>
          <a:p>
            <a:pPr marL="151906" indent="-151906" defTabSz="810166">
              <a:buFont typeface="Arial" panose="020B0604020202020204" pitchFamily="34" charset="0"/>
              <a:buChar char="•"/>
              <a:defRPr/>
            </a:pPr>
            <a:r>
              <a:rPr lang="en-US" sz="1200" dirty="0" smtClean="0"/>
              <a:t>The program has a limited budget for external support from the Attorney General’s Office for legal review of permits and for advice on permit issues that may make it difficult for the State to ensure all permit conditions are enforceable. </a:t>
            </a:r>
          </a:p>
          <a:p>
            <a:pPr marL="151906" indent="-151906" defTabSz="810166">
              <a:buFont typeface="Arial" panose="020B0604020202020204" pitchFamily="34" charset="0"/>
              <a:buChar char="•"/>
              <a:defRPr/>
            </a:pPr>
            <a:endParaRPr lang="en-US" sz="1200" dirty="0" smtClean="0"/>
          </a:p>
          <a:p>
            <a:pPr marL="151906" indent="-151906" defTabSz="810166">
              <a:buFont typeface="Arial" panose="020B0604020202020204" pitchFamily="34" charset="0"/>
              <a:buChar char="•"/>
              <a:defRPr/>
            </a:pPr>
            <a:r>
              <a:rPr lang="en-US" sz="1200" dirty="0" smtClean="0"/>
              <a:t>The following is a look at the revenue the program receives over the last couple of years….</a:t>
            </a:r>
            <a:endParaRPr lang="en-ZW" sz="1200"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653285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438150"/>
            <a:ext cx="2084388" cy="1563688"/>
          </a:xfrm>
        </p:spPr>
      </p:sp>
      <p:sp>
        <p:nvSpPr>
          <p:cNvPr id="3" name="Notes Placeholder 2"/>
          <p:cNvSpPr>
            <a:spLocks noGrp="1"/>
          </p:cNvSpPr>
          <p:nvPr>
            <p:ph type="body" idx="1"/>
          </p:nvPr>
        </p:nvSpPr>
        <p:spPr>
          <a:xfrm>
            <a:off x="229849" y="2156381"/>
            <a:ext cx="4826833" cy="3396484"/>
          </a:xfrm>
        </p:spPr>
        <p:txBody>
          <a:bodyPr>
            <a:noAutofit/>
          </a:bodyPr>
          <a:lstStyle/>
          <a:p>
            <a:pPr defTabSz="619232">
              <a:defRPr/>
            </a:pPr>
            <a:r>
              <a:rPr lang="en-US" sz="900" b="1" dirty="0" smtClean="0">
                <a:latin typeface="Times New Roman" panose="02020603050405020304" pitchFamily="18" charset="0"/>
                <a:cs typeface="Times New Roman" panose="02020603050405020304" pitchFamily="18" charset="0"/>
              </a:rPr>
              <a:t>Rich </a:t>
            </a:r>
            <a:r>
              <a:rPr lang="en-US" sz="900" b="1" dirty="0">
                <a:latin typeface="Times New Roman" panose="02020603050405020304" pitchFamily="18" charset="0"/>
                <a:cs typeface="Times New Roman" panose="02020603050405020304" pitchFamily="18" charset="0"/>
              </a:rPr>
              <a:t>Duval</a:t>
            </a:r>
            <a:endParaRPr lang="en-US" sz="900" dirty="0">
              <a:latin typeface="Times New Roman" panose="02020603050405020304" pitchFamily="18" charset="0"/>
              <a:cs typeface="Times New Roman" panose="02020603050405020304" pitchFamily="18" charset="0"/>
            </a:endParaRPr>
          </a:p>
          <a:p>
            <a:pPr defTabSz="619232">
              <a:defRPr/>
            </a:pPr>
            <a:endParaRPr lang="en-US" sz="9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900" dirty="0" smtClean="0"/>
              <a:t>DEQ data shows it may cost DEQ ~ $140,000 in staff hours per complex permit modification.   </a:t>
            </a:r>
          </a:p>
          <a:p>
            <a:pPr defTabSz="619232">
              <a:defRPr/>
            </a:pPr>
            <a:endParaRPr lang="en-US" sz="900" dirty="0">
              <a:latin typeface="Times New Roman" panose="02020603050405020304" pitchFamily="18" charset="0"/>
              <a:cs typeface="Times New Roman" panose="02020603050405020304" pitchFamily="18" charset="0"/>
            </a:endParaRPr>
          </a:p>
          <a:p>
            <a:pPr defTabSz="619232">
              <a:defRPr/>
            </a:pPr>
            <a:r>
              <a:rPr lang="en-US" sz="900" dirty="0" smtClean="0">
                <a:latin typeface="Times New Roman" panose="02020603050405020304" pitchFamily="18" charset="0"/>
                <a:cs typeface="Times New Roman" panose="02020603050405020304" pitchFamily="18" charset="0"/>
              </a:rPr>
              <a:t>Although</a:t>
            </a:r>
            <a:r>
              <a:rPr lang="en-US" sz="900" baseline="0" dirty="0" smtClean="0">
                <a:latin typeface="Times New Roman" panose="02020603050405020304" pitchFamily="18" charset="0"/>
                <a:cs typeface="Times New Roman" panose="02020603050405020304" pitchFamily="18" charset="0"/>
              </a:rPr>
              <a:t> it is not a reliable annual revenue we are proposing to increase the </a:t>
            </a:r>
            <a:r>
              <a:rPr lang="en-US" sz="900" dirty="0" smtClean="0">
                <a:latin typeface="Times New Roman" panose="02020603050405020304" pitchFamily="18" charset="0"/>
                <a:cs typeface="Times New Roman" panose="02020603050405020304" pitchFamily="18" charset="0"/>
              </a:rPr>
              <a:t>Permit </a:t>
            </a:r>
            <a:r>
              <a:rPr lang="en-US" sz="900" dirty="0">
                <a:latin typeface="Times New Roman" panose="02020603050405020304" pitchFamily="18" charset="0"/>
                <a:cs typeface="Times New Roman" panose="02020603050405020304" pitchFamily="18" charset="0"/>
              </a:rPr>
              <a:t>modification Fees </a:t>
            </a:r>
            <a:r>
              <a:rPr lang="en-US" sz="900" dirty="0" smtClean="0">
                <a:latin typeface="Times New Roman" panose="02020603050405020304" pitchFamily="18" charset="0"/>
                <a:cs typeface="Times New Roman" panose="02020603050405020304" pitchFamily="18" charset="0"/>
              </a:rPr>
              <a:t>by 59% to adjust for</a:t>
            </a:r>
            <a:r>
              <a:rPr lang="en-US" sz="900" baseline="0" dirty="0" smtClean="0">
                <a:latin typeface="Times New Roman" panose="02020603050405020304" pitchFamily="18" charset="0"/>
                <a:cs typeface="Times New Roman" panose="02020603050405020304" pitchFamily="18" charset="0"/>
              </a:rPr>
              <a:t> the inflation since 1998.</a:t>
            </a:r>
            <a:endParaRPr lang="en-US" sz="900" dirty="0">
              <a:latin typeface="Times New Roman" panose="02020603050405020304" pitchFamily="18" charset="0"/>
              <a:cs typeface="Times New Roman" panose="02020603050405020304" pitchFamily="18" charset="0"/>
            </a:endParaRPr>
          </a:p>
          <a:p>
            <a:endParaRPr lang="en-US" sz="900" dirty="0" smtClean="0"/>
          </a:p>
          <a:p>
            <a:r>
              <a:rPr lang="en-US" sz="900" dirty="0" smtClean="0"/>
              <a:t>Based </a:t>
            </a:r>
            <a:r>
              <a:rPr lang="en-US" sz="900" dirty="0"/>
              <a:t>on </a:t>
            </a:r>
            <a:r>
              <a:rPr lang="en-US" sz="900" dirty="0" smtClean="0"/>
              <a:t>20-year review of all past mod requests,</a:t>
            </a:r>
            <a:r>
              <a:rPr lang="en-US" sz="900" baseline="0" dirty="0" smtClean="0"/>
              <a:t> it is anticipated DEQ could receive up to 3 mod requests a year. </a:t>
            </a:r>
          </a:p>
          <a:p>
            <a:r>
              <a:rPr lang="en-US" sz="900" baseline="0" dirty="0" smtClean="0"/>
              <a:t>A</a:t>
            </a:r>
            <a:r>
              <a:rPr lang="en-US" sz="900" dirty="0" smtClean="0"/>
              <a:t>ssumes we </a:t>
            </a:r>
            <a:r>
              <a:rPr lang="en-US" sz="900" dirty="0"/>
              <a:t>will receive </a:t>
            </a:r>
            <a:r>
              <a:rPr lang="en-US" sz="900" dirty="0" smtClean="0"/>
              <a:t>2-class1s and </a:t>
            </a:r>
            <a:r>
              <a:rPr lang="en-US" sz="900" dirty="0"/>
              <a:t>1-Class </a:t>
            </a:r>
            <a:r>
              <a:rPr lang="en-US" sz="900" dirty="0" smtClean="0"/>
              <a:t>2 mod</a:t>
            </a:r>
            <a:r>
              <a:rPr lang="en-US" sz="900" baseline="0" dirty="0" smtClean="0"/>
              <a:t> requests</a:t>
            </a:r>
            <a:r>
              <a:rPr lang="en-US" sz="900" dirty="0" smtClean="0"/>
              <a:t> for = $33,450 increase </a:t>
            </a:r>
            <a:r>
              <a:rPr lang="en-US" sz="900" dirty="0"/>
              <a:t>based on </a:t>
            </a:r>
            <a:r>
              <a:rPr lang="en-US" sz="900" dirty="0" smtClean="0"/>
              <a:t>twenty-year review</a:t>
            </a:r>
          </a:p>
          <a:p>
            <a:endParaRPr lang="en-US" sz="900" dirty="0"/>
          </a:p>
          <a:p>
            <a:r>
              <a:rPr lang="en-US" sz="900" dirty="0"/>
              <a:t>~~~~~~~~~~~~~~~~~~~~~~~~~~~~~~~~~~~~~~~~~~~~~~~~~~~~~~~~~~~~~~~~~~~~~~</a:t>
            </a:r>
          </a:p>
          <a:p>
            <a:pPr defTabSz="619232">
              <a:defRPr/>
            </a:pPr>
            <a:r>
              <a:rPr lang="en-US" sz="900" i="1" dirty="0" err="1" smtClean="0"/>
              <a:t>S</a:t>
            </a:r>
            <a:r>
              <a:rPr lang="en-US" sz="900" b="1" dirty="0" err="1" smtClean="0">
                <a:latin typeface="Times New Roman" panose="02020603050405020304" pitchFamily="18" charset="0"/>
                <a:cs typeface="Times New Roman" panose="02020603050405020304" pitchFamily="18" charset="0"/>
              </a:rPr>
              <a:t>Summary</a:t>
            </a:r>
            <a:r>
              <a:rPr lang="en-US" sz="900" b="1" dirty="0" smtClean="0">
                <a:latin typeface="Times New Roman" panose="02020603050405020304" pitchFamily="18" charset="0"/>
                <a:cs typeface="Times New Roman" panose="02020603050405020304" pitchFamily="18" charset="0"/>
              </a:rPr>
              <a:t> change</a:t>
            </a:r>
            <a:r>
              <a:rPr lang="en-US" sz="900" b="1" baseline="0" dirty="0" smtClean="0">
                <a:latin typeface="Times New Roman" panose="02020603050405020304" pitchFamily="18" charset="0"/>
                <a:cs typeface="Times New Roman" panose="02020603050405020304" pitchFamily="18" charset="0"/>
              </a:rPr>
              <a:t> old to new: instead of low, med and high workload under current structure we’re removing low and medium for each class to streamline and reflect the actual cost of work. </a:t>
            </a:r>
          </a:p>
          <a:p>
            <a:pPr defTabSz="619232">
              <a:defRPr/>
            </a:pPr>
            <a:endParaRPr lang="en-US" sz="900" b="1" baseline="0" dirty="0" smtClean="0">
              <a:latin typeface="Times New Roman" panose="02020603050405020304" pitchFamily="18" charset="0"/>
              <a:cs typeface="Times New Roman" panose="02020603050405020304" pitchFamily="18" charset="0"/>
            </a:endParaRPr>
          </a:p>
          <a:p>
            <a:pPr defTabSz="619232">
              <a:defRPr/>
            </a:pPr>
            <a:r>
              <a:rPr lang="en-US" sz="900" b="1" baseline="0" dirty="0" smtClean="0">
                <a:latin typeface="Times New Roman" panose="02020603050405020304" pitchFamily="18" charset="0"/>
                <a:cs typeface="Times New Roman" panose="02020603050405020304" pitchFamily="18" charset="0"/>
              </a:rPr>
              <a:t>-Remove current low and medium </a:t>
            </a:r>
          </a:p>
          <a:p>
            <a:pPr defTabSz="619232">
              <a:defRPr/>
            </a:pPr>
            <a:endParaRPr lang="en-US" sz="900" b="1" baseline="0" dirty="0" smtClean="0">
              <a:latin typeface="Times New Roman" panose="02020603050405020304" pitchFamily="18" charset="0"/>
              <a:cs typeface="Times New Roman" panose="02020603050405020304" pitchFamily="18" charset="0"/>
            </a:endParaRPr>
          </a:p>
          <a:p>
            <a:pPr defTabSz="619232">
              <a:defRPr/>
            </a:pPr>
            <a:r>
              <a:rPr lang="en-US" sz="900" b="1" baseline="0" dirty="0" smtClean="0">
                <a:latin typeface="Times New Roman" panose="02020603050405020304" pitchFamily="18" charset="0"/>
                <a:cs typeface="Times New Roman" panose="02020603050405020304" pitchFamily="18" charset="0"/>
              </a:rPr>
              <a:t>-Anticipated question – Is this a fair way of doing business? What about differences in organizational size and resources? </a:t>
            </a:r>
            <a:endParaRPr lang="en-US" sz="900" b="1" dirty="0" smtClean="0">
              <a:latin typeface="Times New Roman" panose="02020603050405020304" pitchFamily="18" charset="0"/>
              <a:cs typeface="Times New Roman" panose="02020603050405020304" pitchFamily="18" charset="0"/>
            </a:endParaRPr>
          </a:p>
          <a:p>
            <a:r>
              <a:rPr lang="en-US" sz="900" i="1" dirty="0" err="1" smtClean="0"/>
              <a:t>ource</a:t>
            </a:r>
            <a:r>
              <a:rPr lang="en-US" sz="900" i="1" dirty="0" smtClean="0"/>
              <a:t> </a:t>
            </a:r>
            <a:r>
              <a:rPr lang="en-US" sz="900" i="1" dirty="0"/>
              <a:t>is )breakdown with 181</a:t>
            </a:r>
            <a:r>
              <a:rPr lang="en-US" sz="900" i="1" dirty="0" smtClean="0"/>
              <a:t>%</a:t>
            </a:r>
          </a:p>
          <a:p>
            <a:pPr marL="193510" indent="-193510">
              <a:buFont typeface="Arial" panose="020B0604020202020204" pitchFamily="34" charset="0"/>
              <a:buChar char="•"/>
            </a:pPr>
            <a:r>
              <a:rPr lang="en-US" sz="900" dirty="0" smtClean="0"/>
              <a:t>We recommend having the ability to increase the complex mods to $100,000. </a:t>
            </a:r>
          </a:p>
          <a:p>
            <a:pPr marL="193510" indent="-193510">
              <a:buFont typeface="Arial" panose="020B0604020202020204" pitchFamily="34" charset="0"/>
              <a:buChar char="•"/>
            </a:pPr>
            <a:r>
              <a:rPr lang="en-US" sz="900" dirty="0" smtClean="0"/>
              <a:t>We could charge an initial fee but having the ability to adjust upward</a:t>
            </a:r>
          </a:p>
          <a:p>
            <a:pPr marL="193510" marR="0" lvl="0" indent="-19351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This new method</a:t>
            </a:r>
            <a:r>
              <a:rPr lang="en-US" sz="900" baseline="0" dirty="0" smtClean="0"/>
              <a:t> of removing the low and medium workloads would equal = $40,704 annually or a 422% increase over the current revenue</a:t>
            </a:r>
            <a:endParaRPr lang="en-US" sz="900" dirty="0" smtClean="0"/>
          </a:p>
          <a:p>
            <a:pPr marL="193510" indent="-193510">
              <a:buFont typeface="Arial" panose="020B0604020202020204" pitchFamily="34" charset="0"/>
              <a:buChar char="•"/>
            </a:pPr>
            <a:endParaRPr lang="en-US" sz="900" dirty="0" smtClean="0"/>
          </a:p>
          <a:p>
            <a:endParaRPr lang="en-US" sz="900" dirty="0" smtClean="0"/>
          </a:p>
          <a:p>
            <a:endParaRPr lang="en-US" sz="900" i="1" dirty="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898335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1906" indent="-151906">
              <a:buFont typeface="Arial" panose="020B0604020202020204" pitchFamily="34" charset="0"/>
              <a:buChar char="•"/>
            </a:pPr>
            <a:r>
              <a:rPr lang="en-US" sz="1100" b="0" dirty="0" smtClean="0"/>
              <a:t>This</a:t>
            </a:r>
            <a:r>
              <a:rPr lang="en-US" sz="1100" b="0" baseline="0" dirty="0" smtClean="0"/>
              <a:t> is a new proposed administrative fee for TSDs. </a:t>
            </a:r>
            <a:endParaRPr lang="en-US" sz="1100" b="0" dirty="0"/>
          </a:p>
        </p:txBody>
      </p:sp>
      <p:sp>
        <p:nvSpPr>
          <p:cNvPr id="4" name="Slide Number Placeholder 3"/>
          <p:cNvSpPr>
            <a:spLocks noGrp="1"/>
          </p:cNvSpPr>
          <p:nvPr>
            <p:ph type="sldNum" sz="quarter" idx="10"/>
          </p:nvPr>
        </p:nvSpPr>
        <p:spPr/>
        <p:txBody>
          <a:bodyPr/>
          <a:lstStyle/>
          <a:p>
            <a:pPr marL="0" marR="0" lvl="0" indent="0" algn="r" defTabSz="810166" rtl="0" eaLnBrk="1" fontAlgn="auto" latinLnBrk="0" hangingPunct="1">
              <a:lnSpc>
                <a:spcPct val="100000"/>
              </a:lnSpc>
              <a:spcBef>
                <a:spcPts val="0"/>
              </a:spcBef>
              <a:spcAft>
                <a:spcPts val="0"/>
              </a:spcAft>
              <a:buClrTx/>
              <a:buSzTx/>
              <a:buFontTx/>
              <a:buNone/>
              <a:tabLst/>
              <a:defRPr/>
            </a:pPr>
            <a:fld id="{4DC0AA63-26AF-4A52-96CB-29FE7B9F3FC1}"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810166"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3004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438150"/>
            <a:ext cx="2084388" cy="1563688"/>
          </a:xfrm>
        </p:spPr>
      </p:sp>
      <p:sp>
        <p:nvSpPr>
          <p:cNvPr id="3" name="Notes Placeholder 2"/>
          <p:cNvSpPr>
            <a:spLocks noGrp="1"/>
          </p:cNvSpPr>
          <p:nvPr>
            <p:ph type="body" idx="1"/>
          </p:nvPr>
        </p:nvSpPr>
        <p:spPr>
          <a:xfrm>
            <a:off x="229849" y="2156381"/>
            <a:ext cx="4826833" cy="3396484"/>
          </a:xfrm>
        </p:spPr>
        <p:txBody>
          <a:bodyPr>
            <a:noAutofit/>
          </a:bodyPr>
          <a:lstStyle/>
          <a:p>
            <a:pPr defTabSz="619232">
              <a:defRPr/>
            </a:pPr>
            <a:endParaRPr lang="en-US" sz="900" b="1" dirty="0" smtClean="0">
              <a:latin typeface="Times New Roman" panose="02020603050405020304" pitchFamily="18" charset="0"/>
              <a:cs typeface="Times New Roman" panose="02020603050405020304" pitchFamily="18" charset="0"/>
            </a:endParaRPr>
          </a:p>
          <a:p>
            <a:pPr defTabSz="619232">
              <a:defRPr/>
            </a:pPr>
            <a:r>
              <a:rPr lang="en-US" sz="900" b="1" dirty="0" smtClean="0">
                <a:latin typeface="Times New Roman" panose="02020603050405020304" pitchFamily="18" charset="0"/>
                <a:cs typeface="Times New Roman" panose="02020603050405020304" pitchFamily="18" charset="0"/>
              </a:rPr>
              <a:t>Rich </a:t>
            </a:r>
            <a:r>
              <a:rPr lang="en-US" sz="900" b="1" dirty="0">
                <a:latin typeface="Times New Roman" panose="02020603050405020304" pitchFamily="18" charset="0"/>
                <a:cs typeface="Times New Roman" panose="02020603050405020304" pitchFamily="18" charset="0"/>
              </a:rPr>
              <a:t>Duval</a:t>
            </a:r>
            <a:endParaRPr lang="en-US" sz="900" dirty="0">
              <a:latin typeface="Times New Roman" panose="02020603050405020304" pitchFamily="18" charset="0"/>
              <a:cs typeface="Times New Roman" panose="02020603050405020304" pitchFamily="18" charset="0"/>
            </a:endParaRPr>
          </a:p>
          <a:p>
            <a:pPr defTabSz="619232">
              <a:defRPr/>
            </a:pPr>
            <a:endParaRPr lang="en-US" sz="900" dirty="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dirty="0" smtClean="0">
                <a:latin typeface="Times New Roman" panose="02020603050405020304" pitchFamily="18" charset="0"/>
                <a:cs typeface="Times New Roman" panose="02020603050405020304" pitchFamily="18" charset="0"/>
              </a:rPr>
              <a:t>In looking for additional</a:t>
            </a:r>
            <a:r>
              <a:rPr lang="en-US" sz="900" baseline="0" dirty="0" smtClean="0">
                <a:latin typeface="Times New Roman" panose="02020603050405020304" pitchFamily="18" charset="0"/>
                <a:cs typeface="Times New Roman" panose="02020603050405020304" pitchFamily="18" charset="0"/>
              </a:rPr>
              <a:t> revenue we considered </a:t>
            </a:r>
            <a:r>
              <a:rPr lang="en-US" sz="900" dirty="0" smtClean="0">
                <a:latin typeface="Times New Roman" panose="02020603050405020304" pitchFamily="18" charset="0"/>
                <a:cs typeface="Times New Roman" panose="02020603050405020304" pitchFamily="18" charset="0"/>
              </a:rPr>
              <a:t>the modification fee, however, it is not a reliable annual revenue source due to its</a:t>
            </a:r>
            <a:r>
              <a:rPr lang="en-US" sz="900" baseline="0" dirty="0" smtClean="0">
                <a:latin typeface="Times New Roman" panose="02020603050405020304" pitchFamily="18" charset="0"/>
                <a:cs typeface="Times New Roman" panose="02020603050405020304" pitchFamily="18" charset="0"/>
              </a:rPr>
              <a:t> </a:t>
            </a:r>
            <a:r>
              <a:rPr lang="en-US" sz="900" dirty="0" smtClean="0">
                <a:latin typeface="Times New Roman" panose="02020603050405020304" pitchFamily="18" charset="0"/>
                <a:cs typeface="Times New Roman" panose="02020603050405020304" pitchFamily="18" charset="0"/>
              </a:rPr>
              <a:t>episodic nature.</a:t>
            </a:r>
          </a:p>
          <a:p>
            <a:pPr defTabSz="619232">
              <a:defRPr/>
            </a:pPr>
            <a:endParaRPr lang="en-US" sz="900" dirty="0" smtClean="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dirty="0" smtClean="0">
                <a:latin typeface="Times New Roman" panose="02020603050405020304" pitchFamily="18" charset="0"/>
                <a:cs typeface="Times New Roman" panose="02020603050405020304" pitchFamily="18" charset="0"/>
              </a:rPr>
              <a:t>Therefore we are </a:t>
            </a:r>
            <a:r>
              <a:rPr lang="en-US" sz="900" baseline="0" dirty="0" smtClean="0">
                <a:latin typeface="Times New Roman" panose="02020603050405020304" pitchFamily="18" charset="0"/>
                <a:cs typeface="Times New Roman" panose="02020603050405020304" pitchFamily="18" charset="0"/>
              </a:rPr>
              <a:t>proposing a new annual administrative fee  to support the cost of permit administration and permit compliance monitoring.</a:t>
            </a:r>
          </a:p>
          <a:p>
            <a:pPr defTabSz="619232">
              <a:defRPr/>
            </a:pPr>
            <a:endParaRPr lang="en-US" sz="900" baseline="0" dirty="0" smtClean="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baseline="0" dirty="0" smtClean="0">
                <a:latin typeface="Times New Roman" panose="02020603050405020304" pitchFamily="18" charset="0"/>
                <a:cs typeface="Times New Roman" panose="02020603050405020304" pitchFamily="18" charset="0"/>
              </a:rPr>
              <a:t>This proposal estimates additional revenue of $312,750 annually.</a:t>
            </a:r>
          </a:p>
          <a:p>
            <a:pPr defTabSz="619232">
              <a:defRPr/>
            </a:pPr>
            <a:endParaRPr lang="en-US" sz="900" baseline="0" dirty="0" smtClean="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baseline="0" dirty="0" smtClean="0">
                <a:latin typeface="Times New Roman" panose="02020603050405020304" pitchFamily="18" charset="0"/>
                <a:cs typeface="Times New Roman" panose="02020603050405020304" pitchFamily="18" charset="0"/>
              </a:rPr>
              <a:t>Of the known universe of approximately 90,000 metric tons annually, this breaks down to approximately $3.47 per metric ton.</a:t>
            </a:r>
          </a:p>
          <a:p>
            <a:pPr defTabSz="619232">
              <a:defRPr/>
            </a:pPr>
            <a:endParaRPr lang="en-US" sz="900" baseline="0" dirty="0" smtClean="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baseline="0" dirty="0" smtClean="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1450" indent="-171450" defTabSz="619232">
              <a:buFont typeface="Arial" panose="020B0604020202020204" pitchFamily="34" charset="0"/>
              <a:buChar char="•"/>
              <a:defRPr/>
            </a:pPr>
            <a:r>
              <a:rPr lang="en-US" sz="900" baseline="0" dirty="0" smtClean="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267959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438150"/>
            <a:ext cx="2084388" cy="1563688"/>
          </a:xfrm>
        </p:spPr>
      </p:sp>
      <p:sp>
        <p:nvSpPr>
          <p:cNvPr id="3" name="Notes Placeholder 2"/>
          <p:cNvSpPr>
            <a:spLocks noGrp="1"/>
          </p:cNvSpPr>
          <p:nvPr>
            <p:ph type="body" idx="1"/>
          </p:nvPr>
        </p:nvSpPr>
        <p:spPr>
          <a:xfrm>
            <a:off x="229849" y="2156381"/>
            <a:ext cx="4826833" cy="3396484"/>
          </a:xfrm>
        </p:spPr>
        <p:txBody>
          <a:bodyPr>
            <a:noAutofit/>
          </a:bodyPr>
          <a:lstStyle/>
          <a:p>
            <a:pPr defTabSz="619232">
              <a:defRPr/>
            </a:pPr>
            <a:endParaRPr lang="en-US" sz="900" b="1" dirty="0" smtClean="0">
              <a:latin typeface="Times New Roman" panose="02020603050405020304" pitchFamily="18" charset="0"/>
              <a:cs typeface="Times New Roman" panose="02020603050405020304" pitchFamily="18" charset="0"/>
            </a:endParaRPr>
          </a:p>
          <a:p>
            <a:pPr defTabSz="619232">
              <a:defRPr/>
            </a:pPr>
            <a:r>
              <a:rPr lang="en-US" sz="900" b="1" dirty="0" smtClean="0">
                <a:latin typeface="Times New Roman" panose="02020603050405020304" pitchFamily="18" charset="0"/>
                <a:cs typeface="Times New Roman" panose="02020603050405020304" pitchFamily="18" charset="0"/>
              </a:rPr>
              <a:t>Rich </a:t>
            </a:r>
            <a:r>
              <a:rPr lang="en-US" sz="900" b="1" dirty="0">
                <a:latin typeface="Times New Roman" panose="02020603050405020304" pitchFamily="18" charset="0"/>
                <a:cs typeface="Times New Roman" panose="02020603050405020304" pitchFamily="18" charset="0"/>
              </a:rPr>
              <a:t>Duval</a:t>
            </a:r>
            <a:endParaRPr lang="en-US" sz="900" dirty="0">
              <a:latin typeface="Times New Roman" panose="02020603050405020304" pitchFamily="18" charset="0"/>
              <a:cs typeface="Times New Roman" panose="02020603050405020304" pitchFamily="18" charset="0"/>
            </a:endParaRPr>
          </a:p>
          <a:p>
            <a:pPr defTabSz="619232">
              <a:defRPr/>
            </a:pPr>
            <a:endParaRPr lang="en-US" sz="900" dirty="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dirty="0" smtClean="0">
                <a:latin typeface="Times New Roman" panose="02020603050405020304" pitchFamily="18" charset="0"/>
                <a:cs typeface="Times New Roman" panose="02020603050405020304" pitchFamily="18" charset="0"/>
              </a:rPr>
              <a:t>In looking for additional</a:t>
            </a:r>
            <a:r>
              <a:rPr lang="en-US" sz="900" baseline="0" dirty="0" smtClean="0">
                <a:latin typeface="Times New Roman" panose="02020603050405020304" pitchFamily="18" charset="0"/>
                <a:cs typeface="Times New Roman" panose="02020603050405020304" pitchFamily="18" charset="0"/>
              </a:rPr>
              <a:t> revenue we considered </a:t>
            </a:r>
            <a:r>
              <a:rPr lang="en-US" sz="900" dirty="0" smtClean="0">
                <a:latin typeface="Times New Roman" panose="02020603050405020304" pitchFamily="18" charset="0"/>
                <a:cs typeface="Times New Roman" panose="02020603050405020304" pitchFamily="18" charset="0"/>
              </a:rPr>
              <a:t>the modification fee, however, it is not a reliable annual revenue source due to its</a:t>
            </a:r>
            <a:r>
              <a:rPr lang="en-US" sz="900" baseline="0" dirty="0" smtClean="0">
                <a:latin typeface="Times New Roman" panose="02020603050405020304" pitchFamily="18" charset="0"/>
                <a:cs typeface="Times New Roman" panose="02020603050405020304" pitchFamily="18" charset="0"/>
              </a:rPr>
              <a:t> </a:t>
            </a:r>
            <a:r>
              <a:rPr lang="en-US" sz="900" dirty="0" smtClean="0">
                <a:latin typeface="Times New Roman" panose="02020603050405020304" pitchFamily="18" charset="0"/>
                <a:cs typeface="Times New Roman" panose="02020603050405020304" pitchFamily="18" charset="0"/>
              </a:rPr>
              <a:t>episodic nature.</a:t>
            </a:r>
          </a:p>
          <a:p>
            <a:pPr defTabSz="619232">
              <a:defRPr/>
            </a:pPr>
            <a:endParaRPr lang="en-US" sz="900" dirty="0" smtClean="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dirty="0" smtClean="0">
                <a:latin typeface="Times New Roman" panose="02020603050405020304" pitchFamily="18" charset="0"/>
                <a:cs typeface="Times New Roman" panose="02020603050405020304" pitchFamily="18" charset="0"/>
              </a:rPr>
              <a:t>Therefore we are </a:t>
            </a:r>
            <a:r>
              <a:rPr lang="en-US" sz="900" baseline="0" dirty="0" smtClean="0">
                <a:latin typeface="Times New Roman" panose="02020603050405020304" pitchFamily="18" charset="0"/>
                <a:cs typeface="Times New Roman" panose="02020603050405020304" pitchFamily="18" charset="0"/>
              </a:rPr>
              <a:t>proposing a new annual administrative fee  to support the cost of permit administration and permit compliance monitoring.</a:t>
            </a:r>
          </a:p>
          <a:p>
            <a:pPr defTabSz="619232">
              <a:defRPr/>
            </a:pPr>
            <a:endParaRPr lang="en-US" sz="900" baseline="0" dirty="0" smtClean="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baseline="0" dirty="0" smtClean="0">
                <a:latin typeface="Times New Roman" panose="02020603050405020304" pitchFamily="18" charset="0"/>
                <a:cs typeface="Times New Roman" panose="02020603050405020304" pitchFamily="18" charset="0"/>
              </a:rPr>
              <a:t>This proposal estimates additional revenue of $495,000 annually.</a:t>
            </a:r>
          </a:p>
          <a:p>
            <a:pPr defTabSz="619232">
              <a:defRPr/>
            </a:pPr>
            <a:endParaRPr lang="en-US" sz="900" baseline="0" dirty="0" smtClean="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baseline="0" dirty="0" smtClean="0">
                <a:latin typeface="Times New Roman" panose="02020603050405020304" pitchFamily="18" charset="0"/>
                <a:cs typeface="Times New Roman" panose="02020603050405020304" pitchFamily="18" charset="0"/>
              </a:rPr>
              <a:t>Of the known universe of approximately 90,000 metric tons annually, this breaks down to approximately $5.50 per metric ton.</a:t>
            </a:r>
          </a:p>
          <a:p>
            <a:pPr defTabSz="619232">
              <a:defRPr/>
            </a:pPr>
            <a:endParaRPr lang="en-US" sz="900" baseline="0" dirty="0" smtClean="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baseline="0" dirty="0" smtClean="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1450" indent="-171450" defTabSz="619232">
              <a:buFont typeface="Arial" panose="020B0604020202020204" pitchFamily="34" charset="0"/>
              <a:buChar char="•"/>
              <a:defRPr/>
            </a:pPr>
            <a:r>
              <a:rPr lang="en-US" sz="900" baseline="0" dirty="0" smtClean="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670778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438150"/>
            <a:ext cx="2084388" cy="1563688"/>
          </a:xfrm>
        </p:spPr>
      </p:sp>
      <p:sp>
        <p:nvSpPr>
          <p:cNvPr id="3" name="Notes Placeholder 2"/>
          <p:cNvSpPr>
            <a:spLocks noGrp="1"/>
          </p:cNvSpPr>
          <p:nvPr>
            <p:ph type="body" idx="1"/>
          </p:nvPr>
        </p:nvSpPr>
        <p:spPr>
          <a:xfrm>
            <a:off x="229849" y="2156381"/>
            <a:ext cx="4826833" cy="3396484"/>
          </a:xfrm>
        </p:spPr>
        <p:txBody>
          <a:bodyPr>
            <a:noAutofit/>
          </a:bodyPr>
          <a:lstStyle/>
          <a:p>
            <a:pPr defTabSz="619232">
              <a:defRPr/>
            </a:pPr>
            <a:endParaRPr lang="en-US" sz="900" b="1" dirty="0" smtClean="0">
              <a:latin typeface="Times New Roman" panose="02020603050405020304" pitchFamily="18" charset="0"/>
              <a:cs typeface="Times New Roman" panose="02020603050405020304" pitchFamily="18" charset="0"/>
            </a:endParaRPr>
          </a:p>
          <a:p>
            <a:pPr defTabSz="619232">
              <a:defRPr/>
            </a:pPr>
            <a:endParaRPr lang="en-US" sz="900" b="1" dirty="0" smtClean="0">
              <a:latin typeface="Times New Roman" panose="02020603050405020304" pitchFamily="18" charset="0"/>
              <a:cs typeface="Times New Roman" panose="02020603050405020304" pitchFamily="18" charset="0"/>
            </a:endParaRPr>
          </a:p>
          <a:p>
            <a:pPr defTabSz="619232">
              <a:defRPr/>
            </a:pPr>
            <a:r>
              <a:rPr lang="en-US" sz="900" b="1" dirty="0" smtClean="0">
                <a:latin typeface="Times New Roman" panose="02020603050405020304" pitchFamily="18" charset="0"/>
                <a:cs typeface="Times New Roman" panose="02020603050405020304" pitchFamily="18" charset="0"/>
              </a:rPr>
              <a:t>Rich </a:t>
            </a:r>
            <a:r>
              <a:rPr lang="en-US" sz="900" b="1" dirty="0">
                <a:latin typeface="Times New Roman" panose="02020603050405020304" pitchFamily="18" charset="0"/>
                <a:cs typeface="Times New Roman" panose="02020603050405020304" pitchFamily="18" charset="0"/>
              </a:rPr>
              <a:t>Duval</a:t>
            </a:r>
          </a:p>
          <a:p>
            <a:pPr defTabSz="619232">
              <a:defRPr/>
            </a:pPr>
            <a:endParaRPr lang="en-US" sz="900" b="1" dirty="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dirty="0" smtClean="0">
                <a:solidFill>
                  <a:schemeClr val="tx1"/>
                </a:solidFill>
              </a:rPr>
              <a:t>As we mentioned, the</a:t>
            </a:r>
            <a:r>
              <a:rPr lang="en-US" baseline="0" dirty="0" smtClean="0">
                <a:solidFill>
                  <a:schemeClr val="tx1"/>
                </a:solidFill>
              </a:rPr>
              <a:t> </a:t>
            </a:r>
            <a:r>
              <a:rPr lang="en-US" dirty="0" smtClean="0">
                <a:solidFill>
                  <a:schemeClr val="tx1"/>
                </a:solidFill>
              </a:rPr>
              <a:t>permit program brings in $362,500 annually (includes annual TSD fees and variable cost recovery)</a:t>
            </a:r>
            <a:r>
              <a:rPr lang="en-US" baseline="0" dirty="0" smtClean="0">
                <a:solidFill>
                  <a:schemeClr val="tx1"/>
                </a:solidFill>
              </a:rPr>
              <a:t> and o</a:t>
            </a:r>
            <a:r>
              <a:rPr lang="en-US" dirty="0" smtClean="0">
                <a:solidFill>
                  <a:schemeClr val="tx1"/>
                </a:solidFill>
              </a:rPr>
              <a:t>ur</a:t>
            </a:r>
            <a:r>
              <a:rPr lang="en-US" baseline="0" dirty="0" smtClean="0">
                <a:solidFill>
                  <a:schemeClr val="tx1"/>
                </a:solidFill>
              </a:rPr>
              <a:t> n</a:t>
            </a:r>
            <a:r>
              <a:rPr lang="en-US" dirty="0" smtClean="0">
                <a:solidFill>
                  <a:schemeClr val="tx1"/>
                </a:solidFill>
              </a:rPr>
              <a:t>eed is </a:t>
            </a:r>
            <a:r>
              <a:rPr lang="en-US" b="1" dirty="0" smtClean="0">
                <a:solidFill>
                  <a:schemeClr val="tx1"/>
                </a:solidFill>
              </a:rPr>
              <a:t>$476K in additional funding </a:t>
            </a:r>
            <a:r>
              <a:rPr lang="en-US" dirty="0" smtClean="0">
                <a:solidFill>
                  <a:schemeClr val="tx1"/>
                </a:solidFill>
              </a:rPr>
              <a:t>annually to fully support the permitting program.</a:t>
            </a:r>
          </a:p>
          <a:p>
            <a:pPr marL="0" indent="0" defTabSz="619232">
              <a:buFont typeface="Arial" panose="020B0604020202020204" pitchFamily="34" charset="0"/>
              <a:buNone/>
              <a:defRPr/>
            </a:pPr>
            <a:endParaRPr lang="en-US" dirty="0" smtClean="0">
              <a:solidFill>
                <a:schemeClr val="tx1"/>
              </a:solidFill>
            </a:endParaRPr>
          </a:p>
          <a:p>
            <a:pPr marL="171450" indent="-171450" defTabSz="619232">
              <a:buFont typeface="Arial" panose="020B0604020202020204" pitchFamily="34" charset="0"/>
              <a:buChar char="•"/>
              <a:defRPr/>
            </a:pPr>
            <a:r>
              <a:rPr lang="en-US" sz="900" dirty="0" smtClean="0">
                <a:latin typeface="Times New Roman" panose="02020603050405020304" pitchFamily="18" charset="0"/>
                <a:cs typeface="Times New Roman" panose="02020603050405020304" pitchFamily="18" charset="0"/>
              </a:rPr>
              <a:t>EPA </a:t>
            </a:r>
            <a:r>
              <a:rPr lang="en-US" sz="900" dirty="0">
                <a:latin typeface="Times New Roman" panose="02020603050405020304" pitchFamily="18" charset="0"/>
                <a:cs typeface="Times New Roman" panose="02020603050405020304" pitchFamily="18" charset="0"/>
              </a:rPr>
              <a:t>has expressed concern that DEQ’s permitting program is not adequately </a:t>
            </a:r>
            <a:r>
              <a:rPr lang="en-US" sz="900" dirty="0" smtClean="0">
                <a:latin typeface="Times New Roman" panose="02020603050405020304" pitchFamily="18" charset="0"/>
                <a:cs typeface="Times New Roman" panose="02020603050405020304" pitchFamily="18" charset="0"/>
              </a:rPr>
              <a:t>staffed.</a:t>
            </a:r>
          </a:p>
          <a:p>
            <a:pPr marL="0" indent="0" defTabSz="619232">
              <a:buFont typeface="Arial" panose="020B0604020202020204" pitchFamily="34" charset="0"/>
              <a:buNone/>
              <a:defRPr/>
            </a:pPr>
            <a:endParaRPr lang="en-US" sz="900" dirty="0" smtClean="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dirty="0" smtClean="0">
                <a:latin typeface="Times New Roman" panose="02020603050405020304" pitchFamily="18" charset="0"/>
                <a:cs typeface="Times New Roman" panose="02020603050405020304" pitchFamily="18" charset="0"/>
              </a:rPr>
              <a:t>EPA </a:t>
            </a:r>
            <a:r>
              <a:rPr lang="en-US" sz="900" dirty="0">
                <a:latin typeface="Times New Roman" panose="02020603050405020304" pitchFamily="18" charset="0"/>
                <a:cs typeface="Times New Roman" panose="02020603050405020304" pitchFamily="18" charset="0"/>
              </a:rPr>
              <a:t>is also concerned there are not enough permit staff to ensure full compliance</a:t>
            </a:r>
            <a:r>
              <a:rPr lang="en-US" sz="900" dirty="0" smtClean="0">
                <a:latin typeface="Times New Roman" panose="02020603050405020304" pitchFamily="18" charset="0"/>
                <a:cs typeface="Times New Roman" panose="02020603050405020304" pitchFamily="18" charset="0"/>
              </a:rPr>
              <a:t>.</a:t>
            </a:r>
          </a:p>
          <a:p>
            <a:pPr marL="0" indent="0" defTabSz="619232">
              <a:buFont typeface="Arial" panose="020B0604020202020204" pitchFamily="34" charset="0"/>
              <a:buNone/>
              <a:defRPr/>
            </a:pPr>
            <a:endParaRPr lang="en-US" sz="900" dirty="0" smtClean="0">
              <a:latin typeface="Times New Roman" panose="02020603050405020304" pitchFamily="18" charset="0"/>
              <a:cs typeface="Times New Roman" panose="02020603050405020304" pitchFamily="18" charset="0"/>
            </a:endParaRPr>
          </a:p>
          <a:p>
            <a:pPr marL="171450" indent="-171450" defTabSz="619232">
              <a:buFont typeface="Arial" panose="020B0604020202020204" pitchFamily="34" charset="0"/>
              <a:buChar char="•"/>
              <a:defRPr/>
            </a:pPr>
            <a:r>
              <a:rPr lang="en-US" sz="900" dirty="0" smtClean="0">
                <a:latin typeface="Times New Roman" panose="02020603050405020304" pitchFamily="18" charset="0"/>
                <a:cs typeface="Times New Roman" panose="02020603050405020304" pitchFamily="18" charset="0"/>
              </a:rPr>
              <a:t>For this rulemaking,</a:t>
            </a:r>
            <a:r>
              <a:rPr lang="en-US" sz="900" baseline="0" dirty="0" smtClean="0">
                <a:latin typeface="Times New Roman" panose="02020603050405020304" pitchFamily="18" charset="0"/>
                <a:cs typeface="Times New Roman" panose="02020603050405020304" pitchFamily="18" charset="0"/>
              </a:rPr>
              <a:t> we propose an annual fee increase, a mod fee increase and an administrative fee to bridge the gap between what we have and what we need.</a:t>
            </a:r>
          </a:p>
          <a:p>
            <a:pPr marL="171450" indent="-171450" defTabSz="619232">
              <a:buFont typeface="Arial" panose="020B0604020202020204" pitchFamily="34" charset="0"/>
              <a:buChar char="•"/>
              <a:defRPr/>
            </a:pPr>
            <a:r>
              <a:rPr lang="en-US" sz="900" baseline="0" dirty="0" smtClean="0">
                <a:latin typeface="Times New Roman" panose="02020603050405020304" pitchFamily="18" charset="0"/>
                <a:cs typeface="Times New Roman" panose="02020603050405020304" pitchFamily="18" charset="0"/>
              </a:rPr>
              <a:t>We will wait for a future phase to consider a statute change to address tying these fee to an index.</a:t>
            </a:r>
            <a:endParaRPr lang="en-US" sz="900" b="1" dirty="0">
              <a:solidFill>
                <a:srgbClr val="FF0000"/>
              </a:solidFill>
              <a:latin typeface="Times New Roman" panose="02020603050405020304" pitchFamily="18" charset="0"/>
              <a:cs typeface="Times New Roman" panose="02020603050405020304" pitchFamily="18" charset="0"/>
            </a:endParaRPr>
          </a:p>
          <a:p>
            <a:pPr defTabSz="619232">
              <a:defRPr/>
            </a:pPr>
            <a:endParaRPr lang="en-US" sz="900" dirty="0">
              <a:latin typeface="Times New Roman" panose="02020603050405020304" pitchFamily="18" charset="0"/>
              <a:cs typeface="Times New Roman" panose="02020603050405020304" pitchFamily="18" charset="0"/>
            </a:endParaRPr>
          </a:p>
          <a:p>
            <a:pPr defTabSz="619232">
              <a:defRPr/>
            </a:pPr>
            <a:endParaRPr lang="en-US" sz="900" dirty="0" smtClean="0">
              <a:latin typeface="Times New Roman" panose="02020603050405020304" pitchFamily="18" charset="0"/>
              <a:cs typeface="Times New Roman" panose="02020603050405020304" pitchFamily="18" charset="0"/>
            </a:endParaRPr>
          </a:p>
          <a:p>
            <a:endParaRPr lang="en-US" sz="900" b="1" dirty="0" smtClean="0"/>
          </a:p>
          <a:p>
            <a:pPr defTabSz="619232">
              <a:defRPr/>
            </a:pPr>
            <a:endParaRPr lang="en-US" sz="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262121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a:bodyPr>
          <a:lstStyle/>
          <a:p>
            <a:pPr eaLnBrk="1" fontAlgn="auto" hangingPunct="1">
              <a:spcBef>
                <a:spcPts val="0"/>
              </a:spcBef>
              <a:spcAft>
                <a:spcPts val="0"/>
              </a:spcAft>
              <a:defRPr/>
            </a:pPr>
            <a:r>
              <a:rPr lang="en-US" dirty="0" smtClean="0"/>
              <a:t>Regular </a:t>
            </a:r>
            <a:r>
              <a:rPr lang="en-US" dirty="0"/>
              <a:t>fee increases are needed because program costs, namely staff costs, </a:t>
            </a:r>
            <a:r>
              <a:rPr lang="en-US" dirty="0" smtClean="0"/>
              <a:t>have increased.  DEQ last increased fees in 2007.</a:t>
            </a: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Failure to increase fees could jeopardize DEQ’s ability to maintain federal approval of the program.</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Federal/state statutes authorize the EQC to adopt </a:t>
            </a:r>
            <a:r>
              <a:rPr lang="en-US" dirty="0" smtClean="0"/>
              <a:t>fee increases </a:t>
            </a:r>
            <a:r>
              <a:rPr lang="en-US" dirty="0"/>
              <a:t>to cover the costs of implementing the program.</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Today we are asking you to approve </a:t>
            </a:r>
            <a:r>
              <a:rPr lang="en-US" dirty="0" smtClean="0"/>
              <a:t>a hazardous waste fees </a:t>
            </a:r>
            <a:r>
              <a:rPr lang="en-US" dirty="0"/>
              <a:t>increase for phase 1 of the rulemaking.</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We </a:t>
            </a:r>
            <a:r>
              <a:rPr lang="en-US" dirty="0" smtClean="0"/>
              <a:t>will be seeking a phase 2</a:t>
            </a:r>
            <a:r>
              <a:rPr lang="en-US" baseline="0" dirty="0" smtClean="0"/>
              <a:t> for</a:t>
            </a:r>
            <a:r>
              <a:rPr lang="en-US" dirty="0" smtClean="0"/>
              <a:t> statutory fee increases in</a:t>
            </a:r>
            <a:r>
              <a:rPr lang="en-US" baseline="0" dirty="0" smtClean="0"/>
              <a:t> the near future</a:t>
            </a:r>
            <a:r>
              <a:rPr lang="en-US" dirty="0" smtClean="0"/>
              <a:t>.  </a:t>
            </a: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80548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6106" indent="-116106" defTabSz="619232">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6106" indent="-116106" defTabSz="619232">
              <a:buFont typeface="Arial" panose="020B0604020202020204" pitchFamily="34" charset="0"/>
              <a:buChar char="•"/>
              <a:defRPr/>
            </a:pPr>
            <a:endParaRPr lang="en-US" b="0" i="0" baseline="0" dirty="0" smtClean="0"/>
          </a:p>
          <a:p>
            <a:pPr marL="116106" indent="-116106" defTabSz="619232">
              <a:buFont typeface="Arial" panose="020B0604020202020204" pitchFamily="34" charset="0"/>
              <a:buChar char="•"/>
              <a:defRPr/>
            </a:pPr>
            <a:r>
              <a:rPr lang="en-US" b="0" i="0" baseline="0" dirty="0" smtClean="0"/>
              <a:t>Currently, we are about 43% of our goal in annual revenue, to fully support the permitting work.</a:t>
            </a:r>
          </a:p>
          <a:p>
            <a:pPr marL="116106" indent="-116106" defTabSz="619232">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6106" indent="-116106" defTabSz="619232">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6106" indent="-116106">
              <a:buFont typeface="Arial" panose="020B0604020202020204" pitchFamily="34" charset="0"/>
              <a:buChar char="•"/>
            </a:pPr>
            <a:r>
              <a:rPr lang="en-US" b="0" i="0" baseline="0" dirty="0" smtClean="0"/>
              <a:t>Which means we will need an additional $475,500 funding annually to maintain our current service level.  </a:t>
            </a:r>
          </a:p>
          <a:p>
            <a:pPr marL="116106" indent="-116106">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6106" indent="-116106">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20</a:t>
            </a:fld>
            <a:endParaRPr lang="en-US"/>
          </a:p>
        </p:txBody>
      </p:sp>
    </p:spTree>
    <p:extLst>
      <p:ext uri="{BB962C8B-B14F-4D97-AF65-F5344CB8AC3E}">
        <p14:creationId xmlns:p14="http://schemas.microsoft.com/office/powerpoint/2010/main" val="753250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96346">
              <a:defRPr/>
            </a:pPr>
            <a:r>
              <a:rPr lang="en-US" b="1" dirty="0" smtClean="0">
                <a:latin typeface="Times New Roman" panose="02020603050405020304" pitchFamily="18" charset="0"/>
                <a:cs typeface="Times New Roman" panose="02020603050405020304" pitchFamily="18" charset="0"/>
              </a:rPr>
              <a:t>Ed. Note: ETA 8:20</a:t>
            </a:r>
            <a:r>
              <a:rPr lang="en-US" b="1" baseline="0" dirty="0" smtClean="0">
                <a:latin typeface="Times New Roman" panose="02020603050405020304" pitchFamily="18" charset="0"/>
                <a:cs typeface="Times New Roman" panose="02020603050405020304" pitchFamily="18" charset="0"/>
              </a:rPr>
              <a:t> – 8:45</a:t>
            </a:r>
          </a:p>
          <a:p>
            <a:pPr defTabSz="1196346">
              <a:defRPr/>
            </a:pPr>
            <a:endParaRPr lang="en-US" b="1" dirty="0" smtClean="0">
              <a:latin typeface="Times New Roman" panose="02020603050405020304" pitchFamily="18" charset="0"/>
              <a:cs typeface="Times New Roman" panose="02020603050405020304" pitchFamily="18" charset="0"/>
            </a:endParaRPr>
          </a:p>
          <a:p>
            <a:pPr defTabSz="1196346">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4315" indent="-224315">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fee proposals, I would like to give you today’s three key questions to keep in mind as we move forward with discussion.</a:t>
            </a:r>
          </a:p>
          <a:p>
            <a:pPr marL="224315" indent="-224315">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4315" indent="-224315">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Following</a:t>
            </a:r>
            <a:r>
              <a:rPr lang="en-US" baseline="0" dirty="0" smtClean="0">
                <a:latin typeface="Times New Roman" panose="02020603050405020304" pitchFamily="18" charset="0"/>
                <a:cs typeface="Times New Roman" panose="02020603050405020304" pitchFamily="18" charset="0"/>
              </a:rPr>
              <a:t> these questions, we will have a separate discussion on fiscal impact, so please keep that in mind as you consider your answers to these questions. </a:t>
            </a:r>
            <a:endParaRPr lang="en-US" dirty="0" smtClean="0">
              <a:latin typeface="Times New Roman" panose="02020603050405020304" pitchFamily="18" charset="0"/>
              <a:cs typeface="Times New Roman" panose="02020603050405020304" pitchFamily="18" charset="0"/>
            </a:endParaRPr>
          </a:p>
          <a:p>
            <a:pPr marL="224315" indent="-224315">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4315" indent="-224315">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4315" indent="-224315">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4315" indent="-224315">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21</a:t>
            </a:fld>
            <a:endParaRPr lang="en-US"/>
          </a:p>
        </p:txBody>
      </p:sp>
    </p:spTree>
    <p:extLst>
      <p:ext uri="{BB962C8B-B14F-4D97-AF65-F5344CB8AC3E}">
        <p14:creationId xmlns:p14="http://schemas.microsoft.com/office/powerpoint/2010/main" val="240076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22</a:t>
            </a:fld>
            <a:endParaRPr lang="en-US"/>
          </a:p>
        </p:txBody>
      </p:sp>
    </p:spTree>
    <p:extLst>
      <p:ext uri="{BB962C8B-B14F-4D97-AF65-F5344CB8AC3E}">
        <p14:creationId xmlns:p14="http://schemas.microsoft.com/office/powerpoint/2010/main" val="3368826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23</a:t>
            </a:fld>
            <a:endParaRPr lang="en-US"/>
          </a:p>
        </p:txBody>
      </p:sp>
    </p:spTree>
    <p:extLst>
      <p:ext uri="{BB962C8B-B14F-4D97-AF65-F5344CB8AC3E}">
        <p14:creationId xmlns:p14="http://schemas.microsoft.com/office/powerpoint/2010/main" val="1560482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a:p>
        </p:txBody>
      </p:sp>
    </p:spTree>
    <p:extLst>
      <p:ext uri="{BB962C8B-B14F-4D97-AF65-F5344CB8AC3E}">
        <p14:creationId xmlns:p14="http://schemas.microsoft.com/office/powerpoint/2010/main" val="1956750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14400" lvl="1" indent="-457200">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14400" lvl="1" indent="-457200">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1450" lvl="0" indent="-171450">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a:p>
        </p:txBody>
      </p:sp>
    </p:spTree>
    <p:extLst>
      <p:ext uri="{BB962C8B-B14F-4D97-AF65-F5344CB8AC3E}">
        <p14:creationId xmlns:p14="http://schemas.microsoft.com/office/powerpoint/2010/main" val="2344504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1450" indent="-171450">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a:p>
        </p:txBody>
      </p:sp>
    </p:spTree>
    <p:extLst>
      <p:ext uri="{BB962C8B-B14F-4D97-AF65-F5344CB8AC3E}">
        <p14:creationId xmlns:p14="http://schemas.microsoft.com/office/powerpoint/2010/main" val="1941752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27</a:t>
            </a:fld>
            <a:endParaRPr lang="en-US"/>
          </a:p>
        </p:txBody>
      </p:sp>
    </p:spTree>
    <p:extLst>
      <p:ext uri="{BB962C8B-B14F-4D97-AF65-F5344CB8AC3E}">
        <p14:creationId xmlns:p14="http://schemas.microsoft.com/office/powerpoint/2010/main" val="3706818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28</a:t>
            </a:fld>
            <a:endParaRPr lang="en-US"/>
          </a:p>
        </p:txBody>
      </p:sp>
    </p:spTree>
    <p:extLst>
      <p:ext uri="{BB962C8B-B14F-4D97-AF65-F5344CB8AC3E}">
        <p14:creationId xmlns:p14="http://schemas.microsoft.com/office/powerpoint/2010/main" val="3691682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25" y="304800"/>
            <a:ext cx="3048000" cy="2286000"/>
          </a:xfrm>
        </p:spPr>
      </p:sp>
      <p:sp>
        <p:nvSpPr>
          <p:cNvPr id="3" name="Notes Placeholder 2"/>
          <p:cNvSpPr>
            <a:spLocks noGrp="1"/>
          </p:cNvSpPr>
          <p:nvPr>
            <p:ph type="body" idx="1"/>
          </p:nvPr>
        </p:nvSpPr>
        <p:spPr>
          <a:xfrm>
            <a:off x="304800" y="2590800"/>
            <a:ext cx="6324600" cy="6248400"/>
          </a:xfrm>
        </p:spPr>
        <p:txBody>
          <a:bodyPr/>
          <a:lstStyle/>
          <a:p>
            <a:pPr defTabSz="1196346">
              <a:defRPr/>
            </a:pPr>
            <a:r>
              <a:rPr lang="en-US" b="1" dirty="0" smtClean="0">
                <a:latin typeface="Times New Roman" panose="02020603050405020304" pitchFamily="18" charset="0"/>
                <a:cs typeface="Times New Roman" panose="02020603050405020304" pitchFamily="18" charset="0"/>
              </a:rPr>
              <a:t>Sue Langston</a:t>
            </a:r>
          </a:p>
          <a:p>
            <a:pPr defTabSz="1196346">
              <a:defRPr/>
            </a:pPr>
            <a:endParaRPr lang="en-US" dirty="0" smtClean="0">
              <a:latin typeface="Times New Roman" panose="02020603050405020304" pitchFamily="18" charset="0"/>
              <a:cs typeface="Times New Roman" panose="02020603050405020304" pitchFamily="18" charset="0"/>
            </a:endParaRPr>
          </a:p>
          <a:p>
            <a:pPr marL="373857" indent="-373857" defTabSz="1196346">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Here is a recap from our first meeting on the two key questions we asked the committee.</a:t>
            </a:r>
          </a:p>
          <a:p>
            <a:pPr marL="373857" indent="-373857" defTabSz="1196346">
              <a:buFont typeface="Arial" panose="020B0604020202020204" pitchFamily="34" charset="0"/>
              <a:buChar char="•"/>
              <a:defRPr/>
            </a:pPr>
            <a:r>
              <a:rPr lang="en-US" b="0" dirty="0" smtClean="0">
                <a:solidFill>
                  <a:srgbClr val="439777"/>
                </a:solidFill>
                <a:latin typeface="Times New Roman" panose="02020603050405020304" pitchFamily="18" charset="0"/>
                <a:cs typeface="Times New Roman" panose="02020603050405020304" pitchFamily="18" charset="0"/>
              </a:rPr>
              <a:t>During</a:t>
            </a:r>
            <a:r>
              <a:rPr lang="en-US" b="0" baseline="0" dirty="0" smtClean="0">
                <a:solidFill>
                  <a:srgbClr val="439777"/>
                </a:solidFill>
                <a:latin typeface="Times New Roman" panose="02020603050405020304" pitchFamily="18" charset="0"/>
                <a:cs typeface="Times New Roman" panose="02020603050405020304" pitchFamily="18" charset="0"/>
              </a:rPr>
              <a:t> the first meeting, Committee Members discussed the impact from declining revenue on Oregon's hazardous waste management landscape.</a:t>
            </a:r>
          </a:p>
          <a:p>
            <a:pPr marL="373857" indent="-373857" defTabSz="1196346">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During the second meeting, the Committee discussed a number of options to increase hazardous waste program revenue in order to meet current needs as well as projected future, or “ideal” needs.</a:t>
            </a:r>
          </a:p>
          <a:p>
            <a:pPr marL="373857" indent="-373857" defTabSz="1196346">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In the process of holding these conversations, we’ve discussed ideal levels of service, as well as phased-in fee increases, among other points.</a:t>
            </a:r>
          </a:p>
          <a:p>
            <a:pPr marL="373857" indent="-373857" defTabSz="1196346">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Today, we’ll draw on these discussions and the interesting questions you’ve raised and feedback that you’ve provided as we walk through our permit review and generator fee proposal. </a:t>
            </a:r>
          </a:p>
          <a:p>
            <a:pPr marL="373857" indent="-373857" defTabSz="1196346">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First, I would like to turn to David to provide some background on recent developments that have shaped our permit and generator proposals.</a:t>
            </a:r>
          </a:p>
          <a:p>
            <a:pPr marL="0" indent="0" defTabSz="1196346">
              <a:buFont typeface="Arial" panose="020B0604020202020204" pitchFamily="34" charset="0"/>
              <a:buNone/>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marL="0" indent="0" defTabSz="1196346">
              <a:buFont typeface="Arial" panose="020B0604020202020204" pitchFamily="34" charset="0"/>
              <a:buNone/>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marL="0" indent="0" defTabSz="1196346">
              <a:buFont typeface="Arial" panose="020B0604020202020204" pitchFamily="34" charset="0"/>
              <a:buNone/>
              <a:defRPr/>
            </a:pPr>
            <a:endParaRPr lang="en-US" b="1"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29</a:t>
            </a:fld>
            <a:endParaRPr lang="en-US"/>
          </a:p>
        </p:txBody>
      </p:sp>
    </p:spTree>
    <p:extLst>
      <p:ext uri="{BB962C8B-B14F-4D97-AF65-F5344CB8AC3E}">
        <p14:creationId xmlns:p14="http://schemas.microsoft.com/office/powerpoint/2010/main" val="3290038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ct val="0"/>
              </a:spcBef>
              <a:defRPr/>
            </a:pPr>
            <a:r>
              <a:rPr lang="en-US" altLang="en-US" dirty="0" smtClean="0"/>
              <a:t>This table shows the current </a:t>
            </a:r>
            <a:r>
              <a:rPr lang="en-US" altLang="en-US" dirty="0" smtClean="0"/>
              <a:t>hazardous</a:t>
            </a:r>
            <a:r>
              <a:rPr lang="en-US" altLang="en-US" baseline="0" dirty="0" smtClean="0"/>
              <a:t> waste generator fee</a:t>
            </a:r>
            <a:r>
              <a:rPr lang="en-US" altLang="en-US" dirty="0" smtClean="0"/>
              <a:t>s </a:t>
            </a:r>
            <a:r>
              <a:rPr lang="en-US" altLang="en-US" dirty="0" smtClean="0"/>
              <a:t>for </a:t>
            </a:r>
            <a:r>
              <a:rPr lang="en-US" altLang="en-US" dirty="0" smtClean="0"/>
              <a:t>2018, and the proposed 2019-2024</a:t>
            </a:r>
            <a:r>
              <a:rPr lang="en-US" altLang="en-US" baseline="0" dirty="0" smtClean="0"/>
              <a:t> fee increases</a:t>
            </a:r>
            <a:r>
              <a:rPr lang="en-US" altLang="en-US" dirty="0" smtClean="0"/>
              <a:t>.  </a:t>
            </a:r>
            <a:endParaRPr lang="en-US" altLang="en-US" dirty="0" smtClean="0"/>
          </a:p>
          <a:p>
            <a:pPr eaLnBrk="1" hangingPunct="1">
              <a:spcBef>
                <a:spcPct val="0"/>
              </a:spcBef>
              <a:defRPr/>
            </a:pPr>
            <a:endParaRPr lang="en-US" altLang="en-US" dirty="0" smtClean="0"/>
          </a:p>
          <a:p>
            <a:pPr eaLnBrk="1" hangingPunct="1">
              <a:spcBef>
                <a:spcPct val="0"/>
              </a:spcBef>
              <a:defRPr/>
            </a:pPr>
            <a:r>
              <a:rPr lang="en-US" altLang="en-US" dirty="0" smtClean="0"/>
              <a:t>This proposal affects several different fee types, shown in the first column of the table.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First, DEQ is proposing to increase the annual base </a:t>
            </a:r>
            <a:r>
              <a:rPr lang="en-US" altLang="en-US" dirty="0" smtClean="0"/>
              <a:t>fee over a three year period starting in July 2019, </a:t>
            </a:r>
            <a:r>
              <a:rPr lang="en-US" altLang="en-US" dirty="0" smtClean="0"/>
              <a:t>which all </a:t>
            </a:r>
            <a:r>
              <a:rPr lang="en-US" altLang="en-US" dirty="0" smtClean="0"/>
              <a:t>HW generators pay, </a:t>
            </a:r>
            <a:r>
              <a:rPr lang="en-US" altLang="en-US" dirty="0" smtClean="0"/>
              <a:t>to </a:t>
            </a:r>
            <a:r>
              <a:rPr lang="en-US" altLang="en-US" dirty="0" smtClean="0"/>
              <a:t>be</a:t>
            </a:r>
            <a:r>
              <a:rPr lang="en-US" altLang="en-US" baseline="0" dirty="0" smtClean="0"/>
              <a:t> by 2021 </a:t>
            </a:r>
            <a:r>
              <a:rPr lang="en-US" altLang="en-US" dirty="0" smtClean="0"/>
              <a:t>$945 for large</a:t>
            </a:r>
            <a:r>
              <a:rPr lang="en-US" altLang="en-US" baseline="0" dirty="0" smtClean="0"/>
              <a:t> quantity generators, and $540 for small quantity generators</a:t>
            </a:r>
            <a:r>
              <a:rPr lang="en-US" altLang="en-US" dirty="0" smtClean="0"/>
              <a:t>.  </a:t>
            </a:r>
            <a:endParaRPr lang="en-US" altLang="en-US" dirty="0" smtClean="0"/>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Next, DEQ is proposing to increase the </a:t>
            </a:r>
            <a:r>
              <a:rPr lang="en-US" altLang="en-US" dirty="0" smtClean="0"/>
              <a:t>management method fee factors </a:t>
            </a:r>
            <a:r>
              <a:rPr lang="en-US" altLang="en-US" dirty="0" smtClean="0"/>
              <a:t>from </a:t>
            </a:r>
            <a:r>
              <a:rPr lang="en-US" altLang="en-US" dirty="0" smtClean="0"/>
              <a:t>the current range</a:t>
            </a:r>
            <a:r>
              <a:rPr lang="en-US" altLang="en-US" baseline="0" dirty="0" smtClean="0"/>
              <a:t> of </a:t>
            </a:r>
            <a:r>
              <a:rPr lang="en-US" altLang="en-US" dirty="0" smtClean="0"/>
              <a:t>0.50-2.00 to  0.85 -3.40</a:t>
            </a:r>
            <a:endParaRPr lang="en-US" altLang="en-US" dirty="0" smtClean="0"/>
          </a:p>
          <a:p>
            <a:pPr eaLnBrk="1" hangingPunct="1">
              <a:lnSpc>
                <a:spcPct val="110000"/>
              </a:lnSpc>
              <a:spcBef>
                <a:spcPct val="0"/>
              </a:spcBef>
              <a:buFontTx/>
              <a:buChar char="•"/>
              <a:defRPr/>
            </a:pPr>
            <a:endParaRPr lang="en-US" altLang="en-US" dirty="0" smtClean="0"/>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These include fees for </a:t>
            </a:r>
            <a:r>
              <a:rPr lang="en-US" altLang="en-US" dirty="0" smtClean="0"/>
              <a:t>will help</a:t>
            </a:r>
            <a:r>
              <a:rPr lang="en-US" altLang="en-US" baseline="0" dirty="0" smtClean="0"/>
              <a:t> support implementing the hazardous waste generator program</a:t>
            </a:r>
            <a:r>
              <a:rPr lang="en-US" altLang="en-US" dirty="0" smtClean="0"/>
              <a:t>.  </a:t>
            </a: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E2E563-4C59-453F-9949-C4FA210B917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09733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228600"/>
            <a:ext cx="2863850" cy="2147888"/>
          </a:xfrm>
        </p:spPr>
      </p:sp>
      <p:sp>
        <p:nvSpPr>
          <p:cNvPr id="3" name="Notes Placeholder 2"/>
          <p:cNvSpPr>
            <a:spLocks noGrp="1"/>
          </p:cNvSpPr>
          <p:nvPr>
            <p:ph type="body" idx="1"/>
          </p:nvPr>
        </p:nvSpPr>
        <p:spPr>
          <a:xfrm>
            <a:off x="228600" y="2590800"/>
            <a:ext cx="6324600" cy="6172200"/>
          </a:xfrm>
        </p:spPr>
        <p:txBody>
          <a:bodyPr/>
          <a:lstStyle/>
          <a:p>
            <a:endParaRPr lang="en-US" b="1" dirty="0" smtClean="0"/>
          </a:p>
          <a:p>
            <a:r>
              <a:rPr lang="en-US" b="1" dirty="0" smtClean="0"/>
              <a:t>David </a:t>
            </a:r>
            <a:r>
              <a:rPr lang="en-US" b="1" dirty="0" err="1" smtClean="0"/>
              <a:t>Livengood</a:t>
            </a:r>
            <a:endParaRPr lang="en-US" b="1" dirty="0" smtClean="0"/>
          </a:p>
          <a:p>
            <a:pPr marL="0" indent="0">
              <a:buFont typeface="Arial" panose="020B0604020202020204" pitchFamily="34" charset="0"/>
              <a:buNone/>
            </a:pPr>
            <a:endParaRPr lang="en-US" b="0" baseline="0" dirty="0" smtClean="0"/>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sz="1200" dirty="0" smtClean="0">
                <a:effectLst/>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ZW" sz="1200" dirty="0" smtClean="0">
                <a:effectLst/>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57200" marR="0" lvl="1" indent="0">
              <a:lnSpc>
                <a:spcPct val="107000"/>
              </a:lnSpc>
              <a:spcBef>
                <a:spcPts val="0"/>
              </a:spcBef>
              <a:spcAft>
                <a:spcPts val="800"/>
              </a:spcAft>
              <a:buFont typeface="Arial" panose="020B0604020202020204" pitchFamily="34" charset="0"/>
              <a:buNone/>
              <a:tabLst>
                <a:tab pos="9144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ZW" sz="1200" dirty="0" smtClean="0">
                <a:effectLst/>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Now I will turn</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to Rich Duval to present our permitting proposal from earlier this morning.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30</a:t>
            </a:fld>
            <a:endParaRPr lang="en-US"/>
          </a:p>
        </p:txBody>
      </p:sp>
    </p:spTree>
    <p:extLst>
      <p:ext uri="{BB962C8B-B14F-4D97-AF65-F5344CB8AC3E}">
        <p14:creationId xmlns:p14="http://schemas.microsoft.com/office/powerpoint/2010/main" val="1051760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96346">
              <a:defRPr/>
            </a:pPr>
            <a:endParaRPr lang="en-US" b="1" dirty="0" smtClean="0">
              <a:latin typeface="Times New Roman" panose="02020603050405020304" pitchFamily="18" charset="0"/>
              <a:cs typeface="Times New Roman" panose="02020603050405020304" pitchFamily="18" charset="0"/>
            </a:endParaRPr>
          </a:p>
          <a:p>
            <a:r>
              <a:rPr lang="en-US" b="1" dirty="0" smtClean="0"/>
              <a:t>Rich Duval</a:t>
            </a:r>
          </a:p>
          <a:p>
            <a:endParaRPr lang="en-US" b="1" dirty="0" smtClean="0"/>
          </a:p>
          <a:p>
            <a:pPr marL="171450" indent="-171450">
              <a:buFont typeface="Arial" panose="020B0604020202020204" pitchFamily="34" charset="0"/>
              <a:buChar char="•"/>
            </a:pPr>
            <a:r>
              <a:rPr lang="en-US" b="0" dirty="0" smtClean="0"/>
              <a:t>To</a:t>
            </a:r>
            <a:r>
              <a:rPr lang="en-US" b="0" baseline="0" dirty="0" smtClean="0"/>
              <a:t> summarize this morning’s conversation, the permitting program needs an additional $476,000 annually, for a total of $838,000 per year to fully fund the program at its current staff level (3 FTE). </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baseline="0" dirty="0" smtClean="0"/>
              <a:t>We hope to achieve this through changing fee structures for the Annual Compliance Determination Fee and Permit Modification Fee, as well as adding a new Administrative Fees for operating TSDs.</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baseline="0" dirty="0" smtClean="0"/>
              <a:t>We are proposing to implement this fee structure in 2019 for an additional $475,000 annually above the current revenue. </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baseline="0" dirty="0" smtClean="0"/>
              <a:t>Any questions? </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baseline="0" dirty="0" smtClean="0"/>
              <a:t>Back to Sue to introduce our generator key questions.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a:p>
        </p:txBody>
      </p:sp>
    </p:spTree>
    <p:extLst>
      <p:ext uri="{BB962C8B-B14F-4D97-AF65-F5344CB8AC3E}">
        <p14:creationId xmlns:p14="http://schemas.microsoft.com/office/powerpoint/2010/main" val="1894938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0638" y="228600"/>
            <a:ext cx="3281362" cy="2460625"/>
          </a:xfrm>
        </p:spPr>
      </p:sp>
      <p:sp>
        <p:nvSpPr>
          <p:cNvPr id="3" name="Notes Placeholder 2"/>
          <p:cNvSpPr>
            <a:spLocks noGrp="1"/>
          </p:cNvSpPr>
          <p:nvPr>
            <p:ph type="body" idx="1"/>
          </p:nvPr>
        </p:nvSpPr>
        <p:spPr>
          <a:xfrm>
            <a:off x="228600" y="2689838"/>
            <a:ext cx="6400800" cy="6149362"/>
          </a:xfrm>
        </p:spPr>
        <p:txBody>
          <a:bodyPr/>
          <a:lstStyle/>
          <a:p>
            <a:pPr defTabSz="1196346">
              <a:defRPr/>
            </a:pPr>
            <a:r>
              <a:rPr lang="en-US" b="1" baseline="0" dirty="0" smtClean="0">
                <a:latin typeface="Times New Roman" panose="02020603050405020304" pitchFamily="18" charset="0"/>
                <a:cs typeface="Times New Roman" panose="02020603050405020304" pitchFamily="18" charset="0"/>
              </a:rPr>
              <a:t>Sue Langston</a:t>
            </a:r>
          </a:p>
          <a:p>
            <a:pPr defTabSz="1196346">
              <a:defRPr/>
            </a:pPr>
            <a:endParaRPr lang="en-US" b="0"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Here we have our key questions for today’s meeting – please keep these in mind as you’re listening to the generator fee increase proposal and we will discuss these questions, along with questions about fiscal impact, later today. </a:t>
            </a:r>
          </a:p>
          <a:p>
            <a:pPr marL="171450" indent="-171450" defTabSz="1196346">
              <a:buFont typeface="Arial" panose="020B0604020202020204" pitchFamily="34" charset="0"/>
              <a:buChar char="•"/>
              <a:defRPr/>
            </a:pPr>
            <a:endParaRPr lang="en-US" b="0" baseline="0" dirty="0" smtClean="0">
              <a:latin typeface="Times New Roman" panose="02020603050405020304" pitchFamily="18" charset="0"/>
              <a:cs typeface="Times New Roman" panose="02020603050405020304" pitchFamily="18" charset="0"/>
            </a:endParaRPr>
          </a:p>
          <a:p>
            <a:pPr marL="0" indent="0" defTabSz="1196346">
              <a:buFont typeface="Arial" panose="020B0604020202020204" pitchFamily="34" charset="0"/>
              <a:buNone/>
              <a:defRPr/>
            </a:pPr>
            <a:r>
              <a:rPr lang="en-US" b="0" baseline="0" dirty="0" smtClean="0">
                <a:latin typeface="Times New Roman" panose="02020603050405020304" pitchFamily="18" charset="0"/>
                <a:cs typeface="Times New Roman" panose="02020603050405020304" pitchFamily="18" charset="0"/>
              </a:rPr>
              <a:t>----------------------------------------------------------</a:t>
            </a:r>
          </a:p>
          <a:p>
            <a:pPr defTabSz="1196346">
              <a:defRPr/>
            </a:pPr>
            <a:r>
              <a:rPr lang="en-US" b="0" baseline="0" dirty="0" smtClean="0">
                <a:latin typeface="Times New Roman" panose="02020603050405020304" pitchFamily="18" charset="0"/>
                <a:cs typeface="Times New Roman" panose="02020603050405020304" pitchFamily="18" charset="0"/>
              </a:rPr>
              <a:t>Back pocket Q&amp;A </a:t>
            </a:r>
          </a:p>
          <a:p>
            <a:pPr defTabSz="1196346">
              <a:defRPr/>
            </a:pPr>
            <a:endParaRPr lang="en-US" b="0" baseline="0" dirty="0" smtClean="0">
              <a:latin typeface="Times New Roman" panose="02020603050405020304" pitchFamily="18" charset="0"/>
              <a:cs typeface="Times New Roman" panose="02020603050405020304" pitchFamily="18" charset="0"/>
            </a:endParaRPr>
          </a:p>
          <a:p>
            <a:pPr defTabSz="1196346">
              <a:defRPr/>
            </a:pPr>
            <a:endParaRPr lang="en-US" b="0"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marL="0" indent="0" defTabSz="1196346">
              <a:buFont typeface="Arial" panose="020B0604020202020204" pitchFamily="34" charset="0"/>
              <a:buNone/>
              <a:defRPr/>
            </a:pPr>
            <a:endParaRPr lang="en-US" b="0"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marL="0" indent="0" defTabSz="1196346">
              <a:buFont typeface="Arial" panose="020B0604020202020204" pitchFamily="34" charset="0"/>
              <a:buNone/>
              <a:defRPr/>
            </a:pPr>
            <a:endParaRPr lang="en-US" b="0"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marL="0" indent="0" defTabSz="1196346">
              <a:buFont typeface="Arial" panose="020B0604020202020204" pitchFamily="34" charset="0"/>
              <a:buNone/>
              <a:defRPr/>
            </a:pPr>
            <a:endParaRPr lang="en-US" b="1"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marL="0" indent="0" defTabSz="1196346">
              <a:buFont typeface="Arial" panose="020B0604020202020204" pitchFamily="34" charset="0"/>
              <a:buNone/>
              <a:defRPr/>
            </a:pPr>
            <a:endParaRPr lang="en-US" b="0" baseline="0" dirty="0" smtClean="0">
              <a:latin typeface="Times New Roman" panose="02020603050405020304" pitchFamily="18" charset="0"/>
              <a:cs typeface="Times New Roman" panose="02020603050405020304" pitchFamily="18" charset="0"/>
            </a:endParaRPr>
          </a:p>
          <a:p>
            <a:pPr marL="628650" lvl="1" indent="-171450" defTabSz="1196346">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28650" lvl="1" indent="-171450" defTabSz="1196346">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57200" lvl="1" indent="0" defTabSz="1196346">
              <a:buFont typeface="Arial" panose="020B0604020202020204" pitchFamily="34" charset="0"/>
              <a:buNone/>
              <a:defRPr/>
            </a:pPr>
            <a:endParaRPr lang="en-US" b="0" baseline="0" dirty="0" smtClean="0">
              <a:latin typeface="Times New Roman" panose="02020603050405020304" pitchFamily="18" charset="0"/>
              <a:cs typeface="Times New Roman" panose="02020603050405020304" pitchFamily="18" charset="0"/>
            </a:endParaRPr>
          </a:p>
          <a:p>
            <a:pPr marL="457200" lvl="1" indent="0" defTabSz="1196346">
              <a:buFont typeface="Arial" panose="020B0604020202020204" pitchFamily="34" charset="0"/>
              <a:buNone/>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a:p>
        </p:txBody>
      </p:sp>
    </p:spTree>
    <p:extLst>
      <p:ext uri="{BB962C8B-B14F-4D97-AF65-F5344CB8AC3E}">
        <p14:creationId xmlns:p14="http://schemas.microsoft.com/office/powerpoint/2010/main" val="2166910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smtClean="0"/>
              <a:t>Ed Note: add a different color on the bar to illustrate what we’re proposing</a:t>
            </a:r>
          </a:p>
          <a:p>
            <a:pPr algn="l"/>
            <a:endParaRPr lang="en-US" sz="1100" b="1" dirty="0" smtClean="0"/>
          </a:p>
          <a:p>
            <a:pPr algn="l"/>
            <a:r>
              <a:rPr lang="en-US" sz="1100" b="1" dirty="0" smtClean="0"/>
              <a:t>Killian </a:t>
            </a:r>
            <a:r>
              <a:rPr lang="en-US" sz="1100" b="1" dirty="0"/>
              <a:t>Condon</a:t>
            </a:r>
            <a:endParaRPr lang="en-US" sz="1100" dirty="0"/>
          </a:p>
          <a:p>
            <a:pPr algn="l"/>
            <a:endParaRPr lang="en-US" sz="1100" dirty="0"/>
          </a:p>
          <a:p>
            <a:pPr algn="l"/>
            <a:r>
              <a:rPr lang="en-US" sz="1100" dirty="0"/>
              <a:t>Just as a recap: </a:t>
            </a:r>
          </a:p>
          <a:p>
            <a:pPr defTabSz="810166">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1906" indent="-151906" defTabSz="810166">
              <a:buFont typeface="Arial" panose="020B0604020202020204" pitchFamily="34" charset="0"/>
              <a:buChar char="•"/>
              <a:defRPr/>
            </a:pPr>
            <a:r>
              <a:rPr lang="en-US" b="0" i="0" baseline="0" dirty="0" smtClean="0"/>
              <a:t>Currently, we are about 43% of our goal in annual revenue, to fully support the generator compliance work.</a:t>
            </a:r>
          </a:p>
          <a:p>
            <a:pPr marL="151906" indent="-151906" defTabSz="810166">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10166">
              <a:defRPr/>
            </a:pPr>
            <a:r>
              <a:rPr lang="en-US" b="1" i="0" dirty="0" smtClean="0"/>
              <a:t>Click</a:t>
            </a:r>
          </a:p>
          <a:p>
            <a:pPr marL="151906" indent="-151906" defTabSz="810166">
              <a:buFont typeface="Arial" panose="020B0604020202020204" pitchFamily="34" charset="0"/>
              <a:buChar char="•"/>
              <a:defRPr/>
            </a:pPr>
            <a:r>
              <a:rPr lang="en-US" b="0" i="0" baseline="0" dirty="0" smtClean="0"/>
              <a:t>Our goal is $3.57 million annually by 2026</a:t>
            </a:r>
            <a:endParaRPr lang="en-US" b="0" i="0" dirty="0" smtClean="0"/>
          </a:p>
          <a:p>
            <a:pPr marL="151906" indent="-151906">
              <a:buFont typeface="Arial" panose="020B0604020202020204" pitchFamily="34" charset="0"/>
              <a:buChar char="•"/>
            </a:pPr>
            <a:r>
              <a:rPr lang="en-US" b="0" i="0" baseline="0" dirty="0" smtClean="0"/>
              <a:t>Which means we will need an additional $2.022 million in funding annually.  </a:t>
            </a:r>
          </a:p>
          <a:p>
            <a:pPr marL="151906" indent="-151906">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33</a:t>
            </a:fld>
            <a:endParaRPr lang="en-US"/>
          </a:p>
        </p:txBody>
      </p:sp>
    </p:spTree>
    <p:extLst>
      <p:ext uri="{BB962C8B-B14F-4D97-AF65-F5344CB8AC3E}">
        <p14:creationId xmlns:p14="http://schemas.microsoft.com/office/powerpoint/2010/main" val="3396214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152400"/>
            <a:ext cx="4114800" cy="3086100"/>
          </a:xfrm>
        </p:spPr>
      </p:sp>
      <p:sp>
        <p:nvSpPr>
          <p:cNvPr id="3" name="Notes Placeholder 2"/>
          <p:cNvSpPr>
            <a:spLocks noGrp="1"/>
          </p:cNvSpPr>
          <p:nvPr>
            <p:ph type="body" idx="1"/>
          </p:nvPr>
        </p:nvSpPr>
        <p:spPr>
          <a:xfrm>
            <a:off x="228600" y="3505200"/>
            <a:ext cx="6324600" cy="5029200"/>
          </a:xfrm>
        </p:spPr>
        <p:txBody>
          <a:bodyPr>
            <a:normAutofit/>
          </a:bodyPr>
          <a:lstStyle/>
          <a:p>
            <a:pPr defTabSz="810166">
              <a:defRPr/>
            </a:pPr>
            <a:r>
              <a:rPr lang="en-US" b="1" dirty="0" smtClean="0"/>
              <a:t>Ed note: if true,</a:t>
            </a:r>
            <a:r>
              <a:rPr lang="en-US" b="1" baseline="0" dirty="0" smtClean="0"/>
              <a:t> </a:t>
            </a:r>
            <a:r>
              <a:rPr lang="en-US" b="1" dirty="0" smtClean="0"/>
              <a:t>we should mention that none</a:t>
            </a:r>
            <a:r>
              <a:rPr lang="en-US" b="1" baseline="0" dirty="0" smtClean="0"/>
              <a:t> of the proposals for this rulemaking will make the program fiscally whole.</a:t>
            </a:r>
          </a:p>
          <a:p>
            <a:pPr defTabSz="810166">
              <a:defRPr/>
            </a:pPr>
            <a:endParaRPr lang="en-US" b="1" dirty="0" smtClean="0"/>
          </a:p>
          <a:p>
            <a:pPr defTabSz="810166">
              <a:defRPr/>
            </a:pPr>
            <a:r>
              <a:rPr lang="en-US" b="1" dirty="0" smtClean="0"/>
              <a:t>Killian Condon</a:t>
            </a:r>
          </a:p>
          <a:p>
            <a:pPr defTabSz="810166">
              <a:defRPr/>
            </a:pPr>
            <a:endParaRPr lang="en-US" b="1" dirty="0" smtClean="0"/>
          </a:p>
          <a:p>
            <a:pPr marL="171450" indent="-171450" defTabSz="810166">
              <a:buFont typeface="Arial" panose="020B0604020202020204" pitchFamily="34" charset="0"/>
              <a:buChar char="•"/>
              <a:defRPr/>
            </a:pPr>
            <a:r>
              <a:rPr lang="en-US" b="0" dirty="0" smtClean="0"/>
              <a:t>With</a:t>
            </a:r>
            <a:r>
              <a:rPr lang="en-US" b="0" baseline="0" dirty="0" smtClean="0"/>
              <a:t> that background, the proposal that we’re going to share with you today is a combination of an increased generator annual activity verification fee for both small and large quantity generators, as well as an increase in the management method factor.</a:t>
            </a:r>
          </a:p>
          <a:p>
            <a:pPr marL="0" indent="0" defTabSz="810166">
              <a:buFont typeface="Arial" panose="020B0604020202020204" pitchFamily="34" charset="0"/>
              <a:buNone/>
              <a:defRPr/>
            </a:pPr>
            <a:endParaRPr lang="en-US" b="0" baseline="0" dirty="0" smtClean="0"/>
          </a:p>
          <a:p>
            <a:pPr marL="171450" indent="-171450" defTabSz="810166">
              <a:buFont typeface="Arial" panose="020B0604020202020204" pitchFamily="34" charset="0"/>
              <a:buChar char="•"/>
              <a:defRPr/>
            </a:pPr>
            <a:r>
              <a:rPr lang="en-US" b="0" baseline="0" dirty="0" smtClean="0"/>
              <a:t>David’s provided an overview about why we aren’t proposing volume-based changes for this rulemaking, but we’ll keep in mind that this may be available through future statutory change and rulemaking.</a:t>
            </a:r>
          </a:p>
          <a:p>
            <a:pPr marL="0" indent="0" defTabSz="810166">
              <a:buFont typeface="Arial" panose="020B0604020202020204" pitchFamily="34" charset="0"/>
              <a:buNone/>
              <a:defRPr/>
            </a:pPr>
            <a:endParaRPr lang="en-US" b="0" baseline="0" dirty="0" smtClean="0"/>
          </a:p>
          <a:p>
            <a:pPr marL="171450" indent="-171450" defTabSz="810166">
              <a:buFont typeface="Arial" panose="020B0604020202020204" pitchFamily="34" charset="0"/>
              <a:buChar char="•"/>
              <a:defRPr/>
            </a:pPr>
            <a:r>
              <a:rPr lang="en-US" b="0" baseline="0" dirty="0" smtClean="0"/>
              <a:t>As a reminder, this proposal is a draft and subject to further development before DEQ opens the proposed rule for public comment later this year.</a:t>
            </a:r>
          </a:p>
          <a:p>
            <a:pPr marL="0" indent="0" defTabSz="810166">
              <a:buFont typeface="Arial" panose="020B0604020202020204" pitchFamily="34" charset="0"/>
              <a:buNone/>
              <a:defRPr/>
            </a:pPr>
            <a:endParaRPr lang="en-US" b="0" baseline="0" dirty="0" smtClean="0"/>
          </a:p>
          <a:p>
            <a:pPr marL="171450" indent="-171450" defTabSz="810166">
              <a:buFont typeface="Arial" panose="020B0604020202020204" pitchFamily="34" charset="0"/>
              <a:buChar char="•"/>
              <a:defRPr/>
            </a:pPr>
            <a:r>
              <a:rPr lang="en-US" b="0" baseline="0" dirty="0" smtClean="0"/>
              <a:t>Finally, as background context, I would like to note that, unlike previous options that we’ve discussed, the proposal that you’ll hear in just a minute will bring us closer to our 2026 funding goal, but it will not  completely bridge the gap in funding.</a:t>
            </a:r>
          </a:p>
          <a:p>
            <a:pPr marL="171450" indent="-171450" defTabSz="810166">
              <a:buFont typeface="Arial" panose="020B0604020202020204" pitchFamily="34" charset="0"/>
              <a:buChar char="•"/>
              <a:defRPr/>
            </a:pPr>
            <a:endParaRPr lang="en-US" b="0" dirty="0" smtClean="0"/>
          </a:p>
          <a:p>
            <a:pPr defTabSz="810166">
              <a:defRPr/>
            </a:pPr>
            <a:endParaRPr lang="en-US" b="0" dirty="0" smtClean="0"/>
          </a:p>
        </p:txBody>
      </p:sp>
      <p:sp>
        <p:nvSpPr>
          <p:cNvPr id="4" name="Slide Number Placeholder 3"/>
          <p:cNvSpPr>
            <a:spLocks noGrp="1"/>
          </p:cNvSpPr>
          <p:nvPr>
            <p:ph type="sldNum" sz="quarter" idx="10"/>
          </p:nvPr>
        </p:nvSpPr>
        <p:spPr/>
        <p:txBody>
          <a:bodyPr/>
          <a:lstStyle/>
          <a:p>
            <a:pPr defTabSz="810166">
              <a:defRPr/>
            </a:pPr>
            <a:fld id="{4DC0AA63-26AF-4A52-96CB-29FE7B9F3FC1}" type="slidenum">
              <a:rPr lang="en-US">
                <a:solidFill>
                  <a:prstClr val="black"/>
                </a:solidFill>
                <a:latin typeface="Calibri"/>
              </a:rPr>
              <a:pPr defTabSz="810166">
                <a:defRPr/>
              </a:pPr>
              <a:t>34</a:t>
            </a:fld>
            <a:endParaRPr lang="en-US" dirty="0">
              <a:solidFill>
                <a:prstClr val="black"/>
              </a:solidFill>
              <a:latin typeface="Calibri"/>
            </a:endParaRPr>
          </a:p>
        </p:txBody>
      </p:sp>
    </p:spTree>
    <p:extLst>
      <p:ext uri="{BB962C8B-B14F-4D97-AF65-F5344CB8AC3E}">
        <p14:creationId xmlns:p14="http://schemas.microsoft.com/office/powerpoint/2010/main" val="721917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228600"/>
            <a:ext cx="4114800" cy="3086100"/>
          </a:xfrm>
        </p:spPr>
      </p:sp>
      <p:sp>
        <p:nvSpPr>
          <p:cNvPr id="3" name="Notes Placeholder 2"/>
          <p:cNvSpPr>
            <a:spLocks noGrp="1"/>
          </p:cNvSpPr>
          <p:nvPr>
            <p:ph type="body" idx="1"/>
          </p:nvPr>
        </p:nvSpPr>
        <p:spPr>
          <a:xfrm>
            <a:off x="228600" y="3428999"/>
            <a:ext cx="6324600" cy="5256213"/>
          </a:xfrm>
        </p:spPr>
        <p:txBody>
          <a:bodyPr>
            <a:normAutofit/>
          </a:bodyPr>
          <a:lstStyle/>
          <a:p>
            <a:pPr defTabSz="810166">
              <a:defRPr/>
            </a:pPr>
            <a:r>
              <a:rPr lang="en-US" b="1" strike="noStrike" dirty="0" smtClean="0"/>
              <a:t>Killian</a:t>
            </a:r>
            <a:r>
              <a:rPr lang="en-US" b="1" strike="noStrike" baseline="0" dirty="0" smtClean="0"/>
              <a:t> Condon</a:t>
            </a:r>
          </a:p>
          <a:p>
            <a:pPr defTabSz="810166">
              <a:defRPr/>
            </a:pPr>
            <a:endParaRPr lang="en-US" b="1" strike="noStrike" dirty="0" smtClean="0"/>
          </a:p>
          <a:p>
            <a:pPr defTabSz="810166">
              <a:defRPr/>
            </a:pPr>
            <a:r>
              <a:rPr lang="en-US" b="0" strike="noStrike" dirty="0" smtClean="0"/>
              <a:t>This</a:t>
            </a:r>
            <a:r>
              <a:rPr lang="en-US" b="0" strike="noStrike" baseline="0" dirty="0" smtClean="0"/>
              <a:t> slide represents how the phase-in will work through 2021.</a:t>
            </a:r>
          </a:p>
          <a:p>
            <a:pPr defTabSz="810166">
              <a:defRPr/>
            </a:pPr>
            <a:endParaRPr lang="en-US" b="0" strike="noStrike" baseline="0" dirty="0" smtClean="0"/>
          </a:p>
          <a:p>
            <a:pPr defTabSz="810166">
              <a:defRPr/>
            </a:pPr>
            <a:r>
              <a:rPr lang="en-US" b="0" strike="noStrike" baseline="0" dirty="0" smtClean="0"/>
              <a:t>Beyond 2021, the fee will remain at the last increase amount ($540 for SQGs and $945 for LQGs) until changed by a future rulemaking.</a:t>
            </a:r>
          </a:p>
          <a:p>
            <a:pPr defTabSz="810166">
              <a:defRPr/>
            </a:pPr>
            <a:endParaRPr lang="en-US" b="0" strike="noStrike" baseline="0" dirty="0" smtClean="0"/>
          </a:p>
          <a:p>
            <a:pPr defTabSz="810166">
              <a:defRPr/>
            </a:pPr>
            <a:r>
              <a:rPr lang="en-US" b="0" strike="noStrike" baseline="0" dirty="0" smtClean="0"/>
              <a:t>Once it’s fully implemented in 2021, this proposal will annually bring an additional $152,160 dollars above our current revenue. </a:t>
            </a:r>
          </a:p>
          <a:p>
            <a:pPr defTabSz="810166">
              <a:defRPr/>
            </a:pPr>
            <a:endParaRPr lang="en-US" b="0" strike="noStrike" baseline="0" dirty="0" smtClean="0"/>
          </a:p>
          <a:p>
            <a:pPr defTabSz="810166">
              <a:defRPr/>
            </a:pPr>
            <a:endParaRPr lang="en-US" b="0" strike="noStrike" baseline="0" dirty="0" smtClean="0"/>
          </a:p>
          <a:p>
            <a:pPr defTabSz="810166">
              <a:defRPr/>
            </a:pPr>
            <a:r>
              <a:rPr lang="en-US" b="0" strike="noStrike" baseline="0" dirty="0" smtClean="0"/>
              <a:t>~~~~~~~~~~~~~~~~~~~~~~~~~~~~~~~~</a:t>
            </a:r>
          </a:p>
          <a:p>
            <a:pPr marL="0" marR="0" lvl="0" indent="0" algn="l" defTabSz="810166" rtl="0" eaLnBrk="1" fontAlgn="auto" latinLnBrk="0" hangingPunct="1">
              <a:lnSpc>
                <a:spcPct val="100000"/>
              </a:lnSpc>
              <a:spcBef>
                <a:spcPts val="0"/>
              </a:spcBef>
              <a:spcAft>
                <a:spcPts val="0"/>
              </a:spcAft>
              <a:buClrTx/>
              <a:buSzTx/>
              <a:buFontTx/>
              <a:buNone/>
              <a:tabLst/>
              <a:defRPr/>
            </a:pPr>
            <a:r>
              <a:rPr lang="en-US" b="1" strike="noStrike" dirty="0" smtClean="0"/>
              <a:t>*Ed Note</a:t>
            </a:r>
            <a:r>
              <a:rPr lang="en-US" b="1" strike="noStrike" baseline="0" dirty="0" smtClean="0"/>
              <a:t> – would it make more sense to change this to a bar graph? </a:t>
            </a:r>
            <a:endParaRPr lang="en-US" b="1" strike="noStrike" dirty="0" smtClean="0"/>
          </a:p>
          <a:p>
            <a:pPr defTabSz="810166">
              <a:defRPr/>
            </a:pPr>
            <a:endParaRPr lang="en-US" b="0" strike="noStrike" dirty="0" smtClean="0"/>
          </a:p>
        </p:txBody>
      </p:sp>
      <p:sp>
        <p:nvSpPr>
          <p:cNvPr id="4" name="Slide Number Placeholder 3"/>
          <p:cNvSpPr>
            <a:spLocks noGrp="1"/>
          </p:cNvSpPr>
          <p:nvPr>
            <p:ph type="sldNum" sz="quarter" idx="10"/>
          </p:nvPr>
        </p:nvSpPr>
        <p:spPr/>
        <p:txBody>
          <a:bodyPr/>
          <a:lstStyle/>
          <a:p>
            <a:pPr defTabSz="810166">
              <a:defRPr/>
            </a:pPr>
            <a:fld id="{4DC0AA63-26AF-4A52-96CB-29FE7B9F3FC1}" type="slidenum">
              <a:rPr lang="en-US">
                <a:solidFill>
                  <a:prstClr val="black"/>
                </a:solidFill>
                <a:latin typeface="Calibri"/>
              </a:rPr>
              <a:pPr defTabSz="810166">
                <a:defRPr/>
              </a:pPr>
              <a:t>35</a:t>
            </a:fld>
            <a:endParaRPr lang="en-US" dirty="0">
              <a:solidFill>
                <a:prstClr val="black"/>
              </a:solidFill>
              <a:latin typeface="Calibri"/>
            </a:endParaRPr>
          </a:p>
        </p:txBody>
      </p:sp>
    </p:spTree>
    <p:extLst>
      <p:ext uri="{BB962C8B-B14F-4D97-AF65-F5344CB8AC3E}">
        <p14:creationId xmlns:p14="http://schemas.microsoft.com/office/powerpoint/2010/main" val="3166520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a:t>
            </a:r>
            <a:r>
              <a:rPr lang="en-US" b="1" baseline="0" dirty="0" smtClean="0"/>
              <a:t> Condon</a:t>
            </a:r>
          </a:p>
          <a:p>
            <a:endParaRPr lang="en-US" b="1" baseline="0" dirty="0" smtClean="0"/>
          </a:p>
          <a:p>
            <a:pPr marL="171450" indent="-171450">
              <a:buFont typeface="Arial" panose="020B0604020202020204" pitchFamily="34" charset="0"/>
              <a:buChar char="•"/>
            </a:pPr>
            <a:r>
              <a:rPr lang="en-US" b="0" baseline="0" dirty="0" smtClean="0"/>
              <a:t>Currently, DEQ’s hazardous waste fee formula is based on 3 key factors:</a:t>
            </a:r>
          </a:p>
          <a:p>
            <a:pPr marL="628650" lvl="1" indent="-171450">
              <a:buFont typeface="Arial" panose="020B0604020202020204" pitchFamily="34" charset="0"/>
              <a:buChar char="•"/>
            </a:pPr>
            <a:r>
              <a:rPr lang="en-US" b="0" baseline="0" dirty="0" smtClean="0"/>
              <a:t>An annual activity verification fee – are you a SQG or an LQG?</a:t>
            </a:r>
          </a:p>
          <a:p>
            <a:pPr marL="628650" lvl="1" indent="-171450">
              <a:buFont typeface="Arial" panose="020B0604020202020204" pitchFamily="34" charset="0"/>
              <a:buChar char="•"/>
            </a:pPr>
            <a:r>
              <a:rPr lang="en-US" b="0" baseline="0" dirty="0" smtClean="0"/>
              <a:t>Annual Hazardous Waste Generation Fee – each generator’s fee is calculated by multiplying the base fee of $130 per metric ton by the weight of each hazardous waste stream and then adding this number to a management method factor that ranges from 0.00 to 2.00. This fee factor reflects Oregon’s environmental hierarchy of preferred management methods and offers financial incentives to responsibly manage and reduce hazardous waste.</a:t>
            </a:r>
          </a:p>
          <a:p>
            <a:pPr marL="628650" lvl="1" indent="-171450">
              <a:buFont typeface="Arial" panose="020B0604020202020204" pitchFamily="34" charset="0"/>
              <a:buChar char="•"/>
            </a:pPr>
            <a:r>
              <a:rPr lang="en-US" b="0" baseline="0" dirty="0" smtClean="0"/>
              <a:t>The third key factor in the fee formula is that the total amount due per generator is capped at $32,500.</a:t>
            </a:r>
          </a:p>
          <a:p>
            <a:pPr marL="628650" lvl="1" indent="-171450">
              <a:buFont typeface="Arial" panose="020B0604020202020204" pitchFamily="34" charset="0"/>
              <a:buChar char="•"/>
            </a:pPr>
            <a:endParaRPr lang="en-US" b="0" baseline="0" dirty="0" smtClean="0"/>
          </a:p>
          <a:p>
            <a:pPr marL="457200" lvl="1" indent="0">
              <a:buFont typeface="Arial" panose="020B0604020202020204" pitchFamily="34" charset="0"/>
              <a:buNone/>
            </a:pPr>
            <a:r>
              <a:rPr lang="en-US" b="0" baseline="0" dirty="0" smtClean="0"/>
              <a:t>DEQ currently has 18 generators that meet the $32,500 cap.</a:t>
            </a:r>
          </a:p>
          <a:p>
            <a:pPr marL="457200" lvl="1" indent="0">
              <a:buFont typeface="Arial" panose="020B0604020202020204" pitchFamily="34" charset="0"/>
              <a:buNone/>
            </a:pPr>
            <a:endParaRPr lang="en-US" b="0" baseline="0" dirty="0" smtClean="0"/>
          </a:p>
          <a:p>
            <a:pPr marL="457200" lvl="1"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36</a:t>
            </a:fld>
            <a:endParaRPr lang="en-US"/>
          </a:p>
        </p:txBody>
      </p:sp>
    </p:spTree>
    <p:extLst>
      <p:ext uri="{BB962C8B-B14F-4D97-AF65-F5344CB8AC3E}">
        <p14:creationId xmlns:p14="http://schemas.microsoft.com/office/powerpoint/2010/main" val="3102737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pPr marL="0" indent="0">
              <a:buFont typeface="Arial" panose="020B0604020202020204" pitchFamily="34" charset="0"/>
              <a:buNone/>
            </a:pPr>
            <a:r>
              <a:rPr lang="en-US" dirty="0" smtClean="0"/>
              <a:t>To</a:t>
            </a:r>
            <a:r>
              <a:rPr lang="en-US" baseline="0" dirty="0" smtClean="0"/>
              <a:t> be clear, given DOJ’s recent input, this proposed rulemaking seeks to change the management method factor and the Activity Verification Fee.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1450" indent="-171450">
              <a:buFont typeface="Arial" panose="020B0604020202020204" pitchFamily="34" charset="0"/>
              <a:buChar char="•"/>
            </a:pPr>
            <a:r>
              <a:rPr lang="en-US" baseline="0" dirty="0" smtClean="0"/>
              <a:t>The Activity Verification is increased on a flat basis for both small and large quantity generators. </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37</a:t>
            </a:fld>
            <a:endParaRPr lang="en-US"/>
          </a:p>
        </p:txBody>
      </p:sp>
    </p:spTree>
    <p:extLst>
      <p:ext uri="{BB962C8B-B14F-4D97-AF65-F5344CB8AC3E}">
        <p14:creationId xmlns:p14="http://schemas.microsoft.com/office/powerpoint/2010/main" val="648692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381000" y="3276600"/>
            <a:ext cx="6096000" cy="5181600"/>
          </a:xfrm>
        </p:spPr>
        <p:txBody>
          <a:bodyPr>
            <a:normAutofit/>
          </a:bodyPr>
          <a:lstStyle/>
          <a:p>
            <a:pPr defTabSz="810166">
              <a:defRPr/>
            </a:pPr>
            <a:r>
              <a:rPr lang="en-US" b="1" dirty="0" smtClean="0"/>
              <a:t>Killian Condon</a:t>
            </a:r>
          </a:p>
          <a:p>
            <a:pPr defTabSz="810166">
              <a:defRPr/>
            </a:pPr>
            <a:endParaRPr lang="en-US" b="1" dirty="0" smtClean="0"/>
          </a:p>
          <a:p>
            <a:pPr algn="l"/>
            <a:r>
              <a:rPr lang="en-US" sz="1100" dirty="0" smtClean="0"/>
              <a:t>We wanted</a:t>
            </a:r>
            <a:r>
              <a:rPr lang="en-US" sz="1100" baseline="0" dirty="0" smtClean="0"/>
              <a:t> to show you how the previous calculation looks in a current generator invoice.</a:t>
            </a:r>
            <a:endParaRPr lang="en-US" sz="1100" dirty="0"/>
          </a:p>
          <a:p>
            <a:pPr algn="l"/>
            <a:r>
              <a:rPr lang="en-US" sz="1100" dirty="0" smtClean="0"/>
              <a:t>As</a:t>
            </a:r>
            <a:r>
              <a:rPr lang="en-US" sz="1100" baseline="0" dirty="0" smtClean="0"/>
              <a:t> you can see each item or management method factor is identified and based on reported quantity is multiplied….</a:t>
            </a:r>
            <a:endParaRPr lang="en-US" sz="1100" dirty="0"/>
          </a:p>
          <a:p>
            <a:pPr defTabSz="810166">
              <a:defRPr/>
            </a:pPr>
            <a:endParaRPr lang="en-US" b="1" dirty="0" smtClean="0"/>
          </a:p>
          <a:p>
            <a:pPr defTabSz="810166">
              <a:defRPr/>
            </a:pPr>
            <a:endParaRPr lang="en-US" b="1" dirty="0" smtClean="0"/>
          </a:p>
          <a:p>
            <a:pPr defTabSz="810166">
              <a:defRPr/>
            </a:pPr>
            <a:endParaRPr lang="en-US" b="1" dirty="0" smtClean="0"/>
          </a:p>
          <a:p>
            <a:pPr defTabSz="810166">
              <a:defRPr/>
            </a:pPr>
            <a:endParaRPr lang="en-US" b="1" dirty="0" smtClean="0"/>
          </a:p>
          <a:p>
            <a:pPr defTabSz="810166">
              <a:defRPr/>
            </a:pPr>
            <a:r>
              <a:rPr lang="en-US" b="1" baseline="0" dirty="0" smtClean="0"/>
              <a:t>~~~~~~~~~~~~~~~~~~~~~~~~~~~~~~</a:t>
            </a:r>
          </a:p>
          <a:p>
            <a:pPr defTabSz="810166">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10166">
              <a:defRPr/>
            </a:pPr>
            <a:fld id="{4DC0AA63-26AF-4A52-96CB-29FE7B9F3FC1}" type="slidenum">
              <a:rPr lang="en-US">
                <a:solidFill>
                  <a:prstClr val="black"/>
                </a:solidFill>
                <a:latin typeface="Calibri"/>
              </a:rPr>
              <a:pPr defTabSz="810166">
                <a:defRPr/>
              </a:pPr>
              <a:t>38</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228600"/>
            <a:ext cx="4114800" cy="3086100"/>
          </a:xfrm>
        </p:spPr>
      </p:sp>
      <p:sp>
        <p:nvSpPr>
          <p:cNvPr id="3" name="Notes Placeholder 2"/>
          <p:cNvSpPr>
            <a:spLocks noGrp="1"/>
          </p:cNvSpPr>
          <p:nvPr>
            <p:ph type="body" idx="1"/>
          </p:nvPr>
        </p:nvSpPr>
        <p:spPr>
          <a:xfrm>
            <a:off x="304800" y="3505199"/>
            <a:ext cx="6248400" cy="5180013"/>
          </a:xfrm>
        </p:spPr>
        <p:txBody>
          <a:bodyPr>
            <a:normAutofit/>
          </a:bodyPr>
          <a:lstStyle/>
          <a:p>
            <a:pPr defTabSz="810166">
              <a:defRPr/>
            </a:pPr>
            <a:endParaRPr lang="en-US" b="1" strike="sngStrike" dirty="0" smtClean="0"/>
          </a:p>
          <a:p>
            <a:pPr defTabSz="810166">
              <a:defRPr/>
            </a:pPr>
            <a:r>
              <a:rPr lang="en-US" b="1" strike="noStrike" dirty="0" smtClean="0"/>
              <a:t>Phased in over three years, our proposal</a:t>
            </a:r>
            <a:r>
              <a:rPr lang="en-US" b="1" strike="noStrike" baseline="0" dirty="0" smtClean="0"/>
              <a:t> is to increase the annual activity verification fee, or flat fee as follows</a:t>
            </a:r>
          </a:p>
          <a:p>
            <a:pPr defTabSz="810166">
              <a:defRPr/>
            </a:pPr>
            <a:endParaRPr lang="en-US" b="1" strike="noStrike" baseline="0" dirty="0" smtClean="0"/>
          </a:p>
          <a:p>
            <a:pPr defTabSz="810166">
              <a:defRPr/>
            </a:pPr>
            <a:r>
              <a:rPr lang="en-US" b="1" strike="noStrike" baseline="0" dirty="0" smtClean="0"/>
              <a:t>This is a </a:t>
            </a:r>
            <a:r>
              <a:rPr lang="en-US" b="1" strike="noStrike" dirty="0" smtClean="0"/>
              <a:t>80 percent increase over 3</a:t>
            </a:r>
            <a:r>
              <a:rPr lang="en-US" b="1" strike="noStrike" baseline="0" dirty="0" smtClean="0"/>
              <a:t> years.  As we heard from you, we are proposing to start with a small increase to give businesses time to accommodate their budget  and minimize the impact to businesses…</a:t>
            </a:r>
          </a:p>
          <a:p>
            <a:pPr defTabSz="810166">
              <a:defRPr/>
            </a:pPr>
            <a:endParaRPr lang="en-US" b="1" strike="noStrike" baseline="0" dirty="0" smtClean="0"/>
          </a:p>
          <a:p>
            <a:pPr marL="0" marR="0" lvl="0" indent="0" algn="l" defTabSz="810166"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This fee increase will bring in approximately $152, 160 by 2021 and will be </a:t>
            </a:r>
            <a:r>
              <a:rPr lang="en-US" i="0" dirty="0" smtClean="0"/>
              <a:t>combined with </a:t>
            </a:r>
            <a:r>
              <a:rPr lang="en-US" sz="1200" i="0" dirty="0" smtClean="0">
                <a:solidFill>
                  <a:schemeClr val="tx1"/>
                </a:solidFill>
              </a:rPr>
              <a:t>another fee change that progresses over time.</a:t>
            </a:r>
          </a:p>
          <a:p>
            <a:pPr defTabSz="810166">
              <a:defRPr/>
            </a:pPr>
            <a:endParaRPr lang="en-US" b="1" strike="noStrike" dirty="0" smtClean="0"/>
          </a:p>
          <a:p>
            <a:pPr defTabSz="810166">
              <a:defRPr/>
            </a:pPr>
            <a:endParaRPr lang="en-US" b="1" strike="sngStrike" dirty="0" smtClean="0"/>
          </a:p>
        </p:txBody>
      </p:sp>
      <p:sp>
        <p:nvSpPr>
          <p:cNvPr id="4" name="Slide Number Placeholder 3"/>
          <p:cNvSpPr>
            <a:spLocks noGrp="1"/>
          </p:cNvSpPr>
          <p:nvPr>
            <p:ph type="sldNum" sz="quarter" idx="10"/>
          </p:nvPr>
        </p:nvSpPr>
        <p:spPr/>
        <p:txBody>
          <a:bodyPr/>
          <a:lstStyle/>
          <a:p>
            <a:pPr defTabSz="810166">
              <a:defRPr/>
            </a:pPr>
            <a:fld id="{4DC0AA63-26AF-4A52-96CB-29FE7B9F3FC1}" type="slidenum">
              <a:rPr lang="en-US">
                <a:solidFill>
                  <a:prstClr val="black"/>
                </a:solidFill>
                <a:latin typeface="Calibri"/>
              </a:rPr>
              <a:pPr defTabSz="810166">
                <a:defRPr/>
              </a:pPr>
              <a:t>39</a:t>
            </a:fld>
            <a:endParaRPr lang="en-US" dirty="0">
              <a:solidFill>
                <a:prstClr val="black"/>
              </a:solidFill>
              <a:latin typeface="Calibri"/>
            </a:endParaRPr>
          </a:p>
        </p:txBody>
      </p:sp>
    </p:spTree>
    <p:extLst>
      <p:ext uri="{BB962C8B-B14F-4D97-AF65-F5344CB8AC3E}">
        <p14:creationId xmlns:p14="http://schemas.microsoft.com/office/powerpoint/2010/main" val="563160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ct val="0"/>
              </a:spcBef>
              <a:defRPr/>
            </a:pPr>
            <a:r>
              <a:rPr lang="en-US" altLang="en-US" dirty="0" smtClean="0"/>
              <a:t>This table shows the current </a:t>
            </a:r>
            <a:r>
              <a:rPr lang="en-US" altLang="en-US" dirty="0" smtClean="0"/>
              <a:t>hazardous waste permitting</a:t>
            </a:r>
            <a:r>
              <a:rPr lang="en-US" altLang="en-US" baseline="0" dirty="0" smtClean="0"/>
              <a:t> fee</a:t>
            </a:r>
            <a:r>
              <a:rPr lang="en-US" altLang="en-US" dirty="0" smtClean="0"/>
              <a:t>s </a:t>
            </a:r>
            <a:r>
              <a:rPr lang="en-US" altLang="en-US" dirty="0" smtClean="0"/>
              <a:t>for </a:t>
            </a:r>
            <a:r>
              <a:rPr lang="en-US" altLang="en-US" dirty="0" smtClean="0"/>
              <a:t>2018, and the proposed 2019</a:t>
            </a:r>
            <a:r>
              <a:rPr lang="en-US" altLang="en-US" baseline="0" dirty="0" smtClean="0"/>
              <a:t> fee increases</a:t>
            </a:r>
            <a:r>
              <a:rPr lang="en-US" altLang="en-US" dirty="0" smtClean="0"/>
              <a:t>.  </a:t>
            </a:r>
            <a:endParaRPr lang="en-US" altLang="en-US" dirty="0" smtClean="0"/>
          </a:p>
          <a:p>
            <a:pPr eaLnBrk="1" hangingPunct="1">
              <a:spcBef>
                <a:spcPct val="0"/>
              </a:spcBef>
              <a:defRPr/>
            </a:pPr>
            <a:endParaRPr lang="en-US" altLang="en-US" dirty="0" smtClean="0"/>
          </a:p>
          <a:p>
            <a:pPr eaLnBrk="1" hangingPunct="1">
              <a:spcBef>
                <a:spcPct val="0"/>
              </a:spcBef>
              <a:defRPr/>
            </a:pPr>
            <a:r>
              <a:rPr lang="en-US" altLang="en-US" dirty="0" smtClean="0"/>
              <a:t>This proposal affects several different fee types, shown in the first column of the table.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First, DEQ is proposing to increase the annual </a:t>
            </a:r>
            <a:r>
              <a:rPr lang="en-US" altLang="en-US" dirty="0" smtClean="0"/>
              <a:t>permitting base </a:t>
            </a:r>
            <a:r>
              <a:rPr lang="en-US" altLang="en-US" dirty="0" smtClean="0"/>
              <a:t>fee, which all </a:t>
            </a:r>
            <a:r>
              <a:rPr lang="en-US" altLang="en-US" dirty="0" smtClean="0"/>
              <a:t>permitted treatment</a:t>
            </a:r>
            <a:r>
              <a:rPr lang="en-US" altLang="en-US" baseline="0" dirty="0" smtClean="0"/>
              <a:t>, storage, and disposal facilities pay</a:t>
            </a:r>
            <a:r>
              <a:rPr lang="en-US" altLang="en-US" dirty="0" smtClean="0"/>
              <a:t>, </a:t>
            </a:r>
            <a:r>
              <a:rPr lang="en-US" altLang="en-US" dirty="0" smtClean="0"/>
              <a:t>to </a:t>
            </a:r>
            <a:r>
              <a:rPr lang="en-US" altLang="en-US" dirty="0" smtClean="0"/>
              <a:t>$30,375.  </a:t>
            </a:r>
            <a:endParaRPr lang="en-US" altLang="en-US" dirty="0" smtClean="0"/>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Next, DEQ is proposing to increase </a:t>
            </a:r>
            <a:r>
              <a:rPr lang="en-US" altLang="en-US" dirty="0" smtClean="0"/>
              <a:t>the</a:t>
            </a:r>
            <a:r>
              <a:rPr lang="en-US" altLang="en-US" baseline="0" dirty="0" smtClean="0"/>
              <a:t> permit modification fees for the three classifications: Class 1-3, with class 1 the simplest</a:t>
            </a:r>
            <a:r>
              <a:rPr lang="en-US" altLang="en-US" dirty="0" smtClean="0"/>
              <a:t>.</a:t>
            </a:r>
            <a:endParaRPr lang="en-US" altLang="en-US" dirty="0" smtClean="0"/>
          </a:p>
          <a:p>
            <a:pPr eaLnBrk="1" hangingPunct="1">
              <a:lnSpc>
                <a:spcPct val="110000"/>
              </a:lnSpc>
              <a:spcBef>
                <a:spcPct val="0"/>
              </a:spcBef>
              <a:buFontTx/>
              <a:buChar char="•"/>
              <a:defRPr/>
            </a:pPr>
            <a:endParaRPr lang="en-US" altLang="en-US" dirty="0" smtClean="0"/>
          </a:p>
          <a:p>
            <a:pPr eaLnBrk="1" hangingPunct="1">
              <a:lnSpc>
                <a:spcPct val="110000"/>
              </a:lnSpc>
              <a:spcBef>
                <a:spcPct val="0"/>
              </a:spcBef>
              <a:defRPr/>
            </a:pPr>
            <a:r>
              <a:rPr lang="en-US" altLang="en-US" dirty="0" smtClean="0"/>
              <a:t>Finally, DEQ is proposing an operating permitted disposal administrative</a:t>
            </a:r>
            <a:r>
              <a:rPr lang="en-US" altLang="en-US" baseline="0" dirty="0" smtClean="0"/>
              <a:t> fee that applies to land based disposal</a:t>
            </a:r>
            <a:r>
              <a:rPr lang="en-US" altLang="en-US" dirty="0" smtClean="0"/>
              <a:t> activity.  </a:t>
            </a:r>
            <a:endParaRPr lang="en-US" altLang="en-US" dirty="0" smtClean="0"/>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These </a:t>
            </a:r>
            <a:r>
              <a:rPr lang="en-US" altLang="en-US" dirty="0" smtClean="0"/>
              <a:t>include </a:t>
            </a:r>
            <a:r>
              <a:rPr lang="en-US" altLang="en-US" dirty="0" smtClean="0"/>
              <a:t>fees for administrative permit amendments; simple, moderate and complex permit modifications; and </a:t>
            </a:r>
            <a:r>
              <a:rPr lang="en-US" altLang="en-US" dirty="0" smtClean="0"/>
              <a:t>permit</a:t>
            </a:r>
            <a:r>
              <a:rPr lang="en-US" altLang="en-US" baseline="0" dirty="0" smtClean="0"/>
              <a:t> compliance </a:t>
            </a:r>
            <a:r>
              <a:rPr lang="en-US" altLang="en-US" dirty="0" smtClean="0"/>
              <a:t>monitoring </a:t>
            </a:r>
            <a:r>
              <a:rPr lang="en-US" altLang="en-US" dirty="0" smtClean="0"/>
              <a:t>reviews.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E2E563-4C59-453F-9949-C4FA210B917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10322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smtClean="0"/>
              <a:t>Here are the 16 management </a:t>
            </a:r>
            <a:r>
              <a:rPr lang="en-US" sz="1100" dirty="0"/>
              <a:t>factors we are </a:t>
            </a:r>
            <a:r>
              <a:rPr lang="en-US" sz="1100" dirty="0" smtClean="0"/>
              <a:t>proposing</a:t>
            </a:r>
            <a:r>
              <a:rPr lang="en-US" sz="1100" baseline="0" dirty="0" smtClean="0"/>
              <a:t> </a:t>
            </a:r>
            <a:r>
              <a:rPr lang="en-US" sz="1100" dirty="0" smtClean="0"/>
              <a:t>to increase by 70% over time.  </a:t>
            </a:r>
          </a:p>
          <a:p>
            <a:r>
              <a:rPr lang="en-US" sz="1100" dirty="0" smtClean="0"/>
              <a:t>The proposed final factor is</a:t>
            </a:r>
            <a:r>
              <a:rPr lang="en-US" sz="1100" baseline="0" dirty="0" smtClean="0"/>
              <a:t> what the factor would be in 2024 for the last increase.</a:t>
            </a:r>
          </a:p>
          <a:p>
            <a:endParaRPr lang="en-US" sz="1100" baseline="0" dirty="0" smtClean="0"/>
          </a:p>
          <a:p>
            <a:r>
              <a:rPr lang="en-US" sz="1100" baseline="0" dirty="0" smtClean="0"/>
              <a:t>The factors will stay as the purple column as approved until changed by a future rulemaking.</a:t>
            </a:r>
          </a:p>
          <a:p>
            <a:r>
              <a:rPr lang="en-US" sz="1100" baseline="0" dirty="0" smtClean="0"/>
              <a:t>Our intent is to be able to address all parts of the current calculation you saw just a few slides back, when we are able to change the statute.</a:t>
            </a:r>
            <a:endParaRPr lang="en-US" sz="1100" dirty="0"/>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10166">
              <a:defRPr/>
            </a:pPr>
            <a:fld id="{4DC0AA63-26AF-4A52-96CB-29FE7B9F3FC1}" type="slidenum">
              <a:rPr lang="en-US">
                <a:solidFill>
                  <a:prstClr val="black"/>
                </a:solidFill>
                <a:latin typeface="Calibri"/>
              </a:rPr>
              <a:pPr defTabSz="810166">
                <a:defRPr/>
              </a:pPr>
              <a:t>40</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381000" y="3276600"/>
            <a:ext cx="6096000" cy="51816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Killian Condon</a:t>
            </a:r>
          </a:p>
          <a:p>
            <a:endParaRPr lang="en-US" sz="1100" dirty="0" smtClean="0"/>
          </a:p>
          <a:p>
            <a:r>
              <a:rPr lang="en-US" sz="1100" dirty="0" smtClean="0"/>
              <a:t>Here is an example of what the invoice might look like with the proposed 70% </a:t>
            </a:r>
            <a:r>
              <a:rPr lang="en-US" sz="1100" baseline="0" dirty="0" smtClean="0"/>
              <a:t>i</a:t>
            </a:r>
            <a:r>
              <a:rPr lang="en-US" sz="1100" dirty="0" smtClean="0"/>
              <a:t>ncreased</a:t>
            </a:r>
            <a:r>
              <a:rPr lang="en-US" sz="1100" baseline="0" dirty="0" smtClean="0"/>
              <a:t> management method factors.  </a:t>
            </a:r>
          </a:p>
          <a:p>
            <a:endParaRPr lang="en-US" sz="1100" baseline="0" dirty="0" smtClean="0"/>
          </a:p>
          <a:p>
            <a:r>
              <a:rPr lang="en-US" sz="1100" baseline="0" dirty="0" smtClean="0"/>
              <a:t>Bearing in mind that 70% percent does not translate to a 70% increase in revenue because </a:t>
            </a:r>
          </a:p>
          <a:p>
            <a:pPr marL="171450" indent="-171450">
              <a:buFont typeface="Arial" panose="020B0604020202020204" pitchFamily="34" charset="0"/>
              <a:buChar char="•"/>
            </a:pPr>
            <a:r>
              <a:rPr lang="en-US" sz="1100" baseline="0" dirty="0" smtClean="0"/>
              <a:t>	a) larger generators may run into the cap; (we’ve gone to 18 to 28 facilities that are capped with the increase that happens by 2024); and</a:t>
            </a:r>
          </a:p>
          <a:p>
            <a:pPr marL="171450" indent="-171450">
              <a:buFont typeface="Arial" panose="020B0604020202020204" pitchFamily="34" charset="0"/>
              <a:buChar char="•"/>
            </a:pPr>
            <a:r>
              <a:rPr lang="en-US" sz="1100" baseline="0" dirty="0" smtClean="0"/>
              <a:t>	a facility may chose to change its management method.</a:t>
            </a:r>
          </a:p>
          <a:p>
            <a:endParaRPr lang="en-US" sz="1100" baseline="0" dirty="0" smtClean="0"/>
          </a:p>
          <a:p>
            <a:r>
              <a:rPr lang="en-US" sz="1100" baseline="0" dirty="0" smtClean="0"/>
              <a:t>And here’s how this might look in the invoice:</a:t>
            </a:r>
          </a:p>
          <a:p>
            <a:endParaRPr lang="en-US" sz="1100" baseline="0" dirty="0" smtClean="0"/>
          </a:p>
          <a:p>
            <a:r>
              <a:rPr lang="en-US" sz="1100" baseline="0" dirty="0" smtClean="0"/>
              <a:t>	Recovery Factor       	changed from 0.75 to 0.85</a:t>
            </a:r>
          </a:p>
          <a:p>
            <a:r>
              <a:rPr lang="en-US" sz="1100" baseline="0" dirty="0" smtClean="0"/>
              <a:t>	Incineration Factor   	changed from 1.00 to 1.70</a:t>
            </a:r>
          </a:p>
          <a:p>
            <a:r>
              <a:rPr lang="en-US" sz="1100" baseline="0" dirty="0" smtClean="0"/>
              <a:t>	Energy Recovery Factor	changed from 0.75 to 1.28</a:t>
            </a:r>
          </a:p>
          <a:p>
            <a:r>
              <a:rPr lang="en-US" sz="1100" baseline="0" dirty="0" smtClean="0"/>
              <a:t>	Land Disposal Factor	changed from 1.50 to 2.55</a:t>
            </a:r>
          </a:p>
          <a:p>
            <a:r>
              <a:rPr lang="en-US" sz="1100" baseline="0" dirty="0" smtClean="0"/>
              <a:t>	Off-site Neutralization factor	changed from 0.75 to 1.28</a:t>
            </a:r>
            <a:endParaRPr lang="en-US" sz="1100" dirty="0" smtClean="0"/>
          </a:p>
          <a:p>
            <a:endParaRPr lang="en-ZW" sz="1100" dirty="0"/>
          </a:p>
        </p:txBody>
      </p:sp>
      <p:sp>
        <p:nvSpPr>
          <p:cNvPr id="4" name="Slide Number Placeholder 3"/>
          <p:cNvSpPr>
            <a:spLocks noGrp="1"/>
          </p:cNvSpPr>
          <p:nvPr>
            <p:ph type="sldNum" sz="quarter" idx="10"/>
          </p:nvPr>
        </p:nvSpPr>
        <p:spPr/>
        <p:txBody>
          <a:bodyPr/>
          <a:lstStyle/>
          <a:p>
            <a:pPr defTabSz="810166">
              <a:defRPr/>
            </a:pPr>
            <a:fld id="{4DC0AA63-26AF-4A52-96CB-29FE7B9F3FC1}" type="slidenum">
              <a:rPr lang="en-US">
                <a:solidFill>
                  <a:prstClr val="black"/>
                </a:solidFill>
                <a:latin typeface="Calibri"/>
              </a:rPr>
              <a:pPr defTabSz="810166">
                <a:defRPr/>
              </a:pPr>
              <a:t>41</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81000"/>
            <a:ext cx="4114800" cy="3086100"/>
          </a:xfrm>
        </p:spPr>
      </p:sp>
      <p:sp>
        <p:nvSpPr>
          <p:cNvPr id="3" name="Notes Placeholder 2"/>
          <p:cNvSpPr>
            <a:spLocks noGrp="1"/>
          </p:cNvSpPr>
          <p:nvPr>
            <p:ph type="body" idx="1"/>
          </p:nvPr>
        </p:nvSpPr>
        <p:spPr>
          <a:xfrm>
            <a:off x="228600" y="3581400"/>
            <a:ext cx="6324600" cy="5029200"/>
          </a:xfrm>
        </p:spPr>
        <p:txBody>
          <a:bodyPr>
            <a:normAutofit fontScale="85000" lnSpcReduction="20000"/>
          </a:bodyPr>
          <a:lstStyle/>
          <a:p>
            <a:pPr defTabSz="810166">
              <a:defRPr/>
            </a:pPr>
            <a:r>
              <a:rPr lang="en-US" b="1" strike="noStrike" dirty="0" smtClean="0"/>
              <a:t>Killian Condon</a:t>
            </a:r>
          </a:p>
          <a:p>
            <a:pPr defTabSz="810166">
              <a:defRPr/>
            </a:pPr>
            <a:endParaRPr lang="en-US" b="1" strike="sngStrike" dirty="0" smtClean="0"/>
          </a:p>
          <a:p>
            <a:r>
              <a:rPr lang="en-US" sz="1200" strike="noStrike" dirty="0" smtClean="0"/>
              <a:t>In summary, we are proposing to increase the annual</a:t>
            </a:r>
            <a:r>
              <a:rPr lang="en-US" sz="1200" strike="noStrike" baseline="0" dirty="0" smtClean="0"/>
              <a:t> activity verification fee by 80% over three years, and the management method factor by 70% over six years</a:t>
            </a:r>
            <a:r>
              <a:rPr lang="en-US" sz="1200" strike="noStrike" dirty="0" smtClean="0"/>
              <a:t>.</a:t>
            </a:r>
          </a:p>
          <a:p>
            <a:endParaRPr lang="en-US" sz="1200" strike="noStrike" dirty="0" smtClean="0"/>
          </a:p>
          <a:p>
            <a:r>
              <a:rPr lang="en-US" sz="1200" strike="noStrike" dirty="0" smtClean="0"/>
              <a:t>The projected estimated revenue is based on 2018 reporting data.</a:t>
            </a:r>
          </a:p>
          <a:p>
            <a:endParaRPr lang="en-US" sz="1200" strike="noStrike" dirty="0" smtClean="0"/>
          </a:p>
          <a:p>
            <a:r>
              <a:rPr lang="en-US" sz="1200" strike="noStrike" dirty="0" smtClean="0"/>
              <a:t>The take away –</a:t>
            </a:r>
            <a:r>
              <a:rPr lang="en-US" sz="1200" strike="noStrike" baseline="0" dirty="0" smtClean="0"/>
              <a:t> we heard you and your recommendations, and given our limitation on what we can do during this rulemaking we are proposing the best options we have  currently available.</a:t>
            </a:r>
          </a:p>
          <a:p>
            <a:r>
              <a:rPr lang="en-US" sz="1200" strike="noStrike" baseline="0" dirty="0" smtClean="0"/>
              <a:t>this overview shows the phased-in approach of the proposal we’ve proposing which will result in ~1.1 million in additional projected revenue annually.</a:t>
            </a:r>
          </a:p>
          <a:p>
            <a:endParaRPr lang="en-US" sz="1200" strike="noStrike" baseline="0" dirty="0" smtClean="0"/>
          </a:p>
          <a:p>
            <a:r>
              <a:rPr lang="en-US" sz="1200" strike="noStrike" baseline="0" dirty="0" smtClean="0"/>
              <a:t>And we have built in considerations for our regulated community to prepare for the increase. </a:t>
            </a:r>
          </a:p>
          <a:p>
            <a:endParaRPr lang="en-US" sz="1200" strike="noStrike" baseline="0" dirty="0" smtClean="0"/>
          </a:p>
          <a:p>
            <a:r>
              <a:rPr lang="en-US" sz="1200" strike="noStrike" baseline="0" dirty="0" smtClean="0"/>
              <a:t>-we heard you. </a:t>
            </a:r>
            <a:endParaRPr lang="en-US" sz="1200" strike="noStrike" dirty="0" smtClean="0"/>
          </a:p>
          <a:p>
            <a:pPr defTabSz="810166">
              <a:defRPr/>
            </a:pPr>
            <a:endParaRPr lang="en-US" b="1" strike="sngStrike" dirty="0" smtClean="0"/>
          </a:p>
          <a:p>
            <a:pPr defTabSz="810166">
              <a:defRPr/>
            </a:pPr>
            <a:r>
              <a:rPr lang="en-US" b="1" strike="sngStrike" dirty="0" smtClean="0"/>
              <a:t>~~~~~~~~~~~~~~~~~~~~~~~~~~~~~~~~~~~~~~~~~</a:t>
            </a:r>
          </a:p>
          <a:p>
            <a:pPr defTabSz="810166">
              <a:defRPr/>
            </a:pPr>
            <a:r>
              <a:rPr lang="en-US" sz="1200" strike="noStrike" baseline="0" dirty="0" smtClean="0"/>
              <a:t>annum based on the proposal that you’ve just seen, but we won’t get to this point until </a:t>
            </a:r>
            <a:endParaRPr lang="en-US" b="1" strike="sngStrike" dirty="0" smtClean="0"/>
          </a:p>
          <a:p>
            <a:pPr defTabSz="810166">
              <a:defRPr/>
            </a:pPr>
            <a:endParaRPr lang="en-US" b="1" strike="sngStrike" dirty="0" smtClean="0"/>
          </a:p>
          <a:p>
            <a:pPr defTabSz="810166">
              <a:defRPr/>
            </a:pPr>
            <a:endParaRPr lang="en-US" b="1" strike="sngStrike" dirty="0" smtClean="0"/>
          </a:p>
          <a:p>
            <a:pPr defTabSz="810166">
              <a:defRPr/>
            </a:pPr>
            <a:endParaRPr lang="en-US" b="1" strike="sngStrike" dirty="0" smtClean="0"/>
          </a:p>
          <a:p>
            <a:pPr defTabSz="810166">
              <a:defRPr/>
            </a:pPr>
            <a:r>
              <a:rPr lang="en-US" b="1" strike="sngStrike" baseline="0" dirty="0" smtClean="0"/>
              <a:t>~~~~~~~~~~~~~~~~~~~~~~~~~~~~~~</a:t>
            </a:r>
          </a:p>
          <a:p>
            <a:pPr defTabSz="810166">
              <a:defRPr/>
            </a:pPr>
            <a:r>
              <a:rPr lang="en-US" b="1" strike="noStrike" baseline="0" dirty="0" smtClean="0"/>
              <a:t>Notes:</a:t>
            </a:r>
          </a:p>
          <a:p>
            <a:endParaRPr lang="en-US" sz="1100" dirty="0"/>
          </a:p>
          <a:p>
            <a:endParaRPr lang="en-US" sz="1100" dirty="0"/>
          </a:p>
          <a:p>
            <a:pPr algn="l"/>
            <a:r>
              <a:rPr lang="en-US" sz="1100" strike="noStrike" dirty="0" smtClean="0"/>
              <a:t>To support current funding, we will need to increase the annual generator fees.</a:t>
            </a:r>
          </a:p>
          <a:p>
            <a:pPr algn="l"/>
            <a:r>
              <a:rPr lang="en-US" sz="1100" strike="noStrike" dirty="0" smtClean="0"/>
              <a:t>If we were to increase under the flat fee option, here is what it would look like (bearing in mind the whole pie so to speak):</a:t>
            </a:r>
          </a:p>
          <a:p>
            <a:pPr algn="l"/>
            <a:endParaRPr lang="en-US" sz="1100" strike="noStrike" dirty="0" smtClean="0"/>
          </a:p>
          <a:p>
            <a:pPr marL="405082" indent="-405082">
              <a:buFont typeface="Arial" panose="020B0604020202020204" pitchFamily="34" charset="0"/>
              <a:buChar char="•"/>
            </a:pPr>
            <a:r>
              <a:rPr lang="en-US" sz="1100" strike="noStrike" dirty="0" smtClean="0"/>
              <a:t>SQG base fee from $300 to $2,762 </a:t>
            </a:r>
            <a:r>
              <a:rPr lang="en-US" sz="900" strike="noStrike" dirty="0" smtClean="0"/>
              <a:t>(821%)</a:t>
            </a:r>
            <a:r>
              <a:rPr lang="en-US" sz="1100" strike="noStrike" dirty="0" smtClean="0"/>
              <a:t>; and </a:t>
            </a:r>
          </a:p>
          <a:p>
            <a:pPr marL="405082" indent="-405082">
              <a:buFont typeface="Arial" panose="020B0604020202020204" pitchFamily="34" charset="0"/>
              <a:buChar char="•"/>
            </a:pPr>
            <a:r>
              <a:rPr lang="en-US" sz="1100" strike="noStrike" dirty="0" smtClean="0"/>
              <a:t>LQG base fee from $525 to $6,421 </a:t>
            </a:r>
            <a:r>
              <a:rPr lang="en-US" sz="900" strike="noStrike" dirty="0" smtClean="0"/>
              <a:t>(1,123%) </a:t>
            </a:r>
          </a:p>
          <a:p>
            <a:pPr algn="l"/>
            <a:endParaRPr lang="en-US" sz="1100" strike="noStrike" dirty="0" smtClean="0"/>
          </a:p>
          <a:p>
            <a:pPr algn="l"/>
            <a:r>
              <a:rPr lang="en-US" sz="1100" strike="noStrike" dirty="0" smtClean="0"/>
              <a:t>This option, it would generate </a:t>
            </a:r>
            <a:r>
              <a:rPr lang="en-US" sz="1100" b="1" strike="noStrike" dirty="0" smtClean="0"/>
              <a:t>$2.022 million</a:t>
            </a:r>
            <a:r>
              <a:rPr lang="en-US" sz="1100" strike="noStrike" dirty="0" smtClean="0"/>
              <a:t> of additional revenue above current funding to fully staff the program.</a:t>
            </a:r>
          </a:p>
          <a:p>
            <a:pPr algn="l"/>
            <a:r>
              <a:rPr lang="en-US" sz="1100" strike="noStrike" dirty="0" smtClean="0">
                <a:solidFill>
                  <a:schemeClr val="bg1">
                    <a:lumMod val="50000"/>
                  </a:schemeClr>
                </a:solidFill>
              </a:rPr>
              <a:t>Bearing in mind we might want to combine this with another fee change and phased in over time.</a:t>
            </a:r>
          </a:p>
          <a:p>
            <a:pPr defTabSz="810166">
              <a:defRPr/>
            </a:pPr>
            <a:endParaRPr lang="en-US" sz="1100" b="1" strike="sngStrike" dirty="0" smtClean="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10166">
              <a:defRPr/>
            </a:pPr>
            <a:fld id="{4DC0AA63-26AF-4A52-96CB-29FE7B9F3FC1}" type="slidenum">
              <a:rPr lang="en-US">
                <a:solidFill>
                  <a:prstClr val="black"/>
                </a:solidFill>
                <a:latin typeface="Calibri"/>
              </a:rPr>
              <a:pPr defTabSz="810166">
                <a:defRPr/>
              </a:pPr>
              <a:t>42</a:t>
            </a:fld>
            <a:endParaRPr lang="en-US" dirty="0">
              <a:solidFill>
                <a:prstClr val="black"/>
              </a:solidFill>
              <a:latin typeface="Calibri"/>
            </a:endParaRPr>
          </a:p>
        </p:txBody>
      </p:sp>
    </p:spTree>
    <p:extLst>
      <p:ext uri="{BB962C8B-B14F-4D97-AF65-F5344CB8AC3E}">
        <p14:creationId xmlns:p14="http://schemas.microsoft.com/office/powerpoint/2010/main" val="429989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smtClean="0"/>
              <a:t>Based on what we heard from the last meeting, we are proposing this change…. Note the strike</a:t>
            </a:r>
            <a:r>
              <a:rPr lang="en-US" sz="1100" baseline="0" dirty="0" smtClean="0"/>
              <a:t> through of the word government.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The committee recommended we remove the Government portion and identify with Brownfield only</a:t>
            </a:r>
          </a:p>
          <a:p>
            <a:endParaRPr lang="en-US" sz="1100" baseline="0" dirty="0" smtClean="0"/>
          </a:p>
          <a:p>
            <a:r>
              <a:rPr lang="en-US" sz="1100" baseline="0" dirty="0" smtClean="0"/>
              <a:t>This proposal will encourage all grant-funded cleanups of brownfields or orphaned industrial .</a:t>
            </a:r>
            <a:endParaRPr lang="en-US" sz="1100" dirty="0"/>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10166">
              <a:defRPr/>
            </a:pPr>
            <a:fld id="{4DC0AA63-26AF-4A52-96CB-29FE7B9F3FC1}" type="slidenum">
              <a:rPr lang="en-US">
                <a:solidFill>
                  <a:prstClr val="black"/>
                </a:solidFill>
                <a:latin typeface="Calibri"/>
              </a:rPr>
              <a:pPr defTabSz="810166">
                <a:defRPr/>
              </a:pPr>
              <a:t>43</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19232">
              <a:defRPr/>
            </a:pPr>
            <a:r>
              <a:rPr lang="en-US" sz="1100" dirty="0"/>
              <a:t>Effects approximately </a:t>
            </a:r>
            <a:r>
              <a:rPr lang="en-US" sz="1100" dirty="0" smtClean="0"/>
              <a:t>18 </a:t>
            </a:r>
            <a:r>
              <a:rPr lang="en-US" sz="1100" dirty="0"/>
              <a:t>capped LQGs </a:t>
            </a:r>
            <a:r>
              <a:rPr lang="en-US" sz="1100" dirty="0" smtClean="0"/>
              <a:t>currently (this is a change in</a:t>
            </a:r>
            <a:r>
              <a:rPr lang="en-US" sz="1100" baseline="0" dirty="0" smtClean="0"/>
              <a:t> an earlier meeting where we said currently 15 LQGs are capped based on as all 2018 reporting data is received.</a:t>
            </a:r>
            <a:endParaRPr lang="en-US" sz="1100" dirty="0"/>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05082" indent="-405082">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05082" indent="-405082">
              <a:buFont typeface="Arial" panose="020B0604020202020204" pitchFamily="34" charset="0"/>
              <a:buChar char="•"/>
            </a:pPr>
            <a:r>
              <a:rPr lang="en-US" sz="1100" dirty="0"/>
              <a:t>Effects approximately 15 capped LQGs</a:t>
            </a:r>
          </a:p>
          <a:p>
            <a:pPr marL="405082" indent="-405082">
              <a:buFont typeface="Arial" panose="020B0604020202020204" pitchFamily="34" charset="0"/>
              <a:buChar char="•"/>
            </a:pPr>
            <a:r>
              <a:rPr lang="en-US" sz="1100" dirty="0"/>
              <a:t>Ex: LQG 2015 invoice = $.5M  but paid $32,500</a:t>
            </a:r>
          </a:p>
          <a:p>
            <a:pPr marL="405082" indent="-405082">
              <a:buFont typeface="Arial" panose="020B0604020202020204" pitchFamily="34" charset="0"/>
              <a:buChar char="•"/>
            </a:pPr>
            <a:r>
              <a:rPr lang="en-US" sz="1100" dirty="0"/>
              <a:t>Revenue jumps $487,500 to $678,315 = 3.02 to 4.2 FTE</a:t>
            </a:r>
          </a:p>
          <a:p>
            <a:pPr defTabSz="810166">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05082" indent="-405082">
              <a:buFont typeface="Arial" panose="020B0604020202020204" pitchFamily="34" charset="0"/>
              <a:buChar char="•"/>
            </a:pPr>
            <a:r>
              <a:rPr lang="en-US" sz="1100" dirty="0"/>
              <a:t>Assumes generator numbers remain static </a:t>
            </a:r>
          </a:p>
          <a:p>
            <a:pPr marL="405082" indent="-405082">
              <a:buFont typeface="Arial" panose="020B0604020202020204" pitchFamily="34" charset="0"/>
              <a:buChar char="•"/>
            </a:pPr>
            <a:r>
              <a:rPr lang="en-US" sz="1100" dirty="0"/>
              <a:t>Increase is steep </a:t>
            </a:r>
          </a:p>
          <a:p>
            <a:pPr marL="405082" indent="-405082">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44</a:t>
            </a:fld>
            <a:endParaRPr lang="en-US"/>
          </a:p>
        </p:txBody>
      </p:sp>
    </p:spTree>
    <p:extLst>
      <p:ext uri="{BB962C8B-B14F-4D97-AF65-F5344CB8AC3E}">
        <p14:creationId xmlns:p14="http://schemas.microsoft.com/office/powerpoint/2010/main" val="14468218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81000"/>
            <a:ext cx="4114800" cy="3086100"/>
          </a:xfrm>
        </p:spPr>
      </p:sp>
      <p:sp>
        <p:nvSpPr>
          <p:cNvPr id="3" name="Notes Placeholder 2"/>
          <p:cNvSpPr>
            <a:spLocks noGrp="1"/>
          </p:cNvSpPr>
          <p:nvPr>
            <p:ph type="body" idx="1"/>
          </p:nvPr>
        </p:nvSpPr>
        <p:spPr>
          <a:xfrm>
            <a:off x="304800" y="3657599"/>
            <a:ext cx="6248400" cy="5027613"/>
          </a:xfrm>
        </p:spPr>
        <p:txBody>
          <a:bodyPr>
            <a:normAutofit/>
          </a:bodyPr>
          <a:lstStyle/>
          <a:p>
            <a:pPr algn="l"/>
            <a:r>
              <a:rPr lang="en-US" sz="1100" b="1" dirty="0" smtClean="0"/>
              <a:t>Killian </a:t>
            </a:r>
            <a:r>
              <a:rPr lang="en-US" sz="1100" b="1" dirty="0"/>
              <a:t>Condon</a:t>
            </a:r>
            <a:endParaRPr lang="en-US" sz="1100" dirty="0"/>
          </a:p>
          <a:p>
            <a:pPr algn="l"/>
            <a:endParaRPr lang="en-US" sz="1100" dirty="0"/>
          </a:p>
          <a:p>
            <a:pPr algn="l"/>
            <a:r>
              <a:rPr lang="en-US" sz="1100" dirty="0"/>
              <a:t>Just as a recap: </a:t>
            </a:r>
          </a:p>
          <a:p>
            <a:pPr defTabSz="810166">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1906" indent="-151906" defTabSz="810166">
              <a:buFont typeface="Arial" panose="020B0604020202020204" pitchFamily="34" charset="0"/>
              <a:buChar char="•"/>
              <a:defRPr/>
            </a:pPr>
            <a:r>
              <a:rPr lang="en-US" b="0" i="0" baseline="0" dirty="0" smtClean="0"/>
              <a:t>Currently, we are about 43% of our goal in annual revenue, to fully support the generator compliance work.</a:t>
            </a:r>
          </a:p>
          <a:p>
            <a:pPr marL="151906" indent="-151906" defTabSz="810166">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marL="151906" indent="-151906" defTabSz="810166">
              <a:buFont typeface="Arial" panose="020B0604020202020204" pitchFamily="34" charset="0"/>
              <a:buChar char="•"/>
              <a:defRPr/>
            </a:pPr>
            <a:endParaRPr lang="en-US" b="0" i="0" baseline="0" dirty="0" smtClean="0"/>
          </a:p>
          <a:p>
            <a:pPr marL="151906" indent="-151906" defTabSz="810166">
              <a:buFont typeface="Arial" panose="020B0604020202020204" pitchFamily="34" charset="0"/>
              <a:buChar char="•"/>
              <a:defRPr/>
            </a:pPr>
            <a:r>
              <a:rPr lang="en-US" b="0" i="0" baseline="0" dirty="0" smtClean="0"/>
              <a:t>Our goal is $3.57 million annually by 2026</a:t>
            </a:r>
            <a:endParaRPr lang="en-US" b="0" i="0" dirty="0" smtClean="0"/>
          </a:p>
          <a:p>
            <a:pPr marL="151906" indent="-151906">
              <a:buFont typeface="Arial" panose="020B0604020202020204" pitchFamily="34" charset="0"/>
              <a:buChar char="•"/>
            </a:pPr>
            <a:r>
              <a:rPr lang="en-US" b="0" i="0" baseline="0" dirty="0" smtClean="0"/>
              <a:t>Which means we will need an additional $2.022 million in funding annually.  </a:t>
            </a:r>
          </a:p>
          <a:p>
            <a:pPr marL="151906" indent="-151906">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45</a:t>
            </a:fld>
            <a:endParaRPr lang="en-US"/>
          </a:p>
        </p:txBody>
      </p:sp>
    </p:spTree>
    <p:extLst>
      <p:ext uri="{BB962C8B-B14F-4D97-AF65-F5344CB8AC3E}">
        <p14:creationId xmlns:p14="http://schemas.microsoft.com/office/powerpoint/2010/main" val="3725294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04800"/>
            <a:ext cx="3124200" cy="2343150"/>
          </a:xfrm>
        </p:spPr>
      </p:sp>
      <p:sp>
        <p:nvSpPr>
          <p:cNvPr id="3" name="Notes Placeholder 2"/>
          <p:cNvSpPr>
            <a:spLocks noGrp="1"/>
          </p:cNvSpPr>
          <p:nvPr>
            <p:ph type="body" idx="1"/>
          </p:nvPr>
        </p:nvSpPr>
        <p:spPr>
          <a:xfrm>
            <a:off x="381000" y="2743200"/>
            <a:ext cx="6172200" cy="5942013"/>
          </a:xfrm>
        </p:spPr>
        <p:txBody>
          <a:bodyPr/>
          <a:lstStyle/>
          <a:p>
            <a:pPr defTabSz="1196346">
              <a:defRPr/>
            </a:pPr>
            <a:endParaRPr lang="en-US" b="0"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sz="1600" b="1" baseline="0" dirty="0" smtClean="0">
                <a:latin typeface="Times New Roman" panose="02020603050405020304" pitchFamily="18" charset="0"/>
                <a:cs typeface="Times New Roman" panose="02020603050405020304" pitchFamily="18" charset="0"/>
              </a:rPr>
              <a:t>Sue Langston</a:t>
            </a:r>
          </a:p>
          <a:p>
            <a:pPr marL="171450" indent="-171450" defTabSz="1196346">
              <a:buFont typeface="Arial" panose="020B0604020202020204" pitchFamily="34" charset="0"/>
              <a:buChar char="•"/>
              <a:defRPr/>
            </a:pPr>
            <a:endParaRPr lang="en-US" sz="1600" b="1"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sz="1600" b="1" baseline="0" dirty="0" smtClean="0">
                <a:latin typeface="Times New Roman" panose="02020603050405020304" pitchFamily="18" charset="0"/>
                <a:cs typeface="Times New Roman" panose="02020603050405020304" pitchFamily="18" charset="0"/>
              </a:rPr>
              <a:t>at end, note that we will now turn from generators to discussions that cover both generators and permittees.</a:t>
            </a:r>
          </a:p>
          <a:p>
            <a:pPr defTabSz="1196346">
              <a:defRPr/>
            </a:pPr>
            <a:endParaRPr lang="en-US" b="1" dirty="0" smtClean="0">
              <a:latin typeface="Times New Roman" panose="02020603050405020304" pitchFamily="18" charset="0"/>
              <a:cs typeface="Times New Roman" panose="02020603050405020304" pitchFamily="18" charset="0"/>
            </a:endParaRPr>
          </a:p>
          <a:p>
            <a:endParaRPr lang="en-US" dirty="0" smtClean="0"/>
          </a:p>
          <a:p>
            <a:r>
              <a:rPr lang="en-US" dirty="0" smtClean="0"/>
              <a:t>----------------------</a:t>
            </a:r>
          </a:p>
          <a:p>
            <a:r>
              <a:rPr lang="en-US" dirty="0" smtClean="0"/>
              <a:t>Back</a:t>
            </a:r>
            <a:r>
              <a:rPr lang="en-US" baseline="0" dirty="0" smtClean="0"/>
              <a:t> Pocket Q&amp;A for discussion:</a:t>
            </a:r>
          </a:p>
          <a:p>
            <a:pPr defTabSz="1196346">
              <a:defRPr/>
            </a:pPr>
            <a:endParaRPr lang="en-US" b="0"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marL="0" indent="0" defTabSz="1196346">
              <a:buFont typeface="Arial" panose="020B0604020202020204" pitchFamily="34" charset="0"/>
              <a:buNone/>
              <a:defRPr/>
            </a:pPr>
            <a:endParaRPr lang="en-US" b="0"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marL="0" indent="0" defTabSz="1196346">
              <a:buFont typeface="Arial" panose="020B0604020202020204" pitchFamily="34" charset="0"/>
              <a:buNone/>
              <a:defRPr/>
            </a:pPr>
            <a:endParaRPr lang="en-US" b="0"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marL="0" indent="0" defTabSz="1196346">
              <a:buFont typeface="Arial" panose="020B0604020202020204" pitchFamily="34" charset="0"/>
              <a:buNone/>
              <a:defRPr/>
            </a:pPr>
            <a:endParaRPr lang="en-US" b="1" baseline="0" dirty="0" smtClean="0">
              <a:latin typeface="Times New Roman" panose="02020603050405020304" pitchFamily="18" charset="0"/>
              <a:cs typeface="Times New Roman" panose="02020603050405020304" pitchFamily="18" charset="0"/>
            </a:endParaRPr>
          </a:p>
          <a:p>
            <a:pPr marL="171450" indent="-171450" defTabSz="1196346">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marL="0" indent="0" defTabSz="1196346">
              <a:buFont typeface="Arial" panose="020B0604020202020204" pitchFamily="34" charset="0"/>
              <a:buNone/>
              <a:defRPr/>
            </a:pPr>
            <a:endParaRPr lang="en-US" b="0" baseline="0" dirty="0" smtClean="0">
              <a:latin typeface="Times New Roman" panose="02020603050405020304" pitchFamily="18" charset="0"/>
              <a:cs typeface="Times New Roman" panose="02020603050405020304" pitchFamily="18" charset="0"/>
            </a:endParaRPr>
          </a:p>
          <a:p>
            <a:pPr marL="628650" lvl="1" indent="-171450" defTabSz="1196346">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28650" lvl="1" indent="-171450" defTabSz="1196346">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57200" lvl="1" indent="0" defTabSz="1196346">
              <a:buFont typeface="Arial" panose="020B0604020202020204" pitchFamily="34" charset="0"/>
              <a:buNone/>
              <a:defRPr/>
            </a:pPr>
            <a:endParaRPr lang="en-US" b="0" baseline="0" dirty="0" smtClean="0">
              <a:latin typeface="Times New Roman" panose="02020603050405020304" pitchFamily="18" charset="0"/>
              <a:cs typeface="Times New Roman" panose="02020603050405020304" pitchFamily="18" charset="0"/>
            </a:endParaRPr>
          </a:p>
          <a:p>
            <a:pPr marL="457200" lvl="1" indent="0" defTabSz="1196346">
              <a:buFont typeface="Arial" panose="020B0604020202020204" pitchFamily="34" charset="0"/>
              <a:buNone/>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46</a:t>
            </a:fld>
            <a:endParaRPr lang="en-US"/>
          </a:p>
        </p:txBody>
      </p:sp>
    </p:spTree>
    <p:extLst>
      <p:ext uri="{BB962C8B-B14F-4D97-AF65-F5344CB8AC3E}">
        <p14:creationId xmlns:p14="http://schemas.microsoft.com/office/powerpoint/2010/main" val="1992197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r>
              <a:rPr lang="en-US" b="1" dirty="0" smtClean="0"/>
              <a:t>David </a:t>
            </a:r>
            <a:r>
              <a:rPr lang="en-US" b="1" dirty="0" err="1" smtClean="0"/>
              <a:t>Livengood</a:t>
            </a:r>
            <a:endParaRPr lang="en-US" b="1" dirty="0" smtClean="0"/>
          </a:p>
          <a:p>
            <a:endParaRPr lang="en-US" b="1" dirty="0" smtClean="0"/>
          </a:p>
          <a:p>
            <a:pPr marL="171450" indent="-171450">
              <a:buFont typeface="Arial" panose="020B0604020202020204" pitchFamily="34" charset="0"/>
              <a:buChar char="•"/>
            </a:pPr>
            <a:r>
              <a:rPr lang="en-US" b="0" dirty="0" smtClean="0"/>
              <a:t>Now</a:t>
            </a:r>
            <a:r>
              <a:rPr lang="en-US" b="0" baseline="0" dirty="0" smtClean="0"/>
              <a:t> that we’ve discussed pros and cons, we’d like to focus the conversation on anticipated fiscal impacts associated with both our permit proposal that we reviewed at the beginning of this session, as well as the generator fee increase proposal. </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baseline="0" dirty="0" smtClean="0"/>
              <a:t>I’ll offer a business case for the proposed changes, review DEQ’s proposed fiscal impact statement and then turn to each of you for feedback on anticipated fiscal impacts and potential mitigating factors for DEQ to consider as we move forward. </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47</a:t>
            </a:fld>
            <a:endParaRPr lang="en-US"/>
          </a:p>
        </p:txBody>
      </p:sp>
    </p:spTree>
    <p:extLst>
      <p:ext uri="{BB962C8B-B14F-4D97-AF65-F5344CB8AC3E}">
        <p14:creationId xmlns:p14="http://schemas.microsoft.com/office/powerpoint/2010/main" val="37962000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04800"/>
            <a:ext cx="4114800" cy="3086100"/>
          </a:xfrm>
        </p:spPr>
      </p:sp>
      <p:sp>
        <p:nvSpPr>
          <p:cNvPr id="3" name="Notes Placeholder 2"/>
          <p:cNvSpPr>
            <a:spLocks noGrp="1"/>
          </p:cNvSpPr>
          <p:nvPr>
            <p:ph type="body" idx="1"/>
          </p:nvPr>
        </p:nvSpPr>
        <p:spPr>
          <a:xfrm>
            <a:off x="685800" y="3581400"/>
            <a:ext cx="5486400" cy="441960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48</a:t>
            </a:fld>
            <a:endParaRPr lang="en-US"/>
          </a:p>
        </p:txBody>
      </p:sp>
    </p:spTree>
    <p:extLst>
      <p:ext uri="{BB962C8B-B14F-4D97-AF65-F5344CB8AC3E}">
        <p14:creationId xmlns:p14="http://schemas.microsoft.com/office/powerpoint/2010/main" val="8300582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49</a:t>
            </a:fld>
            <a:endParaRPr lang="en-US"/>
          </a:p>
        </p:txBody>
      </p:sp>
    </p:spTree>
    <p:extLst>
      <p:ext uri="{BB962C8B-B14F-4D97-AF65-F5344CB8AC3E}">
        <p14:creationId xmlns:p14="http://schemas.microsoft.com/office/powerpoint/2010/main" val="1702053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10166">
              <a:defRPr/>
            </a:pPr>
            <a:r>
              <a:rPr lang="en-US" b="1" dirty="0" smtClean="0"/>
              <a:t>Killian</a:t>
            </a:r>
            <a:r>
              <a:rPr lang="en-US" b="1" baseline="0" dirty="0" smtClean="0"/>
              <a:t> Condon</a:t>
            </a:r>
          </a:p>
          <a:p>
            <a:pPr defTabSz="810166">
              <a:defRPr/>
            </a:pPr>
            <a:endParaRPr lang="en-US" b="1" baseline="0" dirty="0" smtClean="0"/>
          </a:p>
          <a:p>
            <a:pPr defTabSz="810166">
              <a:defRPr/>
            </a:pPr>
            <a:endParaRPr lang="en-US" b="0" dirty="0" smtClean="0"/>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5720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2900" marR="0" lvl="0" indent="-342900">
              <a:lnSpc>
                <a:spcPct val="107000"/>
              </a:lnSpc>
              <a:spcBef>
                <a:spcPts val="0"/>
              </a:spcBef>
              <a:spcAft>
                <a:spcPts val="800"/>
              </a:spcAft>
              <a:buFont typeface="+mj-lt"/>
              <a:buAutoNum type="arabicParen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28650" marR="0" lvl="1" indent="-171450">
              <a:lnSpc>
                <a:spcPct val="107000"/>
              </a:lnSpc>
              <a:spcBef>
                <a:spcPts val="0"/>
              </a:spcBef>
              <a:spcAft>
                <a:spcPts val="800"/>
              </a:spcAft>
              <a:buFont typeface="Arial" panose="020B0604020202020204" pitchFamily="34" charset="0"/>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In</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defTabSz="810166">
              <a:defRPr/>
            </a:pPr>
            <a:endParaRPr lang="en-US" b="1" dirty="0" smtClean="0"/>
          </a:p>
          <a:p>
            <a:pPr marL="171450" indent="-171450" defTabSz="810166">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1450" indent="-171450" defTabSz="810166">
              <a:buFont typeface="Arial" panose="020B0604020202020204" pitchFamily="34" charset="0"/>
              <a:buChar char="•"/>
              <a:defRPr/>
            </a:pPr>
            <a:endParaRPr lang="en-US" b="0" dirty="0" smtClean="0"/>
          </a:p>
          <a:p>
            <a:pPr defTabSz="810166">
              <a:defRPr/>
            </a:pPr>
            <a:endParaRPr lang="en-US" b="1" dirty="0" smtClean="0"/>
          </a:p>
          <a:p>
            <a:pPr defTabSz="810166">
              <a:defRPr/>
            </a:pPr>
            <a:endParaRPr lang="en-US" b="1" dirty="0" smtClean="0"/>
          </a:p>
          <a:p>
            <a:pPr defTabSz="810166">
              <a:defRPr/>
            </a:pPr>
            <a:endParaRPr lang="en-US" b="1" dirty="0" smtClean="0"/>
          </a:p>
          <a:p>
            <a:pPr defTabSz="810166">
              <a:defRPr/>
            </a:pPr>
            <a:r>
              <a:rPr lang="en-US" b="1" dirty="0" smtClean="0"/>
              <a:t>----------------------------------------------</a:t>
            </a:r>
            <a:endParaRPr lang="en-US" dirty="0" smtClean="0"/>
          </a:p>
          <a:p>
            <a:pPr defTabSz="810166">
              <a:defRPr/>
            </a:pPr>
            <a:endParaRPr lang="en-US" b="1" dirty="0" smtClean="0"/>
          </a:p>
          <a:p>
            <a:pPr defTabSz="810166">
              <a:defRPr/>
            </a:pPr>
            <a:r>
              <a:rPr lang="en-US" b="1" dirty="0" smtClean="0"/>
              <a:t>Killian Condon</a:t>
            </a:r>
          </a:p>
          <a:p>
            <a:pPr defTabSz="810166">
              <a:defRPr/>
            </a:pPr>
            <a:endParaRPr lang="en-US" b="0" dirty="0" smtClean="0"/>
          </a:p>
          <a:p>
            <a:pPr defTabSz="810166">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10166">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10166">
              <a:defRPr/>
            </a:pPr>
            <a:endParaRPr lang="en-US" b="0" dirty="0" smtClean="0"/>
          </a:p>
          <a:p>
            <a:pPr defTabSz="810166">
              <a:defRPr/>
            </a:pPr>
            <a:r>
              <a:rPr lang="en-US" b="0" dirty="0" smtClean="0"/>
              <a:t>The purpose for this approach is</a:t>
            </a:r>
            <a:r>
              <a:rPr lang="en-US" b="0" baseline="0" dirty="0" smtClean="0"/>
              <a:t> to incentivize good behavior and disincentive bad behavior. </a:t>
            </a:r>
          </a:p>
          <a:p>
            <a:pPr defTabSz="810166">
              <a:defRPr/>
            </a:pPr>
            <a:endParaRPr lang="en-US" b="0" baseline="0" dirty="0" smtClean="0"/>
          </a:p>
          <a:p>
            <a:pPr defTabSz="810166">
              <a:defRPr/>
            </a:pPr>
            <a:endParaRPr lang="en-US" b="0" dirty="0" smtClean="0"/>
          </a:p>
          <a:p>
            <a:pPr defTabSz="810166">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10166">
              <a:defRPr/>
            </a:pPr>
            <a:fld id="{4DC0AA63-26AF-4A52-96CB-29FE7B9F3FC1}" type="slidenum">
              <a:rPr lang="en-US">
                <a:solidFill>
                  <a:prstClr val="black"/>
                </a:solidFill>
                <a:latin typeface="Calibri"/>
              </a:rPr>
              <a:pPr defTabSz="810166">
                <a:defRPr/>
              </a:pPr>
              <a:t>5</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50</a:t>
            </a:fld>
            <a:endParaRPr lang="en-US"/>
          </a:p>
        </p:txBody>
      </p:sp>
    </p:spTree>
    <p:extLst>
      <p:ext uri="{BB962C8B-B14F-4D97-AF65-F5344CB8AC3E}">
        <p14:creationId xmlns:p14="http://schemas.microsoft.com/office/powerpoint/2010/main" val="2912793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51</a:t>
            </a:fld>
            <a:endParaRPr lang="en-US"/>
          </a:p>
        </p:txBody>
      </p:sp>
    </p:spTree>
    <p:extLst>
      <p:ext uri="{BB962C8B-B14F-4D97-AF65-F5344CB8AC3E}">
        <p14:creationId xmlns:p14="http://schemas.microsoft.com/office/powerpoint/2010/main" val="6444389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228600"/>
            <a:ext cx="4114800" cy="3086100"/>
          </a:xfrm>
        </p:spPr>
      </p:sp>
      <p:sp>
        <p:nvSpPr>
          <p:cNvPr id="3" name="Notes Placeholder 2"/>
          <p:cNvSpPr>
            <a:spLocks noGrp="1"/>
          </p:cNvSpPr>
          <p:nvPr>
            <p:ph type="body" idx="1"/>
          </p:nvPr>
        </p:nvSpPr>
        <p:spPr>
          <a:xfrm>
            <a:off x="304800" y="3505199"/>
            <a:ext cx="6096000" cy="5180013"/>
          </a:xfrm>
        </p:spPr>
        <p:txBody>
          <a:bodyPr/>
          <a:lstStyle/>
          <a:p>
            <a:r>
              <a:rPr lang="en-US" b="1" dirty="0" smtClean="0"/>
              <a:t>David </a:t>
            </a:r>
          </a:p>
          <a:p>
            <a:r>
              <a:rPr lang="en-US" b="1" dirty="0" smtClean="0"/>
              <a:t>-</a:t>
            </a:r>
            <a:r>
              <a:rPr lang="en-US" b="0" dirty="0" smtClean="0"/>
              <a:t>anticipated impacts to Oregon businesses.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52</a:t>
            </a:fld>
            <a:endParaRPr lang="en-US"/>
          </a:p>
        </p:txBody>
      </p:sp>
    </p:spTree>
    <p:extLst>
      <p:ext uri="{BB962C8B-B14F-4D97-AF65-F5344CB8AC3E}">
        <p14:creationId xmlns:p14="http://schemas.microsoft.com/office/powerpoint/2010/main" val="3903507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1450" indent="-171450">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1450" indent="-171450">
              <a:buFont typeface="Arial" panose="020B0604020202020204" pitchFamily="34" charset="0"/>
              <a:buChar char="•"/>
            </a:pPr>
            <a:endParaRPr lang="en-ZW" b="0" baseline="0" dirty="0" smtClean="0"/>
          </a:p>
          <a:p>
            <a:pPr marL="171450" indent="-171450">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53</a:t>
            </a:fld>
            <a:endParaRPr lang="en-US"/>
          </a:p>
        </p:txBody>
      </p:sp>
    </p:spTree>
    <p:extLst>
      <p:ext uri="{BB962C8B-B14F-4D97-AF65-F5344CB8AC3E}">
        <p14:creationId xmlns:p14="http://schemas.microsoft.com/office/powerpoint/2010/main" val="4084398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1450" indent="-171450">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1450" indent="-171450">
              <a:buFont typeface="Arial" panose="020B0604020202020204" pitchFamily="34" charset="0"/>
              <a:buChar char="•"/>
            </a:pPr>
            <a:endParaRPr lang="en-ZW" b="0" baseline="0" dirty="0" smtClean="0"/>
          </a:p>
          <a:p>
            <a:pPr marL="171450" indent="-171450">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54</a:t>
            </a:fld>
            <a:endParaRPr lang="en-US"/>
          </a:p>
        </p:txBody>
      </p:sp>
    </p:spTree>
    <p:extLst>
      <p:ext uri="{BB962C8B-B14F-4D97-AF65-F5344CB8AC3E}">
        <p14:creationId xmlns:p14="http://schemas.microsoft.com/office/powerpoint/2010/main" val="13850425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228600"/>
            <a:ext cx="4114800" cy="3086100"/>
          </a:xfrm>
        </p:spPr>
      </p:sp>
      <p:sp>
        <p:nvSpPr>
          <p:cNvPr id="3" name="Notes Placeholder 2"/>
          <p:cNvSpPr>
            <a:spLocks noGrp="1"/>
          </p:cNvSpPr>
          <p:nvPr>
            <p:ph type="body" idx="1"/>
          </p:nvPr>
        </p:nvSpPr>
        <p:spPr>
          <a:xfrm>
            <a:off x="381000" y="3505199"/>
            <a:ext cx="6096000" cy="5180013"/>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1450" indent="-171450">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1450" indent="-171450">
              <a:buFont typeface="Arial" panose="020B0604020202020204" pitchFamily="34" charset="0"/>
              <a:buChar char="•"/>
            </a:pPr>
            <a:endParaRPr lang="en-US" b="0" baseline="0" dirty="0" smtClean="0"/>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u="sng" baseline="0" dirty="0" smtClean="0"/>
              <a:t>Management Method Factor</a:t>
            </a:r>
          </a:p>
          <a:p>
            <a:pPr marL="171450" indent="-171450">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pPr marL="0" indent="0">
              <a:buFont typeface="Arial" panose="020B0604020202020204" pitchFamily="34" charset="0"/>
              <a:buNone/>
            </a:pPr>
            <a:endParaRPr lang="en-US" b="0" u="none" baseline="0" dirty="0" smtClean="0"/>
          </a:p>
          <a:p>
            <a:pPr marL="171450" indent="-171450">
              <a:buFont typeface="Arial" panose="020B0604020202020204" pitchFamily="34" charset="0"/>
              <a:buChar char="•"/>
            </a:pPr>
            <a:r>
              <a:rPr lang="en-US" b="0" u="none" baseline="0" dirty="0" smtClean="0"/>
              <a:t>This would increase the number of capped generators from 18 to 34 by 2024. </a:t>
            </a:r>
          </a:p>
          <a:p>
            <a:pPr marL="0" indent="0">
              <a:buFont typeface="Arial" panose="020B0604020202020204" pitchFamily="34" charset="0"/>
              <a:buNone/>
            </a:pPr>
            <a:endParaRPr lang="en-US" b="0" u="none" baseline="0" dirty="0" smtClean="0"/>
          </a:p>
          <a:p>
            <a:pPr marL="171450" indent="-171450">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1450" indent="-171450">
              <a:buFont typeface="Arial" panose="020B0604020202020204" pitchFamily="34" charset="0"/>
              <a:buChar char="•"/>
            </a:pPr>
            <a:endParaRPr lang="en-US" b="0" baseline="0" dirty="0" smtClean="0"/>
          </a:p>
          <a:p>
            <a:endParaRPr lang="en-US" b="1" baseline="0" dirty="0" smtClean="0"/>
          </a:p>
          <a:p>
            <a:endParaRPr lang="en-US" b="1" baseline="0" dirty="0" smtClean="0"/>
          </a:p>
          <a:p>
            <a:pPr marL="171450" indent="-171450">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55</a:t>
            </a:fld>
            <a:endParaRPr lang="en-US"/>
          </a:p>
        </p:txBody>
      </p:sp>
    </p:spTree>
    <p:extLst>
      <p:ext uri="{BB962C8B-B14F-4D97-AF65-F5344CB8AC3E}">
        <p14:creationId xmlns:p14="http://schemas.microsoft.com/office/powerpoint/2010/main" val="29077692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14400" lvl="1" indent="-457200">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14400" lvl="1" indent="-457200">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1450" lvl="0" indent="-171450">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56</a:t>
            </a:fld>
            <a:endParaRPr lang="en-US"/>
          </a:p>
        </p:txBody>
      </p:sp>
    </p:spTree>
    <p:extLst>
      <p:ext uri="{BB962C8B-B14F-4D97-AF65-F5344CB8AC3E}">
        <p14:creationId xmlns:p14="http://schemas.microsoft.com/office/powerpoint/2010/main" val="30736023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1450" indent="-171450">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57</a:t>
            </a:fld>
            <a:endParaRPr lang="en-US"/>
          </a:p>
        </p:txBody>
      </p:sp>
    </p:spTree>
    <p:extLst>
      <p:ext uri="{BB962C8B-B14F-4D97-AF65-F5344CB8AC3E}">
        <p14:creationId xmlns:p14="http://schemas.microsoft.com/office/powerpoint/2010/main" val="9720668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Langston/All</a:t>
            </a:r>
          </a:p>
          <a:p>
            <a:endParaRPr lang="en-US" b="1" dirty="0" smtClean="0"/>
          </a:p>
          <a:p>
            <a:r>
              <a:rPr lang="en-US" dirty="0" smtClean="0"/>
              <a:t>Please give us your advice on how we can</a:t>
            </a:r>
            <a:r>
              <a:rPr lang="en-US" baseline="0" dirty="0" smtClean="0"/>
              <a:t> most effectively reach out to the regulated community to communicate these proposed changes to permit and generator fees.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58</a:t>
            </a:fld>
            <a:endParaRPr lang="en-US"/>
          </a:p>
        </p:txBody>
      </p:sp>
    </p:spTree>
    <p:extLst>
      <p:ext uri="{BB962C8B-B14F-4D97-AF65-F5344CB8AC3E}">
        <p14:creationId xmlns:p14="http://schemas.microsoft.com/office/powerpoint/2010/main" val="39256426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04800"/>
            <a:ext cx="4114800" cy="3086100"/>
          </a:xfrm>
        </p:spPr>
      </p:sp>
      <p:sp>
        <p:nvSpPr>
          <p:cNvPr id="3" name="Notes Placeholder 2"/>
          <p:cNvSpPr>
            <a:spLocks noGrp="1"/>
          </p:cNvSpPr>
          <p:nvPr>
            <p:ph type="body" idx="1"/>
          </p:nvPr>
        </p:nvSpPr>
        <p:spPr>
          <a:xfrm>
            <a:off x="457200" y="3505200"/>
            <a:ext cx="6096000" cy="4495800"/>
          </a:xfrm>
        </p:spPr>
        <p:txBody>
          <a:bodyPr>
            <a:normAutofit fontScale="85000" lnSpcReduction="10000"/>
          </a:bodyPr>
          <a:lstStyle/>
          <a:p>
            <a:pPr algn="just"/>
            <a:r>
              <a:rPr lang="en-US" b="1" dirty="0" smtClean="0"/>
              <a:t>Sue</a:t>
            </a:r>
            <a:r>
              <a:rPr lang="en-US" b="1" baseline="0" dirty="0" smtClean="0"/>
              <a:t> Langston</a:t>
            </a:r>
            <a:endParaRPr lang="en-US" b="1" dirty="0" smtClean="0"/>
          </a:p>
          <a:p>
            <a:pPr algn="just" defTabSz="1196346">
              <a:defRPr/>
            </a:pPr>
            <a:endParaRPr lang="en-US" b="0" baseline="0" dirty="0" smtClean="0"/>
          </a:p>
          <a:p>
            <a:pPr algn="just" defTabSz="1196346">
              <a:defRPr/>
            </a:pPr>
            <a:r>
              <a:rPr lang="en-US" b="0" baseline="0" dirty="0" smtClean="0"/>
              <a:t>DEQ is looking at a multi-year rulemaking</a:t>
            </a:r>
          </a:p>
          <a:p>
            <a:pPr algn="just" defTabSz="1196346">
              <a:defRPr/>
            </a:pPr>
            <a:endParaRPr lang="en-US" b="0" baseline="0" dirty="0" smtClean="0"/>
          </a:p>
          <a:p>
            <a:pPr defTabSz="598172"/>
            <a:r>
              <a:rPr lang="en-US" sz="2700" dirty="0">
                <a:solidFill>
                  <a:prstClr val="black"/>
                </a:solidFill>
                <a:latin typeface="Century Gothic" panose="020B0502020202020204"/>
              </a:rPr>
              <a:t>Phase I:  Change by Rule</a:t>
            </a:r>
          </a:p>
          <a:p>
            <a:pPr marL="1570203" lvl="2" indent="-373857" defTabSz="598172">
              <a:buFont typeface="Arial" panose="020B0604020202020204" pitchFamily="34" charset="0"/>
              <a:buChar char="•"/>
            </a:pPr>
            <a:r>
              <a:rPr lang="en-US" sz="2700" dirty="0">
                <a:solidFill>
                  <a:prstClr val="black"/>
                </a:solidFill>
                <a:latin typeface="Century Gothic" panose="020B0502020202020204"/>
              </a:rPr>
              <a:t>Generator &amp; Permit annual fees</a:t>
            </a:r>
          </a:p>
          <a:p>
            <a:pPr defTabSz="598172"/>
            <a:endParaRPr lang="en-US" dirty="0" smtClean="0">
              <a:solidFill>
                <a:prstClr val="black"/>
              </a:solidFill>
              <a:latin typeface="Century Gothic" panose="020B0502020202020204"/>
            </a:endParaRPr>
          </a:p>
          <a:p>
            <a:pPr defTabSz="598172"/>
            <a:r>
              <a:rPr lang="en-US" dirty="0" smtClean="0">
                <a:solidFill>
                  <a:prstClr val="black"/>
                </a:solidFill>
                <a:latin typeface="Century Gothic" panose="020B0502020202020204"/>
              </a:rPr>
              <a:t>P</a:t>
            </a:r>
            <a:r>
              <a:rPr lang="en-US" sz="2700" dirty="0">
                <a:solidFill>
                  <a:prstClr val="black"/>
                </a:solidFill>
                <a:latin typeface="Century Gothic" panose="020B0502020202020204"/>
              </a:rPr>
              <a:t>hase 2:  Increase by statute and or rule </a:t>
            </a:r>
          </a:p>
          <a:p>
            <a:pPr algn="just" defTabSz="1196346">
              <a:defRPr/>
            </a:pPr>
            <a:endParaRPr lang="en-US" sz="1600" dirty="0"/>
          </a:p>
          <a:p>
            <a:pPr algn="just" defTabSz="1196346">
              <a:defRPr/>
            </a:pPr>
            <a:r>
              <a:rPr lang="en-US" sz="1600" dirty="0"/>
              <a:t>Phase 3: will to ensure we have secure funding for the next six years which may include rule or statutory changes</a:t>
            </a:r>
            <a:endParaRPr lang="en-ZW" sz="1600" dirty="0"/>
          </a:p>
          <a:p>
            <a:pPr algn="just"/>
            <a:endParaRPr lang="en-US" b="0" baseline="0" dirty="0" smtClean="0"/>
          </a:p>
          <a:p>
            <a:pPr algn="just"/>
            <a:r>
              <a:rPr lang="en-US" b="0" baseline="0" dirty="0" smtClean="0"/>
              <a:t>Next we will discuss next steps….</a:t>
            </a:r>
          </a:p>
          <a:p>
            <a:pPr algn="just"/>
            <a:endParaRPr lang="en-US" b="0" baseline="0" dirty="0" smtClean="0"/>
          </a:p>
          <a:p>
            <a:pPr algn="just"/>
            <a:r>
              <a:rPr lang="en-US" b="0" baseline="0" dirty="0" smtClean="0"/>
              <a:t>~~~~~~~~~~~~~~~~~~~~~~~~~~~~~~~~~~~~~~~~~~~~~~~~~~~~~~~~~~~~~~~~</a:t>
            </a:r>
          </a:p>
          <a:p>
            <a:pPr marL="0" marR="0" lvl="0" indent="0" algn="just" defTabSz="1196346" rtl="0" eaLnBrk="1" fontAlgn="auto" latinLnBrk="0" hangingPunct="1">
              <a:lnSpc>
                <a:spcPct val="100000"/>
              </a:lnSpc>
              <a:spcBef>
                <a:spcPts val="0"/>
              </a:spcBef>
              <a:spcAft>
                <a:spcPts val="0"/>
              </a:spcAft>
              <a:buClrTx/>
              <a:buSzTx/>
              <a:buFontTx/>
              <a:buNone/>
              <a:tabLst/>
              <a:defRPr/>
            </a:pPr>
            <a:r>
              <a:rPr lang="en-US" sz="1600" b="1" dirty="0" smtClean="0"/>
              <a:t>EDITORIAL NOTE: Create</a:t>
            </a:r>
            <a:r>
              <a:rPr lang="en-US" sz="1600" b="1" baseline="0" dirty="0" smtClean="0"/>
              <a:t>  slide to address inflation and management fee earlier in presentation</a:t>
            </a:r>
            <a:endParaRPr lang="en-US" sz="1600" b="1" dirty="0" smtClean="0"/>
          </a:p>
          <a:p>
            <a:pPr algn="just" defTabSz="1196346">
              <a:defRPr/>
            </a:pPr>
            <a:r>
              <a:rPr lang="en-US" sz="1600" dirty="0" smtClean="0"/>
              <a:t>Permit </a:t>
            </a:r>
            <a:r>
              <a:rPr lang="en-US" sz="1600" dirty="0"/>
              <a:t>fees have remained the same since 1998 for the annual compliance fee and permit modification fee.  Hazardous waste generator annual base fee has remained the same since 1997, and we have not changed the fee factors since established in 1992.</a:t>
            </a:r>
            <a:endParaRPr lang="en-ZW" sz="1600" dirty="0"/>
          </a:p>
          <a:p>
            <a:pPr algn="just" defTabSz="1196346">
              <a:defRPr/>
            </a:pPr>
            <a:r>
              <a:rPr lang="en-US" b="1" dirty="0" smtClean="0"/>
              <a:t>Sue Langston</a:t>
            </a:r>
            <a:endParaRPr lang="en-US" b="1" baseline="0" dirty="0" smtClean="0"/>
          </a:p>
          <a:p>
            <a:pPr algn="just"/>
            <a:endParaRPr lang="en-US" b="0" dirty="0" smtClean="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4207252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smtClean="0"/>
              <a:t>Now I will address the public notice and comment process for this rulemaking. </a:t>
            </a:r>
          </a:p>
          <a:p>
            <a:pPr eaLnBrk="1" hangingPunct="1">
              <a:spcBef>
                <a:spcPct val="0"/>
              </a:spcBef>
            </a:pPr>
            <a:endParaRPr lang="en-US" altLang="en-US" sz="1100" dirty="0" smtClean="0"/>
          </a:p>
          <a:p>
            <a:pPr eaLnBrk="1" hangingPunct="1">
              <a:spcBef>
                <a:spcPct val="0"/>
              </a:spcBef>
            </a:pPr>
            <a:r>
              <a:rPr lang="en-US" altLang="en-US" sz="1100" dirty="0" smtClean="0"/>
              <a:t>The proposed rules were put on public notice in </a:t>
            </a:r>
            <a:r>
              <a:rPr lang="en-US" altLang="en-US" sz="1100" dirty="0" smtClean="0"/>
              <a:t>Dec 14, </a:t>
            </a:r>
            <a:r>
              <a:rPr lang="en-US" altLang="en-US" sz="1100" dirty="0" smtClean="0"/>
              <a:t>2018.  </a:t>
            </a:r>
          </a:p>
          <a:p>
            <a:pPr eaLnBrk="1" hangingPunct="1">
              <a:spcBef>
                <a:spcPct val="0"/>
              </a:spcBef>
            </a:pPr>
            <a:endParaRPr lang="en-US" altLang="en-US" sz="1100" dirty="0" smtClean="0"/>
          </a:p>
          <a:p>
            <a:pPr eaLnBrk="1" hangingPunct="1">
              <a:spcBef>
                <a:spcPct val="0"/>
              </a:spcBef>
            </a:pPr>
            <a:r>
              <a:rPr lang="en-US" altLang="en-US" sz="1100" dirty="0" smtClean="0"/>
              <a:t>DEQ notified 23,744</a:t>
            </a:r>
            <a:r>
              <a:rPr lang="en-US" altLang="en-US" sz="1100" baseline="0" dirty="0" smtClean="0"/>
              <a:t> interested people by GovDelivery bulletins, emails and US mail about the advisory committee meetings, public comment period and public hearing.  This included 1,014 hazardous waste generators who reported in the last three years. </a:t>
            </a:r>
            <a:endParaRPr lang="en-US" altLang="en-US" sz="1100" dirty="0" smtClean="0"/>
          </a:p>
          <a:p>
            <a:pPr eaLnBrk="1" hangingPunct="1">
              <a:spcBef>
                <a:spcPct val="0"/>
              </a:spcBef>
            </a:pPr>
            <a:r>
              <a:rPr lang="en-US" altLang="en-US" sz="1100" dirty="0" smtClean="0"/>
              <a:t>DEQ held a public hearing on </a:t>
            </a:r>
            <a:r>
              <a:rPr lang="en-US" altLang="en-US" sz="1100" dirty="0" smtClean="0"/>
              <a:t>Jan 17, </a:t>
            </a:r>
            <a:r>
              <a:rPr lang="en-US" altLang="en-US" sz="1100" dirty="0" smtClean="0"/>
              <a:t>2018.  </a:t>
            </a:r>
            <a:r>
              <a:rPr lang="en-US" altLang="en-US" sz="1100" dirty="0" smtClean="0"/>
              <a:t>2 interested people attended the public</a:t>
            </a:r>
            <a:r>
              <a:rPr lang="en-US" altLang="en-US" sz="1100" baseline="0" dirty="0" smtClean="0"/>
              <a:t> hearing </a:t>
            </a:r>
            <a:r>
              <a:rPr lang="en-US" altLang="en-US" sz="1100" dirty="0" smtClean="0"/>
              <a:t>in person and unknown</a:t>
            </a:r>
            <a:r>
              <a:rPr lang="en-US" altLang="en-US" sz="1100" baseline="0" dirty="0" smtClean="0"/>
              <a:t> by</a:t>
            </a:r>
            <a:r>
              <a:rPr lang="en-US" altLang="en-US" sz="1100" dirty="0" smtClean="0"/>
              <a:t> phone. </a:t>
            </a:r>
            <a:endParaRPr lang="en-US" altLang="en-US" sz="1100" dirty="0" smtClean="0"/>
          </a:p>
          <a:p>
            <a:pPr eaLnBrk="1" hangingPunct="1">
              <a:spcBef>
                <a:spcPct val="0"/>
              </a:spcBef>
            </a:pPr>
            <a:endParaRPr lang="en-US" altLang="en-US" sz="1100" dirty="0" smtClean="0"/>
          </a:p>
          <a:p>
            <a:pPr eaLnBrk="1" hangingPunct="1">
              <a:spcBef>
                <a:spcPct val="0"/>
              </a:spcBef>
            </a:pPr>
            <a:r>
              <a:rPr lang="en-US" altLang="en-US" sz="1100" dirty="0" smtClean="0">
                <a:solidFill>
                  <a:srgbClr val="FF0000"/>
                </a:solidFill>
              </a:rPr>
              <a:t>NO</a:t>
            </a:r>
            <a:r>
              <a:rPr lang="en-US" altLang="en-US" sz="1100" dirty="0" smtClean="0"/>
              <a:t> </a:t>
            </a:r>
            <a:r>
              <a:rPr lang="en-US" altLang="en-US" sz="1100" dirty="0" smtClean="0"/>
              <a:t>comments were received. </a:t>
            </a:r>
          </a:p>
          <a:p>
            <a:pPr eaLnBrk="1" hangingPunct="1">
              <a:spcBef>
                <a:spcPct val="0"/>
              </a:spcBef>
            </a:pPr>
            <a:endParaRPr lang="en-US" altLang="en-US" sz="1100" dirty="0" smtClean="0"/>
          </a:p>
          <a:p>
            <a:pPr eaLnBrk="1" hangingPunct="1">
              <a:spcBef>
                <a:spcPct val="0"/>
              </a:spcBef>
            </a:pPr>
            <a:r>
              <a:rPr lang="en-US" altLang="en-US" sz="1100" dirty="0" smtClean="0"/>
              <a:t>No </a:t>
            </a:r>
            <a:r>
              <a:rPr lang="en-US" altLang="en-US" sz="1100" dirty="0" smtClean="0"/>
              <a:t>changes were made in the proposed rules based on the comments received.</a:t>
            </a:r>
          </a:p>
          <a:p>
            <a:pPr eaLnBrk="1" hangingPunct="1">
              <a:spcBef>
                <a:spcPct val="0"/>
              </a:spcBef>
            </a:pPr>
            <a:endParaRPr lang="en-US" altLang="en-US" sz="1100"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85A95-AF88-4575-9064-A4096E4F2FC1}" type="slidenum">
              <a:rPr lang="en-US" altLang="en-US" smtClean="0">
                <a:latin typeface="Calibri" panose="020F0502020204030204" pitchFamily="34" charset="0"/>
              </a:rPr>
              <a:pPr/>
              <a:t>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259207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183064"/>
            <a:ext cx="5608320" cy="4416108"/>
          </a:xfrm>
        </p:spPr>
        <p:txBody>
          <a:bodyPr>
            <a:normAutofit lnSpcReduction="10000"/>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55718" indent="-45571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55718" indent="-45571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55718" indent="-45571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55718" indent="-455718">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55718" indent="-455718">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Start drafting proposal</a:t>
            </a:r>
          </a:p>
          <a:p>
            <a:pPr marL="455718" indent="-455718">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Give Committee advance view of proposal prior to public notice</a:t>
            </a:r>
          </a:p>
          <a:p>
            <a:pPr marL="455718" indent="-455718">
              <a:buFont typeface="Arial" panose="020B0604020202020204" pitchFamily="34" charset="0"/>
              <a:buChar char="•"/>
            </a:pPr>
            <a:endParaRPr lang="en-US" b="1" dirty="0" smtClean="0">
              <a:latin typeface="Times New Roman" panose="02020603050405020304" pitchFamily="18" charset="0"/>
              <a:cs typeface="Times New Roman" panose="02020603050405020304" pitchFamily="18" charset="0"/>
            </a:endParaRPr>
          </a:p>
          <a:p>
            <a:pPr marL="455718" indent="-455718">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We are asking for a few volunteers,</a:t>
            </a:r>
            <a:r>
              <a:rPr lang="en-US" b="1" baseline="0" dirty="0" smtClean="0">
                <a:latin typeface="Times New Roman" panose="02020603050405020304" pitchFamily="18" charset="0"/>
                <a:cs typeface="Times New Roman" panose="02020603050405020304" pitchFamily="18" charset="0"/>
              </a:rPr>
              <a:t> if you enjoyed participating in this process we would love to have you join us as we start developing our next phase of this rulemaking for additional fee increases.</a:t>
            </a:r>
            <a:endParaRPr lang="en-US" b="1" dirty="0" smtClean="0">
              <a:latin typeface="Times New Roman" panose="02020603050405020304" pitchFamily="18" charset="0"/>
              <a:cs typeface="Times New Roman" panose="02020603050405020304" pitchFamily="18" charset="0"/>
            </a:endParaRPr>
          </a:p>
          <a:p>
            <a:pPr marL="455718" indent="-455718">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a:t>
            </a:r>
            <a:r>
              <a:rPr lang="en-US" dirty="0" smtClean="0">
                <a:latin typeface="Times New Roman" panose="02020603050405020304" pitchFamily="18" charset="0"/>
                <a:cs typeface="Times New Roman" panose="02020603050405020304" pitchFamily="18" charset="0"/>
              </a:rPr>
              <a:t>David, Jeannette </a:t>
            </a:r>
            <a:r>
              <a:rPr lang="en-US" dirty="0">
                <a:latin typeface="Times New Roman" panose="02020603050405020304" pitchFamily="18" charset="0"/>
                <a:cs typeface="Times New Roman" panose="02020603050405020304" pitchFamily="18" charset="0"/>
              </a:rPr>
              <a:t>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Other? Is this the last meeting? Draft Proposed Rule and Public Notice Next?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16854685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a:t>
            </a:r>
            <a:r>
              <a:rPr lang="en-US" b="1" baseline="0" dirty="0" smtClean="0"/>
              <a:t> </a:t>
            </a:r>
            <a:r>
              <a:rPr lang="en-US" b="1" baseline="0" dirty="0" err="1" smtClean="0"/>
              <a:t>Acomb</a:t>
            </a:r>
            <a:endParaRPr lang="en-US" b="1" baseline="0" dirty="0" smtClean="0"/>
          </a:p>
          <a:p>
            <a:endParaRPr lang="en-US" b="0" u="sng"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baseline="0" dirty="0" smtClean="0"/>
              <a:t>In recognition of our funding need, we propose</a:t>
            </a:r>
            <a:r>
              <a:rPr lang="en-US" sz="1200" b="0" strike="noStrike" baseline="0" dirty="0" smtClean="0"/>
              <a:t> </a:t>
            </a:r>
            <a:r>
              <a:rPr lang="en-US" sz="1200" b="0" baseline="0" dirty="0" smtClean="0"/>
              <a:t>increasing the annual Generator and TSD Fees.  This would </a:t>
            </a:r>
            <a:r>
              <a:rPr lang="en-US" sz="1200" b="0" strike="noStrike" baseline="0" dirty="0" smtClean="0"/>
              <a:t>allow us to maintain our current service level and continue safely managing hazardous wastes in Oregon. </a:t>
            </a:r>
            <a:r>
              <a:rPr lang="en-US" sz="1200" b="0"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The calendar that you see in front of you reflects our</a:t>
            </a:r>
            <a:r>
              <a:rPr lang="en-US" b="1" strike="noStrike" baseline="0" dirty="0" smtClean="0"/>
              <a:t> </a:t>
            </a:r>
            <a:r>
              <a:rPr lang="en-US" b="0" strike="noStrike" baseline="0" dirty="0" smtClean="0"/>
              <a:t>work-to-date on this rulemaking and our estimated timeline in preparation for the May EQC meeting. </a:t>
            </a:r>
            <a:r>
              <a:rPr lang="en-US" b="0" i="0" strike="noStrike" baseline="0" dirty="0" smtClean="0"/>
              <a:t>The blue circles denote our public engagement process, and the blue paper stacks are the developed documents in support of this rulemaking.</a:t>
            </a:r>
          </a:p>
          <a:p>
            <a:endParaRPr lang="en-US" b="0" u="sng" baseline="0" dirty="0" smtClean="0"/>
          </a:p>
          <a:p>
            <a:pPr marL="8686" lvl="0" indent="0">
              <a:buFont typeface="Arial" panose="020B0604020202020204" pitchFamily="34" charset="0"/>
              <a:buNone/>
            </a:pPr>
            <a:r>
              <a:rPr lang="en-US" b="0" baseline="0" dirty="0" smtClean="0"/>
              <a:t>This past fall, we sought input on the rulemaking from a nine-member advisory committee comprised of statewide stakeholders including representatives of small and large businesses, business advocates, education and environmental interests. </a:t>
            </a:r>
          </a:p>
          <a:p>
            <a:pPr marL="183394" lvl="0" indent="-174708">
              <a:buFont typeface="Arial" panose="020B0604020202020204" pitchFamily="34" charset="0"/>
              <a:buChar char="•"/>
            </a:pPr>
            <a:r>
              <a:rPr lang="en-US" b="0" baseline="0" dirty="0" smtClean="0"/>
              <a:t>The advisory committee met three times (in Aug, Sept, and Oct) to discuss pros and cons associated with the proposed rules, as well as the anticipated fiscal impact on Oregon’s businesses. </a:t>
            </a:r>
          </a:p>
          <a:p>
            <a:pPr marL="8687" lvl="0"/>
            <a:endParaRPr lang="en-US" b="0" baseline="0" dirty="0" smtClean="0"/>
          </a:p>
          <a:p>
            <a:pPr marL="183394" lvl="0" indent="-174708">
              <a:buFont typeface="Arial" panose="020B0604020202020204" pitchFamily="34" charset="0"/>
              <a:buChar char="•"/>
            </a:pPr>
            <a:r>
              <a:rPr lang="en-US" b="0" baseline="0" dirty="0" smtClean="0"/>
              <a:t>While there will be impacts, the Committee identified no significant adverse impacts on small businesses in Oregon.  The committee was supportive of the proposed fee increase to maintain DEQ Hazardous Waste Program’s current service</a:t>
            </a:r>
            <a:r>
              <a:rPr lang="en-US" b="1" baseline="0" dirty="0" smtClean="0"/>
              <a:t> </a:t>
            </a:r>
            <a:r>
              <a:rPr lang="en-US" b="0" baseline="0" dirty="0" smtClean="0"/>
              <a:t>level. The Committee also supported the concept of phasing-in fee increases over six years for generators. </a:t>
            </a:r>
            <a:endParaRPr lang="en-US" b="0" strike="sngStrike" baseline="0" dirty="0" smtClean="0"/>
          </a:p>
          <a:p>
            <a:pPr marL="465886" lvl="1" indent="0">
              <a:buFont typeface="Arial" panose="020B0604020202020204" pitchFamily="34" charset="0"/>
              <a:buNone/>
            </a:pPr>
            <a:endParaRPr lang="en-US" b="0" baseline="0" dirty="0" smtClean="0"/>
          </a:p>
          <a:p>
            <a:pPr marL="0" indent="0">
              <a:buFont typeface="Arial" panose="020B0604020202020204" pitchFamily="34" charset="0"/>
              <a:buNone/>
            </a:pPr>
            <a:r>
              <a:rPr lang="en-US" b="0" u="none" baseline="0" dirty="0" smtClean="0"/>
              <a:t>We published the public notice for the proposed rulemaking on December 14, 2018 and on January 17, we held a public hearing in Portland. The public comment period ended 4pm Jan 22, 2019 and we received no comments.</a:t>
            </a:r>
          </a:p>
          <a:p>
            <a:endParaRPr lang="en-US" b="0" u="sng" baseline="0" dirty="0" smtClean="0"/>
          </a:p>
          <a:p>
            <a:pPr marL="0" indent="0">
              <a:buFont typeface="Arial" panose="020B0604020202020204" pitchFamily="34" charset="0"/>
              <a:buNone/>
            </a:pPr>
            <a:r>
              <a:rPr lang="en-US" b="0" baseline="0" dirty="0" smtClean="0"/>
              <a:t>The proposed rulemaking is the first phase of an anticipated multi-phase effort to fully address our funding deficit. </a:t>
            </a:r>
          </a:p>
          <a:p>
            <a:pPr marL="174708" indent="-174708">
              <a:buFont typeface="Arial" panose="020B0604020202020204" pitchFamily="34" charset="0"/>
              <a:buChar char="•"/>
            </a:pPr>
            <a:r>
              <a:rPr lang="en-US" b="0" strike="noStrike" baseline="0" dirty="0" smtClean="0"/>
              <a:t>To </a:t>
            </a:r>
            <a:r>
              <a:rPr lang="en-US" b="0" baseline="0" dirty="0" smtClean="0"/>
              <a:t>secure long-term, stable funding</a:t>
            </a:r>
            <a:r>
              <a:rPr lang="en-US" b="0" strike="noStrike" baseline="0" dirty="0" smtClean="0"/>
              <a:t>, </a:t>
            </a:r>
            <a:r>
              <a:rPr lang="en-US" b="0" baseline="0" dirty="0" smtClean="0"/>
              <a:t>we must also seek additional changes to current hazardous waste fees under statutory authority within the next several years. </a:t>
            </a:r>
          </a:p>
          <a:p>
            <a:pPr marL="0" indent="0">
              <a:buFont typeface="Arial" panose="020B0604020202020204" pitchFamily="34" charset="0"/>
              <a:buNone/>
            </a:pPr>
            <a:r>
              <a:rPr lang="en-US" b="0" strike="noStrike" baseline="0" dirty="0" smtClean="0"/>
              <a:t>(PAUSE)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smtClean="0"/>
              <a:t>We have some exciting tasks ahead of 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In addition to the Hazardous Waste Fees Rulemaking, other work continues at a fast pace.  We anticipate coming to the EQC with work that includes a permit renewal and implementation of significant federal rules, such as the Generator Improvements Rule, the Definition of Solid Waste and the recently signed Pharmaceuticals rules. (PAUSE)</a:t>
            </a:r>
          </a:p>
          <a:p>
            <a:pPr marL="0" indent="0">
              <a:buFont typeface="Arial" panose="020B0604020202020204" pitchFamily="34" charset="0"/>
              <a:buNone/>
            </a:pPr>
            <a:endParaRPr lang="en-US" b="0" baseline="0" dirty="0" smtClean="0"/>
          </a:p>
          <a:p>
            <a:pPr marL="0" indent="0" defTabSz="931774">
              <a:buFont typeface="Arial" panose="020B0604020202020204" pitchFamily="34" charset="0"/>
              <a:buNone/>
              <a:defRPr/>
            </a:pPr>
            <a:r>
              <a:rPr lang="en-US" b="0" baseline="0" dirty="0" smtClean="0"/>
              <a:t>Chair George and commissioners, thank you for your consideration of the information we presented today, addressing the Hazardous Waste Program work, funding considerations, and important upcoming tasks. </a:t>
            </a:r>
            <a:endParaRPr lang="en-US" b="0" dirty="0" smtClean="0"/>
          </a:p>
          <a:p>
            <a:pPr marL="174708" indent="-174708">
              <a:buFont typeface="Arial" panose="020B0604020202020204" pitchFamily="34" charset="0"/>
              <a:buChar char="•"/>
            </a:pPr>
            <a:r>
              <a:rPr lang="en-US" b="0" dirty="0" smtClean="0"/>
              <a:t>We look forward to sharing more information with you in May.</a:t>
            </a:r>
            <a:r>
              <a:rPr lang="en-US" b="0" baseline="0" dirty="0" smtClean="0"/>
              <a:t> Until then, we welcome any additional questions you might have about the program, rulemaking background and our plans moving forward. (PAUSE)</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a:t>
            </a:r>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2866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183064"/>
            <a:ext cx="5608320" cy="4416108"/>
          </a:xfrm>
        </p:spPr>
        <p:txBody>
          <a:bodyPr>
            <a:normAutofit/>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55718" indent="-45571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55718" indent="-45571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55718" indent="-45571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55718" indent="-455718">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55718" indent="-455718">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Start drafting proposal</a:t>
            </a:r>
          </a:p>
          <a:p>
            <a:pPr marL="455718" indent="-455718">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Give Committee advance view of proposal prior to public notice</a:t>
            </a:r>
          </a:p>
          <a:p>
            <a:pPr marL="455718" indent="-455718">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Jeannette 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Other? Is this the last meeting? Draft Proposed Rule and Public Notice Next?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3329630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latin typeface="Times New Roman" panose="02020603050405020304" pitchFamily="18" charset="0"/>
                <a:cs typeface="Times New Roman" panose="02020603050405020304" pitchFamily="18" charset="0"/>
              </a:rPr>
              <a:t>Sue Langston</a:t>
            </a:r>
            <a:endParaRPr lang="en-US" sz="1400" b="1" baseline="0" dirty="0" smtClean="0">
              <a:latin typeface="Times New Roman" panose="02020603050405020304" pitchFamily="18" charset="0"/>
              <a:cs typeface="Times New Roman" panose="02020603050405020304" pitchFamily="18" charset="0"/>
            </a:endParaRPr>
          </a:p>
          <a:p>
            <a:endParaRPr lang="en-US" sz="1400" b="1" baseline="0" dirty="0" smtClean="0">
              <a:latin typeface="Times New Roman" panose="02020603050405020304" pitchFamily="18" charset="0"/>
              <a:cs typeface="Times New Roman" panose="02020603050405020304" pitchFamily="18" charset="0"/>
            </a:endParaRPr>
          </a:p>
          <a:p>
            <a:r>
              <a:rPr lang="en-US" sz="1400" b="0" baseline="0" dirty="0" smtClean="0">
                <a:latin typeface="Times New Roman" panose="02020603050405020304" pitchFamily="18" charset="0"/>
                <a:cs typeface="Times New Roman" panose="02020603050405020304" pitchFamily="18" charset="0"/>
              </a:rPr>
              <a:t>Thank you David,</a:t>
            </a:r>
          </a:p>
          <a:p>
            <a:r>
              <a:rPr lang="en-US" sz="1400" b="0" baseline="0" dirty="0" smtClean="0">
                <a:latin typeface="Times New Roman" panose="02020603050405020304" pitchFamily="18" charset="0"/>
                <a:cs typeface="Times New Roman" panose="02020603050405020304" pitchFamily="18" charset="0"/>
              </a:rPr>
              <a:t>As a wrap up here is the contact information as promised!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imes New Roman" panose="02020603050405020304" pitchFamily="18" charset="0"/>
                <a:cs typeface="Times New Roman" panose="02020603050405020304" pitchFamily="18" charset="0"/>
              </a:rPr>
              <a:t>And again,</a:t>
            </a:r>
            <a:r>
              <a:rPr lang="en-US" sz="1400" baseline="0" dirty="0" smtClean="0">
                <a:solidFill>
                  <a:schemeClr val="tx1"/>
                </a:solidFill>
                <a:latin typeface="Times New Roman" panose="02020603050405020304" pitchFamily="18" charset="0"/>
                <a:cs typeface="Times New Roman" panose="02020603050405020304" pitchFamily="18" charset="0"/>
              </a:rPr>
              <a:t> i</a:t>
            </a:r>
            <a:r>
              <a:rPr lang="en-US" sz="1400" dirty="0" smtClean="0">
                <a:solidFill>
                  <a:schemeClr val="tx1"/>
                </a:solidFill>
                <a:latin typeface="Times New Roman" panose="02020603050405020304" pitchFamily="18" charset="0"/>
                <a:cs typeface="Times New Roman" panose="02020603050405020304" pitchFamily="18" charset="0"/>
              </a:rPr>
              <a:t>f you have any questions or think of anything please email David, Jeannette or me.</a:t>
            </a:r>
          </a:p>
          <a:p>
            <a:endParaRPr lang="en-US" sz="1400" b="0"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810166">
              <a:defRPr/>
            </a:pPr>
            <a:fld id="{4DC0AA63-26AF-4A52-96CB-29FE7B9F3FC1}" type="slidenum">
              <a:rPr lang="en-US">
                <a:solidFill>
                  <a:prstClr val="black"/>
                </a:solidFill>
                <a:latin typeface="Calibri"/>
              </a:rPr>
              <a:pPr defTabSz="810166">
                <a:defRPr/>
              </a:pPr>
              <a:t>64</a:t>
            </a:fld>
            <a:endParaRPr lang="en-US" dirty="0">
              <a:solidFill>
                <a:prstClr val="black"/>
              </a:solidFill>
              <a:latin typeface="Calibri"/>
            </a:endParaRPr>
          </a:p>
        </p:txBody>
      </p:sp>
    </p:spTree>
    <p:extLst>
      <p:ext uri="{BB962C8B-B14F-4D97-AF65-F5344CB8AC3E}">
        <p14:creationId xmlns:p14="http://schemas.microsoft.com/office/powerpoint/2010/main" val="13727262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65</a:t>
            </a:fld>
            <a:endParaRPr lang="en-US"/>
          </a:p>
        </p:txBody>
      </p:sp>
    </p:spTree>
    <p:extLst>
      <p:ext uri="{BB962C8B-B14F-4D97-AF65-F5344CB8AC3E}">
        <p14:creationId xmlns:p14="http://schemas.microsoft.com/office/powerpoint/2010/main" val="17813331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4708" indent="-174708">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pPr marL="0" indent="0">
              <a:buFont typeface="Arial" panose="020B0604020202020204" pitchFamily="34" charset="0"/>
              <a:buNone/>
            </a:pPr>
            <a:r>
              <a:rPr lang="en-US" b="0" i="1" baseline="0" dirty="0" smtClean="0"/>
              <a:t>	</a:t>
            </a: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40594" lvl="1" indent="-174708">
              <a:buFont typeface="Arial" panose="020B0604020202020204" pitchFamily="34" charset="0"/>
              <a:buChar char="•"/>
            </a:pPr>
            <a:endParaRPr lang="en-US" i="1" baseline="0" dirty="0" smtClean="0"/>
          </a:p>
          <a:p>
            <a:pPr marL="640594" lvl="1" indent="-174708">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4708" indent="-174708">
              <a:buFont typeface="Arial" panose="020B0604020202020204" pitchFamily="34" charset="0"/>
              <a:buChar char="•"/>
            </a:pPr>
            <a:endParaRPr lang="en-US" b="0" i="0" baseline="0" dirty="0" smtClean="0"/>
          </a:p>
          <a:p>
            <a:pPr marL="640594" lvl="1" indent="-174708">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65886" lvl="1" indent="0">
              <a:buFont typeface="Arial" panose="020B0604020202020204" pitchFamily="34" charset="0"/>
              <a:buNone/>
            </a:pPr>
            <a:r>
              <a:rPr lang="en-US" b="0" i="0" baseline="0" dirty="0" smtClean="0"/>
              <a:t>	</a:t>
            </a:r>
          </a:p>
          <a:p>
            <a:pPr marL="637336" lvl="1" indent="-171450">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1450" indent="-171450">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1450" indent="-171450">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1450" indent="-171450">
              <a:buFont typeface="Arial" panose="020B0604020202020204" pitchFamily="34" charset="0"/>
              <a:buChar char="•"/>
            </a:pPr>
            <a:r>
              <a:rPr lang="en-US" baseline="0" dirty="0" smtClean="0"/>
              <a:t>2 Operating TSDs – Chemical Waste of Northwest, Safety-Kleen, Inc</a:t>
            </a:r>
          </a:p>
          <a:p>
            <a:pPr marL="171450" indent="-171450">
              <a:buFont typeface="Arial" panose="020B0604020202020204" pitchFamily="34" charset="0"/>
              <a:buChar char="•"/>
            </a:pPr>
            <a:r>
              <a:rPr lang="en-US" baseline="0" dirty="0" smtClean="0"/>
              <a:t>corrective actions sites - </a:t>
            </a:r>
            <a:r>
              <a:rPr lang="en-US" sz="1200" b="0" i="0" u="none" strike="noStrike" kern="1200" dirty="0" smtClean="0">
                <a:solidFill>
                  <a:schemeClr val="tx1"/>
                </a:solidFill>
                <a:effectLst/>
                <a:latin typeface="+mn-lt"/>
                <a:ea typeface="+mn-ea"/>
                <a:cs typeface="+mn-cs"/>
              </a:rPr>
              <a:t>Boeing of Portland,</a:t>
            </a:r>
            <a:r>
              <a:rPr lang="en-US" dirty="0" smtClean="0"/>
              <a:t> </a:t>
            </a:r>
            <a:r>
              <a:rPr lang="en-US" sz="1200" b="0" i="0" u="none" strike="noStrike" kern="1200" dirty="0" smtClean="0">
                <a:solidFill>
                  <a:schemeClr val="tx1"/>
                </a:solidFill>
                <a:effectLst/>
                <a:latin typeface="+mn-lt"/>
                <a:ea typeface="+mn-ea"/>
                <a:cs typeface="+mn-cs"/>
              </a:rPr>
              <a:t>Cascade Wood Products,</a:t>
            </a:r>
            <a:r>
              <a:rPr lang="en-US" dirty="0" smtClean="0"/>
              <a:t> </a:t>
            </a:r>
            <a:r>
              <a:rPr lang="en-US" sz="1200" b="0" i="0" u="none" strike="noStrike" kern="1200" dirty="0" smtClean="0">
                <a:solidFill>
                  <a:schemeClr val="tx1"/>
                </a:solidFill>
                <a:effectLst/>
                <a:latin typeface="+mn-lt"/>
                <a:ea typeface="+mn-ea"/>
                <a:cs typeface="+mn-cs"/>
              </a:rPr>
              <a:t>Columbia Helicopters,</a:t>
            </a:r>
            <a:r>
              <a:rPr lang="en-US" dirty="0" smtClean="0"/>
              <a:t> </a:t>
            </a:r>
            <a:r>
              <a:rPr lang="en-US" sz="1200" b="0" i="0" u="none" strike="noStrike" kern="1200" dirty="0" smtClean="0">
                <a:solidFill>
                  <a:schemeClr val="tx1"/>
                </a:solidFill>
                <a:effectLst/>
                <a:latin typeface="+mn-lt"/>
                <a:ea typeface="+mn-ea"/>
                <a:cs typeface="+mn-cs"/>
              </a:rPr>
              <a:t>Evraz Oregon Steel,</a:t>
            </a:r>
            <a:r>
              <a:rPr lang="en-US" dirty="0" smtClean="0"/>
              <a:t> </a:t>
            </a:r>
            <a:r>
              <a:rPr lang="en-US" sz="1200" b="0" i="0" u="none" strike="noStrike" kern="1200" dirty="0" smtClean="0">
                <a:solidFill>
                  <a:schemeClr val="tx1"/>
                </a:solidFill>
                <a:effectLst/>
                <a:latin typeface="+mn-lt"/>
                <a:ea typeface="+mn-ea"/>
                <a:cs typeface="+mn-cs"/>
              </a:rPr>
              <a:t>JH Baxter &amp; Co. – Eugene,</a:t>
            </a:r>
            <a:r>
              <a:rPr lang="en-US" dirty="0" smtClean="0"/>
              <a:t> </a:t>
            </a:r>
            <a:r>
              <a:rPr lang="en-US" sz="1200" b="0" i="0" u="none" strike="noStrike" kern="1200" dirty="0" smtClean="0">
                <a:solidFill>
                  <a:schemeClr val="tx1"/>
                </a:solidFill>
                <a:effectLst/>
                <a:latin typeface="+mn-lt"/>
                <a:ea typeface="+mn-ea"/>
                <a:cs typeface="+mn-cs"/>
              </a:rPr>
              <a:t>Marion County Road Dept.,</a:t>
            </a:r>
            <a:r>
              <a:rPr lang="en-US" dirty="0" smtClean="0"/>
              <a:t> </a:t>
            </a:r>
            <a:r>
              <a:rPr lang="en-US" sz="1200" b="0" i="0" u="none" strike="noStrike" kern="1200" dirty="0" smtClean="0">
                <a:solidFill>
                  <a:schemeClr val="tx1"/>
                </a:solidFill>
                <a:effectLst/>
                <a:latin typeface="+mn-lt"/>
                <a:ea typeface="+mn-ea"/>
                <a:cs typeface="+mn-cs"/>
              </a:rPr>
              <a:t>Mew Data Arms (MDA)</a:t>
            </a:r>
            <a:r>
              <a:rPr lang="en-US" dirty="0" smtClean="0"/>
              <a:t>, </a:t>
            </a:r>
            <a:r>
              <a:rPr lang="en-US" sz="1200" b="0" i="0" u="none" strike="noStrike" kern="1200" dirty="0" smtClean="0">
                <a:solidFill>
                  <a:schemeClr val="tx1"/>
                </a:solidFill>
                <a:effectLst/>
                <a:latin typeface="+mn-lt"/>
                <a:ea typeface="+mn-ea"/>
                <a:cs typeface="+mn-cs"/>
              </a:rPr>
              <a:t>NW Industries</a:t>
            </a:r>
            <a:r>
              <a:rPr lang="en-US" dirty="0" smtClean="0"/>
              <a:t> </a:t>
            </a:r>
            <a:r>
              <a:rPr lang="en-US" sz="1200" b="0" i="0" u="none" strike="noStrike" kern="1200" dirty="0" smtClean="0">
                <a:solidFill>
                  <a:schemeClr val="tx1"/>
                </a:solidFill>
                <a:effectLst/>
                <a:latin typeface="+mn-lt"/>
                <a:ea typeface="+mn-ea"/>
                <a:cs typeface="+mn-cs"/>
              </a:rPr>
              <a:t>Pacific Fabricators,</a:t>
            </a:r>
            <a:r>
              <a:rPr lang="en-US" dirty="0" smtClean="0"/>
              <a:t> </a:t>
            </a:r>
            <a:r>
              <a:rPr lang="en-US" sz="1200" b="0" i="0" u="none" strike="noStrike" kern="1200" dirty="0" smtClean="0">
                <a:solidFill>
                  <a:schemeClr val="tx1"/>
                </a:solidFill>
                <a:effectLst/>
                <a:latin typeface="+mn-lt"/>
                <a:ea typeface="+mn-ea"/>
                <a:cs typeface="+mn-cs"/>
              </a:rPr>
              <a:t>Potter Manufacturing,</a:t>
            </a:r>
            <a:r>
              <a:rPr lang="en-US" dirty="0" smtClean="0"/>
              <a:t> </a:t>
            </a:r>
            <a:r>
              <a:rPr lang="en-US" sz="1200" b="0" i="0" u="none" strike="noStrike" kern="1200" dirty="0" smtClean="0">
                <a:solidFill>
                  <a:schemeClr val="tx1"/>
                </a:solidFill>
                <a:effectLst/>
                <a:latin typeface="+mn-lt"/>
                <a:ea typeface="+mn-ea"/>
                <a:cs typeface="+mn-cs"/>
              </a:rPr>
              <a:t>Roseburg Forest Products – Dillard,</a:t>
            </a:r>
            <a:r>
              <a:rPr lang="en-US" dirty="0" smtClean="0"/>
              <a:t> </a:t>
            </a:r>
            <a:r>
              <a:rPr lang="en-US" sz="1200" b="0" i="0" u="none" strike="noStrike" kern="1200" dirty="0" smtClean="0">
                <a:solidFill>
                  <a:schemeClr val="tx1"/>
                </a:solidFill>
                <a:effectLst/>
                <a:latin typeface="+mn-lt"/>
                <a:ea typeface="+mn-ea"/>
                <a:cs typeface="+mn-cs"/>
              </a:rPr>
              <a:t>Safety-Kleen – Springfield,</a:t>
            </a:r>
            <a:r>
              <a:rPr lang="en-US" dirty="0" smtClean="0"/>
              <a:t> </a:t>
            </a:r>
            <a:r>
              <a:rPr lang="en-US" sz="1200" b="0" i="0" u="none" strike="noStrike" kern="1200" dirty="0" smtClean="0">
                <a:solidFill>
                  <a:schemeClr val="tx1"/>
                </a:solidFill>
                <a:effectLst/>
                <a:latin typeface="+mn-lt"/>
                <a:ea typeface="+mn-ea"/>
                <a:cs typeface="+mn-cs"/>
              </a:rPr>
              <a:t>Taylor Lumber &amp; Treating Inc., </a:t>
            </a:r>
            <a:r>
              <a:rPr lang="en-ZW" sz="1200" b="0" i="0" u="none" strike="noStrike" kern="1200" dirty="0" smtClean="0">
                <a:solidFill>
                  <a:schemeClr val="tx1"/>
                </a:solidFill>
                <a:effectLst/>
                <a:latin typeface="+mn-lt"/>
                <a:ea typeface="+mn-ea"/>
                <a:cs typeface="+mn-cs"/>
              </a:rPr>
              <a:t>Teledyne Wah Chang Albany, </a:t>
            </a:r>
            <a:r>
              <a:rPr lang="en-ZW" dirty="0" smtClean="0"/>
              <a:t> </a:t>
            </a:r>
            <a:r>
              <a:rPr lang="en-ZW" sz="1200" b="0" i="0" u="none" strike="noStrike" kern="1200" dirty="0" smtClean="0">
                <a:solidFill>
                  <a:schemeClr val="tx1"/>
                </a:solidFill>
                <a:effectLst/>
                <a:latin typeface="+mn-lt"/>
                <a:ea typeface="+mn-ea"/>
                <a:cs typeface="+mn-cs"/>
              </a:rPr>
              <a:t>Univar, </a:t>
            </a:r>
            <a:r>
              <a:rPr lang="en-ZW" sz="1200" b="0" i="0" u="none" strike="noStrike" kern="1200" dirty="0" err="1" smtClean="0">
                <a:solidFill>
                  <a:schemeClr val="tx1"/>
                </a:solidFill>
                <a:effectLst/>
                <a:latin typeface="+mn-lt"/>
                <a:ea typeface="+mn-ea"/>
                <a:cs typeface="+mn-cs"/>
              </a:rPr>
              <a:t>Velco</a:t>
            </a:r>
            <a:r>
              <a:rPr lang="en-ZW" sz="1200" b="0" i="0" u="none" strike="noStrike" kern="1200" dirty="0" smtClean="0">
                <a:solidFill>
                  <a:schemeClr val="tx1"/>
                </a:solidFill>
                <a:effectLst/>
                <a:latin typeface="+mn-lt"/>
                <a:ea typeface="+mn-ea"/>
                <a:cs typeface="+mn-cs"/>
              </a:rPr>
              <a:t>, Inc. (Former)</a:t>
            </a:r>
            <a:r>
              <a:rPr lang="en-ZW" dirty="0" smtClean="0"/>
              <a:t> </a:t>
            </a:r>
          </a:p>
          <a:p>
            <a:pPr marL="8686" lvl="0" indent="0">
              <a:buFont typeface="Arial" panose="020B0604020202020204" pitchFamily="34" charset="0"/>
              <a:buNone/>
            </a:pPr>
            <a:endParaRPr lang="en-US" b="0" i="0" baseline="0" dirty="0" smtClean="0"/>
          </a:p>
          <a:p>
            <a:pPr marL="8686" lvl="0" indent="0">
              <a:buFont typeface="Arial" panose="020B0604020202020204" pitchFamily="34" charset="0"/>
              <a:buNone/>
            </a:pPr>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65886" lvl="1" indent="0">
              <a:buFont typeface="Arial" panose="020B0604020202020204" pitchFamily="34" charset="0"/>
              <a:buNone/>
            </a:pPr>
            <a:endParaRPr lang="en-US" b="0" i="1"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8291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31774">
              <a:defRPr/>
            </a:pPr>
            <a:r>
              <a:rPr lang="en-US" sz="1400" b="1" dirty="0" smtClean="0"/>
              <a:t>Jeannette Acomb</a:t>
            </a:r>
          </a:p>
          <a:p>
            <a:pPr defTabSz="931774">
              <a:defRPr/>
            </a:pPr>
            <a:endParaRPr lang="en-US" sz="1400" b="1" dirty="0" smtClean="0"/>
          </a:p>
          <a:p>
            <a:pPr marL="0" indent="0" defTabSz="931774">
              <a:buFont typeface="Arial" panose="020B0604020202020204" pitchFamily="34" charset="0"/>
              <a:buNone/>
              <a:defRPr/>
            </a:pPr>
            <a:r>
              <a:rPr lang="en-US" sz="1400" dirty="0" smtClean="0"/>
              <a:t>Like other programs at DEQ, our Hazardous Waste Program is largely supported by fees. </a:t>
            </a:r>
          </a:p>
          <a:p>
            <a:pPr marL="285750" indent="-285750" defTabSz="931774">
              <a:buFont typeface="Arial" panose="020B0604020202020204" pitchFamily="34" charset="0"/>
              <a:buChar char="•"/>
              <a:defRPr/>
            </a:pPr>
            <a:r>
              <a:rPr lang="en-US" sz="1400" dirty="0" smtClean="0"/>
              <a:t>Annually, DEQ receives approximately $3.5 million from multiple sources.  Of that total, approximately 80%</a:t>
            </a:r>
            <a:r>
              <a:rPr lang="en-US" sz="1400" baseline="0" dirty="0" smtClean="0"/>
              <a:t> are </a:t>
            </a:r>
            <a:r>
              <a:rPr lang="en-US" sz="1400" dirty="0" smtClean="0"/>
              <a:t>in fees, and 20%</a:t>
            </a:r>
            <a:r>
              <a:rPr lang="en-US" sz="1400" baseline="0" dirty="0" smtClean="0"/>
              <a:t> </a:t>
            </a:r>
            <a:r>
              <a:rPr lang="en-US" sz="1400" dirty="0" smtClean="0"/>
              <a:t>in federal grant. </a:t>
            </a:r>
          </a:p>
          <a:p>
            <a:pPr marL="0" indent="0" defTabSz="931774">
              <a:buFont typeface="Arial" panose="020B0604020202020204" pitchFamily="34" charset="0"/>
              <a:buNone/>
              <a:defRPr/>
            </a:pPr>
            <a:endParaRPr lang="en-US" sz="1400" dirty="0" smtClean="0"/>
          </a:p>
          <a:p>
            <a:pPr marL="285750" indent="-285750" defTabSz="931774">
              <a:buFont typeface="Arial" panose="020B0604020202020204" pitchFamily="34" charset="0"/>
              <a:buChar char="•"/>
              <a:defRPr/>
            </a:pPr>
            <a:r>
              <a:rPr lang="en-US" sz="1400" dirty="0" smtClean="0"/>
              <a:t>(CLICK) For our</a:t>
            </a:r>
            <a:r>
              <a:rPr lang="en-US" sz="1400" baseline="0" dirty="0" smtClean="0"/>
              <a:t> purposes today, we are especially interested in increasing the Generator and TSD Fees, now highlighted in green. Both of these fees are under consideration for an increase via rulemaking. </a:t>
            </a:r>
          </a:p>
          <a:p>
            <a:pPr marL="285750" indent="-285750" defTabSz="931774">
              <a:buFont typeface="Arial" panose="020B0604020202020204" pitchFamily="34" charset="0"/>
              <a:buChar char="•"/>
              <a:defRPr/>
            </a:pPr>
            <a:endParaRPr lang="en-US" sz="14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measures including: delaying hiring, eliminating positions, and reducing overhead expenses.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  in spite of these efforts, we are operating at a deficit and eroding our ending fund balance. </a:t>
            </a:r>
            <a:r>
              <a:rPr lang="en-US" sz="1400" dirty="0" smtClean="0"/>
              <a:t>Without additional revenue, the program will </a:t>
            </a:r>
            <a:r>
              <a:rPr lang="en-US" sz="1400" b="0" dirty="0" smtClean="0"/>
              <a:t>continue to experience an annual deficit</a:t>
            </a:r>
            <a:r>
              <a:rPr lang="en-US" sz="1400" b="0" baseline="0" dirty="0" smtClean="0"/>
              <a:t> and </a:t>
            </a:r>
            <a:r>
              <a:rPr lang="en-US" sz="1400" dirty="0" smtClean="0"/>
              <a:t>will need to consider </a:t>
            </a:r>
            <a:r>
              <a:rPr lang="en-US" sz="1400" b="0" dirty="0" smtClean="0"/>
              <a:t>further</a:t>
            </a:r>
            <a:r>
              <a:rPr lang="en-US" sz="1400" dirty="0" smtClean="0"/>
              <a:t> cost reductions by December 2019.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174708" indent="-174708"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a:t>
            </a:r>
            <a:r>
              <a:rPr lang="en-US" sz="1400" dirty="0" smtClean="0"/>
              <a:t>without adjustment for inflation or increased program costs which include, salaries, benefits and information technology </a:t>
            </a:r>
            <a:r>
              <a:rPr lang="en-US" sz="1400" i="0" dirty="0" smtClean="0"/>
              <a:t>updates. The</a:t>
            </a:r>
            <a:r>
              <a:rPr lang="en-US" sz="1400" i="0" baseline="0" dirty="0" smtClean="0"/>
              <a:t> proposed Generator and TSD Fees have remained unchanged since the late 1990s.</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experienced decreases in funding.</a:t>
            </a:r>
            <a:r>
              <a:rPr lang="en-US" sz="1400" baseline="0" dirty="0" smtClean="0"/>
              <a:t> </a:t>
            </a:r>
            <a:r>
              <a:rPr lang="en-US" sz="1400" dirty="0" smtClean="0"/>
              <a:t>For example, since 2004, the Hazardous Waste Program tipping fee has decreased by approximately 60percent. Another</a:t>
            </a:r>
            <a:r>
              <a:rPr lang="en-US" sz="1400" baseline="0" dirty="0" smtClean="0"/>
              <a:t> example, since 2008, DEQ’s EPA grant has decreased by 7%. </a:t>
            </a:r>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Since then, the amount of General Fund allocation steadily declined until its elimination from hazardous</a:t>
            </a:r>
            <a:r>
              <a:rPr lang="en-US" sz="1400" baseline="0" dirty="0" smtClean="0"/>
              <a:t> waste funding</a:t>
            </a:r>
            <a:r>
              <a:rPr lang="en-US" sz="1400" dirty="0" smtClean="0"/>
              <a:t> in 2015.</a:t>
            </a:r>
            <a:endParaRPr lang="en-US" sz="1400" strike="sngStrike" baseline="0" dirty="0" smtClean="0"/>
          </a:p>
          <a:p>
            <a:pPr defTabSz="931774">
              <a:defRPr/>
            </a:pPr>
            <a:r>
              <a:rPr lang="en-US" sz="1400" b="1" dirty="0" smtClean="0"/>
              <a:t>--------------------------</a:t>
            </a:r>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err="1" smtClean="0"/>
              <a:t>Ans</a:t>
            </a:r>
            <a:r>
              <a:rPr lang="en-US" sz="1400" b="0" i="1" baseline="0" dirty="0" smtClean="0"/>
              <a:t>: it is an agency allocation decision for those state funds received, in the past other programs such as air and water had high priority 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err="1" smtClean="0"/>
              <a:t>Ans</a:t>
            </a:r>
            <a:r>
              <a:rPr lang="en-US" sz="1400" b="0" i="1" baseline="0" dirty="0" smtClean="0"/>
              <a:t>:</a:t>
            </a:r>
            <a:r>
              <a:rPr lang="en-US" sz="1400" b="0" baseline="0" dirty="0" smtClean="0"/>
              <a:t> </a:t>
            </a:r>
            <a:r>
              <a:rPr lang="en-US" sz="1400" b="0" i="1" baseline="0" dirty="0" smtClean="0"/>
              <a:t>Trend towards fee-based programs. Many entities pay fees associated with several DEQ programs (e.g., land, air , water) and DEQ had to make policy decisions about which fee increases to prioritize in order to not overburden the regulated community. Now is the hazardous waste program  time 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86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b="1" smtClean="0"/>
              <a:t>In conclusion, DEQ recommends that the Environmental Quality Commission adopt Phase One of the proposed rules in Attachment A as part of chapter 340 of the Oregon Administrative Rules.</a:t>
            </a:r>
          </a:p>
          <a:p>
            <a:pPr eaLnBrk="1" hangingPunct="1">
              <a:spcBef>
                <a:spcPct val="0"/>
              </a:spcBef>
            </a:pPr>
            <a:endParaRPr lang="en-US" altLang="en-US" smtClean="0"/>
          </a:p>
          <a:p>
            <a:pPr eaLnBrk="1" hangingPunct="1">
              <a:spcBef>
                <a:spcPct val="0"/>
              </a:spcBef>
            </a:pPr>
            <a:r>
              <a:rPr lang="en-US" altLang="en-US" smtClean="0"/>
              <a:t>If you have any questions, I’d be happy to answer them. </a:t>
            </a:r>
          </a:p>
          <a:p>
            <a:pPr eaLnBrk="1" hangingPunct="1">
              <a:spcBef>
                <a:spcPct val="0"/>
              </a:spcBef>
            </a:pPr>
            <a:endParaRPr lang="en-US" altLang="en-US" smtClean="0"/>
          </a:p>
          <a:p>
            <a:pPr eaLnBrk="1" hangingPunct="1">
              <a:spcBef>
                <a:spcPct val="0"/>
              </a:spcBef>
            </a:pPr>
            <a:r>
              <a:rPr lang="en-US" altLang="en-US" smtClean="0"/>
              <a:t>(Wait for EQC actions)</a:t>
            </a:r>
          </a:p>
          <a:p>
            <a:pPr eaLnBrk="1" hangingPunct="1">
              <a:spcBef>
                <a:spcPct val="0"/>
              </a:spcBef>
            </a:pPr>
            <a:endParaRPr lang="en-US" altLang="en-US" smtClean="0"/>
          </a:p>
          <a:p>
            <a:pPr eaLnBrk="1" hangingPunct="1">
              <a:spcBef>
                <a:spcPct val="0"/>
              </a:spcBef>
            </a:pPr>
            <a:r>
              <a:rPr lang="en-US" altLang="en-US" b="1" smtClean="0"/>
              <a:t>Thank you, Commissioners.</a:t>
            </a:r>
          </a:p>
          <a:p>
            <a:pPr eaLnBrk="1" hangingPunct="1">
              <a:spcBef>
                <a:spcPct val="0"/>
              </a:spcBef>
            </a:pPr>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47FEC-0461-4FCE-81E5-53BF9F11FEB1}"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41194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381000"/>
            <a:ext cx="4114800" cy="3086100"/>
          </a:xfrm>
        </p:spPr>
      </p:sp>
      <p:sp>
        <p:nvSpPr>
          <p:cNvPr id="3" name="Notes Placeholder 2"/>
          <p:cNvSpPr>
            <a:spLocks noGrp="1"/>
          </p:cNvSpPr>
          <p:nvPr>
            <p:ph type="body" idx="1"/>
          </p:nvPr>
        </p:nvSpPr>
        <p:spPr>
          <a:xfrm>
            <a:off x="685800" y="3581400"/>
            <a:ext cx="5486400" cy="441960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1450" indent="-171450">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297752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6038" y="381000"/>
            <a:ext cx="4114800" cy="3086100"/>
          </a:xfrm>
        </p:spPr>
      </p:sp>
      <p:sp>
        <p:nvSpPr>
          <p:cNvPr id="3" name="Notes Placeholder 2"/>
          <p:cNvSpPr>
            <a:spLocks noGrp="1"/>
          </p:cNvSpPr>
          <p:nvPr>
            <p:ph type="body" idx="1"/>
          </p:nvPr>
        </p:nvSpPr>
        <p:spPr>
          <a:xfrm>
            <a:off x="685800" y="3581400"/>
            <a:ext cx="5486400" cy="4419600"/>
          </a:xfrm>
        </p:spPr>
        <p:txBody>
          <a:bodyPr/>
          <a:lstStyle/>
          <a:p>
            <a:pPr defTabSz="1196346">
              <a:defRPr/>
            </a:pPr>
            <a:r>
              <a:rPr lang="en-US" b="1" dirty="0" smtClean="0">
                <a:latin typeface="Times New Roman" panose="02020603050405020304" pitchFamily="18" charset="0"/>
                <a:cs typeface="Times New Roman" panose="02020603050405020304" pitchFamily="18" charset="0"/>
              </a:rPr>
              <a:t>Ed Note: Summarize key questions, don’t read.</a:t>
            </a:r>
            <a:r>
              <a:rPr lang="en-US" b="1" baseline="0" dirty="0" smtClean="0">
                <a:latin typeface="Times New Roman" panose="02020603050405020304" pitchFamily="18" charset="0"/>
                <a:cs typeface="Times New Roman" panose="02020603050405020304" pitchFamily="18" charset="0"/>
              </a:rPr>
              <a:t> </a:t>
            </a:r>
          </a:p>
          <a:p>
            <a:pPr defTabSz="1196346">
              <a:defRPr/>
            </a:pPr>
            <a:endParaRPr lang="en-US" b="1" dirty="0" smtClean="0">
              <a:latin typeface="Times New Roman" panose="02020603050405020304" pitchFamily="18" charset="0"/>
              <a:cs typeface="Times New Roman" panose="02020603050405020304" pitchFamily="18" charset="0"/>
            </a:endParaRPr>
          </a:p>
          <a:p>
            <a:pPr defTabSz="1196346">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4315" indent="-224315">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the fee proposals for permitting, I would like to give you today’s three key questions to keep in mind as we move forward with discussion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4315" indent="-224315">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4315" indent="-224315">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147726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3/27/2019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3/27/2019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2A22D-28BB-4041-B5B0-00B0CB43421F}" type="datetime1">
              <a:rPr lang="en-US" smtClean="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606233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315CC-D248-4326-A82F-EDCFAA9FDAAA}" type="datetime1">
              <a:rPr lang="en-US" smtClean="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33006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39898-70D9-40BA-9A1A-E3B24438B95A}" type="datetime1">
              <a:rPr lang="en-US" smtClean="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672279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8AD6C-7939-4935-8D35-302955BB8E10}" type="datetime1">
              <a:rPr lang="en-US" smtClean="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34359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8FBA1-BF9E-4838-9A89-D3300994985E}" type="datetime1">
              <a:rPr lang="en-US" smtClean="0"/>
              <a:t>3/27/2019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16063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CF1079-2C8D-4E94-BF5E-01ADE645D775}" type="datetime1">
              <a:rPr lang="en-US" smtClean="0"/>
              <a:t>3/27/2019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42331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09146-1E8C-43DF-9C15-AC8064B777D1}" type="datetime1">
              <a:rPr lang="en-US" smtClean="0"/>
              <a:t>3/27/2019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07848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8AFB7-36B4-40BC-A9BD-4718FFDCABB5}" type="datetime1">
              <a:rPr lang="en-US" smtClean="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9102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16964-97F3-4369-9F16-07959C2A837E}" type="datetime1">
              <a:rPr lang="en-US" smtClean="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008082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C906B-5D44-408C-BCE6-8CC046C263F9}" type="datetime1">
              <a:rPr lang="en-US" smtClean="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167745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78421-9A3A-4EDB-8138-4232E8C2CC98}" type="datetime1">
              <a:rPr lang="en-US" smtClean="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75116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C5687E81-4055-4EA3-A84B-CA3A3B7E245D}" type="datetimeFigureOut">
              <a:rPr lang="en-US"/>
              <a:pPr>
                <a:defRPr/>
              </a:pPr>
              <a:t>3/27/2019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0AE47128-ED51-49D4-AC0C-615129EFD610}" type="slidenum">
              <a:rPr lang="en-US" altLang="en-US"/>
              <a:pPr>
                <a:defRPr/>
              </a:pPr>
              <a:t>‹#›</a:t>
            </a:fld>
            <a:endParaRPr lang="en-US" altLang="en-US"/>
          </a:p>
        </p:txBody>
      </p:sp>
    </p:spTree>
    <p:extLst>
      <p:ext uri="{BB962C8B-B14F-4D97-AF65-F5344CB8AC3E}">
        <p14:creationId xmlns:p14="http://schemas.microsoft.com/office/powerpoint/2010/main" val="2113900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B8F8A595-0288-4E7D-A9FC-398FEFCE370B}" type="datetimeFigureOut">
              <a:rPr lang="en-US"/>
              <a:pPr>
                <a:defRPr/>
              </a:pPr>
              <a:t>3/27/2019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8177EE4-E9AA-463A-B560-AA1D3A93DFA6}" type="slidenum">
              <a:rPr lang="en-US" altLang="en-US"/>
              <a:pPr>
                <a:defRPr/>
              </a:pPr>
              <a:t>‹#›</a:t>
            </a:fld>
            <a:endParaRPr lang="en-US" altLang="en-US"/>
          </a:p>
        </p:txBody>
      </p:sp>
    </p:spTree>
    <p:extLst>
      <p:ext uri="{BB962C8B-B14F-4D97-AF65-F5344CB8AC3E}">
        <p14:creationId xmlns:p14="http://schemas.microsoft.com/office/powerpoint/2010/main" val="1522306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94707A89-8DB8-44F0-AAB9-9191CB5EF928}" type="datetimeFigureOut">
              <a:rPr lang="en-US"/>
              <a:pPr>
                <a:defRPr/>
              </a:pPr>
              <a:t>3/27/2019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613C2764-D9E5-4D34-ACF5-FDE3094C30C3}" type="slidenum">
              <a:rPr lang="en-US" altLang="en-US"/>
              <a:pPr>
                <a:defRPr/>
              </a:pPr>
              <a:t>‹#›</a:t>
            </a:fld>
            <a:endParaRPr lang="en-US" altLang="en-US"/>
          </a:p>
        </p:txBody>
      </p:sp>
    </p:spTree>
    <p:extLst>
      <p:ext uri="{BB962C8B-B14F-4D97-AF65-F5344CB8AC3E}">
        <p14:creationId xmlns:p14="http://schemas.microsoft.com/office/powerpoint/2010/main" val="2379113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14A86C4-B0D4-4833-9AD0-F508439811D6}" type="datetimeFigureOut">
              <a:rPr lang="en-US"/>
              <a:pPr>
                <a:defRPr/>
              </a:pPr>
              <a:t>3/27/2019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0C3C298-BF80-49DA-B8D9-C43816B44E45}" type="slidenum">
              <a:rPr lang="en-US" altLang="en-US"/>
              <a:pPr>
                <a:defRPr/>
              </a:pPr>
              <a:t>‹#›</a:t>
            </a:fld>
            <a:endParaRPr lang="en-US" altLang="en-US"/>
          </a:p>
        </p:txBody>
      </p:sp>
    </p:spTree>
    <p:extLst>
      <p:ext uri="{BB962C8B-B14F-4D97-AF65-F5344CB8AC3E}">
        <p14:creationId xmlns:p14="http://schemas.microsoft.com/office/powerpoint/2010/main" val="204489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E7B9EA2A-27D9-4E87-B454-E2EAD30F6141}" type="datetimeFigureOut">
              <a:rPr lang="en-US"/>
              <a:pPr>
                <a:defRPr/>
              </a:pPr>
              <a:t>3/27/2019</a:t>
            </a:fld>
            <a:endParaRPr lang="en-US"/>
          </a:p>
        </p:txBody>
      </p:sp>
      <p:sp>
        <p:nvSpPr>
          <p:cNvPr id="8"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608BAB9-A3BF-4C73-9BB1-E9B1C25645E6}" type="slidenum">
              <a:rPr lang="en-US" altLang="en-US"/>
              <a:pPr>
                <a:defRPr/>
              </a:pPr>
              <a:t>‹#›</a:t>
            </a:fld>
            <a:endParaRPr lang="en-US" altLang="en-US"/>
          </a:p>
        </p:txBody>
      </p:sp>
    </p:spTree>
    <p:extLst>
      <p:ext uri="{BB962C8B-B14F-4D97-AF65-F5344CB8AC3E}">
        <p14:creationId xmlns:p14="http://schemas.microsoft.com/office/powerpoint/2010/main" val="1042115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7065E34-092A-45C2-80A1-8CE3775C7602}" type="datetimeFigureOut">
              <a:rPr lang="en-US"/>
              <a:pPr>
                <a:defRPr/>
              </a:pPr>
              <a:t>3/27/2019</a:t>
            </a:fld>
            <a:endParaRPr lang="en-US"/>
          </a:p>
        </p:txBody>
      </p:sp>
      <p:sp>
        <p:nvSpPr>
          <p:cNvPr id="4"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33D2272-B0D8-44FC-8F85-7CA67FFFD393}" type="slidenum">
              <a:rPr lang="en-US" altLang="en-US"/>
              <a:pPr>
                <a:defRPr/>
              </a:pPr>
              <a:t>‹#›</a:t>
            </a:fld>
            <a:endParaRPr lang="en-US" altLang="en-US"/>
          </a:p>
        </p:txBody>
      </p:sp>
    </p:spTree>
    <p:extLst>
      <p:ext uri="{BB962C8B-B14F-4D97-AF65-F5344CB8AC3E}">
        <p14:creationId xmlns:p14="http://schemas.microsoft.com/office/powerpoint/2010/main" val="1837581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8402361-27D8-4101-A6FB-12732D1819C5}" type="datetimeFigureOut">
              <a:rPr lang="en-US"/>
              <a:pPr>
                <a:defRPr/>
              </a:pPr>
              <a:t>3/27/2019</a:t>
            </a:fld>
            <a:endParaRPr lang="en-US"/>
          </a:p>
        </p:txBody>
      </p:sp>
      <p:sp>
        <p:nvSpPr>
          <p:cNvPr id="3"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1669916D-5A53-4F4F-89F3-3E4761FB8F9F}" type="slidenum">
              <a:rPr lang="en-US" altLang="en-US"/>
              <a:pPr>
                <a:defRPr/>
              </a:pPr>
              <a:t>‹#›</a:t>
            </a:fld>
            <a:endParaRPr lang="en-US" altLang="en-US"/>
          </a:p>
        </p:txBody>
      </p:sp>
    </p:spTree>
    <p:extLst>
      <p:ext uri="{BB962C8B-B14F-4D97-AF65-F5344CB8AC3E}">
        <p14:creationId xmlns:p14="http://schemas.microsoft.com/office/powerpoint/2010/main" val="161775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3/27/2019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A7614C6-2346-4D3A-A3AA-F74B561DE3E5}" type="datetimeFigureOut">
              <a:rPr lang="en-US"/>
              <a:pPr>
                <a:defRPr/>
              </a:pPr>
              <a:t>3/27/2019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4B169AB-99C9-4BEF-8AC3-208A5C669B45}" type="slidenum">
              <a:rPr lang="en-US" altLang="en-US"/>
              <a:pPr>
                <a:defRPr/>
              </a:pPr>
              <a:t>‹#›</a:t>
            </a:fld>
            <a:endParaRPr lang="en-US" altLang="en-US"/>
          </a:p>
        </p:txBody>
      </p:sp>
    </p:spTree>
    <p:extLst>
      <p:ext uri="{BB962C8B-B14F-4D97-AF65-F5344CB8AC3E}">
        <p14:creationId xmlns:p14="http://schemas.microsoft.com/office/powerpoint/2010/main" val="2124146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CCAFE40-4BB4-4B06-B96F-4B7D80D8671D}" type="datetimeFigureOut">
              <a:rPr lang="en-US"/>
              <a:pPr>
                <a:defRPr/>
              </a:pPr>
              <a:t>3/27/2019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EAD763E9-5220-4D62-8C5C-802525FB83D6}" type="slidenum">
              <a:rPr lang="en-US" altLang="en-US"/>
              <a:pPr>
                <a:defRPr/>
              </a:pPr>
              <a:t>‹#›</a:t>
            </a:fld>
            <a:endParaRPr lang="en-US" altLang="en-US"/>
          </a:p>
        </p:txBody>
      </p:sp>
    </p:spTree>
    <p:extLst>
      <p:ext uri="{BB962C8B-B14F-4D97-AF65-F5344CB8AC3E}">
        <p14:creationId xmlns:p14="http://schemas.microsoft.com/office/powerpoint/2010/main" val="2961109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860E7FC6-0020-4882-BBF7-CE2913913F0B}" type="datetimeFigureOut">
              <a:rPr lang="en-US"/>
              <a:pPr>
                <a:defRPr/>
              </a:pPr>
              <a:t>3/27/2019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D2D44AB-D390-4610-9EFF-B1DA5F45E339}" type="slidenum">
              <a:rPr lang="en-US" altLang="en-US"/>
              <a:pPr>
                <a:defRPr/>
              </a:pPr>
              <a:t>‹#›</a:t>
            </a:fld>
            <a:endParaRPr lang="en-US" altLang="en-US"/>
          </a:p>
        </p:txBody>
      </p:sp>
    </p:spTree>
    <p:extLst>
      <p:ext uri="{BB962C8B-B14F-4D97-AF65-F5344CB8AC3E}">
        <p14:creationId xmlns:p14="http://schemas.microsoft.com/office/powerpoint/2010/main" val="282690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2148ED6-0A47-4C0A-B8A5-9A99810276B3}" type="datetimeFigureOut">
              <a:rPr lang="en-US"/>
              <a:pPr>
                <a:defRPr/>
              </a:pPr>
              <a:t>3/27/2019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B52A14D5-F752-4F41-BBB8-0B450F2A0F2D}" type="slidenum">
              <a:rPr lang="en-US" altLang="en-US"/>
              <a:pPr>
                <a:defRPr/>
              </a:pPr>
              <a:t>‹#›</a:t>
            </a:fld>
            <a:endParaRPr lang="en-US" altLang="en-US"/>
          </a:p>
        </p:txBody>
      </p:sp>
    </p:spTree>
    <p:extLst>
      <p:ext uri="{BB962C8B-B14F-4D97-AF65-F5344CB8AC3E}">
        <p14:creationId xmlns:p14="http://schemas.microsoft.com/office/powerpoint/2010/main" val="2805120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3/27/2019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3/27/2019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3/27/2019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3/27/2019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3/27/2019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3/27/2019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3/27/2019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CD368-433C-40A6-B8E3-989E6B8446DA}" type="datetime1">
              <a:rPr lang="en-US" smtClean="0"/>
              <a:t>3/27/2019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99293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34971E0-3DC6-4B87-B50F-C5BD5EE81099}" type="datetimeFigureOut">
              <a:rPr lang="en-US"/>
              <a:pPr>
                <a:defRPr/>
              </a:pPr>
              <a:t>3/27/2019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CBED54-B5AA-4104-9DFC-3EF92C28C9AD}" type="slidenum">
              <a:rPr lang="en-US" altLang="en-US"/>
              <a:pPr>
                <a:defRPr/>
              </a:pPr>
              <a:t>‹#›</a:t>
            </a:fld>
            <a:endParaRPr lang="en-US" altLang="en-US"/>
          </a:p>
        </p:txBody>
      </p:sp>
    </p:spTree>
    <p:extLst>
      <p:ext uri="{BB962C8B-B14F-4D97-AF65-F5344CB8AC3E}">
        <p14:creationId xmlns:p14="http://schemas.microsoft.com/office/powerpoint/2010/main" val="3579674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8.jpg"/><Relationship Id="rId4" Type="http://schemas.openxmlformats.org/officeDocument/2006/relationships/hyperlink" Target="https://www.oregonlaws.org/ors/466.045"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3" Type="http://schemas.openxmlformats.org/officeDocument/2006/relationships/hyperlink" Target="http://www.oregon.gov/deq/about-us/eqc/Pages/default.aspx" TargetMode="External"/><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hyperlink" Target="http://arcweb.sos.state.or.us/pages/rules/oars_300/oar_340/340_100.html"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6.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6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7.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latin typeface="Arial" pitchFamily="34" charset="0"/>
                <a:cs typeface="Arial" pitchFamily="34" charset="0"/>
              </a:rPr>
              <a:t>Hazardous Waste Fee Increase EQC Proposal</a:t>
            </a:r>
          </a:p>
          <a:p>
            <a:pPr algn="r"/>
            <a:endParaRPr lang="en-US" sz="3600" dirty="0" smtClean="0">
              <a:latin typeface="Arial" pitchFamily="34" charset="0"/>
              <a:cs typeface="Arial" pitchFamily="34" charset="0"/>
            </a:endParaRPr>
          </a:p>
          <a:p>
            <a:pPr algn="r"/>
            <a:endParaRPr lang="en-US" sz="2800" dirty="0" smtClean="0">
              <a:latin typeface="Arial" pitchFamily="34" charset="0"/>
              <a:cs typeface="Arial" pitchFamily="34" charset="0"/>
            </a:endParaRPr>
          </a:p>
          <a:p>
            <a:pPr algn="r">
              <a:lnSpc>
                <a:spcPct val="110000"/>
              </a:lnSpc>
              <a:spcBef>
                <a:spcPts val="0"/>
              </a:spcBef>
            </a:pPr>
            <a:r>
              <a:rPr lang="en-US" sz="2800" dirty="0" smtClean="0"/>
              <a:t>May 16-17, 2019</a:t>
            </a:r>
            <a:endParaRPr lang="en-US" sz="2800" dirty="0" smtClean="0">
              <a:latin typeface="Arial" pitchFamily="34" charset="0"/>
              <a:cs typeface="Arial" pitchFamily="34" charset="0"/>
            </a:endParaRPr>
          </a:p>
          <a:p>
            <a:pPr algn="r">
              <a:lnSpc>
                <a:spcPct val="110000"/>
              </a:lnSpc>
              <a:spcBef>
                <a:spcPts val="0"/>
              </a:spcBef>
            </a:pPr>
            <a:r>
              <a:rPr lang="en-US" sz="2800" dirty="0" smtClean="0"/>
              <a:t>Portland, OR</a:t>
            </a:r>
            <a:endParaRPr lang="en-US" sz="2800" dirty="0" smtClean="0">
              <a:latin typeface="Arial" pitchFamily="34" charset="0"/>
              <a:cs typeface="Arial" pitchFamily="34" charset="0"/>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a:t>
            </a:r>
            <a:r>
              <a:rPr lang="en-US" sz="1000" dirty="0" smtClean="0">
                <a:latin typeface="Arial" pitchFamily="34" charset="0"/>
                <a:cs typeface="Arial" pitchFamily="34" charset="0"/>
              </a:rPr>
              <a:t>Livengood </a:t>
            </a:r>
            <a:r>
              <a:rPr lang="en-US" sz="1000" dirty="0" smtClean="0">
                <a:latin typeface="Arial" pitchFamily="34" charset="0"/>
                <a:cs typeface="Arial" pitchFamily="34" charset="0"/>
              </a:rPr>
              <a:t>  |  </a:t>
            </a:r>
            <a:r>
              <a:rPr lang="en-US" sz="1000" dirty="0" smtClean="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683940920"/>
              </p:ext>
            </p:extLst>
          </p:nvPr>
        </p:nvGraphicFramePr>
        <p:xfrm>
          <a:off x="3525072" y="1302266"/>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80191349"/>
                  </a:ext>
                </a:extLst>
              </a:tr>
            </a:tbl>
          </a:graphicData>
        </a:graphic>
      </p:graphicFrame>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sp>
        <p:nvSpPr>
          <p:cNvPr id="11" name="Striped Right Arrow 10"/>
          <p:cNvSpPr/>
          <p:nvPr/>
        </p:nvSpPr>
        <p:spPr>
          <a:xfrm rot="10800000">
            <a:off x="5342351" y="1011262"/>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639585" y="1207595"/>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a:off x="2071844" y="405062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2171177" y="4165105"/>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21" name="Rounded Rectangle 20"/>
          <p:cNvSpPr/>
          <p:nvPr/>
        </p:nvSpPr>
        <p:spPr>
          <a:xfrm>
            <a:off x="3475525" y="112776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3967964" y="4572000"/>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3977903" y="2024241"/>
            <a:ext cx="930965"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$476K</a:t>
            </a:r>
            <a:endParaRPr lang="en-ZW" b="1" dirty="0">
              <a:solidFill>
                <a:srgbClr val="439777"/>
              </a:solidFill>
            </a:endParaRPr>
          </a:p>
        </p:txBody>
      </p:sp>
      <p:sp>
        <p:nvSpPr>
          <p:cNvPr id="23" name="TextBox 22"/>
          <p:cNvSpPr txBox="1"/>
          <p:nvPr/>
        </p:nvSpPr>
        <p:spPr>
          <a:xfrm>
            <a:off x="4046951" y="1272227"/>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pic>
        <p:nvPicPr>
          <p:cNvPr id="12" name="Picture 11" descr="Logo Color RegularSM.jpg"/>
          <p:cNvPicPr>
            <a:picLocks noChangeAspect="1"/>
          </p:cNvPicPr>
          <p:nvPr/>
        </p:nvPicPr>
        <p:blipFill>
          <a:blip r:embed="rId3" cstate="print"/>
          <a:stretch>
            <a:fillRect/>
          </a:stretch>
        </p:blipFill>
        <p:spPr>
          <a:xfrm>
            <a:off x="8672746" y="6037930"/>
            <a:ext cx="320040" cy="731520"/>
          </a:xfrm>
          <a:prstGeom prst="rect">
            <a:avLst/>
          </a:prstGeom>
        </p:spPr>
      </p:pic>
    </p:spTree>
    <p:extLst>
      <p:ext uri="{BB962C8B-B14F-4D97-AF65-F5344CB8AC3E}">
        <p14:creationId xmlns:p14="http://schemas.microsoft.com/office/powerpoint/2010/main" val="37649422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1" grpId="0" animBg="1"/>
      <p:bldP spid="15" grpId="0"/>
      <p:bldP spid="16"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#1</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62</a:t>
            </a:r>
            <a:r>
              <a:rPr lang="en-US" sz="2800" dirty="0"/>
              <a:t>% </a:t>
            </a:r>
            <a:r>
              <a:rPr lang="en-US" sz="2800" dirty="0" smtClean="0"/>
              <a:t>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4056714712"/>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$30,375</a:t>
                      </a:r>
                      <a:endParaRPr lang="en-US" sz="2400" dirty="0"/>
                    </a:p>
                  </a:txBody>
                  <a:tcPr>
                    <a:solidFill>
                      <a:srgbClr val="9FD5C0"/>
                    </a:solidFill>
                  </a:tcPr>
                </a:tc>
                <a:tc>
                  <a:txBody>
                    <a:bodyPr/>
                    <a:lstStyle/>
                    <a:p>
                      <a:pPr algn="ctr"/>
                      <a:r>
                        <a:rPr lang="en-US" sz="2400" dirty="0" smtClean="0"/>
                        <a:t>$11,625</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$121,500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$243,000</a:t>
                      </a:r>
                      <a:endParaRPr lang="en-US" sz="2400" dirty="0"/>
                    </a:p>
                  </a:txBody>
                  <a:tcPr>
                    <a:solidFill>
                      <a:srgbClr val="9FD5C0"/>
                    </a:solidFill>
                  </a:tcPr>
                </a:tc>
                <a:tc>
                  <a:txBody>
                    <a:bodyPr/>
                    <a:lstStyle/>
                    <a:p>
                      <a:pPr algn="ctr"/>
                      <a:r>
                        <a:rPr lang="en-US" sz="2400" dirty="0" smtClean="0"/>
                        <a:t>$93,000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$162,750 revenue</a:t>
            </a:r>
            <a:endParaRPr lang="en-US" sz="2800" dirty="0"/>
          </a:p>
        </p:txBody>
      </p:sp>
    </p:spTree>
    <p:extLst>
      <p:ext uri="{BB962C8B-B14F-4D97-AF65-F5344CB8AC3E}">
        <p14:creationId xmlns:p14="http://schemas.microsoft.com/office/powerpoint/2010/main" val="141797093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#2</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31% 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3393029094"/>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$24,500</a:t>
                      </a:r>
                      <a:endParaRPr lang="en-US" sz="2400" dirty="0"/>
                    </a:p>
                  </a:txBody>
                  <a:tcPr>
                    <a:solidFill>
                      <a:srgbClr val="9FD5C0"/>
                    </a:solidFill>
                  </a:tcPr>
                </a:tc>
                <a:tc>
                  <a:txBody>
                    <a:bodyPr/>
                    <a:lstStyle/>
                    <a:p>
                      <a:pPr algn="ctr"/>
                      <a:r>
                        <a:rPr lang="en-US" sz="2400" dirty="0" smtClean="0"/>
                        <a:t>$5,750</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$98,500</a:t>
                      </a:r>
                      <a:endParaRPr lang="en-US" sz="2400" dirty="0"/>
                    </a:p>
                  </a:txBody>
                  <a:tcPr>
                    <a:solidFill>
                      <a:srgbClr val="9FD5C0"/>
                    </a:solidFill>
                  </a:tcPr>
                </a:tc>
                <a:tc>
                  <a:txBody>
                    <a:bodyPr/>
                    <a:lstStyle/>
                    <a:p>
                      <a:pPr algn="ctr"/>
                      <a:r>
                        <a:rPr lang="en-US" sz="2400" dirty="0" smtClean="0"/>
                        <a:t>$23,500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$196,500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$81,500 revenue</a:t>
            </a:r>
            <a:endParaRPr lang="en-US" sz="2800" dirty="0"/>
          </a:p>
        </p:txBody>
      </p:sp>
    </p:spTree>
    <p:extLst>
      <p:ext uri="{BB962C8B-B14F-4D97-AF65-F5344CB8AC3E}">
        <p14:creationId xmlns:p14="http://schemas.microsoft.com/office/powerpoint/2010/main" val="297978198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Proposal #2 </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3999" cy="6858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smtClean="0">
                <a:solidFill>
                  <a:schemeClr val="bg1"/>
                </a:solidFill>
              </a:rPr>
              <a:t>Permit Modification Fee Increase</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14</a:t>
            </a:fld>
            <a:endParaRPr lang="en-US"/>
          </a:p>
        </p:txBody>
      </p:sp>
    </p:spTree>
    <p:extLst>
      <p:ext uri="{BB962C8B-B14F-4D97-AF65-F5344CB8AC3E}">
        <p14:creationId xmlns:p14="http://schemas.microsoft.com/office/powerpoint/2010/main" val="4143598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26774" y="1523676"/>
            <a:ext cx="8001000" cy="3200724"/>
          </a:xfrm>
          <a:solidFill>
            <a:schemeClr val="bg1"/>
          </a:solidFill>
        </p:spPr>
        <p:txBody>
          <a:bodyPr>
            <a:noAutofit/>
          </a:bodyPr>
          <a:lstStyle/>
          <a:p>
            <a:pPr algn="l"/>
            <a:r>
              <a:rPr lang="en-US" sz="3000" dirty="0" smtClean="0">
                <a:solidFill>
                  <a:schemeClr val="tx1"/>
                </a:solidFill>
              </a:rPr>
              <a:t>Increase all Modification Fees to High</a:t>
            </a:r>
            <a:endParaRPr lang="en-US" sz="800" dirty="0"/>
          </a:p>
          <a:p>
            <a:pPr algn="l"/>
            <a:endParaRPr lang="en-US" sz="800" dirty="0"/>
          </a:p>
          <a:p>
            <a:pPr algn="l">
              <a:spcBef>
                <a:spcPts val="0"/>
              </a:spcBef>
            </a:pPr>
            <a:r>
              <a:rPr lang="en-US" sz="3000" dirty="0" smtClean="0"/>
              <a:t> </a:t>
            </a:r>
          </a:p>
          <a:p>
            <a:pPr algn="l">
              <a:spcBef>
                <a:spcPts val="0"/>
              </a:spcBef>
            </a:pPr>
            <a:endParaRPr lang="en-US" sz="3000" dirty="0" smtClean="0"/>
          </a:p>
          <a:p>
            <a:pPr algn="l">
              <a:spcBef>
                <a:spcPts val="0"/>
              </a:spcBef>
            </a:pPr>
            <a:endParaRPr lang="en-US" sz="3000" dirty="0"/>
          </a:p>
          <a:p>
            <a:pPr algn="l">
              <a:spcBef>
                <a:spcPts val="0"/>
              </a:spcBef>
            </a:pPr>
            <a:endParaRPr lang="en-US" sz="3000" dirty="0"/>
          </a:p>
          <a:p>
            <a:pPr algn="l">
              <a:spcBef>
                <a:spcPts val="0"/>
              </a:spcBef>
            </a:pPr>
            <a:endParaRPr lang="en-US" sz="3000" dirty="0" smtClean="0"/>
          </a:p>
          <a:p>
            <a:pPr algn="l">
              <a:spcBef>
                <a:spcPts val="0"/>
              </a:spcBef>
            </a:pPr>
            <a:endParaRPr lang="en-US" sz="1200" dirty="0" smtClean="0"/>
          </a:p>
          <a:p>
            <a:r>
              <a:rPr lang="en-US" sz="3000" dirty="0" smtClean="0">
                <a:solidFill>
                  <a:schemeClr val="accent3"/>
                </a:solidFill>
              </a:rPr>
              <a:t>$</a:t>
            </a:r>
            <a:r>
              <a:rPr lang="en-US" sz="2800" dirty="0" smtClean="0">
                <a:solidFill>
                  <a:schemeClr val="accent3"/>
                </a:solidFill>
              </a:rPr>
              <a:t>33,450 </a:t>
            </a:r>
            <a:r>
              <a:rPr lang="en-US" sz="2800" dirty="0" smtClean="0">
                <a:solidFill>
                  <a:schemeClr val="tx1"/>
                </a:solidFill>
              </a:rPr>
              <a:t>estimated potential revenue annually</a:t>
            </a:r>
          </a:p>
          <a:p>
            <a:r>
              <a:rPr lang="en-US" sz="2800" dirty="0" smtClean="0">
                <a:solidFill>
                  <a:schemeClr val="tx1"/>
                </a:solidFill>
              </a:rPr>
              <a:t>based on 20-yr average of three mod requests  </a:t>
            </a:r>
            <a:endParaRPr lang="en-US" sz="2800" dirty="0">
              <a:solidFill>
                <a:schemeClr val="tx1"/>
              </a:solidFill>
            </a:endParaRPr>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Modification Fee </a:t>
            </a:r>
            <a:r>
              <a:rPr lang="en-US" sz="3200" dirty="0" smtClean="0">
                <a:solidFill>
                  <a:schemeClr val="bg1"/>
                </a:solidFill>
              </a:rPr>
              <a:t>Proposal</a:t>
            </a:r>
            <a:endParaRPr lang="en-US" sz="3200" dirty="0">
              <a:solidFill>
                <a:schemeClr val="bg1"/>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50780595"/>
              </p:ext>
            </p:extLst>
          </p:nvPr>
        </p:nvGraphicFramePr>
        <p:xfrm>
          <a:off x="571500" y="2209800"/>
          <a:ext cx="8001000" cy="2087232"/>
        </p:xfrm>
        <a:graphic>
          <a:graphicData uri="http://schemas.openxmlformats.org/drawingml/2006/table">
            <a:tbl>
              <a:tblPr firstRow="1" bandRow="1">
                <a:tableStyleId>{F5AB1C69-6EDB-4FF4-983F-18BD219EF322}</a:tableStyleId>
              </a:tblPr>
              <a:tblGrid>
                <a:gridCol w="1121770">
                  <a:extLst>
                    <a:ext uri="{9D8B030D-6E8A-4147-A177-3AD203B41FA5}">
                      <a16:colId xmlns:a16="http://schemas.microsoft.com/office/drawing/2014/main" val="85787300"/>
                    </a:ext>
                  </a:extLst>
                </a:gridCol>
                <a:gridCol w="1278530">
                  <a:extLst>
                    <a:ext uri="{9D8B030D-6E8A-4147-A177-3AD203B41FA5}">
                      <a16:colId xmlns:a16="http://schemas.microsoft.com/office/drawing/2014/main" val="4262820624"/>
                    </a:ext>
                  </a:extLst>
                </a:gridCol>
                <a:gridCol w="1600200">
                  <a:extLst>
                    <a:ext uri="{9D8B030D-6E8A-4147-A177-3AD203B41FA5}">
                      <a16:colId xmlns:a16="http://schemas.microsoft.com/office/drawing/2014/main" val="571535773"/>
                    </a:ext>
                  </a:extLst>
                </a:gridCol>
                <a:gridCol w="2133600">
                  <a:extLst>
                    <a:ext uri="{9D8B030D-6E8A-4147-A177-3AD203B41FA5}">
                      <a16:colId xmlns:a16="http://schemas.microsoft.com/office/drawing/2014/main" val="1065264742"/>
                    </a:ext>
                  </a:extLst>
                </a:gridCol>
                <a:gridCol w="1866900">
                  <a:extLst>
                    <a:ext uri="{9D8B030D-6E8A-4147-A177-3AD203B41FA5}">
                      <a16:colId xmlns:a16="http://schemas.microsoft.com/office/drawing/2014/main" val="2478277204"/>
                    </a:ext>
                  </a:extLst>
                </a:gridCol>
              </a:tblGrid>
              <a:tr h="557972">
                <a:tc>
                  <a:txBody>
                    <a:bodyPr/>
                    <a:lstStyle/>
                    <a:p>
                      <a:pPr algn="ctr"/>
                      <a:r>
                        <a:rPr lang="en-US" sz="2000" dirty="0" smtClean="0"/>
                        <a:t>Mod</a:t>
                      </a:r>
                      <a:r>
                        <a:rPr lang="en-US" sz="2000" baseline="0" dirty="0" smtClean="0"/>
                        <a:t> Class</a:t>
                      </a:r>
                      <a:r>
                        <a:rPr lang="en-US" sz="2000" dirty="0" smtClean="0"/>
                        <a:t> #</a:t>
                      </a:r>
                      <a:endParaRPr lang="en-US" sz="2000" dirty="0" smtClean="0">
                        <a:solidFill>
                          <a:schemeClr val="tx1"/>
                        </a:solidFill>
                      </a:endParaRPr>
                    </a:p>
                  </a:txBody>
                  <a:tcPr anchor="ctr">
                    <a:solidFill>
                      <a:srgbClr val="439777"/>
                    </a:solidFill>
                  </a:tcPr>
                </a:tc>
                <a:tc>
                  <a:txBody>
                    <a:bodyPr/>
                    <a:lstStyle/>
                    <a:p>
                      <a:pPr algn="ctr"/>
                      <a:r>
                        <a:rPr lang="en-US" sz="2000" dirty="0" smtClean="0"/>
                        <a:t>Workload</a:t>
                      </a:r>
                      <a:endParaRPr lang="en-ZW" sz="2000" dirty="0">
                        <a:solidFill>
                          <a:schemeClr val="tx1"/>
                        </a:solidFill>
                      </a:endParaRPr>
                    </a:p>
                  </a:txBody>
                  <a:tcPr anchor="ctr">
                    <a:solidFill>
                      <a:srgbClr val="439777"/>
                    </a:solidFill>
                  </a:tcPr>
                </a:tc>
                <a:tc>
                  <a:txBody>
                    <a:bodyPr/>
                    <a:lstStyle/>
                    <a:p>
                      <a:pPr algn="ctr"/>
                      <a:r>
                        <a:rPr lang="en-US" sz="2000" dirty="0" smtClean="0"/>
                        <a:t>Current</a:t>
                      </a:r>
                      <a:endParaRPr lang="en-ZW" sz="2000" dirty="0">
                        <a:solidFill>
                          <a:schemeClr val="tx1"/>
                        </a:solidFill>
                      </a:endParaRPr>
                    </a:p>
                  </a:txBody>
                  <a:tcPr anchor="ctr">
                    <a:solidFill>
                      <a:srgbClr val="439777"/>
                    </a:solidFill>
                  </a:tcPr>
                </a:tc>
                <a:tc>
                  <a:txBody>
                    <a:bodyPr/>
                    <a:lstStyle/>
                    <a:p>
                      <a:pPr algn="ctr"/>
                      <a:r>
                        <a:rPr lang="en-US" sz="2000" dirty="0" smtClean="0"/>
                        <a:t>New</a:t>
                      </a:r>
                    </a:p>
                    <a:p>
                      <a:pPr algn="ctr"/>
                      <a:r>
                        <a:rPr lang="en-US" sz="2000" dirty="0" smtClean="0">
                          <a:solidFill>
                            <a:schemeClr val="bg1"/>
                          </a:solidFill>
                        </a:rPr>
                        <a:t>59% CPI</a:t>
                      </a:r>
                      <a:endParaRPr lang="en-ZW" sz="2000" dirty="0">
                        <a:solidFill>
                          <a:schemeClr val="bg1"/>
                        </a:solidFill>
                      </a:endParaRPr>
                    </a:p>
                  </a:txBody>
                  <a:tcPr anchor="ctr">
                    <a:solidFill>
                      <a:srgbClr val="439777"/>
                    </a:solidFill>
                  </a:tcPr>
                </a:tc>
                <a:tc>
                  <a:txBody>
                    <a:bodyPr/>
                    <a:lstStyle/>
                    <a:p>
                      <a:pPr algn="ctr"/>
                      <a:r>
                        <a:rPr lang="en-US" sz="2000" dirty="0" smtClean="0"/>
                        <a:t>Difference</a:t>
                      </a:r>
                      <a:endParaRPr lang="en-ZW" sz="2000" dirty="0">
                        <a:solidFill>
                          <a:schemeClr val="tx1"/>
                        </a:solidFill>
                      </a:endParaRPr>
                    </a:p>
                  </a:txBody>
                  <a:tcPr anchor="ctr">
                    <a:solidFill>
                      <a:srgbClr val="439777"/>
                    </a:solidFill>
                  </a:tcPr>
                </a:tc>
                <a:extLst>
                  <a:ext uri="{0D108BD9-81ED-4DB2-BD59-A6C34878D82A}">
                    <a16:rowId xmlns:a16="http://schemas.microsoft.com/office/drawing/2014/main" val="3502640601"/>
                  </a:ext>
                </a:extLst>
              </a:tr>
              <a:tr h="462064">
                <a:tc>
                  <a:txBody>
                    <a:bodyPr/>
                    <a:lstStyle/>
                    <a:p>
                      <a:pPr algn="ctr"/>
                      <a:r>
                        <a:rPr lang="en-US" sz="2000" dirty="0" smtClean="0"/>
                        <a:t>Class 1</a:t>
                      </a:r>
                      <a:endParaRPr lang="en-ZW" sz="2000" dirty="0">
                        <a:solidFill>
                          <a:schemeClr val="tx1"/>
                        </a:solidFill>
                      </a:endParaRPr>
                    </a:p>
                  </a:txBody>
                  <a:tcPr anchor="ctr">
                    <a:solidFill>
                      <a:srgbClr val="8FCDB5"/>
                    </a:solidFill>
                  </a:tcPr>
                </a:tc>
                <a:tc>
                  <a:txBody>
                    <a:bodyPr/>
                    <a:lstStyle/>
                    <a:p>
                      <a:pPr algn="ctr"/>
                      <a:r>
                        <a:rPr lang="en-US" sz="2000" dirty="0" smtClean="0"/>
                        <a:t>High</a:t>
                      </a:r>
                      <a:endParaRPr lang="en-ZW" sz="2000" dirty="0">
                        <a:solidFill>
                          <a:schemeClr val="tx1"/>
                        </a:solidFill>
                      </a:endParaRPr>
                    </a:p>
                  </a:txBody>
                  <a:tcPr anchor="ctr">
                    <a:solidFill>
                      <a:srgbClr val="8FCDB5"/>
                    </a:solidFill>
                  </a:tcPr>
                </a:tc>
                <a:tc>
                  <a:txBody>
                    <a:bodyPr/>
                    <a:lstStyle/>
                    <a:p>
                      <a:pPr algn="ctr"/>
                      <a:r>
                        <a:rPr lang="en-US" sz="2000" dirty="0" smtClean="0"/>
                        <a:t>$2,800</a:t>
                      </a:r>
                      <a:endParaRPr lang="en-ZW" sz="2000" dirty="0">
                        <a:solidFill>
                          <a:schemeClr val="tx1"/>
                        </a:solidFill>
                      </a:endParaRPr>
                    </a:p>
                  </a:txBody>
                  <a:tcPr anchor="ctr">
                    <a:solidFill>
                      <a:srgbClr val="8FCDB5"/>
                    </a:solidFill>
                  </a:tcPr>
                </a:tc>
                <a:tc>
                  <a:txBody>
                    <a:bodyPr/>
                    <a:lstStyle/>
                    <a:p>
                      <a:pPr algn="ctr"/>
                      <a:r>
                        <a:rPr lang="en-US" sz="2000" dirty="0" smtClean="0"/>
                        <a:t>$4,500</a:t>
                      </a:r>
                      <a:endParaRPr lang="en-ZW" sz="2000" dirty="0">
                        <a:solidFill>
                          <a:schemeClr val="tx1"/>
                        </a:solidFill>
                      </a:endParaRPr>
                    </a:p>
                  </a:txBody>
                  <a:tcPr anchor="ctr">
                    <a:solidFill>
                      <a:srgbClr val="8FCDB5"/>
                    </a:solidFill>
                  </a:tcPr>
                </a:tc>
                <a:tc>
                  <a:txBody>
                    <a:bodyPr/>
                    <a:lstStyle/>
                    <a:p>
                      <a:pPr algn="ctr"/>
                      <a:r>
                        <a:rPr lang="en-US" sz="2000" dirty="0" smtClean="0"/>
                        <a:t>$1,700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013601673"/>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2</a:t>
                      </a:r>
                      <a:endParaRPr lang="en-ZW" sz="2000" dirty="0">
                        <a:solidFill>
                          <a:schemeClr val="tx1"/>
                        </a:solidFill>
                      </a:endParaRPr>
                    </a:p>
                  </a:txBody>
                  <a:tcPr anchor="ctr">
                    <a:solidFill>
                      <a:srgbClr val="C5E5D9"/>
                    </a:solidFill>
                  </a:tcPr>
                </a:tc>
                <a:tc>
                  <a:txBody>
                    <a:bodyPr/>
                    <a:lstStyle/>
                    <a:p>
                      <a:pPr algn="ctr"/>
                      <a:r>
                        <a:rPr lang="en-US" sz="2000" dirty="0" smtClean="0"/>
                        <a:t>High</a:t>
                      </a:r>
                      <a:endParaRPr lang="en-ZW" sz="2000" dirty="0">
                        <a:solidFill>
                          <a:schemeClr val="tx1"/>
                        </a:solidFill>
                      </a:endParaRPr>
                    </a:p>
                  </a:txBody>
                  <a:tcPr anchor="ctr">
                    <a:solidFill>
                      <a:srgbClr val="C5E5D9"/>
                    </a:solidFill>
                  </a:tcPr>
                </a:tc>
                <a:tc>
                  <a:txBody>
                    <a:bodyPr/>
                    <a:lstStyle/>
                    <a:p>
                      <a:pPr algn="ctr"/>
                      <a:r>
                        <a:rPr lang="en-US" sz="2000" dirty="0" smtClean="0"/>
                        <a:t>$20,000</a:t>
                      </a:r>
                      <a:endParaRPr lang="en-ZW" sz="2000" dirty="0">
                        <a:solidFill>
                          <a:schemeClr val="tx1"/>
                        </a:solidFill>
                      </a:endParaRPr>
                    </a:p>
                  </a:txBody>
                  <a:tcPr anchor="ctr">
                    <a:solidFill>
                      <a:srgbClr val="C5E5D9"/>
                    </a:solidFill>
                  </a:tcPr>
                </a:tc>
                <a:tc>
                  <a:txBody>
                    <a:bodyPr/>
                    <a:lstStyle/>
                    <a:p>
                      <a:pPr algn="ctr"/>
                      <a:r>
                        <a:rPr lang="en-US" sz="2000" dirty="0" smtClean="0"/>
                        <a:t>$31,800</a:t>
                      </a:r>
                      <a:endParaRPr lang="en-US" sz="2000" dirty="0" smtClean="0">
                        <a:solidFill>
                          <a:schemeClr val="tx1"/>
                        </a:solidFill>
                      </a:endParaRPr>
                    </a:p>
                  </a:txBody>
                  <a:tcPr anchor="ctr">
                    <a:solidFill>
                      <a:srgbClr val="C5E5D9"/>
                    </a:solidFill>
                  </a:tcPr>
                </a:tc>
                <a:tc>
                  <a:txBody>
                    <a:bodyPr/>
                    <a:lstStyle/>
                    <a:p>
                      <a:pPr algn="ctr"/>
                      <a:r>
                        <a:rPr lang="en-US" sz="2000" dirty="0" smtClean="0"/>
                        <a:t>$11,800</a:t>
                      </a:r>
                      <a:endParaRPr lang="en-US" sz="2000" dirty="0" smtClean="0">
                        <a:solidFill>
                          <a:schemeClr val="tx1"/>
                        </a:solidFill>
                      </a:endParaRPr>
                    </a:p>
                  </a:txBody>
                  <a:tcPr anchor="ctr">
                    <a:solidFill>
                      <a:srgbClr val="C5E5D9"/>
                    </a:solidFill>
                  </a:tcPr>
                </a:tc>
                <a:extLst>
                  <a:ext uri="{0D108BD9-81ED-4DB2-BD59-A6C34878D82A}">
                    <a16:rowId xmlns:a16="http://schemas.microsoft.com/office/drawing/2014/main" val="628733247"/>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3</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High</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$31,000</a:t>
                      </a:r>
                      <a:endParaRPr lang="en-ZW" sz="2000" dirty="0">
                        <a:solidFill>
                          <a:schemeClr val="tx1"/>
                        </a:solidFill>
                      </a:endParaRPr>
                    </a:p>
                  </a:txBody>
                  <a:tcPr anchor="ctr">
                    <a:solidFill>
                      <a:srgbClr val="8FCDB5"/>
                    </a:solidFill>
                  </a:tcPr>
                </a:tc>
                <a:tc>
                  <a:txBody>
                    <a:bodyPr/>
                    <a:lstStyle/>
                    <a:p>
                      <a:pPr algn="ctr"/>
                      <a:r>
                        <a:rPr lang="en-US" sz="2000" dirty="0" smtClean="0"/>
                        <a:t>$49,300</a:t>
                      </a:r>
                      <a:endParaRPr lang="en-ZW" sz="2000" dirty="0">
                        <a:solidFill>
                          <a:schemeClr val="tx1"/>
                        </a:solidFill>
                      </a:endParaRPr>
                    </a:p>
                  </a:txBody>
                  <a:tcPr anchor="ctr">
                    <a:solidFill>
                      <a:srgbClr val="8FCDB5"/>
                    </a:solidFill>
                  </a:tcPr>
                </a:tc>
                <a:tc>
                  <a:txBody>
                    <a:bodyPr/>
                    <a:lstStyle/>
                    <a:p>
                      <a:pPr algn="ctr"/>
                      <a:r>
                        <a:rPr lang="en-US" sz="2000" dirty="0" smtClean="0"/>
                        <a:t>$18,300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326014569"/>
                  </a:ext>
                </a:extLst>
              </a:tr>
            </a:tbl>
          </a:graphicData>
        </a:graphic>
      </p:graphicFrame>
      <p:pic>
        <p:nvPicPr>
          <p:cNvPr id="7" name="Picture 6" descr="Logo Color RegularSM.jpg"/>
          <p:cNvPicPr>
            <a:picLocks noChangeAspect="1"/>
          </p:cNvPicPr>
          <p:nvPr/>
        </p:nvPicPr>
        <p:blipFill>
          <a:blip r:embed="rId3" cstate="print"/>
          <a:stretch>
            <a:fillRect/>
          </a:stretch>
        </p:blipFill>
        <p:spPr>
          <a:xfrm>
            <a:off x="8572500" y="6019800"/>
            <a:ext cx="320040" cy="731520"/>
          </a:xfrm>
          <a:prstGeom prst="rect">
            <a:avLst/>
          </a:prstGeom>
        </p:spPr>
      </p:pic>
      <p:sp>
        <p:nvSpPr>
          <p:cNvPr id="8" name="Rectangle 7"/>
          <p:cNvSpPr/>
          <p:nvPr/>
        </p:nvSpPr>
        <p:spPr>
          <a:xfrm>
            <a:off x="152400"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27576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3977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a:bodyPr>
          <a:lstStyle/>
          <a:p>
            <a:r>
              <a:rPr lang="en-US" sz="4800" dirty="0" smtClean="0">
                <a:solidFill>
                  <a:schemeClr val="bg1"/>
                </a:solidFill>
              </a:rPr>
              <a:t>New Administrative Fee</a:t>
            </a:r>
            <a:endParaRPr lang="en-US" sz="4800" dirty="0">
              <a:solidFill>
                <a:schemeClr val="bg1"/>
              </a:solidFill>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16</a:t>
            </a:fld>
            <a:endParaRPr lang="en-US" dirty="0"/>
          </a:p>
        </p:txBody>
      </p:sp>
    </p:spTree>
    <p:extLst>
      <p:ext uri="{BB962C8B-B14F-4D97-AF65-F5344CB8AC3E}">
        <p14:creationId xmlns:p14="http://schemas.microsoft.com/office/powerpoint/2010/main" val="2281710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$3.47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~$312,750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#1</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2442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$5.50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~$495,000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#2</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4139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Summary</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590068"/>
            <a:ext cx="4267200" cy="4648200"/>
          </a:xfrm>
          <a:solidFill>
            <a:schemeClr val="bg1"/>
          </a:solidFill>
        </p:spPr>
        <p:txBody>
          <a:bodyPr>
            <a:noAutofit/>
          </a:bodyPr>
          <a:lstStyle/>
          <a:p>
            <a:pPr marL="342900" lvl="1" indent="-342900">
              <a:buFont typeface="Arial" panose="020B0604020202020204" pitchFamily="34" charset="0"/>
              <a:buChar char="•"/>
            </a:pPr>
            <a:r>
              <a:rPr lang="en-US" dirty="0" smtClean="0">
                <a:solidFill>
                  <a:schemeClr val="tx1"/>
                </a:solidFill>
              </a:rPr>
              <a:t>Current annual ~ $362,500</a:t>
            </a:r>
          </a:p>
          <a:p>
            <a:pPr marL="0" lvl="1" indent="0">
              <a:buNone/>
            </a:pPr>
            <a:r>
              <a:rPr lang="en-US" dirty="0" smtClean="0">
                <a:solidFill>
                  <a:schemeClr val="tx1"/>
                </a:solidFill>
              </a:rPr>
              <a:t> </a:t>
            </a:r>
          </a:p>
          <a:p>
            <a:pPr marL="342900" lvl="1" indent="-342900">
              <a:buFont typeface="Arial" panose="020B0604020202020204" pitchFamily="34" charset="0"/>
              <a:buChar char="•"/>
            </a:pPr>
            <a:r>
              <a:rPr lang="en-US" dirty="0" smtClean="0"/>
              <a:t>Need ~ $476,000 fully fund</a:t>
            </a:r>
          </a:p>
          <a:p>
            <a:pPr marL="0" lvl="1" indent="0">
              <a:buNone/>
            </a:pPr>
            <a:endParaRPr lang="en-US" dirty="0" smtClean="0"/>
          </a:p>
          <a:p>
            <a:pPr marL="342900" lvl="1" indent="-342900">
              <a:buFont typeface="Arial" panose="020B0604020202020204" pitchFamily="34" charset="0"/>
              <a:buChar char="•"/>
            </a:pPr>
            <a:r>
              <a:rPr lang="en-US" dirty="0" smtClean="0">
                <a:solidFill>
                  <a:schemeClr val="tx1"/>
                </a:solidFill>
              </a:rPr>
              <a:t>Proposed Phase 1 changes include:</a:t>
            </a:r>
          </a:p>
          <a:p>
            <a:pPr marL="742950" lvl="2" indent="-342900">
              <a:buFont typeface="Courier New" panose="02070309020205020404" pitchFamily="49" charset="0"/>
              <a:buChar char="o"/>
            </a:pPr>
            <a:r>
              <a:rPr lang="en-US" dirty="0" smtClean="0"/>
              <a:t>Annual fee increase</a:t>
            </a:r>
          </a:p>
          <a:p>
            <a:pPr marL="742950" lvl="2" indent="-342900">
              <a:buFont typeface="Courier New" panose="02070309020205020404" pitchFamily="49" charset="0"/>
              <a:buChar char="o"/>
            </a:pPr>
            <a:r>
              <a:rPr lang="en-US" dirty="0" smtClean="0"/>
              <a:t>Mod fee increase</a:t>
            </a:r>
          </a:p>
          <a:p>
            <a:pPr marL="742950" lvl="2" indent="-342900">
              <a:buFont typeface="Courier New" panose="02070309020205020404" pitchFamily="49" charset="0"/>
              <a:buChar char="o"/>
            </a:pPr>
            <a:r>
              <a:rPr lang="en-US" dirty="0" smtClean="0"/>
              <a:t>New Annual Compliance Determination fee</a:t>
            </a:r>
          </a:p>
          <a:p>
            <a:pPr marL="400050" lvl="2" indent="0">
              <a:buNone/>
            </a:pPr>
            <a:endParaRPr lang="en-US" dirty="0"/>
          </a:p>
          <a:p>
            <a:pPr marL="400050" lvl="2" indent="0">
              <a:buNone/>
            </a:pPr>
            <a:endParaRPr lang="en-US" dirty="0" smtClean="0">
              <a:solidFill>
                <a:schemeClr val="tx1"/>
              </a:solidFill>
            </a:endParaRPr>
          </a:p>
          <a:p>
            <a:pPr marL="0" lvl="1" indent="0" algn="l">
              <a:buNone/>
            </a:pPr>
            <a:endParaRPr lang="en-US" sz="1800" dirty="0">
              <a:solidFill>
                <a:schemeClr val="tx1"/>
              </a:solidFill>
            </a:endParaRPr>
          </a:p>
          <a:p>
            <a:pPr marL="0" indent="0" algn="l">
              <a:buNone/>
            </a:pPr>
            <a:endParaRPr lang="en-US" sz="2800"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2362200"/>
            <a:ext cx="4174434" cy="2799137"/>
          </a:xfrm>
          <a:prstGeom prst="rect">
            <a:avLst/>
          </a:prstGeom>
          <a:ln>
            <a:noFill/>
          </a:ln>
          <a:effectLst>
            <a:softEdge rad="112500"/>
          </a:effectLst>
        </p:spPr>
      </p:pic>
      <p:sp>
        <p:nvSpPr>
          <p:cNvPr id="6" name="TextBox 5"/>
          <p:cNvSpPr txBox="1"/>
          <p:nvPr/>
        </p:nvSpPr>
        <p:spPr>
          <a:xfrm>
            <a:off x="5433391" y="5161337"/>
            <a:ext cx="3429000" cy="215444"/>
          </a:xfrm>
          <a:prstGeom prst="rect">
            <a:avLst/>
          </a:prstGeom>
          <a:noFill/>
        </p:spPr>
        <p:txBody>
          <a:bodyPr wrap="square" rtlCol="0">
            <a:spAutoFit/>
          </a:bodyPr>
          <a:lstStyle/>
          <a:p>
            <a:r>
              <a:rPr lang="en-US" sz="800" dirty="0"/>
              <a:t>Source: https://en.wikipedia.org/wiki/File:Rogue_River_Oregon_USA.jpg</a:t>
            </a:r>
          </a:p>
        </p:txBody>
      </p:sp>
      <p:sp>
        <p:nvSpPr>
          <p:cNvPr id="7" name="Rectangle 6"/>
          <p:cNvSpPr/>
          <p:nvPr/>
        </p:nvSpPr>
        <p:spPr>
          <a:xfrm>
            <a:off x="152400" y="62433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3426"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19</a:t>
            </a:fld>
            <a:endParaRPr lang="en-US"/>
          </a:p>
        </p:txBody>
      </p:sp>
    </p:spTree>
    <p:extLst>
      <p:ext uri="{BB962C8B-B14F-4D97-AF65-F5344CB8AC3E}">
        <p14:creationId xmlns:p14="http://schemas.microsoft.com/office/powerpoint/2010/main" val="321542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33400" y="685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a:t>
            </a:r>
            <a:r>
              <a:rPr lang="en-US" altLang="en-US" sz="2800" dirty="0" smtClean="0">
                <a:solidFill>
                  <a:schemeClr val="bg1"/>
                </a:solidFill>
                <a:latin typeface="Arial" panose="020B0604020202020204" pitchFamily="34" charset="0"/>
                <a:cs typeface="Arial" panose="020B0604020202020204" pitchFamily="34" charset="0"/>
              </a:rPr>
              <a:t>Hazardous Waste Fees</a:t>
            </a:r>
            <a:endParaRPr lang="en-US" altLang="en-US" sz="2800" dirty="0" smtClean="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77724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eaLnBrk="1" hangingPunct="1">
              <a:spcBef>
                <a:spcPct val="0"/>
              </a:spcBef>
              <a:buFontTx/>
              <a:buNone/>
            </a:pPr>
            <a:r>
              <a:rPr lang="en-US" altLang="en-US" sz="1800" b="1" dirty="0" smtClean="0"/>
              <a:t>Background </a:t>
            </a:r>
            <a:r>
              <a:rPr lang="en-US" altLang="en-US" sz="1800" b="1" dirty="0"/>
              <a:t>– </a:t>
            </a:r>
            <a:r>
              <a:rPr lang="en-US" altLang="en-US" sz="1800" b="1" dirty="0" smtClean="0"/>
              <a:t>Hazardous Waste Program </a:t>
            </a:r>
            <a:r>
              <a:rPr lang="en-US" altLang="en-US" sz="1800" b="1" dirty="0"/>
              <a:t>Fees</a:t>
            </a:r>
          </a:p>
          <a:p>
            <a:pPr algn="ctr" eaLnBrk="1" hangingPunct="1">
              <a:spcBef>
                <a:spcPct val="0"/>
              </a:spcBef>
              <a:buFontTx/>
              <a:buNone/>
            </a:pPr>
            <a:endParaRPr lang="en-US" altLang="en-US" sz="1000" b="1" dirty="0"/>
          </a:p>
          <a:p>
            <a:pPr eaLnBrk="1" hangingPunct="1">
              <a:spcBef>
                <a:spcPct val="0"/>
              </a:spcBef>
              <a:spcAft>
                <a:spcPts val="600"/>
              </a:spcAft>
              <a:buFont typeface="Wingdings" panose="05000000000000000000" pitchFamily="2" charset="2"/>
              <a:buChar char="Ø"/>
            </a:pPr>
            <a:r>
              <a:rPr lang="en-US" altLang="en-US" sz="1800" dirty="0" smtClean="0"/>
              <a:t>Program is funded by 80% fees, 20% federal grant.</a:t>
            </a:r>
            <a:endParaRPr lang="en-US" altLang="en-US" sz="1800" dirty="0"/>
          </a:p>
          <a:p>
            <a:pPr eaLnBrk="1" hangingPunct="1">
              <a:spcBef>
                <a:spcPct val="0"/>
              </a:spcBef>
              <a:spcAft>
                <a:spcPts val="600"/>
              </a:spcAft>
              <a:buFont typeface="Wingdings" panose="05000000000000000000" pitchFamily="2" charset="2"/>
              <a:buChar char="Ø"/>
            </a:pPr>
            <a:r>
              <a:rPr lang="en-US" altLang="en-US" sz="1800" dirty="0"/>
              <a:t>Fee increases needed as </a:t>
            </a:r>
            <a:r>
              <a:rPr lang="en-US" altLang="en-US" sz="1800" dirty="0" smtClean="0"/>
              <a:t>program </a:t>
            </a:r>
            <a:r>
              <a:rPr lang="en-US" altLang="en-US" sz="1800" dirty="0"/>
              <a:t>operating costs increase. </a:t>
            </a:r>
          </a:p>
          <a:p>
            <a:pPr eaLnBrk="1" hangingPunct="1">
              <a:spcBef>
                <a:spcPct val="0"/>
              </a:spcBef>
              <a:spcAft>
                <a:spcPts val="600"/>
              </a:spcAft>
              <a:buFont typeface="Wingdings" panose="05000000000000000000" pitchFamily="2" charset="2"/>
              <a:buChar char="Ø"/>
            </a:pPr>
            <a:r>
              <a:rPr lang="en-US" altLang="en-US" sz="1800" dirty="0"/>
              <a:t>Federal and state statutes authorize fee increases </a:t>
            </a:r>
            <a:r>
              <a:rPr lang="en-US" altLang="en-US" sz="1800" dirty="0" smtClean="0"/>
              <a:t>to implement the program.</a:t>
            </a:r>
            <a:endParaRPr lang="en-US" altLang="en-US" sz="1800" dirty="0"/>
          </a:p>
          <a:p>
            <a:pPr eaLnBrk="1" hangingPunct="1">
              <a:spcBef>
                <a:spcPct val="0"/>
              </a:spcBef>
              <a:spcAft>
                <a:spcPts val="600"/>
              </a:spcAft>
              <a:buFont typeface="Wingdings" panose="05000000000000000000" pitchFamily="2" charset="2"/>
              <a:buChar char="Ø"/>
            </a:pPr>
            <a:endParaRPr lang="en-US" altLang="en-US" sz="1800" dirty="0" smtClean="0"/>
          </a:p>
          <a:p>
            <a:pPr eaLnBrk="1" hangingPunct="1">
              <a:spcBef>
                <a:spcPct val="0"/>
              </a:spcBef>
              <a:spcAft>
                <a:spcPts val="600"/>
              </a:spcAft>
              <a:buFont typeface="Wingdings" panose="05000000000000000000" pitchFamily="2" charset="2"/>
              <a:buChar char="Ø"/>
            </a:pPr>
            <a:r>
              <a:rPr lang="en-US" altLang="en-US" sz="1800" dirty="0" smtClean="0"/>
              <a:t>Today’s fee </a:t>
            </a:r>
            <a:r>
              <a:rPr lang="en-US" altLang="en-US" sz="1800" dirty="0"/>
              <a:t>increase proposal:</a:t>
            </a:r>
          </a:p>
          <a:p>
            <a:pPr eaLnBrk="1" hangingPunct="1">
              <a:spcBef>
                <a:spcPct val="0"/>
              </a:spcBef>
              <a:spcAft>
                <a:spcPts val="600"/>
              </a:spcAft>
              <a:buFont typeface="Wingdings" panose="05000000000000000000" pitchFamily="2" charset="2"/>
              <a:buChar char="Ø"/>
            </a:pPr>
            <a:r>
              <a:rPr lang="en-US" altLang="en-US" sz="1800" b="1" dirty="0" smtClean="0"/>
              <a:t>Generator Fees: Phased in </a:t>
            </a:r>
            <a:r>
              <a:rPr lang="en-US" altLang="en-US" sz="1800" dirty="0" smtClean="0"/>
              <a:t>2019-2024; </a:t>
            </a:r>
            <a:r>
              <a:rPr lang="en-US" altLang="en-US" sz="1800" dirty="0"/>
              <a:t>invoice </a:t>
            </a:r>
            <a:r>
              <a:rPr lang="en-US" altLang="en-US" sz="1800" dirty="0" smtClean="0"/>
              <a:t>July 2019; XXX% </a:t>
            </a:r>
            <a:r>
              <a:rPr lang="en-US" altLang="en-US" sz="1800" dirty="0"/>
              <a:t>fee increase.</a:t>
            </a:r>
            <a:r>
              <a:rPr lang="en-US" altLang="en-US" sz="1800" b="1" dirty="0"/>
              <a:t> </a:t>
            </a:r>
          </a:p>
          <a:p>
            <a:pPr eaLnBrk="1" hangingPunct="1">
              <a:spcBef>
                <a:spcPct val="0"/>
              </a:spcBef>
              <a:spcAft>
                <a:spcPts val="600"/>
              </a:spcAft>
              <a:buFont typeface="Wingdings" panose="05000000000000000000" pitchFamily="2" charset="2"/>
              <a:buChar char="Ø"/>
            </a:pPr>
            <a:r>
              <a:rPr lang="en-US" altLang="en-US" sz="1800" b="1" dirty="0" smtClean="0"/>
              <a:t>Permitting Fees: </a:t>
            </a:r>
            <a:r>
              <a:rPr lang="en-US" altLang="en-US" sz="1800" dirty="0" smtClean="0"/>
              <a:t>2019;  </a:t>
            </a:r>
            <a:r>
              <a:rPr lang="en-US" altLang="en-US" sz="1800" dirty="0"/>
              <a:t>invoice in </a:t>
            </a:r>
            <a:r>
              <a:rPr lang="en-US" altLang="en-US" sz="1800" dirty="0" smtClean="0"/>
              <a:t>July </a:t>
            </a:r>
            <a:r>
              <a:rPr lang="en-US" altLang="en-US" sz="1800" dirty="0"/>
              <a:t>2019; estimated </a:t>
            </a:r>
            <a:r>
              <a:rPr lang="en-US" altLang="en-US" sz="1800" dirty="0" smtClean="0"/>
              <a:t>XXX% </a:t>
            </a:r>
            <a:r>
              <a:rPr lang="en-US" altLang="en-US" sz="1800" dirty="0"/>
              <a:t>fee increase</a:t>
            </a:r>
          </a:p>
          <a:p>
            <a:pPr lvl="1" eaLnBrk="1" hangingPunct="1">
              <a:spcBef>
                <a:spcPct val="0"/>
              </a:spcBef>
              <a:spcAft>
                <a:spcPts val="600"/>
              </a:spcAft>
              <a:buFont typeface="Wingdings" panose="05000000000000000000" pitchFamily="2" charset="2"/>
              <a:buChar char="Ø"/>
            </a:pPr>
            <a:endParaRPr lang="en-US" altLang="en-US" sz="1800" dirty="0"/>
          </a:p>
          <a:p>
            <a:pPr eaLnBrk="1" hangingPunct="1">
              <a:spcBef>
                <a:spcPct val="0"/>
              </a:spcBef>
              <a:spcAft>
                <a:spcPts val="600"/>
              </a:spcAft>
              <a:buFontTx/>
              <a:buNone/>
            </a:pPr>
            <a:endParaRPr lang="en-US" altLang="en-US" sz="1800" dirty="0"/>
          </a:p>
        </p:txBody>
      </p:sp>
    </p:spTree>
    <p:extLst>
      <p:ext uri="{BB962C8B-B14F-4D97-AF65-F5344CB8AC3E}">
        <p14:creationId xmlns:p14="http://schemas.microsoft.com/office/powerpoint/2010/main" val="2445237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triped Right Arrow 26"/>
          <p:cNvSpPr/>
          <p:nvPr/>
        </p:nvSpPr>
        <p:spPr>
          <a:xfrm rot="10800000">
            <a:off x="5491650" y="3325359"/>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22" name="Table 21"/>
          <p:cNvGraphicFramePr>
            <a:graphicFrameLocks noGrp="1"/>
          </p:cNvGraphicFramePr>
          <p:nvPr>
            <p:extLst>
              <p:ext uri="{D42A27DB-BD31-4B8C-83A1-F6EECF244321}">
                <p14:modId xmlns:p14="http://schemas.microsoft.com/office/powerpoint/2010/main" val="1180086679"/>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520198" y="1759625"/>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5520198" y="3405448"/>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$838K</a:t>
            </a:r>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77608" y="3923648"/>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5" name="TextBox 24"/>
          <p:cNvSpPr txBox="1"/>
          <p:nvPr/>
        </p:nvSpPr>
        <p:spPr>
          <a:xfrm>
            <a:off x="5477608" y="4014045"/>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35290" y="1848772"/>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pPr marL="0" indent="0">
              <a:buNone/>
            </a:pPr>
            <a:endParaRPr lang="en-US" dirty="0" smtClean="0"/>
          </a:p>
          <a:p>
            <a:r>
              <a:rPr lang="en-US" dirty="0" smtClean="0"/>
              <a:t>What else should DEQ know as we consider the permit proposal? </a:t>
            </a:r>
          </a:p>
          <a:p>
            <a:pPr marL="457200" lvl="1"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21</a:t>
            </a:fld>
            <a:endParaRPr lang="en-US" dirty="0"/>
          </a:p>
        </p:txBody>
      </p:sp>
    </p:spTree>
    <p:extLst>
      <p:ext uri="{BB962C8B-B14F-4D97-AF65-F5344CB8AC3E}">
        <p14:creationId xmlns:p14="http://schemas.microsoft.com/office/powerpoint/2010/main" val="1047363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22</a:t>
            </a:fld>
            <a:endParaRPr lang="en-US"/>
          </a:p>
        </p:txBody>
      </p:sp>
    </p:spTree>
    <p:extLst>
      <p:ext uri="{BB962C8B-B14F-4D97-AF65-F5344CB8AC3E}">
        <p14:creationId xmlns:p14="http://schemas.microsoft.com/office/powerpoint/2010/main" val="40253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$11,625 annually</a:t>
            </a:r>
          </a:p>
          <a:p>
            <a:r>
              <a:rPr lang="en-US" dirty="0" smtClean="0"/>
              <a:t>Second facility increase = $463,875 annually	</a:t>
            </a:r>
            <a:r>
              <a:rPr lang="en-US" sz="2800" dirty="0" smtClean="0"/>
              <a:t>    $162,750 for ACDP fee</a:t>
            </a:r>
          </a:p>
          <a:p>
            <a:pPr marL="914400" lvl="2" indent="0">
              <a:buNone/>
            </a:pPr>
            <a:r>
              <a:rPr lang="en-US" sz="2800" dirty="0" smtClean="0"/>
              <a:t> </a:t>
            </a:r>
            <a:r>
              <a:rPr lang="en-US" sz="2800" u="sng" dirty="0" smtClean="0"/>
              <a:t>+ $312,750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23</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778805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24</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50000"/>
              </a:lnSpc>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25</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2891326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b="1" dirty="0" smtClean="0"/>
              <a:t>Mitigation Examples:</a:t>
            </a:r>
          </a:p>
          <a:p>
            <a:pPr marL="0" indent="0">
              <a:buNone/>
            </a:pPr>
            <a:endParaRPr lang="en-US" b="1" dirty="0" smtClean="0"/>
          </a:p>
          <a:p>
            <a:r>
              <a:rPr lang="en-US" dirty="0"/>
              <a:t>Establishing differing compliance or reporting requirements or time tables for small </a:t>
            </a:r>
            <a:r>
              <a:rPr lang="en-US" dirty="0" smtClean="0"/>
              <a:t>business.</a:t>
            </a:r>
          </a:p>
          <a:p>
            <a:pPr marL="0" indent="0">
              <a:buNone/>
            </a:pPr>
            <a:endParaRPr lang="en-US" dirty="0"/>
          </a:p>
          <a:p>
            <a:r>
              <a:rPr lang="en-US" dirty="0"/>
              <a:t>Clarifying, consolidating or simplifying the compliance and reporting requirements under the rule for small </a:t>
            </a:r>
            <a:r>
              <a:rPr lang="en-US" dirty="0" smtClean="0"/>
              <a:t>business.</a:t>
            </a:r>
          </a:p>
          <a:p>
            <a:pPr marL="0" indent="0">
              <a:buNone/>
            </a:pPr>
            <a:endParaRPr lang="en-US" dirty="0"/>
          </a:p>
          <a:p>
            <a:r>
              <a:rPr lang="en-US" dirty="0" smtClean="0"/>
              <a:t>Exempting </a:t>
            </a:r>
            <a:r>
              <a:rPr lang="en-US" dirty="0"/>
              <a:t>small businesses from any or all requirements of the </a:t>
            </a:r>
            <a:r>
              <a:rPr lang="en-US" dirty="0" smtClean="0"/>
              <a:t>rule.</a:t>
            </a:r>
          </a:p>
          <a:p>
            <a:pPr marL="0" indent="0">
              <a:buNone/>
            </a:pPr>
            <a:endParaRPr lang="en-US" dirty="0" smtClean="0"/>
          </a:p>
          <a:p>
            <a:r>
              <a:rPr lang="en-US" dirty="0" smtClean="0"/>
              <a:t>Other less </a:t>
            </a:r>
            <a:r>
              <a:rPr lang="en-US" dirty="0"/>
              <a:t>intrusive or less costly alternatives applicable to small </a:t>
            </a:r>
            <a:r>
              <a:rPr lang="en-US" dirty="0" smtClean="0"/>
              <a:t>business?</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404146"/>
            <a:ext cx="4038600" cy="2744412"/>
          </a:xfrm>
        </p:spPr>
      </p:pic>
      <p:sp>
        <p:nvSpPr>
          <p:cNvPr id="4" name="Slide Number Placeholder 3"/>
          <p:cNvSpPr>
            <a:spLocks noGrp="1"/>
          </p:cNvSpPr>
          <p:nvPr>
            <p:ph type="sldNum" sz="quarter" idx="12"/>
          </p:nvPr>
        </p:nvSpPr>
        <p:spPr/>
        <p:txBody>
          <a:bodyPr/>
          <a:lstStyle/>
          <a:p>
            <a:fld id="{1939E361-6CC3-4B93-8D02-0CA414705067}" type="slidenum">
              <a:rPr lang="en-US" smtClean="0"/>
              <a:pPr/>
              <a:t>26</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4572000" y="5261013"/>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1520788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 y="0"/>
            <a:ext cx="9183666" cy="6858000"/>
          </a:xfrm>
          <a:prstGeom prst="rect">
            <a:avLst/>
          </a:prstGeom>
        </p:spPr>
      </p:pic>
      <p:sp>
        <p:nvSpPr>
          <p:cNvPr id="5" name="TextBox 4"/>
          <p:cNvSpPr txBox="1"/>
          <p:nvPr/>
        </p:nvSpPr>
        <p:spPr>
          <a:xfrm>
            <a:off x="685800" y="6553200"/>
            <a:ext cx="8153400" cy="230832"/>
          </a:xfrm>
          <a:prstGeom prst="rect">
            <a:avLst/>
          </a:prstGeom>
          <a:noFill/>
        </p:spPr>
        <p:txBody>
          <a:bodyPr wrap="square" rtlCol="0">
            <a:spAutoFit/>
          </a:bodyPr>
          <a:lstStyle/>
          <a:p>
            <a:r>
              <a:rPr lang="en-US" sz="900" dirty="0">
                <a:solidFill>
                  <a:schemeClr val="bg1"/>
                </a:solidFill>
              </a:rPr>
              <a:t>Source: By Oregon's Mt. Hood Territory. - http://www.fhwa.dot.gov/byways/photos/62736., Public Domain, https://commons.wikimedia.org/w/index.php?curid=715348</a:t>
            </a:r>
          </a:p>
        </p:txBody>
      </p:sp>
      <p:sp>
        <p:nvSpPr>
          <p:cNvPr id="2" name="Slide Number Placeholder 1"/>
          <p:cNvSpPr>
            <a:spLocks noGrp="1"/>
          </p:cNvSpPr>
          <p:nvPr>
            <p:ph type="sldNum" sz="quarter" idx="12"/>
          </p:nvPr>
        </p:nvSpPr>
        <p:spPr/>
        <p:txBody>
          <a:bodyPr/>
          <a:lstStyle/>
          <a:p>
            <a:fld id="{1939E361-6CC3-4B93-8D02-0CA414705067}" type="slidenum">
              <a:rPr lang="en-US" smtClean="0"/>
              <a:pPr/>
              <a:t>27</a:t>
            </a:fld>
            <a:endParaRPr lang="en-US"/>
          </a:p>
        </p:txBody>
      </p:sp>
      <p:sp>
        <p:nvSpPr>
          <p:cNvPr id="3" name="TextBox 2"/>
          <p:cNvSpPr txBox="1"/>
          <p:nvPr/>
        </p:nvSpPr>
        <p:spPr>
          <a:xfrm>
            <a:off x="457200" y="2354123"/>
            <a:ext cx="6705600" cy="1384995"/>
          </a:xfrm>
          <a:prstGeom prst="rect">
            <a:avLst/>
          </a:prstGeom>
          <a:noFill/>
        </p:spPr>
        <p:txBody>
          <a:bodyPr wrap="square" rtlCol="0">
            <a:spAutoFit/>
          </a:bodyPr>
          <a:lstStyle/>
          <a:p>
            <a:r>
              <a:rPr lang="en-US" sz="2800" b="1" dirty="0" smtClean="0">
                <a:solidFill>
                  <a:schemeClr val="bg1"/>
                </a:solidFill>
              </a:rPr>
              <a:t>DEQ’s mission is to be a leader in restoring, maintaining and enhancing the quality of Oregon’s air, land and water.</a:t>
            </a:r>
            <a:endParaRPr lang="en-US" sz="2800" b="1" dirty="0">
              <a:solidFill>
                <a:schemeClr val="bg1"/>
              </a:solidFill>
            </a:endParaRPr>
          </a:p>
        </p:txBody>
      </p:sp>
    </p:spTree>
    <p:extLst>
      <p:ext uri="{BB962C8B-B14F-4D97-AF65-F5344CB8AC3E}">
        <p14:creationId xmlns:p14="http://schemas.microsoft.com/office/powerpoint/2010/main" val="325005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Hazardous Waste Proposed </a:t>
            </a:r>
          </a:p>
          <a:p>
            <a:pPr algn="r"/>
            <a:r>
              <a:rPr lang="en-US" sz="3600" dirty="0" smtClean="0">
                <a:solidFill>
                  <a:schemeClr val="tx1"/>
                </a:solidFill>
                <a:latin typeface="Arial" pitchFamily="34" charset="0"/>
                <a:cs typeface="Arial" pitchFamily="34" charset="0"/>
              </a:rPr>
              <a:t>Fees Increase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October 18, 2018</a:t>
            </a:r>
          </a:p>
          <a:p>
            <a:pPr algn="r">
              <a:lnSpc>
                <a:spcPct val="110000"/>
              </a:lnSpc>
              <a:spcBef>
                <a:spcPts val="0"/>
              </a:spcBef>
            </a:pPr>
            <a:r>
              <a:rPr lang="en-US" sz="2800" dirty="0" smtClean="0">
                <a:solidFill>
                  <a:schemeClr val="tx1"/>
                </a:solidFill>
                <a:latin typeface="Arial" pitchFamily="34" charset="0"/>
                <a:cs typeface="Arial" pitchFamily="34" charset="0"/>
              </a:rPr>
              <a:t>Portland HQ, 6</a:t>
            </a:r>
            <a:r>
              <a:rPr lang="en-US" sz="2800" baseline="30000" dirty="0" smtClean="0">
                <a:solidFill>
                  <a:schemeClr val="tx1"/>
                </a:solidFill>
                <a:latin typeface="Arial" pitchFamily="34" charset="0"/>
                <a:cs typeface="Arial" pitchFamily="34" charset="0"/>
              </a:rPr>
              <a:t>th</a:t>
            </a:r>
            <a:r>
              <a:rPr lang="en-US" sz="2800" dirty="0" smtClean="0">
                <a:solidFill>
                  <a:schemeClr val="tx1"/>
                </a:solidFill>
                <a:latin typeface="Arial" pitchFamily="34" charset="0"/>
                <a:cs typeface="Arial" pitchFamily="34" charset="0"/>
              </a:rPr>
              <a:t> Floor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260743" y="5996940"/>
            <a:ext cx="320040" cy="731520"/>
          </a:xfrm>
          <a:prstGeom prst="rect">
            <a:avLst/>
          </a:prstGeom>
        </p:spPr>
      </p:pic>
    </p:spTree>
    <p:extLst>
      <p:ext uri="{BB962C8B-B14F-4D97-AF65-F5344CB8AC3E}">
        <p14:creationId xmlns:p14="http://schemas.microsoft.com/office/powerpoint/2010/main" val="3289783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Recap Committee Meetings 1 &amp; 2</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1"/>
            <a:ext cx="4264152" cy="2514599"/>
          </a:xfrm>
        </p:spPr>
        <p:txBody>
          <a:bodyPr>
            <a:noAutofit/>
          </a:bodyPr>
          <a:lstStyle/>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Impacts from declining revenue</a:t>
            </a:r>
          </a:p>
          <a:p>
            <a:pPr marL="457200" indent="-457200" algn="l">
              <a:buFont typeface="Arial" panose="020B0604020202020204" pitchFamily="34" charset="0"/>
              <a:buChar char="•"/>
            </a:pPr>
            <a:endParaRPr lang="en-US" sz="1000"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Ideal service levels for DEQ’s Hazardous Waste Program?</a:t>
            </a:r>
            <a:r>
              <a:rPr lang="en-US" sz="2400" dirty="0" smtClean="0">
                <a:latin typeface="Arial" pitchFamily="34" charset="0"/>
                <a:cs typeface="Arial" pitchFamily="34" charset="0"/>
              </a:rPr>
              <a:t> </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11256" y="1771275"/>
            <a:ext cx="3749040" cy="234205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8" name="TextBox 7"/>
          <p:cNvSpPr txBox="1"/>
          <p:nvPr/>
        </p:nvSpPr>
        <p:spPr>
          <a:xfrm>
            <a:off x="5127664" y="4134167"/>
            <a:ext cx="3959352" cy="338554"/>
          </a:xfrm>
          <a:prstGeom prst="rect">
            <a:avLst/>
          </a:prstGeom>
          <a:noFill/>
        </p:spPr>
        <p:txBody>
          <a:bodyPr wrap="square" rtlCol="0">
            <a:spAutoFit/>
          </a:bodyPr>
          <a:lstStyle/>
          <a:p>
            <a:r>
              <a:rPr lang="en-US" sz="800" dirty="0"/>
              <a:t>Source: https://www.telegraph.co.uk/travel/destinations/north-america/united-states/articles/neskowin-ghost-forest-oregon/</a:t>
            </a:r>
          </a:p>
        </p:txBody>
      </p:sp>
      <p:sp>
        <p:nvSpPr>
          <p:cNvPr id="6" name="TextBox 5"/>
          <p:cNvSpPr txBox="1"/>
          <p:nvPr/>
        </p:nvSpPr>
        <p:spPr>
          <a:xfrm>
            <a:off x="457200" y="4114799"/>
            <a:ext cx="6096000"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Arial" pitchFamily="34" charset="0"/>
                <a:cs typeface="Arial" pitchFamily="34" charset="0"/>
              </a:rPr>
              <a:t>Pros &amp; Cons </a:t>
            </a:r>
            <a:r>
              <a:rPr lang="en-US" sz="2400" dirty="0">
                <a:latin typeface="Arial" pitchFamily="34" charset="0"/>
                <a:cs typeface="Arial" pitchFamily="34" charset="0"/>
              </a:rPr>
              <a:t>of:</a:t>
            </a:r>
          </a:p>
          <a:p>
            <a:pPr marL="914400" lvl="1" indent="-457200">
              <a:buFont typeface="Arial" panose="020B0604020202020204" pitchFamily="34" charset="0"/>
              <a:buChar char="•"/>
            </a:pPr>
            <a:r>
              <a:rPr lang="en-US" sz="2400" dirty="0" smtClean="0"/>
              <a:t>Proposals </a:t>
            </a:r>
            <a:r>
              <a:rPr lang="en-US" sz="2400" dirty="0"/>
              <a:t>to maintain </a:t>
            </a:r>
            <a:r>
              <a:rPr lang="en-US" sz="2400" dirty="0" smtClean="0"/>
              <a:t>service </a:t>
            </a:r>
            <a:r>
              <a:rPr lang="en-US" sz="2400" dirty="0"/>
              <a:t>level </a:t>
            </a:r>
            <a:r>
              <a:rPr lang="en-US" sz="2400" dirty="0" smtClean="0"/>
              <a:t>&amp; future </a:t>
            </a:r>
            <a:r>
              <a:rPr lang="en-US" sz="2400" dirty="0"/>
              <a:t>needs?</a:t>
            </a:r>
          </a:p>
          <a:p>
            <a:pPr marL="914400" lvl="1" indent="-457200">
              <a:buFont typeface="Arial" panose="020B0604020202020204" pitchFamily="34" charset="0"/>
              <a:buChar char="•"/>
            </a:pPr>
            <a:r>
              <a:rPr lang="en-US" sz="2400" dirty="0" smtClean="0"/>
              <a:t>Incremental or one </a:t>
            </a:r>
            <a:r>
              <a:rPr lang="en-US" sz="2400" dirty="0"/>
              <a:t>single fee </a:t>
            </a:r>
            <a:r>
              <a:rPr lang="en-US" sz="2400" dirty="0" smtClean="0"/>
              <a:t>increase?</a:t>
            </a:r>
          </a:p>
          <a:p>
            <a:pPr marL="914400" lvl="1" indent="-457200">
              <a:buFont typeface="Arial" panose="020B0604020202020204" pitchFamily="34" charset="0"/>
              <a:buChar char="•"/>
            </a:pPr>
            <a:r>
              <a:rPr lang="en-US" sz="2400" dirty="0" smtClean="0"/>
              <a:t>Combine </a:t>
            </a:r>
            <a:r>
              <a:rPr lang="en-US" sz="2400" dirty="0"/>
              <a:t>fee </a:t>
            </a:r>
            <a:r>
              <a:rPr lang="en-US" sz="2400" dirty="0" smtClean="0"/>
              <a:t>increases? </a:t>
            </a:r>
            <a:endParaRPr lang="en-US" sz="2400"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29</a:t>
            </a:fld>
            <a:endParaRPr lang="en-US" dirty="0"/>
          </a:p>
        </p:txBody>
      </p:sp>
    </p:spTree>
    <p:extLst>
      <p:ext uri="{BB962C8B-B14F-4D97-AF65-F5344CB8AC3E}">
        <p14:creationId xmlns:p14="http://schemas.microsoft.com/office/powerpoint/2010/main" val="222258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Generator Fee Increases </a:t>
            </a:r>
            <a:endParaRPr lang="en-US" altLang="en-US" sz="2800" dirty="0" smtClean="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89001211"/>
              </p:ext>
            </p:extLst>
          </p:nvPr>
        </p:nvGraphicFramePr>
        <p:xfrm>
          <a:off x="541338" y="1524000"/>
          <a:ext cx="8077200" cy="3928353"/>
        </p:xfrm>
        <a:graphic>
          <a:graphicData uri="http://schemas.openxmlformats.org/drawingml/2006/table">
            <a:tbl>
              <a:tblPr firstRow="1" bandRow="1">
                <a:tableStyleId>{5C22544A-7EE6-4342-B048-85BDC9FD1C3A}</a:tableStyleId>
              </a:tblPr>
              <a:tblGrid>
                <a:gridCol w="2573869">
                  <a:extLst>
                    <a:ext uri="{9D8B030D-6E8A-4147-A177-3AD203B41FA5}">
                      <a16:colId xmlns:a16="http://schemas.microsoft.com/office/drawing/2014/main" val="2368349835"/>
                    </a:ext>
                  </a:extLst>
                </a:gridCol>
                <a:gridCol w="1681065">
                  <a:extLst>
                    <a:ext uri="{9D8B030D-6E8A-4147-A177-3AD203B41FA5}">
                      <a16:colId xmlns:a16="http://schemas.microsoft.com/office/drawing/2014/main" val="856286081"/>
                    </a:ext>
                  </a:extLst>
                </a:gridCol>
                <a:gridCol w="1990325">
                  <a:extLst>
                    <a:ext uri="{9D8B030D-6E8A-4147-A177-3AD203B41FA5}">
                      <a16:colId xmlns:a16="http://schemas.microsoft.com/office/drawing/2014/main" val="288871500"/>
                    </a:ext>
                  </a:extLst>
                </a:gridCol>
                <a:gridCol w="1831941">
                  <a:extLst>
                    <a:ext uri="{9D8B030D-6E8A-4147-A177-3AD203B41FA5}">
                      <a16:colId xmlns:a16="http://schemas.microsoft.com/office/drawing/2014/main" val="2832385807"/>
                    </a:ext>
                  </a:extLst>
                </a:gridCol>
              </a:tblGrid>
              <a:tr h="152400">
                <a:tc gridSpan="4">
                  <a:txBody>
                    <a:bodyPr/>
                    <a:lstStyle/>
                    <a:p>
                      <a:endParaRPr lang="en-ZW"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tc hMerge="1">
                  <a:txBody>
                    <a:bodyPr/>
                    <a:lstStyle/>
                    <a:p>
                      <a:endParaRPr lang="en-ZW"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extLst>
                  <a:ext uri="{0D108BD9-81ED-4DB2-BD59-A6C34878D82A}">
                    <a16:rowId xmlns:a16="http://schemas.microsoft.com/office/drawing/2014/main" val="2461454031"/>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3-year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2021 Increase</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Estimated </a:t>
                      </a:r>
                      <a:r>
                        <a:rPr kumimoji="0" lang="en-US" altLang="en-US" sz="11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Additional Revenue by 2021 </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0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Generator Fees</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70054923"/>
                  </a:ext>
                </a:extLst>
              </a:tr>
              <a:tr h="370840">
                <a:tc>
                  <a:txBody>
                    <a:bodyPr/>
                    <a:lstStyle/>
                    <a:p>
                      <a:pPr algn="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Large Quantity Generator Fee </a:t>
                      </a:r>
                      <a:endParaRPr lang="en-ZW"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$525</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$945</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W"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algn="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Small Quantity Generator Fee </a:t>
                      </a:r>
                      <a:endParaRPr lang="en-ZW"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$540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W"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a:txBody>
                    <a:bodyPr/>
                    <a:lstStyle/>
                    <a:p>
                      <a:endParaRPr lang="en-ZW"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226060">
                <a:tc gridSpan="4">
                  <a:txBody>
                    <a:bodyPr/>
                    <a:lstStyle/>
                    <a:p>
                      <a:endParaRPr lang="en-ZW"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tc hMerge="1">
                  <a:txBody>
                    <a:bodyPr/>
                    <a:lstStyle/>
                    <a:p>
                      <a:endParaRPr lang="en-ZW"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extLst>
                  <a:ext uri="{0D108BD9-81ED-4DB2-BD59-A6C34878D82A}">
                    <a16:rowId xmlns:a16="http://schemas.microsoft.com/office/drawing/2014/main" val="1716613318"/>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1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a:t>
                      </a:r>
                      <a:r>
                        <a:rPr kumimoji="0" lang="en-US" altLang="en-US" sz="11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Factors</a:t>
                      </a:r>
                      <a:endParaRPr kumimoji="0" lang="en-US" altLang="en-US" sz="11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6-year Phase-in</a:t>
                      </a:r>
                      <a:endParaRPr kumimoji="0" lang="en-US" altLang="en-US" sz="11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a:t>
                      </a:r>
                      <a:r>
                        <a:rPr kumimoji="0" lang="en-US" altLang="en-US" sz="11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2024 Increase</a:t>
                      </a:r>
                      <a:endParaRPr kumimoji="0" lang="en-US" altLang="en-US" sz="11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Estimated </a:t>
                      </a:r>
                      <a:r>
                        <a:rPr kumimoji="0" lang="en-US" altLang="en-US" sz="11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Additional Revenue by 2021 </a:t>
                      </a:r>
                      <a:endParaRPr kumimoji="0" lang="en-US" altLang="en-US" sz="11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440657728"/>
                  </a:ext>
                </a:extLst>
              </a:tr>
              <a:tr h="406400">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0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Management Method Fee Factors</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2098013"/>
                  </a:ext>
                </a:extLst>
              </a:tr>
              <a:tr h="370840">
                <a:tc>
                  <a:txBody>
                    <a:bodyPr/>
                    <a:lstStyle/>
                    <a:p>
                      <a:pPr algn="r"/>
                      <a:r>
                        <a:rPr lang="en-US" sz="1200" dirty="0" smtClean="0">
                          <a:latin typeface="Times New Roman" panose="02020603050405020304" pitchFamily="18" charset="0"/>
                          <a:cs typeface="Times New Roman" panose="02020603050405020304" pitchFamily="18" charset="0"/>
                        </a:rPr>
                        <a:t>Various Factors</a:t>
                      </a:r>
                      <a:endParaRPr lang="en-ZW"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0.50 – 2.00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0.85 – 3.40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W"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461666"/>
                  </a:ext>
                </a:extLst>
              </a:tr>
              <a:tr h="370840">
                <a:tc>
                  <a:txBody>
                    <a:bodyPr/>
                    <a:lstStyle/>
                    <a:p>
                      <a:pPr algn="r"/>
                      <a:endParaRPr lang="en-ZW"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W"/>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W"/>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W"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6577630"/>
                  </a:ext>
                </a:extLst>
              </a:tr>
            </a:tbl>
          </a:graphicData>
        </a:graphic>
      </p:graphicFrame>
    </p:spTree>
    <p:extLst>
      <p:ext uri="{BB962C8B-B14F-4D97-AF65-F5344CB8AC3E}">
        <p14:creationId xmlns:p14="http://schemas.microsoft.com/office/powerpoint/2010/main" val="740242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30</a:t>
            </a:fld>
            <a:endParaRPr lang="en-US"/>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 Meeting Summary</a:t>
            </a:r>
            <a:endParaRPr lang="en-US" sz="3200" dirty="0">
              <a:solidFill>
                <a:schemeClr val="bg1"/>
              </a:solidFill>
              <a:latin typeface="Arial" pitchFamily="34" charset="0"/>
              <a:cs typeface="Arial" pitchFamily="34" charset="0"/>
            </a:endParaRPr>
          </a:p>
        </p:txBody>
      </p:sp>
      <p:sp>
        <p:nvSpPr>
          <p:cNvPr id="10" name="Content Placeholder 9"/>
          <p:cNvSpPr>
            <a:spLocks noGrp="1"/>
          </p:cNvSpPr>
          <p:nvPr>
            <p:ph sz="half" idx="1"/>
          </p:nvPr>
        </p:nvSpPr>
        <p:spPr>
          <a:xfrm>
            <a:off x="457200" y="1539145"/>
            <a:ext cx="5029200" cy="4525963"/>
          </a:xfrm>
        </p:spPr>
        <p:txBody>
          <a:bodyPr>
            <a:normAutofit fontScale="92500" lnSpcReduction="10000"/>
          </a:bodyPr>
          <a:lstStyle/>
          <a:p>
            <a:pPr marL="0" indent="0">
              <a:buNone/>
            </a:pPr>
            <a:r>
              <a:rPr lang="en-US" dirty="0" smtClean="0"/>
              <a:t>Permitting needs an additional $476K annually:</a:t>
            </a:r>
          </a:p>
          <a:p>
            <a:r>
              <a:rPr lang="en-US" dirty="0" smtClean="0"/>
              <a:t>Annual Compliance Determination Fee</a:t>
            </a:r>
          </a:p>
          <a:p>
            <a:pPr lvl="1"/>
            <a:r>
              <a:rPr lang="en-US" dirty="0" smtClean="0"/>
              <a:t>Propose 31% increase for additional $81,500</a:t>
            </a:r>
          </a:p>
          <a:p>
            <a:r>
              <a:rPr lang="en-US" dirty="0" smtClean="0"/>
              <a:t>Permit Modification Fee</a:t>
            </a:r>
          </a:p>
          <a:p>
            <a:pPr lvl="1"/>
            <a:r>
              <a:rPr lang="en-US" dirty="0" smtClean="0"/>
              <a:t>Variable revenue stream, depending on requests.</a:t>
            </a:r>
            <a:endParaRPr lang="en-US" dirty="0"/>
          </a:p>
          <a:p>
            <a:r>
              <a:rPr lang="en-US" dirty="0" smtClean="0"/>
              <a:t>Administrative Fee </a:t>
            </a:r>
          </a:p>
          <a:p>
            <a:pPr lvl="1"/>
            <a:r>
              <a:rPr lang="en-US" dirty="0" smtClean="0"/>
              <a:t>Propose $5.50/metric ton for additional $495,000</a:t>
            </a: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1600" y="1860640"/>
            <a:ext cx="3505200" cy="2878753"/>
          </a:xfrm>
          <a:prstGeom prst="rect">
            <a:avLst/>
          </a:prstGeom>
          <a:ln>
            <a:noFill/>
          </a:ln>
          <a:effectLst>
            <a:softEdge rad="112500"/>
          </a:effectLst>
        </p:spPr>
      </p:pic>
      <p:sp>
        <p:nvSpPr>
          <p:cNvPr id="9" name="Slide Number Placeholder 8"/>
          <p:cNvSpPr>
            <a:spLocks noGrp="1"/>
          </p:cNvSpPr>
          <p:nvPr>
            <p:ph type="sldNum" sz="quarter" idx="12"/>
          </p:nvPr>
        </p:nvSpPr>
        <p:spPr/>
        <p:txBody>
          <a:bodyPr/>
          <a:lstStyle/>
          <a:p>
            <a:fld id="{1939E361-6CC3-4B93-8D02-0CA414705067}" type="slidenum">
              <a:rPr lang="en-US" smtClean="0"/>
              <a:pPr/>
              <a:t>31</a:t>
            </a:fld>
            <a:endParaRPr lang="en-US" dirty="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6" name="TextBox 5"/>
          <p:cNvSpPr txBox="1"/>
          <p:nvPr/>
        </p:nvSpPr>
        <p:spPr>
          <a:xfrm>
            <a:off x="5239871" y="4708321"/>
            <a:ext cx="3886200" cy="338554"/>
          </a:xfrm>
          <a:prstGeom prst="rect">
            <a:avLst/>
          </a:prstGeom>
          <a:noFill/>
        </p:spPr>
        <p:txBody>
          <a:bodyPr wrap="square" rtlCol="0">
            <a:spAutoFit/>
          </a:bodyPr>
          <a:lstStyle/>
          <a:p>
            <a:r>
              <a:rPr lang="en-US" sz="800" dirty="0"/>
              <a:t>Source: https://www.mnn.com/earth-matters/wilderness-resources/blogs/capturing-beauty-columbia-river-gorge</a:t>
            </a:r>
          </a:p>
        </p:txBody>
      </p:sp>
    </p:spTree>
    <p:extLst>
      <p:ext uri="{BB962C8B-B14F-4D97-AF65-F5344CB8AC3E}">
        <p14:creationId xmlns:p14="http://schemas.microsoft.com/office/powerpoint/2010/main" val="19243633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p:txBody>
          <a:bodyPr>
            <a:normAutofit lnSpcReduction="10000"/>
          </a:bodyPr>
          <a:lstStyle/>
          <a:p>
            <a:r>
              <a:rPr lang="en-US" dirty="0" smtClean="0"/>
              <a:t>What are the pros and cons associated with our current proposal? </a:t>
            </a:r>
          </a:p>
          <a:p>
            <a:pPr marL="0" indent="0">
              <a:buNone/>
            </a:pPr>
            <a:endParaRPr lang="en-US" dirty="0" smtClean="0"/>
          </a:p>
          <a:p>
            <a:r>
              <a:rPr lang="en-US" dirty="0"/>
              <a:t>What else should DEQ know as we consider the generator fee proposal? </a:t>
            </a:r>
          </a:p>
          <a:p>
            <a:pPr marL="0"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32</a:t>
            </a:fld>
            <a:endParaRPr lang="en-US"/>
          </a:p>
        </p:txBody>
      </p:sp>
    </p:spTree>
    <p:extLst>
      <p:ext uri="{BB962C8B-B14F-4D97-AF65-F5344CB8AC3E}">
        <p14:creationId xmlns:p14="http://schemas.microsoft.com/office/powerpoint/2010/main" val="87714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678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Proposed Generator Fee Increase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571500" y="2105601"/>
            <a:ext cx="3657600" cy="3480742"/>
          </a:xfrm>
        </p:spPr>
        <p:txBody>
          <a:bodyPr>
            <a:noAutofit/>
          </a:bodyPr>
          <a:lstStyle/>
          <a:p>
            <a:endParaRPr lang="en-US" sz="2400" dirty="0" smtClean="0"/>
          </a:p>
          <a:p>
            <a:pPr marL="0" indent="0">
              <a:buNone/>
            </a:pPr>
            <a:endParaRPr lang="en-US" sz="2400" dirty="0" smtClean="0"/>
          </a:p>
          <a:p>
            <a:r>
              <a:rPr lang="en-US" sz="2400" dirty="0" smtClean="0"/>
              <a:t>Generator annual activity verification fee </a:t>
            </a:r>
          </a:p>
          <a:p>
            <a:endParaRPr lang="en-US" sz="2400" dirty="0" smtClean="0"/>
          </a:p>
          <a:p>
            <a:r>
              <a:rPr lang="en-US" sz="2400" dirty="0" smtClean="0"/>
              <a:t>Management method factor</a:t>
            </a:r>
          </a:p>
          <a:p>
            <a:pPr marL="0" indent="0" algn="l">
              <a:buNone/>
            </a:pPr>
            <a:endParaRPr lang="en-US" sz="1400" i="1" dirty="0" smtClean="0"/>
          </a:p>
          <a:p>
            <a:pPr marL="0" indent="0">
              <a:buNone/>
            </a:pPr>
            <a:endParaRPr lang="en-US" sz="1400" i="1" dirty="0" smtClean="0"/>
          </a:p>
          <a:p>
            <a:pPr marL="0" indent="0">
              <a:buNone/>
            </a:pPr>
            <a:endParaRPr lang="en-US" sz="1400" i="1" dirty="0"/>
          </a:p>
          <a:p>
            <a:pPr marL="0" indent="0">
              <a:buNone/>
            </a:pPr>
            <a:endParaRPr lang="en-US" sz="1400" i="1" dirty="0" smtClean="0"/>
          </a:p>
          <a:p>
            <a:pPr marL="0" indent="0" algn="l">
              <a:buNone/>
            </a:pPr>
            <a:endParaRPr lang="en-US" sz="1400" dirty="0"/>
          </a:p>
          <a:p>
            <a:pPr marL="0" indent="0" algn="l">
              <a:buNone/>
            </a:pPr>
            <a:endParaRPr lang="en-US" sz="1400" dirty="0" smtClean="0"/>
          </a:p>
          <a:p>
            <a:pPr marL="0" indent="0" algn="l">
              <a:buNone/>
            </a:pPr>
            <a:endParaRPr lang="en-US" sz="14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7741"/>
            <a:ext cx="4038600" cy="3230880"/>
          </a:xfrm>
          <a:prstGeom prst="rect">
            <a:avLst/>
          </a:prstGeom>
          <a:ln>
            <a:noFill/>
          </a:ln>
          <a:effectLst>
            <a:softEdge rad="112500"/>
          </a:effectLst>
        </p:spPr>
      </p:pic>
      <p:sp>
        <p:nvSpPr>
          <p:cNvPr id="6" name="TextBox 5"/>
          <p:cNvSpPr txBox="1"/>
          <p:nvPr/>
        </p:nvSpPr>
        <p:spPr>
          <a:xfrm>
            <a:off x="5638800" y="5370899"/>
            <a:ext cx="2895600" cy="215444"/>
          </a:xfrm>
          <a:prstGeom prst="rect">
            <a:avLst/>
          </a:prstGeom>
          <a:noFill/>
        </p:spPr>
        <p:txBody>
          <a:bodyPr wrap="square" rtlCol="0">
            <a:spAutoFit/>
          </a:bodyPr>
          <a:lstStyle/>
          <a:p>
            <a:r>
              <a:rPr lang="en-US" sz="800" dirty="0"/>
              <a:t>Source: http://amihines-geol308.blogspot.com/p/timeline.html</a:t>
            </a:r>
          </a:p>
        </p:txBody>
      </p:sp>
      <p:sp>
        <p:nvSpPr>
          <p:cNvPr id="7" name="Rectangle 6"/>
          <p:cNvSpPr/>
          <p:nvPr/>
        </p:nvSpPr>
        <p:spPr>
          <a:xfrm>
            <a:off x="152400" y="62885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86800"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34</a:t>
            </a:fld>
            <a:endParaRPr lang="en-US"/>
          </a:p>
        </p:txBody>
      </p:sp>
    </p:spTree>
    <p:extLst>
      <p:ext uri="{BB962C8B-B14F-4D97-AF65-F5344CB8AC3E}">
        <p14:creationId xmlns:p14="http://schemas.microsoft.com/office/powerpoint/2010/main" val="2961025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smtClean="0">
                <a:solidFill>
                  <a:schemeClr val="bg1"/>
                </a:solidFill>
                <a:latin typeface="Arial" pitchFamily="34" charset="0"/>
                <a:cs typeface="Arial" pitchFamily="34" charset="0"/>
              </a:rPr>
              <a:t> Annual Activity</a:t>
            </a:r>
            <a:r>
              <a:rPr lang="en-US" sz="3200" dirty="0" smtClean="0">
                <a:solidFill>
                  <a:schemeClr val="bg1"/>
                </a:solidFill>
              </a:rPr>
              <a:t> </a:t>
            </a:r>
            <a:r>
              <a:rPr lang="en-US" sz="3200" dirty="0" smtClean="0">
                <a:solidFill>
                  <a:schemeClr val="bg1"/>
                </a:solidFill>
                <a:latin typeface="Arial" pitchFamily="34" charset="0"/>
                <a:cs typeface="Arial" pitchFamily="34" charset="0"/>
              </a:rPr>
              <a:t>Verification Fee</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907808039"/>
              </p:ext>
            </p:extLst>
          </p:nvPr>
        </p:nvGraphicFramePr>
        <p:xfrm>
          <a:off x="533402" y="1586264"/>
          <a:ext cx="8381998" cy="3457055"/>
        </p:xfrm>
        <a:graphic>
          <a:graphicData uri="http://schemas.openxmlformats.org/drawingml/2006/table">
            <a:tbl>
              <a:tblPr firstRow="1" bandRow="1">
                <a:tableStyleId>{5C22544A-7EE6-4342-B048-85BDC9FD1C3A}</a:tableStyleId>
              </a:tblPr>
              <a:tblGrid>
                <a:gridCol w="1411412">
                  <a:extLst>
                    <a:ext uri="{9D8B030D-6E8A-4147-A177-3AD203B41FA5}">
                      <a16:colId xmlns:a16="http://schemas.microsoft.com/office/drawing/2014/main" val="4056988508"/>
                    </a:ext>
                  </a:extLst>
                </a:gridCol>
                <a:gridCol w="1330361">
                  <a:extLst>
                    <a:ext uri="{9D8B030D-6E8A-4147-A177-3AD203B41FA5}">
                      <a16:colId xmlns:a16="http://schemas.microsoft.com/office/drawing/2014/main" val="2238847707"/>
                    </a:ext>
                  </a:extLst>
                </a:gridCol>
                <a:gridCol w="1220625">
                  <a:extLst>
                    <a:ext uri="{9D8B030D-6E8A-4147-A177-3AD203B41FA5}">
                      <a16:colId xmlns:a16="http://schemas.microsoft.com/office/drawing/2014/main" val="253172251"/>
                    </a:ext>
                  </a:extLst>
                </a:gridCol>
                <a:gridCol w="1143000">
                  <a:extLst>
                    <a:ext uri="{9D8B030D-6E8A-4147-A177-3AD203B41FA5}">
                      <a16:colId xmlns:a16="http://schemas.microsoft.com/office/drawing/2014/main" val="4068982078"/>
                    </a:ext>
                  </a:extLst>
                </a:gridCol>
                <a:gridCol w="1295400">
                  <a:extLst>
                    <a:ext uri="{9D8B030D-6E8A-4147-A177-3AD203B41FA5}">
                      <a16:colId xmlns:a16="http://schemas.microsoft.com/office/drawing/2014/main" val="3715072975"/>
                    </a:ext>
                  </a:extLst>
                </a:gridCol>
                <a:gridCol w="1981200">
                  <a:extLst>
                    <a:ext uri="{9D8B030D-6E8A-4147-A177-3AD203B41FA5}">
                      <a16:colId xmlns:a16="http://schemas.microsoft.com/office/drawing/2014/main" val="364262245"/>
                    </a:ext>
                  </a:extLst>
                </a:gridCol>
              </a:tblGrid>
              <a:tr h="569464">
                <a:tc>
                  <a:txBody>
                    <a:bodyPr/>
                    <a:lstStyle/>
                    <a:p>
                      <a:pPr algn="ctr"/>
                      <a:r>
                        <a:rPr lang="en-US" dirty="0" smtClean="0"/>
                        <a:t>Generator Category</a:t>
                      </a:r>
                    </a:p>
                  </a:txBody>
                  <a:tcPr/>
                </a:tc>
                <a:tc>
                  <a:txBody>
                    <a:bodyPr/>
                    <a:lstStyle/>
                    <a:p>
                      <a:pPr algn="ctr"/>
                      <a:r>
                        <a:rPr lang="en-US" dirty="0" smtClean="0"/>
                        <a:t>Current</a:t>
                      </a:r>
                      <a:r>
                        <a:rPr lang="en-US" baseline="0" dirty="0" smtClean="0"/>
                        <a:t> Fee</a:t>
                      </a:r>
                      <a:endParaRPr lang="en-ZW" dirty="0"/>
                    </a:p>
                  </a:txBody>
                  <a:tcPr/>
                </a:tc>
                <a:tc>
                  <a:txBody>
                    <a:bodyPr/>
                    <a:lstStyle/>
                    <a:p>
                      <a:pPr algn="ctr"/>
                      <a:r>
                        <a:rPr lang="en-US" dirty="0" smtClean="0">
                          <a:solidFill>
                            <a:schemeClr val="bg1"/>
                          </a:solidFill>
                        </a:rPr>
                        <a:t>Jul</a:t>
                      </a:r>
                      <a:r>
                        <a:rPr lang="en-US" baseline="0" dirty="0" smtClean="0">
                          <a:solidFill>
                            <a:schemeClr val="bg1"/>
                          </a:solidFill>
                        </a:rPr>
                        <a:t> </a:t>
                      </a:r>
                      <a:r>
                        <a:rPr lang="en-US" dirty="0" smtClean="0">
                          <a:solidFill>
                            <a:schemeClr val="bg1"/>
                          </a:solidFill>
                        </a:rPr>
                        <a:t>2019 (+25%)</a:t>
                      </a:r>
                      <a:endParaRPr lang="en-ZW" dirty="0">
                        <a:solidFill>
                          <a:schemeClr val="bg1"/>
                        </a:solidFill>
                      </a:endParaRPr>
                    </a:p>
                  </a:txBody>
                  <a:tcPr/>
                </a:tc>
                <a:tc>
                  <a:txBody>
                    <a:bodyPr/>
                    <a:lstStyle/>
                    <a:p>
                      <a:pPr algn="ctr"/>
                      <a:r>
                        <a:rPr lang="en-US" dirty="0" smtClean="0">
                          <a:solidFill>
                            <a:schemeClr val="bg1"/>
                          </a:solidFill>
                        </a:rPr>
                        <a:t>Jul 2020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US" dirty="0" smtClean="0">
                          <a:solidFill>
                            <a:schemeClr val="bg1"/>
                          </a:solidFill>
                        </a:rPr>
                        <a:t>Jul  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ZW" dirty="0" smtClean="0">
                          <a:solidFill>
                            <a:schemeClr val="tx1"/>
                          </a:solidFill>
                        </a:rPr>
                        <a:t>Annual Difference</a:t>
                      </a:r>
                    </a:p>
                    <a:p>
                      <a:pPr algn="ctr"/>
                      <a:r>
                        <a:rPr lang="en-ZW" dirty="0" smtClean="0">
                          <a:solidFill>
                            <a:schemeClr val="tx1"/>
                          </a:solidFill>
                        </a:rPr>
                        <a:t>from Current</a:t>
                      </a:r>
                      <a:endParaRPr lang="en-ZW"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3866967410"/>
                  </a:ext>
                </a:extLst>
              </a:tr>
              <a:tr h="537776">
                <a:tc>
                  <a:txBody>
                    <a:bodyPr/>
                    <a:lstStyle/>
                    <a:p>
                      <a:pPr algn="ctr"/>
                      <a:r>
                        <a:rPr lang="en-US" dirty="0" smtClean="0"/>
                        <a:t>LQG (196)</a:t>
                      </a:r>
                      <a:endParaRPr lang="en-ZW" dirty="0"/>
                    </a:p>
                  </a:txBody>
                  <a:tcPr/>
                </a:tc>
                <a:tc>
                  <a:txBody>
                    <a:bodyPr/>
                    <a:lstStyle/>
                    <a:p>
                      <a:pPr algn="ctr"/>
                      <a:r>
                        <a:rPr lang="en-US" dirty="0" smtClean="0"/>
                        <a:t>$525</a:t>
                      </a:r>
                      <a:endParaRPr lang="en-ZW" dirty="0"/>
                    </a:p>
                  </a:txBody>
                  <a:tcPr/>
                </a:tc>
                <a:tc>
                  <a:txBody>
                    <a:bodyPr/>
                    <a:lstStyle/>
                    <a:p>
                      <a:pPr algn="ctr"/>
                      <a:r>
                        <a:rPr lang="en-US" dirty="0" smtClean="0"/>
                        <a:t>$656</a:t>
                      </a:r>
                      <a:endParaRPr lang="en-ZW" dirty="0"/>
                    </a:p>
                  </a:txBody>
                  <a:tcPr/>
                </a:tc>
                <a:tc>
                  <a:txBody>
                    <a:bodyPr/>
                    <a:lstStyle/>
                    <a:p>
                      <a:pPr algn="ctr"/>
                      <a:r>
                        <a:rPr lang="en-US" dirty="0" smtClean="0"/>
                        <a:t>$788</a:t>
                      </a:r>
                      <a:endParaRPr lang="en-ZW" dirty="0"/>
                    </a:p>
                  </a:txBody>
                  <a:tcPr/>
                </a:tc>
                <a:tc>
                  <a:txBody>
                    <a:bodyPr/>
                    <a:lstStyle/>
                    <a:p>
                      <a:pPr algn="ctr"/>
                      <a:r>
                        <a:rPr lang="en-US" dirty="0" smtClean="0"/>
                        <a:t>$945</a:t>
                      </a:r>
                      <a:endParaRPr lang="en-ZW" dirty="0"/>
                    </a:p>
                  </a:txBody>
                  <a:tcPr/>
                </a:tc>
                <a:tc>
                  <a:txBody>
                    <a:bodyPr/>
                    <a:lstStyle/>
                    <a:p>
                      <a:pPr algn="ctr"/>
                      <a:r>
                        <a:rPr lang="en-US" b="1" dirty="0" smtClean="0"/>
                        <a:t>$420</a:t>
                      </a:r>
                    </a:p>
                  </a:txBody>
                  <a:tcPr>
                    <a:solidFill>
                      <a:schemeClr val="accent4">
                        <a:lumMod val="40000"/>
                        <a:lumOff val="60000"/>
                      </a:schemeClr>
                    </a:solidFill>
                  </a:tcPr>
                </a:tc>
                <a:extLst>
                  <a:ext uri="{0D108BD9-81ED-4DB2-BD59-A6C34878D82A}">
                    <a16:rowId xmlns:a16="http://schemas.microsoft.com/office/drawing/2014/main" val="1158903270"/>
                  </a:ext>
                </a:extLst>
              </a:tr>
              <a:tr h="539500">
                <a:tc>
                  <a:txBody>
                    <a:bodyPr/>
                    <a:lstStyle/>
                    <a:p>
                      <a:pPr algn="ctr"/>
                      <a:r>
                        <a:rPr lang="en-US" dirty="0" smtClean="0"/>
                        <a:t>SQG (291)</a:t>
                      </a:r>
                      <a:endParaRPr lang="en-ZW" dirty="0"/>
                    </a:p>
                  </a:txBody>
                  <a:tcPr/>
                </a:tc>
                <a:tc>
                  <a:txBody>
                    <a:bodyPr/>
                    <a:lstStyle/>
                    <a:p>
                      <a:pPr algn="ctr"/>
                      <a:r>
                        <a:rPr lang="en-US" dirty="0" smtClean="0"/>
                        <a:t>$300</a:t>
                      </a:r>
                      <a:endParaRPr lang="en-ZW" dirty="0"/>
                    </a:p>
                  </a:txBody>
                  <a:tcPr/>
                </a:tc>
                <a:tc>
                  <a:txBody>
                    <a:bodyPr/>
                    <a:lstStyle/>
                    <a:p>
                      <a:pPr algn="ctr"/>
                      <a:r>
                        <a:rPr lang="en-US" dirty="0" smtClean="0"/>
                        <a:t>$375</a:t>
                      </a:r>
                      <a:endParaRPr lang="en-ZW" dirty="0"/>
                    </a:p>
                  </a:txBody>
                  <a:tcPr/>
                </a:tc>
                <a:tc>
                  <a:txBody>
                    <a:bodyPr/>
                    <a:lstStyle/>
                    <a:p>
                      <a:pPr algn="ctr"/>
                      <a:r>
                        <a:rPr lang="en-US" dirty="0" smtClean="0"/>
                        <a:t>$450</a:t>
                      </a:r>
                      <a:endParaRPr lang="en-ZW" dirty="0"/>
                    </a:p>
                  </a:txBody>
                  <a:tcPr/>
                </a:tc>
                <a:tc>
                  <a:txBody>
                    <a:bodyPr/>
                    <a:lstStyle/>
                    <a:p>
                      <a:pPr algn="ctr"/>
                      <a:r>
                        <a:rPr lang="en-US" dirty="0" smtClean="0"/>
                        <a:t>$540</a:t>
                      </a:r>
                      <a:endParaRPr lang="en-ZW" dirty="0"/>
                    </a:p>
                  </a:txBody>
                  <a:tcPr/>
                </a:tc>
                <a:tc>
                  <a:txBody>
                    <a:bodyPr/>
                    <a:lstStyle/>
                    <a:p>
                      <a:pPr algn="ctr"/>
                      <a:r>
                        <a:rPr lang="en-US" b="1" dirty="0" smtClean="0"/>
                        <a:t>$240</a:t>
                      </a:r>
                    </a:p>
                  </a:txBody>
                  <a:tcPr>
                    <a:solidFill>
                      <a:schemeClr val="accent4">
                        <a:lumMod val="40000"/>
                        <a:lumOff val="60000"/>
                      </a:schemeClr>
                    </a:solidFill>
                  </a:tcPr>
                </a:tc>
                <a:extLst>
                  <a:ext uri="{0D108BD9-81ED-4DB2-BD59-A6C34878D82A}">
                    <a16:rowId xmlns:a16="http://schemas.microsoft.com/office/drawing/2014/main" val="4237656254"/>
                  </a:ext>
                </a:extLst>
              </a:tr>
              <a:tr h="550979">
                <a:tc>
                  <a:txBody>
                    <a:bodyPr/>
                    <a:lstStyle/>
                    <a:p>
                      <a:pPr algn="ctr"/>
                      <a:r>
                        <a:rPr lang="en-ZW" dirty="0" smtClean="0"/>
                        <a:t>Increase</a:t>
                      </a:r>
                    </a:p>
                  </a:txBody>
                  <a:tcPr/>
                </a:tc>
                <a:tc>
                  <a:txBody>
                    <a:bodyPr/>
                    <a:lstStyle/>
                    <a:p>
                      <a:pPr algn="ctr"/>
                      <a:r>
                        <a:rPr lang="en-ZW" b="0" dirty="0" smtClean="0"/>
                        <a:t>N/A</a:t>
                      </a:r>
                      <a:endParaRPr lang="en-ZW" b="0" dirty="0"/>
                    </a:p>
                  </a:txBody>
                  <a:tcPr/>
                </a:tc>
                <a:tc>
                  <a:txBody>
                    <a:bodyPr/>
                    <a:lstStyle/>
                    <a:p>
                      <a:pPr algn="ctr"/>
                      <a:r>
                        <a:rPr lang="en-US" dirty="0" smtClean="0"/>
                        <a:t>$47,550</a:t>
                      </a:r>
                      <a:endParaRPr lang="en-ZW" dirty="0"/>
                    </a:p>
                  </a:txBody>
                  <a:tcPr/>
                </a:tc>
                <a:tc>
                  <a:txBody>
                    <a:bodyPr/>
                    <a:lstStyle/>
                    <a:p>
                      <a:pPr algn="ctr"/>
                      <a:r>
                        <a:rPr lang="en-US" dirty="0" smtClean="0"/>
                        <a:t>$47,550</a:t>
                      </a:r>
                      <a:endParaRPr lang="en-ZW" dirty="0"/>
                    </a:p>
                  </a:txBody>
                  <a:tcPr/>
                </a:tc>
                <a:tc>
                  <a:txBody>
                    <a:bodyPr/>
                    <a:lstStyle/>
                    <a:p>
                      <a:pPr algn="ctr"/>
                      <a:r>
                        <a:rPr lang="en-US" dirty="0" smtClean="0"/>
                        <a:t>$57,060</a:t>
                      </a:r>
                      <a:endParaRPr lang="en-ZW" dirty="0"/>
                    </a:p>
                  </a:txBody>
                  <a:tcPr/>
                </a:tc>
                <a:tc>
                  <a:txBody>
                    <a:bodyPr/>
                    <a:lstStyle/>
                    <a:p>
                      <a:pPr algn="ctr"/>
                      <a:r>
                        <a:rPr lang="en-US" b="1" dirty="0" smtClean="0"/>
                        <a:t>$152,160</a:t>
                      </a:r>
                      <a:endParaRPr lang="en-ZW" b="1" dirty="0"/>
                    </a:p>
                  </a:txBody>
                  <a:tcPr>
                    <a:solidFill>
                      <a:schemeClr val="accent4">
                        <a:lumMod val="40000"/>
                        <a:lumOff val="60000"/>
                      </a:schemeClr>
                    </a:solidFill>
                  </a:tcPr>
                </a:tc>
                <a:extLst>
                  <a:ext uri="{0D108BD9-81ED-4DB2-BD59-A6C34878D82A}">
                    <a16:rowId xmlns:a16="http://schemas.microsoft.com/office/drawing/2014/main" val="4173088287"/>
                  </a:ext>
                </a:extLst>
              </a:tr>
              <a:tr h="1057575">
                <a:tc>
                  <a:txBody>
                    <a:bodyPr/>
                    <a:lstStyle/>
                    <a:p>
                      <a:pPr algn="ctr"/>
                      <a:r>
                        <a:rPr lang="en-ZW" dirty="0" smtClean="0"/>
                        <a:t>Running Total </a:t>
                      </a:r>
                      <a:r>
                        <a:rPr lang="en-ZW" baseline="0" dirty="0" smtClean="0"/>
                        <a:t> (Current + Increase)</a:t>
                      </a:r>
                      <a:endParaRPr lang="en-ZW" dirty="0" smtClean="0"/>
                    </a:p>
                  </a:txBody>
                  <a:tcPr/>
                </a:tc>
                <a:tc>
                  <a:txBody>
                    <a:bodyPr/>
                    <a:lstStyle/>
                    <a:p>
                      <a:pPr algn="ctr"/>
                      <a:r>
                        <a:rPr lang="en-ZW" b="0" dirty="0" smtClean="0"/>
                        <a:t>$190,200</a:t>
                      </a:r>
                      <a:endParaRPr lang="en-ZW" b="0" dirty="0"/>
                    </a:p>
                  </a:txBody>
                  <a:tcPr/>
                </a:tc>
                <a:tc>
                  <a:txBody>
                    <a:bodyPr/>
                    <a:lstStyle/>
                    <a:p>
                      <a:pPr algn="ctr"/>
                      <a:r>
                        <a:rPr lang="en-ZW" dirty="0" smtClean="0"/>
                        <a:t>$237,750</a:t>
                      </a:r>
                      <a:endParaRPr lang="en-ZW" dirty="0"/>
                    </a:p>
                  </a:txBody>
                  <a:tcPr/>
                </a:tc>
                <a:tc>
                  <a:txBody>
                    <a:bodyPr/>
                    <a:lstStyle/>
                    <a:p>
                      <a:pPr algn="ctr"/>
                      <a:r>
                        <a:rPr lang="en-ZW" dirty="0" smtClean="0"/>
                        <a:t>$285,300</a:t>
                      </a:r>
                      <a:endParaRPr lang="en-ZW" dirty="0"/>
                    </a:p>
                  </a:txBody>
                  <a:tcPr/>
                </a:tc>
                <a:tc>
                  <a:txBody>
                    <a:bodyPr/>
                    <a:lstStyle/>
                    <a:p>
                      <a:pPr algn="ctr"/>
                      <a:r>
                        <a:rPr lang="en-ZW" dirty="0" smtClean="0"/>
                        <a:t>$342,360</a:t>
                      </a:r>
                      <a:endParaRPr lang="en-ZW" dirty="0"/>
                    </a:p>
                  </a:txBody>
                  <a:tcPr/>
                </a:tc>
                <a:tc>
                  <a:txBody>
                    <a:bodyPr/>
                    <a:lstStyle/>
                    <a:p>
                      <a:pPr algn="ctr"/>
                      <a:endParaRPr lang="en-ZW" b="1" dirty="0"/>
                    </a:p>
                  </a:txBody>
                  <a:tcPr>
                    <a:solidFill>
                      <a:schemeClr val="accent4">
                        <a:lumMod val="40000"/>
                        <a:lumOff val="60000"/>
                      </a:schemeClr>
                    </a:solidFill>
                  </a:tcPr>
                </a:tc>
                <a:extLst>
                  <a:ext uri="{0D108BD9-81ED-4DB2-BD59-A6C34878D82A}">
                    <a16:rowId xmlns:a16="http://schemas.microsoft.com/office/drawing/2014/main" val="3907395258"/>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6037029"/>
            <a:ext cx="320040" cy="731520"/>
          </a:xfrm>
          <a:prstGeom prst="rect">
            <a:avLst/>
          </a:prstGeom>
        </p:spPr>
      </p:pic>
      <p:sp>
        <p:nvSpPr>
          <p:cNvPr id="10" name="Subtitle 2"/>
          <p:cNvSpPr txBox="1">
            <a:spLocks/>
          </p:cNvSpPr>
          <p:nvPr/>
        </p:nvSpPr>
        <p:spPr>
          <a:xfrm>
            <a:off x="9982200" y="3622357"/>
            <a:ext cx="64770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dirty="0" smtClean="0"/>
              <a:t>This option would increase the generator annual base fee total to $342,360.</a:t>
            </a:r>
          </a:p>
        </p:txBody>
      </p:sp>
      <p:sp>
        <p:nvSpPr>
          <p:cNvPr id="3" name="Slide Number Placeholder 2"/>
          <p:cNvSpPr>
            <a:spLocks noGrp="1"/>
          </p:cNvSpPr>
          <p:nvPr>
            <p:ph type="sldNum" sz="quarter" idx="12"/>
          </p:nvPr>
        </p:nvSpPr>
        <p:spPr/>
        <p:txBody>
          <a:bodyPr/>
          <a:lstStyle/>
          <a:p>
            <a:fld id="{1939E361-6CC3-4B93-8D02-0CA414705067}" type="slidenum">
              <a:rPr lang="en-US" smtClean="0"/>
              <a:pPr/>
              <a:t>35</a:t>
            </a:fld>
            <a:endParaRPr lang="en-US"/>
          </a:p>
        </p:txBody>
      </p:sp>
      <p:sp>
        <p:nvSpPr>
          <p:cNvPr id="6" name="TextBox 5"/>
          <p:cNvSpPr txBox="1"/>
          <p:nvPr/>
        </p:nvSpPr>
        <p:spPr>
          <a:xfrm>
            <a:off x="457200" y="5334000"/>
            <a:ext cx="8458200"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tx1"/>
                </a:solidFill>
              </a:rPr>
              <a:t>Beyond 2021, the fee will remain at the last increase amount (July 2021) </a:t>
            </a:r>
          </a:p>
          <a:p>
            <a:pPr algn="ctr"/>
            <a:r>
              <a:rPr lang="en-US" dirty="0" smtClean="0">
                <a:solidFill>
                  <a:schemeClr val="tx1"/>
                </a:solidFill>
              </a:rPr>
              <a:t>until changed through a future rulemaking.</a:t>
            </a:r>
            <a:endParaRPr lang="en-US" dirty="0">
              <a:solidFill>
                <a:schemeClr val="tx1"/>
              </a:solidFill>
            </a:endParaRPr>
          </a:p>
        </p:txBody>
      </p:sp>
      <p:cxnSp>
        <p:nvCxnSpPr>
          <p:cNvPr id="9" name="Straight Connector 8"/>
          <p:cNvCxnSpPr/>
          <p:nvPr/>
        </p:nvCxnSpPr>
        <p:spPr>
          <a:xfrm flipV="1">
            <a:off x="533400" y="3276782"/>
            <a:ext cx="8382000" cy="38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422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a:bodyPr>
          <a:lstStyle/>
          <a:p>
            <a:r>
              <a:rPr lang="en-US" sz="3200" dirty="0" smtClean="0">
                <a:solidFill>
                  <a:schemeClr val="bg1"/>
                </a:solidFill>
              </a:rPr>
              <a:t>Current</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management method factor)*</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1"/>
                </a:solidFill>
                <a:effectLst>
                  <a:outerShdw blurRad="38100" dist="25400" dir="5400000" algn="ctr" rotWithShape="0">
                    <a:srgbClr val="6E747A">
                      <a:alpha val="43000"/>
                    </a:srgbClr>
                  </a:outerShdw>
                </a:effectLst>
              </a:rPr>
              <a:t>Activity Verification Fee</a:t>
            </a:r>
            <a:endParaRPr lang="en-US" sz="5400" b="1" dirty="0" smtClean="0">
              <a:solidFill>
                <a:schemeClr val="tx1"/>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74035" y="4751457"/>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093285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a:solidFill>
                  <a:schemeClr val="bg1"/>
                </a:solidFill>
              </a:rPr>
              <a:t> </a:t>
            </a:r>
            <a:r>
              <a:rPr lang="en-US" sz="3200" dirty="0" smtClean="0">
                <a:solidFill>
                  <a:schemeClr val="bg1"/>
                </a:solidFill>
              </a:rPr>
              <a:t>Annual Activity Verification </a:t>
            </a:r>
            <a:r>
              <a:rPr lang="en-US" sz="3200" dirty="0" smtClean="0">
                <a:solidFill>
                  <a:schemeClr val="bg1"/>
                </a:solidFill>
                <a:latin typeface="Arial" pitchFamily="34" charset="0"/>
                <a:cs typeface="Arial" pitchFamily="34" charset="0"/>
              </a:rPr>
              <a:t>Fee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0"/>
            <a:ext cx="4038600" cy="4495799"/>
          </a:xfrm>
        </p:spPr>
        <p:txBody>
          <a:bodyPr>
            <a:normAutofit fontScale="85000" lnSpcReduction="20000"/>
          </a:bodyPr>
          <a:lstStyle/>
          <a:p>
            <a:pPr algn="l"/>
            <a:r>
              <a:rPr lang="en-US" sz="2800" dirty="0" smtClean="0">
                <a:solidFill>
                  <a:schemeClr val="tx1"/>
                </a:solidFill>
              </a:rPr>
              <a:t>To support current funding, increase </a:t>
            </a:r>
            <a:r>
              <a:rPr lang="en-US" dirty="0" smtClean="0"/>
              <a:t>our annual activity verification fee</a:t>
            </a:r>
            <a:r>
              <a:rPr lang="en-US" sz="2800" dirty="0" smtClean="0">
                <a:solidFill>
                  <a:schemeClr val="tx1"/>
                </a:solidFill>
              </a:rPr>
              <a:t> over three (3) years, starting July 2019:</a:t>
            </a:r>
          </a:p>
          <a:p>
            <a:pPr marL="0" indent="0" algn="l">
              <a:buNone/>
            </a:pPr>
            <a:endParaRPr lang="en-US" sz="2800" dirty="0" smtClean="0">
              <a:solidFill>
                <a:schemeClr val="tx1"/>
              </a:solidFill>
            </a:endParaRPr>
          </a:p>
          <a:p>
            <a:pPr marL="457200" indent="-457200" algn="l">
              <a:buFont typeface="Arial" panose="020B0604020202020204" pitchFamily="34" charset="0"/>
              <a:buChar char="•"/>
            </a:pPr>
            <a:r>
              <a:rPr lang="en-US" sz="2800" dirty="0" smtClean="0"/>
              <a:t>SQG base fee from $300 to $540 </a:t>
            </a:r>
            <a:r>
              <a:rPr lang="en-US" sz="2000" dirty="0" smtClean="0"/>
              <a:t>(80%)</a:t>
            </a:r>
            <a:r>
              <a:rPr lang="en-US" sz="2800" dirty="0" smtClean="0"/>
              <a:t>; and </a:t>
            </a:r>
          </a:p>
          <a:p>
            <a:pPr marL="457200" indent="-457200" algn="l">
              <a:buFont typeface="Arial" panose="020B0604020202020204" pitchFamily="34" charset="0"/>
              <a:buChar char="•"/>
            </a:pPr>
            <a:r>
              <a:rPr lang="en-US" sz="2800" dirty="0" smtClean="0"/>
              <a:t>LQG </a:t>
            </a:r>
            <a:r>
              <a:rPr lang="en-US" sz="2800" dirty="0"/>
              <a:t>base fee from $525 to </a:t>
            </a:r>
            <a:r>
              <a:rPr lang="en-US" sz="2800" dirty="0" smtClean="0"/>
              <a:t>$945 </a:t>
            </a:r>
            <a:r>
              <a:rPr lang="en-US" sz="2000" dirty="0" smtClean="0"/>
              <a:t>(80%) </a:t>
            </a:r>
          </a:p>
          <a:p>
            <a:pPr algn="l"/>
            <a:endParaRPr lang="en-US" sz="2800" dirty="0" smtClean="0"/>
          </a:p>
          <a:p>
            <a:r>
              <a:rPr lang="en-US" sz="2800" dirty="0"/>
              <a:t>For additional </a:t>
            </a:r>
            <a:r>
              <a:rPr lang="en-US" sz="2800" dirty="0" smtClean="0"/>
              <a:t>$152,160 revenue </a:t>
            </a:r>
            <a:r>
              <a:rPr lang="en-US" sz="2800" dirty="0"/>
              <a:t>annually.  </a:t>
            </a:r>
          </a:p>
          <a:p>
            <a:pPr algn="l"/>
            <a:endParaRPr lang="en-US" sz="2800" dirty="0">
              <a:solidFill>
                <a:schemeClr val="tx1"/>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57700" y="2170240"/>
            <a:ext cx="4038600" cy="2681630"/>
          </a:xfrm>
          <a:prstGeom prst="rect">
            <a:avLst/>
          </a:prstGeom>
          <a:ln>
            <a:noFill/>
          </a:ln>
          <a:effectLst>
            <a:softEdge rad="112500"/>
          </a:effectLst>
        </p:spPr>
      </p:pic>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37029"/>
            <a:ext cx="320040" cy="731520"/>
          </a:xfrm>
          <a:prstGeom prst="rect">
            <a:avLst/>
          </a:prstGeom>
        </p:spPr>
      </p:pic>
      <p:sp>
        <p:nvSpPr>
          <p:cNvPr id="9" name="Rectangle 8"/>
          <p:cNvSpPr/>
          <p:nvPr/>
        </p:nvSpPr>
        <p:spPr>
          <a:xfrm>
            <a:off x="4572000" y="4763207"/>
            <a:ext cx="4345388" cy="215444"/>
          </a:xfrm>
          <a:prstGeom prst="rect">
            <a:avLst/>
          </a:prstGeom>
        </p:spPr>
        <p:txBody>
          <a:bodyPr wrap="square">
            <a:spAutoFit/>
          </a:bodyPr>
          <a:lstStyle/>
          <a:p>
            <a:r>
              <a:rPr lang="en-US" sz="800" dirty="0" smtClean="0"/>
              <a:t>Source: http</a:t>
            </a:r>
            <a:r>
              <a:rPr lang="en-US" sz="800" dirty="0"/>
              <a:t>://www.oregonconservationstrategy.org/strategy-habitat/aspen-woodlands/</a:t>
            </a:r>
          </a:p>
        </p:txBody>
      </p:sp>
      <p:sp>
        <p:nvSpPr>
          <p:cNvPr id="6" name="Slide Number Placeholder 5"/>
          <p:cNvSpPr>
            <a:spLocks noGrp="1"/>
          </p:cNvSpPr>
          <p:nvPr>
            <p:ph type="sldNum" sz="quarter" idx="12"/>
          </p:nvPr>
        </p:nvSpPr>
        <p:spPr/>
        <p:txBody>
          <a:bodyPr/>
          <a:lstStyle/>
          <a:p>
            <a:fld id="{1939E361-6CC3-4B93-8D02-0CA414705067}" type="slidenum">
              <a:rPr lang="en-US" smtClean="0"/>
              <a:pPr/>
              <a:t>39</a:t>
            </a:fld>
            <a:endParaRPr lang="en-US"/>
          </a:p>
        </p:txBody>
      </p:sp>
    </p:spTree>
    <p:extLst>
      <p:ext uri="{BB962C8B-B14F-4D97-AF65-F5344CB8AC3E}">
        <p14:creationId xmlns:p14="http://schemas.microsoft.com/office/powerpoint/2010/main" val="1613717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Permitting Fee Increases </a:t>
            </a:r>
            <a:endParaRPr lang="en-US" altLang="en-US" sz="2800" dirty="0" smtClean="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38883453"/>
              </p:ext>
            </p:extLst>
          </p:nvPr>
        </p:nvGraphicFramePr>
        <p:xfrm>
          <a:off x="541337" y="1390586"/>
          <a:ext cx="8077200" cy="4504658"/>
        </p:xfrm>
        <a:graphic>
          <a:graphicData uri="http://schemas.openxmlformats.org/drawingml/2006/table">
            <a:tbl>
              <a:tblPr firstRow="1" bandRow="1">
                <a:tableStyleId>{5C22544A-7EE6-4342-B048-85BDC9FD1C3A}</a:tableStyleId>
              </a:tblPr>
              <a:tblGrid>
                <a:gridCol w="2573869">
                  <a:extLst>
                    <a:ext uri="{9D8B030D-6E8A-4147-A177-3AD203B41FA5}">
                      <a16:colId xmlns:a16="http://schemas.microsoft.com/office/drawing/2014/main" val="2368349835"/>
                    </a:ext>
                  </a:extLst>
                </a:gridCol>
                <a:gridCol w="1681065">
                  <a:extLst>
                    <a:ext uri="{9D8B030D-6E8A-4147-A177-3AD203B41FA5}">
                      <a16:colId xmlns:a16="http://schemas.microsoft.com/office/drawing/2014/main" val="856286081"/>
                    </a:ext>
                  </a:extLst>
                </a:gridCol>
                <a:gridCol w="1990325">
                  <a:extLst>
                    <a:ext uri="{9D8B030D-6E8A-4147-A177-3AD203B41FA5}">
                      <a16:colId xmlns:a16="http://schemas.microsoft.com/office/drawing/2014/main" val="288871500"/>
                    </a:ext>
                  </a:extLst>
                </a:gridCol>
                <a:gridCol w="1831941">
                  <a:extLst>
                    <a:ext uri="{9D8B030D-6E8A-4147-A177-3AD203B41FA5}">
                      <a16:colId xmlns:a16="http://schemas.microsoft.com/office/drawing/2014/main" val="2832385807"/>
                    </a:ext>
                  </a:extLst>
                </a:gridCol>
              </a:tblGrid>
              <a:tr h="152400">
                <a:tc gridSpan="4">
                  <a:txBody>
                    <a:bodyPr/>
                    <a:lstStyle/>
                    <a:p>
                      <a:endParaRPr lang="en-ZW"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tc hMerge="1">
                  <a:txBody>
                    <a:bodyPr/>
                    <a:lstStyle/>
                    <a:p>
                      <a:endParaRPr lang="en-ZW"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extLst>
                  <a:ext uri="{0D108BD9-81ED-4DB2-BD59-A6C34878D82A}">
                    <a16:rowId xmlns:a16="http://schemas.microsoft.com/office/drawing/2014/main" val="2461454031"/>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Proposed 2019 Fee</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Difference</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0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a:t>
                      </a:r>
                      <a:r>
                        <a:rPr kumimoji="0" lang="en-US" altLang="en-US" sz="10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Compliance Determination </a:t>
                      </a:r>
                      <a:r>
                        <a:rPr kumimoji="0" lang="en-US" altLang="en-US" sz="10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Fees</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70054923"/>
                  </a:ext>
                </a:extLst>
              </a:tr>
              <a:tr h="370840">
                <a:tc>
                  <a:txBody>
                    <a:bodyPr/>
                    <a:lstStyle/>
                    <a:p>
                      <a:pPr algn="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Storage</a:t>
                      </a:r>
                      <a:endParaRPr lang="en-ZW"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$18,750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$30,375</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$11,625</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Treatment</a:t>
                      </a:r>
                      <a:endParaRPr lang="en-ZW" sz="1200" dirty="0" smtClean="0">
                        <a:latin typeface="Times New Roman" panose="02020603050405020304" pitchFamily="18" charset="0"/>
                        <a:cs typeface="Times New Roman" panose="02020603050405020304" pitchFamily="18" charset="0"/>
                      </a:endParaRPr>
                    </a:p>
                    <a:p>
                      <a:pPr algn="r"/>
                      <a:endParaRPr lang="en-ZW"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$75,000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$121,500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$46,500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437677"/>
                  </a:ext>
                </a:extLst>
              </a:tr>
              <a:tr h="370840">
                <a:tc>
                  <a:txBody>
                    <a:bodyPr/>
                    <a:lstStyle/>
                    <a:p>
                      <a:pPr algn="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Disposal</a:t>
                      </a:r>
                      <a:endParaRPr lang="en-ZW"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$150,000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$243,000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$93,000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0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Permit Modification Fees</a:t>
                      </a:r>
                      <a:endParaRPr kumimoji="0" lang="en-US" altLang="en-US" sz="12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1EB"/>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526807">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1  </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$2,800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$4,500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$1,700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613318"/>
                  </a:ext>
                </a:extLst>
              </a:tr>
              <a:tr h="37084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2</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$20,000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$31,800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$11,800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657728"/>
                  </a:ext>
                </a:extLst>
              </a:tr>
              <a:tr h="40640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3</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$31,000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$42,300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11,300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98013"/>
                  </a:ext>
                </a:extLst>
              </a:tr>
              <a:tr h="273018">
                <a:tc gridSpan="4">
                  <a:txBody>
                    <a:body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Calibri" panose="020F0502020204030204" pitchFamily="34" charset="0"/>
                        </a:rPr>
                        <a:t> Operating Permitted Disposal Administrative Fee</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064895036"/>
                  </a:ext>
                </a:extLst>
              </a:tr>
              <a:tr h="406400">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Annual Reported Metric Tons</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$5.50</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Varies</a:t>
                      </a: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90159"/>
                  </a:ext>
                </a:extLst>
              </a:tr>
            </a:tbl>
          </a:graphicData>
        </a:graphic>
      </p:graphicFrame>
    </p:spTree>
    <p:extLst>
      <p:ext uri="{BB962C8B-B14F-4D97-AF65-F5344CB8AC3E}">
        <p14:creationId xmlns:p14="http://schemas.microsoft.com/office/powerpoint/2010/main" val="4139998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074"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Proposal Increase Summary</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402207447"/>
              </p:ext>
            </p:extLst>
          </p:nvPr>
        </p:nvGraphicFramePr>
        <p:xfrm>
          <a:off x="-12358" y="1698306"/>
          <a:ext cx="9156357" cy="3784994"/>
        </p:xfrm>
        <a:graphic>
          <a:graphicData uri="http://schemas.openxmlformats.org/drawingml/2006/table">
            <a:tbl>
              <a:tblPr firstRow="1" bandRow="1">
                <a:tableStyleId>{5C22544A-7EE6-4342-B048-85BDC9FD1C3A}</a:tableStyleId>
              </a:tblPr>
              <a:tblGrid>
                <a:gridCol w="1316905">
                  <a:extLst>
                    <a:ext uri="{9D8B030D-6E8A-4147-A177-3AD203B41FA5}">
                      <a16:colId xmlns:a16="http://schemas.microsoft.com/office/drawing/2014/main" val="4056988508"/>
                    </a:ext>
                  </a:extLst>
                </a:gridCol>
                <a:gridCol w="1084509">
                  <a:extLst>
                    <a:ext uri="{9D8B030D-6E8A-4147-A177-3AD203B41FA5}">
                      <a16:colId xmlns:a16="http://schemas.microsoft.com/office/drawing/2014/main" val="253172251"/>
                    </a:ext>
                  </a:extLst>
                </a:gridCol>
                <a:gridCol w="1144506">
                  <a:extLst>
                    <a:ext uri="{9D8B030D-6E8A-4147-A177-3AD203B41FA5}">
                      <a16:colId xmlns:a16="http://schemas.microsoft.com/office/drawing/2014/main" val="4068982078"/>
                    </a:ext>
                  </a:extLst>
                </a:gridCol>
                <a:gridCol w="1103176">
                  <a:extLst>
                    <a:ext uri="{9D8B030D-6E8A-4147-A177-3AD203B41FA5}">
                      <a16:colId xmlns:a16="http://schemas.microsoft.com/office/drawing/2014/main" val="3715072975"/>
                    </a:ext>
                  </a:extLst>
                </a:gridCol>
                <a:gridCol w="1083311">
                  <a:extLst>
                    <a:ext uri="{9D8B030D-6E8A-4147-A177-3AD203B41FA5}">
                      <a16:colId xmlns:a16="http://schemas.microsoft.com/office/drawing/2014/main" val="364262245"/>
                    </a:ext>
                  </a:extLst>
                </a:gridCol>
                <a:gridCol w="1061751">
                  <a:extLst>
                    <a:ext uri="{9D8B030D-6E8A-4147-A177-3AD203B41FA5}">
                      <a16:colId xmlns:a16="http://schemas.microsoft.com/office/drawing/2014/main" val="2202659832"/>
                    </a:ext>
                  </a:extLst>
                </a:gridCol>
                <a:gridCol w="1066800">
                  <a:extLst>
                    <a:ext uri="{9D8B030D-6E8A-4147-A177-3AD203B41FA5}">
                      <a16:colId xmlns:a16="http://schemas.microsoft.com/office/drawing/2014/main" val="1176608231"/>
                    </a:ext>
                  </a:extLst>
                </a:gridCol>
                <a:gridCol w="1295399">
                  <a:extLst>
                    <a:ext uri="{9D8B030D-6E8A-4147-A177-3AD203B41FA5}">
                      <a16:colId xmlns:a16="http://schemas.microsoft.com/office/drawing/2014/main" val="2912598256"/>
                    </a:ext>
                  </a:extLst>
                </a:gridCol>
              </a:tblGrid>
              <a:tr h="717164">
                <a:tc>
                  <a:txBody>
                    <a:bodyPr/>
                    <a:lstStyle/>
                    <a:p>
                      <a:pPr algn="ctr"/>
                      <a:r>
                        <a:rPr lang="en-US" dirty="0" smtClean="0"/>
                        <a:t>Proposal</a:t>
                      </a:r>
                    </a:p>
                  </a:txBody>
                  <a:tcPr>
                    <a:solidFill>
                      <a:srgbClr val="439777"/>
                    </a:solidFill>
                  </a:tcPr>
                </a:tc>
                <a:tc>
                  <a:txBody>
                    <a:bodyPr/>
                    <a:lstStyle/>
                    <a:p>
                      <a:pPr algn="ctr"/>
                      <a:r>
                        <a:rPr lang="en-US" dirty="0" smtClean="0"/>
                        <a:t>Jul </a:t>
                      </a:r>
                    </a:p>
                    <a:p>
                      <a:pPr algn="ctr"/>
                      <a:r>
                        <a:rPr lang="en-US" dirty="0" smtClean="0"/>
                        <a:t>2019</a:t>
                      </a:r>
                      <a:endParaRPr lang="en-ZW" dirty="0"/>
                    </a:p>
                  </a:txBody>
                  <a:tcPr>
                    <a:solidFill>
                      <a:srgbClr val="439777"/>
                    </a:solidFill>
                  </a:tcPr>
                </a:tc>
                <a:tc>
                  <a:txBody>
                    <a:bodyPr/>
                    <a:lstStyle/>
                    <a:p>
                      <a:pPr algn="ctr"/>
                      <a:r>
                        <a:rPr lang="en-US" dirty="0" smtClean="0"/>
                        <a:t>Jul </a:t>
                      </a:r>
                    </a:p>
                    <a:p>
                      <a:pPr algn="ctr"/>
                      <a:r>
                        <a:rPr lang="en-US" dirty="0" smtClean="0"/>
                        <a:t>2020</a:t>
                      </a:r>
                    </a:p>
                  </a:txBody>
                  <a:tcPr>
                    <a:solidFill>
                      <a:srgbClr val="439777"/>
                    </a:solidFill>
                  </a:tcPr>
                </a:tc>
                <a:tc>
                  <a:txBody>
                    <a:bodyPr/>
                    <a:lstStyle/>
                    <a:p>
                      <a:pPr algn="ctr"/>
                      <a:r>
                        <a:rPr lang="en-US" dirty="0" smtClean="0"/>
                        <a:t>Jul </a:t>
                      </a:r>
                    </a:p>
                    <a:p>
                      <a:pPr algn="ctr"/>
                      <a:r>
                        <a:rPr lang="en-US" dirty="0" smtClean="0"/>
                        <a:t>2021</a:t>
                      </a:r>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2022</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2023</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2024</a:t>
                      </a:r>
                      <a:endParaRPr lang="en-ZW" dirty="0"/>
                    </a:p>
                  </a:txBody>
                  <a:tcPr>
                    <a:solidFill>
                      <a:srgbClr val="439777"/>
                    </a:solidFill>
                  </a:tcPr>
                </a:tc>
                <a:tc>
                  <a:txBody>
                    <a:bodyPr/>
                    <a:lstStyle/>
                    <a:p>
                      <a:pPr algn="ctr"/>
                      <a:r>
                        <a:rPr lang="en-US" dirty="0" smtClean="0"/>
                        <a:t>Total Increase</a:t>
                      </a:r>
                      <a:endParaRPr lang="en-ZW" dirty="0"/>
                    </a:p>
                  </a:txBody>
                  <a:tcPr>
                    <a:solidFill>
                      <a:srgbClr val="439777"/>
                    </a:solidFill>
                  </a:tcPr>
                </a:tc>
                <a:extLst>
                  <a:ext uri="{0D108BD9-81ED-4DB2-BD59-A6C34878D82A}">
                    <a16:rowId xmlns:a16="http://schemas.microsoft.com/office/drawing/2014/main" val="3866967410"/>
                  </a:ext>
                </a:extLst>
              </a:tr>
              <a:tr h="1217998">
                <a:tc>
                  <a:txBody>
                    <a:bodyPr/>
                    <a:lstStyle/>
                    <a:p>
                      <a:pPr algn="ctr"/>
                      <a:r>
                        <a:rPr lang="en-US" sz="1800" dirty="0" smtClean="0"/>
                        <a:t>Annual Activity Verification Fee</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$57,060</a:t>
                      </a:r>
                      <a:endParaRPr lang="en-ZW" sz="180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1" dirty="0" smtClean="0"/>
                        <a:t>$152,160</a:t>
                      </a:r>
                      <a:endParaRPr lang="en-ZW" sz="1800" b="1" dirty="0"/>
                    </a:p>
                  </a:txBody>
                  <a:tcPr/>
                </a:tc>
                <a:extLst>
                  <a:ext uri="{0D108BD9-81ED-4DB2-BD59-A6C34878D82A}">
                    <a16:rowId xmlns:a16="http://schemas.microsoft.com/office/drawing/2014/main" val="1158903270"/>
                  </a:ext>
                </a:extLst>
              </a:tr>
              <a:tr h="914400">
                <a:tc>
                  <a:txBody>
                    <a:bodyPr/>
                    <a:lstStyle/>
                    <a:p>
                      <a:pPr algn="ctr"/>
                      <a:r>
                        <a:rPr lang="en-US" sz="1800" dirty="0" smtClean="0"/>
                        <a:t>Mgmt</a:t>
                      </a:r>
                      <a:r>
                        <a:rPr lang="en-US" sz="1800" baseline="0" dirty="0" smtClean="0"/>
                        <a:t> Method </a:t>
                      </a:r>
                      <a:r>
                        <a:rPr lang="en-US" sz="1800" dirty="0" smtClean="0"/>
                        <a:t> Factor</a:t>
                      </a:r>
                      <a:endParaRPr lang="en-ZW" sz="1800" dirty="0"/>
                    </a:p>
                  </a:txBody>
                  <a:tcPr/>
                </a:tc>
                <a:tc>
                  <a:txBody>
                    <a:bodyPr/>
                    <a:lstStyle/>
                    <a:p>
                      <a:pPr algn="ctr"/>
                      <a:r>
                        <a:rPr lang="en-US" sz="1800" dirty="0" smtClean="0"/>
                        <a:t>$166,999</a:t>
                      </a:r>
                      <a:endParaRPr lang="en-ZW" sz="1800" dirty="0"/>
                    </a:p>
                  </a:txBody>
                  <a:tcPr/>
                </a:tc>
                <a:tc>
                  <a:txBody>
                    <a:bodyPr/>
                    <a:lstStyle/>
                    <a:p>
                      <a:pPr algn="ctr"/>
                      <a:r>
                        <a:rPr lang="en-US" sz="1800" dirty="0" smtClean="0"/>
                        <a:t>$264,768</a:t>
                      </a:r>
                      <a:endParaRPr lang="en-ZW" sz="1800" dirty="0"/>
                    </a:p>
                  </a:txBody>
                  <a:tcPr/>
                </a:tc>
                <a:tc>
                  <a:txBody>
                    <a:bodyPr/>
                    <a:lstStyle/>
                    <a:p>
                      <a:pPr algn="ctr"/>
                      <a:r>
                        <a:rPr lang="en-US" sz="1800" dirty="0" smtClean="0"/>
                        <a:t>$91,111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$975,367</a:t>
                      </a:r>
                    </a:p>
                  </a:txBody>
                  <a:tcPr/>
                </a:tc>
                <a:extLst>
                  <a:ext uri="{0D108BD9-81ED-4DB2-BD59-A6C34878D82A}">
                    <a16:rowId xmlns:a16="http://schemas.microsoft.com/office/drawing/2014/main" val="4237656254"/>
                  </a:ext>
                </a:extLst>
              </a:tr>
              <a:tr h="935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t>Total Increase</a:t>
                      </a:r>
                      <a:endParaRPr lang="en-ZW" sz="1800" b="1" dirty="0" smtClean="0"/>
                    </a:p>
                    <a:p>
                      <a:pPr algn="ctr"/>
                      <a:endParaRPr lang="en-ZW" sz="1800" dirty="0"/>
                    </a:p>
                  </a:txBody>
                  <a:tcPr/>
                </a:tc>
                <a:tc>
                  <a:txBody>
                    <a:bodyPr/>
                    <a:lstStyle/>
                    <a:p>
                      <a:pPr algn="ctr"/>
                      <a:r>
                        <a:rPr lang="en-US" sz="1800" dirty="0" smtClean="0"/>
                        <a:t>$214,550</a:t>
                      </a:r>
                      <a:endParaRPr lang="en-ZW" sz="1800" dirty="0"/>
                    </a:p>
                  </a:txBody>
                  <a:tcPr/>
                </a:tc>
                <a:tc>
                  <a:txBody>
                    <a:bodyPr/>
                    <a:lstStyle/>
                    <a:p>
                      <a:pPr algn="ctr"/>
                      <a:r>
                        <a:rPr lang="en-US" sz="1800" dirty="0" smtClean="0"/>
                        <a:t>$312,318</a:t>
                      </a:r>
                      <a:endParaRPr lang="en-ZW" sz="1800" dirty="0"/>
                    </a:p>
                  </a:txBody>
                  <a:tcPr/>
                </a:tc>
                <a:tc>
                  <a:txBody>
                    <a:bodyPr/>
                    <a:lstStyle/>
                    <a:p>
                      <a:pPr algn="ctr"/>
                      <a:r>
                        <a:rPr lang="en-US" sz="1800" dirty="0" smtClean="0"/>
                        <a:t>$148,171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$1,127,527</a:t>
                      </a:r>
                      <a:endParaRPr lang="en-ZW" sz="1800" b="1" dirty="0"/>
                    </a:p>
                  </a:txBody>
                  <a:tcPr/>
                </a:tc>
                <a:extLst>
                  <a:ext uri="{0D108BD9-81ED-4DB2-BD59-A6C34878D82A}">
                    <a16:rowId xmlns:a16="http://schemas.microsoft.com/office/drawing/2014/main" val="4173088287"/>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599059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42</a:t>
            </a:fld>
            <a:endParaRPr lang="en-US"/>
          </a:p>
        </p:txBody>
      </p:sp>
    </p:spTree>
    <p:extLst>
      <p:ext uri="{BB962C8B-B14F-4D97-AF65-F5344CB8AC3E}">
        <p14:creationId xmlns:p14="http://schemas.microsoft.com/office/powerpoint/2010/main" val="270920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44</a:t>
            </a:fld>
            <a:endParaRPr lang="en-US"/>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8254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a:t>
            </a:r>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812925"/>
            <a:ext cx="3971925" cy="4254500"/>
          </a:xfrm>
        </p:spPr>
        <p:txBody>
          <a:bodyPr>
            <a:normAutofit/>
          </a:bodyPr>
          <a:lstStyle/>
          <a:p>
            <a:r>
              <a:rPr lang="en-US" dirty="0" smtClean="0"/>
              <a:t>What are the pros and cons associated with our current proposal? </a:t>
            </a:r>
          </a:p>
          <a:p>
            <a:pPr marL="0" indent="0">
              <a:buNone/>
            </a:pPr>
            <a:endParaRPr lang="en-US" dirty="0" smtClean="0"/>
          </a:p>
          <a:p>
            <a:r>
              <a:rPr lang="en-US" dirty="0" smtClean="0"/>
              <a:t>What else should DEQ know as we consider generator fee proposal? </a:t>
            </a:r>
          </a:p>
          <a:p>
            <a:pPr marL="457200" lvl="1"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5242" y="5999894"/>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46</a:t>
            </a:fld>
            <a:endParaRPr lang="en-US"/>
          </a:p>
        </p:txBody>
      </p:sp>
    </p:spTree>
    <p:extLst>
      <p:ext uri="{BB962C8B-B14F-4D97-AF65-F5344CB8AC3E}">
        <p14:creationId xmlns:p14="http://schemas.microsoft.com/office/powerpoint/2010/main" val="3505537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47</a:t>
            </a:fld>
            <a:endParaRPr lang="en-US"/>
          </a:p>
        </p:txBody>
      </p:sp>
    </p:spTree>
    <p:extLst>
      <p:ext uri="{BB962C8B-B14F-4D97-AF65-F5344CB8AC3E}">
        <p14:creationId xmlns:p14="http://schemas.microsoft.com/office/powerpoint/2010/main" val="32221728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48</a:t>
            </a:fld>
            <a:endParaRPr lang="en-US"/>
          </a:p>
        </p:txBody>
      </p:sp>
    </p:spTree>
    <p:extLst>
      <p:ext uri="{BB962C8B-B14F-4D97-AF65-F5344CB8AC3E}">
        <p14:creationId xmlns:p14="http://schemas.microsoft.com/office/powerpoint/2010/main" val="35358186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49</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err="1">
                          <a:solidFill>
                            <a:srgbClr val="000000"/>
                          </a:solidFill>
                          <a:effectLst/>
                          <a:latin typeface="Calibri" panose="020F0502020204030204" pitchFamily="34" charset="0"/>
                        </a:rPr>
                        <a:t>Add'l</a:t>
                      </a:r>
                      <a:r>
                        <a:rPr lang="en-ZW" sz="1800" b="0" i="0" u="none" strike="noStrike" dirty="0">
                          <a:solidFill>
                            <a:srgbClr val="000000"/>
                          </a:solidFill>
                          <a:effectLst/>
                          <a:latin typeface="Calibri" panose="020F0502020204030204" pitchFamily="34" charset="0"/>
                        </a:rPr>
                        <a:t>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50</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err="1" smtClean="0">
                          <a:solidFill>
                            <a:srgbClr val="000000"/>
                          </a:solidFill>
                          <a:effectLst/>
                          <a:latin typeface="Calibri" panose="020F0502020204030204" pitchFamily="34" charset="0"/>
                        </a:rPr>
                        <a:t>Add’l</a:t>
                      </a:r>
                      <a:r>
                        <a:rPr lang="en-ZW" sz="1800" b="0" i="0" u="none" strike="noStrike" dirty="0" smtClean="0">
                          <a:solidFill>
                            <a:srgbClr val="000000"/>
                          </a:solidFill>
                          <a:effectLst/>
                          <a:latin typeface="Calibri" panose="020F0502020204030204" pitchFamily="34" charset="0"/>
                        </a:rPr>
                        <a:t>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51</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40065248"/>
              </p:ext>
            </p:extLst>
          </p:nvPr>
        </p:nvGraphicFramePr>
        <p:xfrm>
          <a:off x="381001" y="1676403"/>
          <a:ext cx="8328989"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372455">
                  <a:extLst>
                    <a:ext uri="{9D8B030D-6E8A-4147-A177-3AD203B41FA5}">
                      <a16:colId xmlns:a16="http://schemas.microsoft.com/office/drawing/2014/main" val="3649831774"/>
                    </a:ext>
                  </a:extLst>
                </a:gridCol>
                <a:gridCol w="1372455">
                  <a:extLst>
                    <a:ext uri="{9D8B030D-6E8A-4147-A177-3AD203B41FA5}">
                      <a16:colId xmlns:a16="http://schemas.microsoft.com/office/drawing/2014/main" val="232002680"/>
                    </a:ext>
                  </a:extLst>
                </a:gridCol>
                <a:gridCol w="1234520">
                  <a:extLst>
                    <a:ext uri="{9D8B030D-6E8A-4147-A177-3AD203B41FA5}">
                      <a16:colId xmlns:a16="http://schemas.microsoft.com/office/drawing/2014/main" val="1950583379"/>
                    </a:ext>
                  </a:extLst>
                </a:gridCol>
                <a:gridCol w="1269004">
                  <a:extLst>
                    <a:ext uri="{9D8B030D-6E8A-4147-A177-3AD203B41FA5}">
                      <a16:colId xmlns:a16="http://schemas.microsoft.com/office/drawing/2014/main" val="754917681"/>
                    </a:ext>
                  </a:extLst>
                </a:gridCol>
                <a:gridCol w="1250614">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a:solidFill>
                            <a:srgbClr val="000000"/>
                          </a:solidFill>
                          <a:effectLst/>
                          <a:latin typeface="Calibri" panose="020F0502020204030204" pitchFamily="34" charset="0"/>
                        </a:rPr>
                        <a:t>Add'l reveune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354545"/>
                  </a:ext>
                </a:extLst>
              </a:tr>
              <a:tr h="382788">
                <a:tc>
                  <a:txBody>
                    <a:bodyPr/>
                    <a:lstStyle/>
                    <a:p>
                      <a:pPr algn="just" fontAlgn="ctr"/>
                      <a:r>
                        <a:rPr lang="en-US" sz="2000" b="0" i="0" u="none" strike="noStrike">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60345"/>
                  </a:ext>
                </a:extLst>
              </a:tr>
              <a:tr h="382788">
                <a:tc>
                  <a:txBody>
                    <a:bodyPr/>
                    <a:lstStyle/>
                    <a:p>
                      <a:pPr algn="l" fontAlgn="ctr"/>
                      <a:r>
                        <a:rPr lang="en-US" sz="2000" b="0" i="0" u="none" strike="noStrike">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52</a:t>
            </a:fld>
            <a:endParaRPr lang="en-US"/>
          </a:p>
        </p:txBody>
      </p:sp>
    </p:spTree>
    <p:extLst>
      <p:ext uri="{BB962C8B-B14F-4D97-AF65-F5344CB8AC3E}">
        <p14:creationId xmlns:p14="http://schemas.microsoft.com/office/powerpoint/2010/main" val="28809403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$11,625 annually for the Annual Compliance Determination Fee</a:t>
            </a:r>
          </a:p>
          <a:p>
            <a:pPr marL="0" indent="0">
              <a:buNone/>
            </a:pPr>
            <a:endParaRPr lang="en-US" dirty="0" smtClean="0"/>
          </a:p>
          <a:p>
            <a:pPr marL="0" indent="0">
              <a:buNone/>
            </a:pPr>
            <a:r>
              <a:rPr lang="en-US" dirty="0" smtClean="0"/>
              <a:t>Facility 2 Increase</a:t>
            </a:r>
          </a:p>
          <a:p>
            <a:r>
              <a:rPr lang="en-US" dirty="0" smtClean="0"/>
              <a:t>$463,875 annually:	</a:t>
            </a:r>
            <a:r>
              <a:rPr lang="en-US" sz="2000" dirty="0" smtClean="0"/>
              <a:t>  </a:t>
            </a:r>
            <a:endParaRPr lang="en-US" sz="2000" dirty="0"/>
          </a:p>
          <a:p>
            <a:pPr lvl="3"/>
            <a:r>
              <a:rPr lang="en-US" sz="2400" dirty="0" smtClean="0"/>
              <a:t>$162,750 for Annual Compliance Determination fee and</a:t>
            </a:r>
          </a:p>
          <a:p>
            <a:pPr lvl="3"/>
            <a:r>
              <a:rPr lang="en-US" sz="2400" dirty="0" smtClean="0"/>
              <a:t>$312,750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53</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7441540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54</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55</a:t>
            </a:fld>
            <a:endParaRPr lang="en-US"/>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20000"/>
              </a:lnSpc>
              <a:spcBef>
                <a:spcPts val="0"/>
              </a:spcBef>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56</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9274134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605" y="75177"/>
            <a:ext cx="8593703" cy="915423"/>
          </a:xfrm>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a:xfrm>
            <a:off x="304800" y="990600"/>
            <a:ext cx="7086600" cy="5486400"/>
          </a:xfrm>
        </p:spPr>
        <p:txBody>
          <a:bodyPr>
            <a:noAutofit/>
          </a:bodyPr>
          <a:lstStyle/>
          <a:p>
            <a:pPr marL="0" indent="0">
              <a:buNone/>
            </a:pPr>
            <a:r>
              <a:rPr lang="en-US" sz="2400" b="1" dirty="0" smtClean="0"/>
              <a:t>Mitigation Examples:</a:t>
            </a:r>
          </a:p>
          <a:p>
            <a:pPr marL="0" indent="0">
              <a:buNone/>
            </a:pPr>
            <a:endParaRPr lang="en-US" sz="800" b="1" dirty="0" smtClean="0"/>
          </a:p>
          <a:p>
            <a:r>
              <a:rPr lang="en-US" sz="2400" dirty="0"/>
              <a:t>Establishing differing compliance or reporting requirements or time tables for small </a:t>
            </a:r>
            <a:r>
              <a:rPr lang="en-US" sz="2400" dirty="0" smtClean="0"/>
              <a:t>business.</a:t>
            </a:r>
          </a:p>
          <a:p>
            <a:pPr marL="0" indent="0">
              <a:buNone/>
            </a:pPr>
            <a:endParaRPr lang="en-US" sz="800" dirty="0"/>
          </a:p>
          <a:p>
            <a:pPr>
              <a:spcBef>
                <a:spcPts val="0"/>
              </a:spcBef>
            </a:pPr>
            <a:r>
              <a:rPr lang="en-US" sz="2400" dirty="0"/>
              <a:t>Clarifying, consolidating or </a:t>
            </a:r>
            <a:endParaRPr lang="en-US" sz="2400" dirty="0" smtClean="0"/>
          </a:p>
          <a:p>
            <a:pPr marL="0" indent="0">
              <a:spcBef>
                <a:spcPts val="0"/>
              </a:spcBef>
              <a:buNone/>
            </a:pPr>
            <a:r>
              <a:rPr lang="en-US" sz="2400" dirty="0" smtClean="0"/>
              <a:t>    simplifying </a:t>
            </a:r>
            <a:r>
              <a:rPr lang="en-US" sz="2400" dirty="0"/>
              <a:t>the compliance and </a:t>
            </a:r>
            <a:endParaRPr lang="en-US" sz="2400" dirty="0" smtClean="0"/>
          </a:p>
          <a:p>
            <a:pPr marL="0" indent="0">
              <a:spcBef>
                <a:spcPts val="0"/>
              </a:spcBef>
              <a:buNone/>
            </a:pPr>
            <a:r>
              <a:rPr lang="en-US" sz="2400" dirty="0" smtClean="0"/>
              <a:t>    reporting </a:t>
            </a:r>
            <a:r>
              <a:rPr lang="en-US" sz="2400" dirty="0"/>
              <a:t>requirements under </a:t>
            </a:r>
            <a:r>
              <a:rPr lang="en-US" sz="2400" dirty="0" smtClean="0"/>
              <a:t>the</a:t>
            </a:r>
          </a:p>
          <a:p>
            <a:pPr marL="0" indent="0">
              <a:spcBef>
                <a:spcPts val="0"/>
              </a:spcBef>
              <a:buNone/>
            </a:pPr>
            <a:r>
              <a:rPr lang="en-US" sz="2400" dirty="0" smtClean="0"/>
              <a:t>    rule </a:t>
            </a:r>
            <a:r>
              <a:rPr lang="en-US" sz="2400" dirty="0"/>
              <a:t>for small </a:t>
            </a:r>
            <a:r>
              <a:rPr lang="en-US" sz="2400" dirty="0" smtClean="0"/>
              <a:t>business.</a:t>
            </a:r>
          </a:p>
          <a:p>
            <a:pPr marL="0" indent="0">
              <a:buNone/>
            </a:pPr>
            <a:endParaRPr lang="en-US" sz="800" dirty="0"/>
          </a:p>
          <a:p>
            <a:r>
              <a:rPr lang="en-US" sz="2400" dirty="0" smtClean="0"/>
              <a:t>Exempting </a:t>
            </a:r>
            <a:r>
              <a:rPr lang="en-US" sz="2400" dirty="0"/>
              <a:t>small businesses </a:t>
            </a:r>
            <a:r>
              <a:rPr lang="en-US" sz="2400" dirty="0" smtClean="0"/>
              <a:t>from                         </a:t>
            </a:r>
            <a:r>
              <a:rPr lang="en-US" sz="2400" dirty="0"/>
              <a:t>any or all requirements of the </a:t>
            </a:r>
            <a:r>
              <a:rPr lang="en-US" sz="2400" dirty="0" smtClean="0"/>
              <a:t>rule.</a:t>
            </a:r>
          </a:p>
          <a:p>
            <a:pPr marL="0" indent="0">
              <a:buNone/>
            </a:pPr>
            <a:endParaRPr lang="en-US" sz="800" dirty="0" smtClean="0"/>
          </a:p>
          <a:p>
            <a:r>
              <a:rPr lang="en-US" sz="2400" dirty="0" smtClean="0"/>
              <a:t>Other less </a:t>
            </a:r>
            <a:r>
              <a:rPr lang="en-US" sz="2400" dirty="0"/>
              <a:t>intrusive or less costly alternatives applicable to small </a:t>
            </a:r>
            <a:r>
              <a:rPr lang="en-US" sz="2400" dirty="0" smtClean="0"/>
              <a:t>business?</a:t>
            </a:r>
            <a:endParaRPr lang="en-US" sz="2400"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84656" y="2430461"/>
            <a:ext cx="3445652" cy="2341477"/>
          </a:xfrm>
        </p:spPr>
      </p:pic>
      <p:sp>
        <p:nvSpPr>
          <p:cNvPr id="4" name="Slide Number Placeholder 3"/>
          <p:cNvSpPr>
            <a:spLocks noGrp="1"/>
          </p:cNvSpPr>
          <p:nvPr>
            <p:ph type="sldNum" sz="quarter" idx="12"/>
          </p:nvPr>
        </p:nvSpPr>
        <p:spPr/>
        <p:txBody>
          <a:bodyPr/>
          <a:lstStyle/>
          <a:p>
            <a:fld id="{1939E361-6CC3-4B93-8D02-0CA414705067}" type="slidenum">
              <a:rPr lang="en-US" smtClean="0"/>
              <a:pPr/>
              <a:t>57</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5791200" y="4771938"/>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31521279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58</a:t>
            </a:fld>
            <a:endParaRPr lang="en-US"/>
          </a:p>
        </p:txBody>
      </p:sp>
      <p:sp>
        <p:nvSpPr>
          <p:cNvPr id="5" name="Title 1"/>
          <p:cNvSpPr txBox="1">
            <a:spLocks/>
          </p:cNvSpPr>
          <p:nvPr/>
        </p:nvSpPr>
        <p:spPr>
          <a:xfrm>
            <a:off x="0" y="0"/>
            <a:ext cx="9144000" cy="68579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Communicating to the Regulated Community</a:t>
            </a:r>
            <a:endParaRPr lang="en-US" sz="3200" dirty="0">
              <a:solidFill>
                <a:schemeClr val="bg1"/>
              </a:solidFill>
            </a:endParaRPr>
          </a:p>
        </p:txBody>
      </p:sp>
    </p:spTree>
    <p:extLst>
      <p:ext uri="{BB962C8B-B14F-4D97-AF65-F5344CB8AC3E}">
        <p14:creationId xmlns:p14="http://schemas.microsoft.com/office/powerpoint/2010/main" val="1828309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Multi-Phase Timeline</a:t>
            </a:r>
            <a:endParaRPr lang="en-US" sz="3200" dirty="0">
              <a:solidFill>
                <a:schemeClr val="bg1"/>
              </a:solidFill>
              <a:latin typeface="Arial" pitchFamily="34" charset="0"/>
              <a:cs typeface="Arial" pitchFamily="34" charset="0"/>
            </a:endParaRPr>
          </a:p>
        </p:txBody>
      </p:sp>
      <p:sp>
        <p:nvSpPr>
          <p:cNvPr id="9" name="TextBox 8"/>
          <p:cNvSpPr txBox="1"/>
          <p:nvPr/>
        </p:nvSpPr>
        <p:spPr>
          <a:xfrm>
            <a:off x="1295400" y="1347504"/>
            <a:ext cx="5999481" cy="1631216"/>
          </a:xfrm>
          <a:prstGeom prst="rect">
            <a:avLst/>
          </a:prstGeom>
          <a:solidFill>
            <a:schemeClr val="accent1">
              <a:lumMod val="20000"/>
              <a:lumOff val="8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I: 							</a:t>
            </a:r>
            <a:r>
              <a:rPr lang="en-US" sz="2000" i="1" dirty="0" smtClean="0">
                <a:solidFill>
                  <a:prstClr val="black"/>
                </a:solidFill>
                <a:latin typeface="Arial" panose="020B0604020202020204" pitchFamily="34" charset="0"/>
                <a:cs typeface="Arial" panose="020B0604020202020204" pitchFamily="34" charset="0"/>
              </a:rPr>
              <a:t>2018-2019</a:t>
            </a:r>
          </a:p>
          <a:p>
            <a:pPr defTabSz="457200"/>
            <a:r>
              <a:rPr lang="en-US" sz="2000" dirty="0" smtClean="0">
                <a:solidFill>
                  <a:prstClr val="black"/>
                </a:solidFill>
                <a:latin typeface="Arial" panose="020B0604020202020204" pitchFamily="34" charset="0"/>
                <a:cs typeface="Arial" panose="020B0604020202020204" pitchFamily="34" charset="0"/>
              </a:rPr>
              <a:t>	Change by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&amp; Permit annual base fees</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Management Method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modification fee</a:t>
            </a:r>
          </a:p>
        </p:txBody>
      </p:sp>
      <p:sp>
        <p:nvSpPr>
          <p:cNvPr id="10" name="TextBox 9"/>
          <p:cNvSpPr txBox="1"/>
          <p:nvPr/>
        </p:nvSpPr>
        <p:spPr>
          <a:xfrm>
            <a:off x="1276710" y="5110427"/>
            <a:ext cx="6018171" cy="1015663"/>
          </a:xfrm>
          <a:prstGeom prst="rect">
            <a:avLst/>
          </a:prstGeom>
          <a:solidFill>
            <a:schemeClr val="accent1">
              <a:lumMod val="40000"/>
              <a:lumOff val="6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3: 							</a:t>
            </a:r>
            <a:r>
              <a:rPr lang="en-US" sz="2000" i="1" dirty="0" smtClean="0">
                <a:solidFill>
                  <a:prstClr val="black"/>
                </a:solidFill>
                <a:latin typeface="Arial" panose="020B0604020202020204" pitchFamily="34" charset="0"/>
                <a:cs typeface="Arial" panose="020B0604020202020204" pitchFamily="34" charset="0"/>
              </a:rPr>
              <a:t>2021-2026</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rule or statute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Any additional funding need</a:t>
            </a:r>
            <a:endParaRPr lang="en-ZW" sz="20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295400" y="3061847"/>
            <a:ext cx="6041820" cy="1965453"/>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2: 						     </a:t>
            </a:r>
            <a:r>
              <a:rPr lang="en-US" sz="2000" i="1" dirty="0" smtClean="0">
                <a:solidFill>
                  <a:prstClr val="black"/>
                </a:solidFill>
                <a:latin typeface="Arial" panose="020B0604020202020204" pitchFamily="34" charset="0"/>
                <a:cs typeface="Arial" panose="020B0604020202020204" pitchFamily="34" charset="0"/>
              </a:rPr>
              <a:t>2021 or 2023</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statute or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annual metric ton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reporting cap fee</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Inflation index</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renewal fee or others</a:t>
            </a:r>
            <a:endParaRPr lang="en-ZW" sz="2000" dirty="0">
              <a:solidFill>
                <a:prstClr val="black"/>
              </a:solidFill>
              <a:latin typeface="Arial" panose="020B0604020202020204" pitchFamily="34" charset="0"/>
              <a:cs typeface="Arial" panose="020B0604020202020204" pitchFamily="34" charset="0"/>
            </a:endParaRPr>
          </a:p>
        </p:txBody>
      </p:sp>
      <p:pic>
        <p:nvPicPr>
          <p:cNvPr id="7" name="Picture 6" descr="Logo Color RegularSM.jpg"/>
          <p:cNvPicPr>
            <a:picLocks noChangeAspect="1"/>
          </p:cNvPicPr>
          <p:nvPr/>
        </p:nvPicPr>
        <p:blipFill>
          <a:blip r:embed="rId3" cstate="print"/>
          <a:stretch>
            <a:fillRect/>
          </a:stretch>
        </p:blipFill>
        <p:spPr>
          <a:xfrm>
            <a:off x="8807395" y="6126090"/>
            <a:ext cx="320040" cy="731520"/>
          </a:xfrm>
          <a:prstGeom prst="rect">
            <a:avLst/>
          </a:prstGeom>
        </p:spPr>
      </p:pic>
      <p:sp>
        <p:nvSpPr>
          <p:cNvPr id="8" name="Rectangle 7"/>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36283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27482" y="304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a:t>
            </a:r>
            <a:r>
              <a:rPr lang="en-US" altLang="en-US" sz="2800" dirty="0" smtClean="0">
                <a:solidFill>
                  <a:schemeClr val="bg1"/>
                </a:solidFill>
                <a:latin typeface="Arial" panose="020B0604020202020204" pitchFamily="34" charset="0"/>
                <a:cs typeface="Arial" panose="020B0604020202020204" pitchFamily="34" charset="0"/>
              </a:rPr>
              <a:t>Hazardous Waste Fees</a:t>
            </a:r>
            <a:endParaRPr lang="en-US" altLang="en-US" sz="2800" dirty="0" smtClean="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7BE60E7-B3E2-4C91-A93F-55C163F2C72A}"/>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9220"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609600" y="1697038"/>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PUBLIC INVOLVEMENT, COMMENTS and RESPONSES</a:t>
            </a:r>
          </a:p>
          <a:p>
            <a:pPr eaLnBrk="1" hangingPunct="1">
              <a:spcBef>
                <a:spcPct val="0"/>
              </a:spcBef>
              <a:buFontTx/>
              <a:buNone/>
            </a:pPr>
            <a:endParaRPr lang="en-US" altLang="en-US" sz="1600" b="1" dirty="0"/>
          </a:p>
          <a:p>
            <a:pPr eaLnBrk="1" hangingPunct="1">
              <a:lnSpc>
                <a:spcPct val="150000"/>
              </a:lnSpc>
              <a:spcBef>
                <a:spcPct val="0"/>
              </a:spcBef>
              <a:buFontTx/>
              <a:buNone/>
            </a:pPr>
            <a:r>
              <a:rPr lang="en-US" altLang="en-US" sz="2000" b="1" dirty="0"/>
              <a:t>The proposed rules were placed on public notice on </a:t>
            </a:r>
            <a:r>
              <a:rPr lang="en-US" altLang="en-US" sz="2000" b="1" dirty="0" smtClean="0"/>
              <a:t>December 14, </a:t>
            </a:r>
            <a:r>
              <a:rPr lang="en-US" altLang="en-US" sz="2000" b="1" dirty="0"/>
              <a:t>2018. </a:t>
            </a:r>
          </a:p>
          <a:p>
            <a:pPr eaLnBrk="1" hangingPunct="1">
              <a:lnSpc>
                <a:spcPct val="150000"/>
              </a:lnSpc>
              <a:spcBef>
                <a:spcPct val="0"/>
              </a:spcBef>
              <a:buFontTx/>
              <a:buNone/>
            </a:pPr>
            <a:r>
              <a:rPr lang="en-US" altLang="en-US" sz="2000" b="1" dirty="0"/>
              <a:t>DEQ held a public hearing in Portland on </a:t>
            </a:r>
            <a:r>
              <a:rPr lang="en-US" altLang="en-US" sz="2000" b="1" dirty="0" smtClean="0"/>
              <a:t>January 17, 2019.</a:t>
            </a:r>
            <a:endParaRPr lang="en-US" altLang="en-US" sz="2000" b="1" dirty="0"/>
          </a:p>
          <a:p>
            <a:pPr eaLnBrk="1" hangingPunct="1">
              <a:lnSpc>
                <a:spcPct val="150000"/>
              </a:lnSpc>
              <a:spcBef>
                <a:spcPct val="0"/>
              </a:spcBef>
              <a:buFontTx/>
              <a:buNone/>
            </a:pPr>
            <a:r>
              <a:rPr lang="en-US" altLang="en-US" sz="2000" b="1" dirty="0"/>
              <a:t>The public comment period ended on June </a:t>
            </a:r>
            <a:r>
              <a:rPr lang="en-US" altLang="en-US" sz="2000" b="1" dirty="0" smtClean="0"/>
              <a:t>22, 2019.</a:t>
            </a:r>
            <a:endParaRPr lang="en-US" altLang="en-US" sz="2000" b="1" dirty="0"/>
          </a:p>
          <a:p>
            <a:pPr eaLnBrk="1" hangingPunct="1">
              <a:lnSpc>
                <a:spcPct val="150000"/>
              </a:lnSpc>
              <a:spcBef>
                <a:spcPct val="0"/>
              </a:spcBef>
              <a:buFontTx/>
              <a:buNone/>
            </a:pPr>
            <a:r>
              <a:rPr lang="en-US" altLang="en-US" sz="2000" b="1" dirty="0" smtClean="0">
                <a:solidFill>
                  <a:srgbClr val="FF0000"/>
                </a:solidFill>
              </a:rPr>
              <a:t>No</a:t>
            </a:r>
            <a:r>
              <a:rPr lang="en-US" altLang="en-US" sz="2000" b="1" dirty="0" smtClean="0"/>
              <a:t> </a:t>
            </a:r>
            <a:r>
              <a:rPr lang="en-US" altLang="en-US" sz="2000" b="1" dirty="0"/>
              <a:t>comments were received.</a:t>
            </a:r>
          </a:p>
          <a:p>
            <a:pPr eaLnBrk="1" hangingPunct="1">
              <a:lnSpc>
                <a:spcPct val="150000"/>
              </a:lnSpc>
              <a:spcBef>
                <a:spcPct val="0"/>
              </a:spcBef>
              <a:buFontTx/>
              <a:buNone/>
            </a:pPr>
            <a:r>
              <a:rPr lang="en-US" altLang="en-US" sz="2000" b="1" dirty="0"/>
              <a:t>No changes to the proposed rules were made based on the comments.</a:t>
            </a:r>
          </a:p>
          <a:p>
            <a:pPr eaLnBrk="1" hangingPunct="1">
              <a:lnSpc>
                <a:spcPct val="150000"/>
              </a:lnSpc>
              <a:spcBef>
                <a:spcPct val="0"/>
              </a:spcBef>
              <a:buFontTx/>
              <a:buNone/>
            </a:pPr>
            <a:endParaRPr lang="en-US" altLang="en-US" sz="2000" b="1" dirty="0"/>
          </a:p>
        </p:txBody>
      </p:sp>
    </p:spTree>
    <p:extLst>
      <p:ext uri="{BB962C8B-B14F-4D97-AF65-F5344CB8AC3E}">
        <p14:creationId xmlns:p14="http://schemas.microsoft.com/office/powerpoint/2010/main" val="1036258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p:txBody>
          <a:bodyPr>
            <a:normAutofit/>
          </a:bodyPr>
          <a:lstStyle/>
          <a:p>
            <a:pPr marL="514350" indent="-514350" algn="l">
              <a:spcBef>
                <a:spcPts val="0"/>
              </a:spcBef>
              <a:buFont typeface="Arial" panose="020B0604020202020204" pitchFamily="34" charset="0"/>
              <a:buChar char="•"/>
            </a:pPr>
            <a:r>
              <a:rPr lang="en-US" dirty="0" smtClean="0">
                <a:solidFill>
                  <a:schemeClr val="tx1"/>
                </a:solidFill>
              </a:rPr>
              <a:t>Consider today’s discussion</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Draft key meeting notes </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Share notes with Committee for review</a:t>
            </a:r>
          </a:p>
          <a:p>
            <a:pPr marL="514350" indent="-514350" algn="l">
              <a:spcBef>
                <a:spcPts val="0"/>
              </a:spcBef>
              <a:buFont typeface="Arial" panose="020B0604020202020204" pitchFamily="34" charset="0"/>
              <a:buChar char="•"/>
            </a:pPr>
            <a:endParaRPr lang="en-US" sz="800" dirty="0" smtClean="0">
              <a:solidFill>
                <a:schemeClr val="tx1"/>
              </a:solidFill>
            </a:endParaRPr>
          </a:p>
          <a:p>
            <a:pPr algn="l">
              <a:spcBef>
                <a:spcPts val="0"/>
              </a:spcBef>
            </a:pPr>
            <a:r>
              <a:rPr lang="en-US" dirty="0" smtClean="0">
                <a:solidFill>
                  <a:schemeClr val="tx1"/>
                </a:solidFill>
              </a:rPr>
              <a:t>  Draft </a:t>
            </a:r>
            <a:r>
              <a:rPr lang="en-US" dirty="0" smtClean="0"/>
              <a:t>r</a:t>
            </a:r>
            <a:r>
              <a:rPr lang="en-US" dirty="0" smtClean="0">
                <a:solidFill>
                  <a:schemeClr val="tx1"/>
                </a:solidFill>
              </a:rPr>
              <a:t>ulemaking         </a:t>
            </a:r>
          </a:p>
          <a:p>
            <a:pPr marL="0" indent="0" algn="l">
              <a:spcBef>
                <a:spcPts val="0"/>
              </a:spcBef>
              <a:buNone/>
            </a:pPr>
            <a:r>
              <a:rPr lang="en-US" dirty="0"/>
              <a:t> </a:t>
            </a:r>
            <a:r>
              <a:rPr lang="en-US" dirty="0" smtClean="0"/>
              <a:t>    </a:t>
            </a:r>
            <a:r>
              <a:rPr lang="en-US" dirty="0" smtClean="0">
                <a:solidFill>
                  <a:schemeClr val="tx1"/>
                </a:solidFill>
              </a:rPr>
              <a:t>documents</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2163505"/>
            <a:ext cx="4038600" cy="2681365"/>
          </a:xfrm>
          <a:prstGeom prst="rect">
            <a:avLst/>
          </a:prstGeom>
          <a:ln>
            <a:noFill/>
          </a:ln>
          <a:effectLst>
            <a:softEdge rad="112500"/>
          </a:effectLst>
        </p:spPr>
      </p:pic>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Next Steps</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9" name="TextBox 8"/>
          <p:cNvSpPr txBox="1"/>
          <p:nvPr/>
        </p:nvSpPr>
        <p:spPr>
          <a:xfrm>
            <a:off x="4495800" y="4825904"/>
            <a:ext cx="3969026" cy="461665"/>
          </a:xfrm>
          <a:prstGeom prst="rect">
            <a:avLst/>
          </a:prstGeom>
          <a:noFill/>
        </p:spPr>
        <p:txBody>
          <a:bodyPr wrap="square" rtlCol="0">
            <a:spAutoFit/>
          </a:bodyPr>
          <a:lstStyle/>
          <a:p>
            <a:r>
              <a:rPr lang="en-US" sz="800" dirty="0"/>
              <a:t>Source: https://commons.wikimedia.org/wiki/File:Malheur_River_(Malheur_County,_Oregon_scenic_images)_(malDA0043a).jpg</a:t>
            </a:r>
          </a:p>
        </p:txBody>
      </p:sp>
      <p:sp>
        <p:nvSpPr>
          <p:cNvPr id="7" name="Slide Number Placeholder 6"/>
          <p:cNvSpPr>
            <a:spLocks noGrp="1"/>
          </p:cNvSpPr>
          <p:nvPr>
            <p:ph type="sldNum" sz="quarter" idx="12"/>
          </p:nvPr>
        </p:nvSpPr>
        <p:spPr/>
        <p:txBody>
          <a:bodyPr/>
          <a:lstStyle/>
          <a:p>
            <a:fld id="{1939E361-6CC3-4B93-8D02-0CA414705067}" type="slidenum">
              <a:rPr lang="en-US" smtClean="0"/>
              <a:pPr/>
              <a:t>60</a:t>
            </a:fld>
            <a:endParaRPr lang="en-US"/>
          </a:p>
        </p:txBody>
      </p:sp>
    </p:spTree>
    <p:extLst>
      <p:ext uri="{BB962C8B-B14F-4D97-AF65-F5344CB8AC3E}">
        <p14:creationId xmlns:p14="http://schemas.microsoft.com/office/powerpoint/2010/main" val="40741494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37254076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a:xfrm>
            <a:off x="457200" y="1828800"/>
            <a:ext cx="8153400" cy="4297363"/>
          </a:xfrm>
        </p:spPr>
        <p:txBody>
          <a:bodyPr>
            <a:normAutofit fontScale="70000" lnSpcReduction="20000"/>
          </a:bodyPr>
          <a:lstStyle/>
          <a:p>
            <a:r>
              <a:rPr lang="en-US" dirty="0"/>
              <a:t>Finalize committee notes/follow-ups		Mid-Oct – Nov 2018</a:t>
            </a:r>
            <a:endParaRPr lang="en-ZW" dirty="0"/>
          </a:p>
          <a:p>
            <a:r>
              <a:rPr lang="en-US" dirty="0"/>
              <a:t>Draft Public Notice; redline rules		Sept-Oct 2018</a:t>
            </a:r>
            <a:endParaRPr lang="en-ZW" dirty="0"/>
          </a:p>
          <a:p>
            <a:r>
              <a:rPr lang="en-US" dirty="0"/>
              <a:t>Planning for hearing (Ptld)			Oct 2018</a:t>
            </a:r>
            <a:endParaRPr lang="en-ZW" dirty="0"/>
          </a:p>
          <a:p>
            <a:r>
              <a:rPr lang="en-US" dirty="0"/>
              <a:t>Internal Notice Review                                	Nov 23, 2018  </a:t>
            </a:r>
            <a:endParaRPr lang="en-ZW" dirty="0"/>
          </a:p>
          <a:p>
            <a:r>
              <a:rPr lang="en-US" dirty="0"/>
              <a:t>File Notice/Public Comment Opens           	Dec 7, </a:t>
            </a:r>
            <a:r>
              <a:rPr lang="en-US" dirty="0" smtClean="0"/>
              <a:t>2018</a:t>
            </a:r>
            <a:r>
              <a:rPr lang="en-US" dirty="0"/>
              <a:t>                </a:t>
            </a:r>
            <a:endParaRPr lang="en-ZW" dirty="0"/>
          </a:p>
          <a:p>
            <a:r>
              <a:rPr lang="en-US" dirty="0"/>
              <a:t>Notice published in State Bulletin               	Jan 2019                  </a:t>
            </a:r>
            <a:endParaRPr lang="en-ZW" dirty="0"/>
          </a:p>
          <a:p>
            <a:r>
              <a:rPr lang="en-US" dirty="0"/>
              <a:t>Public Hearing                                                  </a:t>
            </a:r>
            <a:r>
              <a:rPr lang="en-US" dirty="0" smtClean="0"/>
              <a:t>Jan </a:t>
            </a:r>
            <a:r>
              <a:rPr lang="en-US" dirty="0"/>
              <a:t>10, 2019</a:t>
            </a:r>
            <a:endParaRPr lang="en-ZW" dirty="0"/>
          </a:p>
          <a:p>
            <a:r>
              <a:rPr lang="en-US" dirty="0"/>
              <a:t>Public Comment closed                                	Jan 14, 2019 </a:t>
            </a:r>
            <a:endParaRPr lang="en-ZW" dirty="0"/>
          </a:p>
          <a:p>
            <a:r>
              <a:rPr lang="en-US" u="sng" dirty="0">
                <a:hlinkClick r:id="rId3"/>
              </a:rPr>
              <a:t>EQC Meeting</a:t>
            </a:r>
            <a:r>
              <a:rPr lang="en-US" dirty="0"/>
              <a:t>                                                    </a:t>
            </a:r>
            <a:r>
              <a:rPr lang="en-US" dirty="0" smtClean="0"/>
              <a:t>May </a:t>
            </a:r>
            <a:r>
              <a:rPr lang="en-US" dirty="0"/>
              <a:t>7-8, 2019 </a:t>
            </a:r>
            <a:endParaRPr lang="en-ZW" dirty="0"/>
          </a:p>
          <a:p>
            <a:r>
              <a:rPr lang="en-US" dirty="0"/>
              <a:t>Rules effective upon state filing                 	May 2019  </a:t>
            </a:r>
            <a:endParaRPr lang="en-ZW" dirty="0"/>
          </a:p>
          <a:p>
            <a:r>
              <a:rPr lang="en-US" dirty="0"/>
              <a:t>Generator Outreach/Communications    	May – Jul 2019   </a:t>
            </a:r>
            <a:endParaRPr lang="en-ZW" dirty="0"/>
          </a:p>
          <a:p>
            <a:r>
              <a:rPr lang="en-US" u="sng" dirty="0">
                <a:hlinkClick r:id="rId4"/>
              </a:rPr>
              <a:t>Published on Secretary of State Web </a:t>
            </a:r>
            <a:r>
              <a:rPr lang="en-US" dirty="0"/>
              <a:t>       	Jun 1, 2019 </a:t>
            </a:r>
            <a:endParaRPr lang="en-ZW" dirty="0"/>
          </a:p>
          <a:p>
            <a:pPr algn="l"/>
            <a:endParaRPr lang="en-US" dirty="0" smtClean="0">
              <a:solidFill>
                <a:schemeClr val="tx1"/>
              </a:solidFill>
            </a:endParaRPr>
          </a:p>
        </p:txBody>
      </p:sp>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Rulemaking Anticipated Timeline</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5" cstate="print"/>
          <a:stretch>
            <a:fillRect/>
          </a:stretch>
        </p:blipFill>
        <p:spPr>
          <a:xfrm>
            <a:off x="8458200" y="601980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62</a:t>
            </a:fld>
            <a:endParaRPr lang="en-US"/>
          </a:p>
        </p:txBody>
      </p:sp>
    </p:spTree>
    <p:extLst>
      <p:ext uri="{BB962C8B-B14F-4D97-AF65-F5344CB8AC3E}">
        <p14:creationId xmlns:p14="http://schemas.microsoft.com/office/powerpoint/2010/main" val="10952819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solidFill>
              <a:srgbClr val="FF0000"/>
            </a:solid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ank-you[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4800600" cy="3181350"/>
          </a:xfrm>
          <a:prstGeom prst="rect">
            <a:avLst/>
          </a:prstGeom>
          <a:solidFill>
            <a:srgbClr val="439777"/>
          </a:solidFill>
          <a:ln>
            <a:noFill/>
          </a:ln>
        </p:spPr>
      </p:pic>
      <p:sp>
        <p:nvSpPr>
          <p:cNvPr id="2" name="Slide Number Placeholder 1"/>
          <p:cNvSpPr>
            <a:spLocks noGrp="1"/>
          </p:cNvSpPr>
          <p:nvPr>
            <p:ph type="sldNum" sz="quarter" idx="12"/>
          </p:nvPr>
        </p:nvSpPr>
        <p:spPr/>
        <p:txBody>
          <a:bodyPr/>
          <a:lstStyle/>
          <a:p>
            <a:fld id="{1939E361-6CC3-4B93-8D02-0CA414705067}" type="slidenum">
              <a:rPr lang="en-US" smtClean="0"/>
              <a:pPr/>
              <a:t>64</a:t>
            </a:fld>
            <a:endParaRPr lang="en-US"/>
          </a:p>
        </p:txBody>
      </p:sp>
    </p:spTree>
    <p:extLst>
      <p:ext uri="{BB962C8B-B14F-4D97-AF65-F5344CB8AC3E}">
        <p14:creationId xmlns:p14="http://schemas.microsoft.com/office/powerpoint/2010/main" val="32713102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32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6" name="Chart 5"/>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170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571355" y="304800"/>
            <a:ext cx="8077200" cy="1447800"/>
          </a:xfrm>
          <a:solidFill>
            <a:srgbClr val="439777"/>
          </a:solidFill>
        </p:spPr>
        <p:txBody>
          <a:bodyPr/>
          <a:lstStyle/>
          <a:p>
            <a:pPr eaLnBrk="1" hangingPunct="1"/>
            <a:r>
              <a:rPr lang="en-US" altLang="en-US" sz="4800" dirty="0" smtClean="0">
                <a:solidFill>
                  <a:schemeClr val="bg1"/>
                </a:solidFill>
                <a:latin typeface="Arial" panose="020B0604020202020204" pitchFamily="34" charset="0"/>
                <a:cs typeface="Arial" panose="020B0604020202020204" pitchFamily="34" charset="0"/>
              </a:rPr>
              <a:t>Increase </a:t>
            </a:r>
            <a:r>
              <a:rPr lang="en-US" altLang="en-US" sz="4800" dirty="0" smtClean="0">
                <a:solidFill>
                  <a:schemeClr val="bg1"/>
                </a:solidFill>
                <a:latin typeface="Arial" panose="020B0604020202020204" pitchFamily="34" charset="0"/>
                <a:cs typeface="Arial" panose="020B0604020202020204" pitchFamily="34" charset="0"/>
              </a:rPr>
              <a:t>Hazardous Waste Generator &amp; </a:t>
            </a:r>
            <a:r>
              <a:rPr lang="en-US" altLang="en-US" sz="4800" dirty="0" smtClean="0">
                <a:solidFill>
                  <a:schemeClr val="bg1"/>
                </a:solidFill>
                <a:latin typeface="Arial" panose="020B0604020202020204" pitchFamily="34" charset="0"/>
                <a:cs typeface="Arial" panose="020B0604020202020204" pitchFamily="34" charset="0"/>
              </a:rPr>
              <a:t>Permit </a:t>
            </a:r>
            <a:r>
              <a:rPr lang="en-US" altLang="en-US" sz="4800" dirty="0" smtClean="0">
                <a:solidFill>
                  <a:schemeClr val="bg1"/>
                </a:solidFill>
                <a:latin typeface="Arial" panose="020B0604020202020204" pitchFamily="34" charset="0"/>
                <a:cs typeface="Arial" panose="020B0604020202020204" pitchFamily="34" charset="0"/>
              </a:rPr>
              <a:t>Fees</a:t>
            </a:r>
            <a:endParaRPr lang="en-US" altLang="en-US" dirty="0" smtClean="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B2D82579-5B38-49F7-967A-AADF98F2BF28}"/>
              </a:ext>
            </a:extLst>
          </p:cNvPr>
          <p:cNvSpPr>
            <a:spLocks noGrp="1"/>
          </p:cNvSpPr>
          <p:nvPr>
            <p:ph type="subTitle" idx="1"/>
          </p:nvPr>
        </p:nvSpPr>
        <p:spPr>
          <a:xfrm>
            <a:off x="990600" y="2362200"/>
            <a:ext cx="7162800" cy="3429000"/>
          </a:xfrm>
        </p:spPr>
        <p:txBody>
          <a:bodyPr rtlCol="0">
            <a:normAutofit/>
          </a:bodyPr>
          <a:lstStyle/>
          <a:p>
            <a:pPr eaLnBrk="1" fontAlgn="t" hangingPunct="1">
              <a:spcAft>
                <a:spcPts val="600"/>
              </a:spcAft>
              <a:defRPr/>
            </a:pPr>
            <a:r>
              <a:rPr lang="en-US" sz="3000" dirty="0"/>
              <a:t> </a:t>
            </a:r>
            <a:r>
              <a:rPr lang="en-US" sz="2600" b="1" dirty="0"/>
              <a:t>RECOMMENDATION</a:t>
            </a:r>
          </a:p>
          <a:p>
            <a:pPr eaLnBrk="1" fontAlgn="auto" hangingPunct="1">
              <a:spcAft>
                <a:spcPts val="0"/>
              </a:spcAft>
              <a:defRPr/>
            </a:pPr>
            <a:r>
              <a:rPr lang="en-US" sz="3000" dirty="0"/>
              <a:t>    DEQ recommends that the Environmental Quality Commission adopt Phase One of the proposed rules in Attachment A as part of chapter 340 of the Oregon Administrative Rules.</a:t>
            </a: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4396F1-7CA4-4D9A-8306-C7BD9D3A6A18}"/>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11269"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78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4000" dirty="0" smtClean="0">
                <a:solidFill>
                  <a:schemeClr val="bg1"/>
                </a:solidFill>
                <a:latin typeface="Arial" pitchFamily="34" charset="0"/>
                <a:cs typeface="Arial" pitchFamily="34" charset="0"/>
              </a:rPr>
              <a:t>Proposed Annual Compliance Determination Fee </a:t>
            </a:r>
            <a:endParaRPr lang="en-US" sz="40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8</a:t>
            </a:fld>
            <a:endParaRPr lang="en-US"/>
          </a:p>
        </p:txBody>
      </p:sp>
    </p:spTree>
    <p:extLst>
      <p:ext uri="{BB962C8B-B14F-4D97-AF65-F5344CB8AC3E}">
        <p14:creationId xmlns:p14="http://schemas.microsoft.com/office/powerpoint/2010/main" val="2339503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Introduce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endParaRPr lang="en-US" dirty="0" smtClean="0"/>
          </a:p>
          <a:p>
            <a:r>
              <a:rPr lang="en-US" dirty="0"/>
              <a:t>What else should DEQ know as we consider </a:t>
            </a:r>
            <a:r>
              <a:rPr lang="en-US" dirty="0" smtClean="0"/>
              <a:t>the permit proposal? </a:t>
            </a:r>
          </a:p>
          <a:p>
            <a:pPr marL="0"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1168" y="599694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9</a:t>
            </a:fld>
            <a:endParaRPr lang="en-US"/>
          </a:p>
        </p:txBody>
      </p:sp>
    </p:spTree>
    <p:extLst>
      <p:ext uri="{BB962C8B-B14F-4D97-AF65-F5344CB8AC3E}">
        <p14:creationId xmlns:p14="http://schemas.microsoft.com/office/powerpoint/2010/main" val="27453797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mmitRulePresentation.potx" id="{23832B44-9798-4E51-A5DB-42237CED6B71}" vid="{35A370D4-5D6E-4EEA-9E82-F197FB5EF818}"/>
    </a:ext>
  </a:extLst>
</a:theme>
</file>

<file path=ppt/theme/theme3.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B93BE5-F755-4291-BA7D-567C6ADDBC7B}">
  <ds:schemaRefs>
    <ds:schemaRef ds:uri="http://schemas.microsoft.com/sharepoint/v3/contenttype/forms"/>
  </ds:schemaRefs>
</ds:datastoreItem>
</file>

<file path=customXml/itemProps2.xml><?xml version="1.0" encoding="utf-8"?>
<ds:datastoreItem xmlns:ds="http://schemas.openxmlformats.org/officeDocument/2006/customXml" ds:itemID="{54594EC8-188C-4366-83D5-656EE16AC4AD}">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ListId:docs;"/>
    <ds:schemaRef ds:uri="http://www.w3.org/XML/1998/namespace"/>
    <ds:schemaRef ds:uri="http://purl.org/dc/terms/"/>
  </ds:schemaRefs>
</ds:datastoreItem>
</file>

<file path=customXml/itemProps3.xml><?xml version="1.0" encoding="utf-8"?>
<ds:datastoreItem xmlns:ds="http://schemas.openxmlformats.org/officeDocument/2006/customXml" ds:itemID="{308E9712-6773-4FFB-ADC9-C64986663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8368</TotalTime>
  <Words>10728</Words>
  <Application>Microsoft Office PowerPoint</Application>
  <PresentationFormat>On-screen Show (4:3)</PresentationFormat>
  <Paragraphs>1890</Paragraphs>
  <Slides>67</Slides>
  <Notes>67</Notes>
  <HiddenSlides>9</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67</vt:i4>
      </vt:variant>
    </vt:vector>
  </HeadingPairs>
  <TitlesOfParts>
    <vt:vector size="78" baseType="lpstr">
      <vt:lpstr>Arial</vt:lpstr>
      <vt:lpstr>Calibri</vt:lpstr>
      <vt:lpstr>Century Gothic</vt:lpstr>
      <vt:lpstr>Courier New</vt:lpstr>
      <vt:lpstr>Symbol</vt:lpstr>
      <vt:lpstr>Times New Roman</vt:lpstr>
      <vt:lpstr>Wingdings</vt:lpstr>
      <vt:lpstr>Office Theme</vt:lpstr>
      <vt:lpstr>1_Office Theme</vt:lpstr>
      <vt:lpstr>PPTtemplate</vt:lpstr>
      <vt:lpstr>Worksheet</vt:lpstr>
      <vt:lpstr>Hazardous Waste</vt:lpstr>
      <vt:lpstr>Increase Hazardous Waste Fees</vt:lpstr>
      <vt:lpstr>Proposed HW Generator Fee Increases </vt:lpstr>
      <vt:lpstr>Proposed HW Permitting Fee Increases </vt:lpstr>
      <vt:lpstr>Management Method Factor Proposal</vt:lpstr>
      <vt:lpstr>Increase Hazardous Waste Fees</vt:lpstr>
      <vt:lpstr>Increase Hazardous Waste Generator &amp; Permit Fees</vt:lpstr>
      <vt:lpstr>Proposed Annual Compliance Determination Fee </vt:lpstr>
      <vt:lpstr>Introduce Permit Key Questions</vt:lpstr>
      <vt:lpstr>Permit Annual Funding</vt:lpstr>
      <vt:lpstr>Permitting Annual Fee Proposal - #1</vt:lpstr>
      <vt:lpstr>Permitting Annual Fee Proposal - #2</vt:lpstr>
      <vt:lpstr>Sample Permitting Annual Fee Proposal #2 </vt:lpstr>
      <vt:lpstr>PowerPoint Presentation</vt:lpstr>
      <vt:lpstr>Permitting Modification Fee Proposal</vt:lpstr>
      <vt:lpstr>New Administrative Fee</vt:lpstr>
      <vt:lpstr>New Permit Annual Compliance Determination Fee Proposal - #1</vt:lpstr>
      <vt:lpstr>New Permit Annual Compliance Determination Fee Proposal - #2</vt:lpstr>
      <vt:lpstr>Permitting Summary</vt:lpstr>
      <vt:lpstr>Permit Annual Funding</vt:lpstr>
      <vt:lpstr>Discussion: Permit Key Questions</vt:lpstr>
      <vt:lpstr>Fiscal Impacts</vt:lpstr>
      <vt:lpstr>DEQ’s Fiscal Impact Statement  - #1</vt:lpstr>
      <vt:lpstr>DEQ’s Fiscal Impact Statement - #2</vt:lpstr>
      <vt:lpstr>Fiscal Impacts</vt:lpstr>
      <vt:lpstr>Mitigating Impacts to Small Business</vt:lpstr>
      <vt:lpstr>PowerPoint Presentation</vt:lpstr>
      <vt:lpstr>PowerPoint Presentation</vt:lpstr>
      <vt:lpstr>Recap Committee Meetings 1 &amp; 2</vt:lpstr>
      <vt:lpstr>Statutory Authority</vt:lpstr>
      <vt:lpstr>Permit Meeting Summary</vt:lpstr>
      <vt:lpstr>Generator Fee Key Questions</vt:lpstr>
      <vt:lpstr>Generator Fees Funding</vt:lpstr>
      <vt:lpstr>Proposed Generator Fee Increase</vt:lpstr>
      <vt:lpstr>Phased-In Annual Activity Verification Fee</vt:lpstr>
      <vt:lpstr>Current Generator Fee Formula</vt:lpstr>
      <vt:lpstr>Proposed Changes to Generator Fee Formula</vt:lpstr>
      <vt:lpstr>Generator Invoice -Current Example</vt:lpstr>
      <vt:lpstr>Phased-In Annual Activity Verification Fee</vt:lpstr>
      <vt:lpstr>Other Management Factors – Continued</vt:lpstr>
      <vt:lpstr>Generator Invoice Example</vt:lpstr>
      <vt:lpstr>Proposal Increase Summary</vt:lpstr>
      <vt:lpstr>New Management Factor – Continued</vt:lpstr>
      <vt:lpstr>Reminder: Generator Fee Cap</vt:lpstr>
      <vt:lpstr>Generator Fees Funding</vt:lpstr>
      <vt:lpstr>Discussion: Generator Fee Key Questions</vt:lpstr>
      <vt:lpstr>Fiscal Impact</vt:lpstr>
      <vt:lpstr>Business Case</vt:lpstr>
      <vt:lpstr>Building a Business Case - Generators</vt:lpstr>
      <vt:lpstr>Business Case – Generators Continued</vt:lpstr>
      <vt:lpstr>Building a Business Case - Permitting</vt:lpstr>
      <vt:lpstr>Fiscal Impacts</vt:lpstr>
      <vt:lpstr>DEQ’s Fiscal Impact Statement –  Permits # 1</vt:lpstr>
      <vt:lpstr>DEQ’s Fiscal Impact Statement –  Permits #2</vt:lpstr>
      <vt:lpstr>DEQ’s Fiscal Impact Statement</vt:lpstr>
      <vt:lpstr>Fiscal Impacts</vt:lpstr>
      <vt:lpstr>Mitigating Impacts to Small Business</vt:lpstr>
      <vt:lpstr>PowerPoint Presentation</vt:lpstr>
      <vt:lpstr>Multi-Phase Timeline</vt:lpstr>
      <vt:lpstr>PowerPoint Presentation</vt:lpstr>
      <vt:lpstr>Hazardous Waste Fee Increase 2019 </vt:lpstr>
      <vt:lpstr>PowerPoint Presentation</vt:lpstr>
      <vt:lpstr>Contacts</vt:lpstr>
      <vt:lpstr>PowerPoint Presentation</vt:lpstr>
      <vt:lpstr>Hazardous Waste Background –            Program Portfolio</vt:lpstr>
      <vt:lpstr>Hazardous Waste Program Background - Staff</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Naples</dc:creator>
  <cp:lastModifiedBy>DEQ\jacomb</cp:lastModifiedBy>
  <cp:revision>332</cp:revision>
  <dcterms:created xsi:type="dcterms:W3CDTF">2018-10-03T15:46:23Z</dcterms:created>
  <dcterms:modified xsi:type="dcterms:W3CDTF">2019-03-28T01:20:11Z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