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70"/>
  </p:notesMasterIdLst>
  <p:sldIdLst>
    <p:sldId id="399" r:id="rId6"/>
    <p:sldId id="268" r:id="rId7"/>
    <p:sldId id="349" r:id="rId8"/>
    <p:sldId id="275" r:id="rId9"/>
    <p:sldId id="278" r:id="rId10"/>
    <p:sldId id="395" r:id="rId11"/>
    <p:sldId id="385" r:id="rId12"/>
    <p:sldId id="280" r:id="rId13"/>
    <p:sldId id="283" r:id="rId14"/>
    <p:sldId id="344" r:id="rId15"/>
    <p:sldId id="342" r:id="rId16"/>
    <p:sldId id="396" r:id="rId17"/>
    <p:sldId id="284" r:id="rId18"/>
    <p:sldId id="390" r:id="rId19"/>
    <p:sldId id="266" r:id="rId20"/>
    <p:sldId id="370" r:id="rId21"/>
    <p:sldId id="384" r:id="rId22"/>
    <p:sldId id="397" r:id="rId23"/>
    <p:sldId id="371" r:id="rId24"/>
    <p:sldId id="373" r:id="rId25"/>
    <p:sldId id="383" r:id="rId26"/>
    <p:sldId id="360" r:id="rId27"/>
    <p:sldId id="361" r:id="rId28"/>
    <p:sldId id="334" r:id="rId29"/>
    <p:sldId id="362" r:id="rId30"/>
    <p:sldId id="350" r:id="rId31"/>
    <p:sldId id="319" r:id="rId32"/>
    <p:sldId id="288" r:id="rId33"/>
    <p:sldId id="404" r:id="rId34"/>
    <p:sldId id="405" r:id="rId35"/>
    <p:sldId id="336" r:id="rId36"/>
    <p:sldId id="352" r:id="rId37"/>
    <p:sldId id="291" r:id="rId38"/>
    <p:sldId id="289" r:id="rId39"/>
    <p:sldId id="337" r:id="rId40"/>
    <p:sldId id="345" r:id="rId41"/>
    <p:sldId id="298" r:id="rId42"/>
    <p:sldId id="392" r:id="rId43"/>
    <p:sldId id="338" r:id="rId44"/>
    <p:sldId id="299" r:id="rId45"/>
    <p:sldId id="301" r:id="rId46"/>
    <p:sldId id="364" r:id="rId47"/>
    <p:sldId id="315" r:id="rId48"/>
    <p:sldId id="379" r:id="rId49"/>
    <p:sldId id="331" r:id="rId50"/>
    <p:sldId id="351" r:id="rId51"/>
    <p:sldId id="393" r:id="rId52"/>
    <p:sldId id="394" r:id="rId53"/>
    <p:sldId id="374" r:id="rId54"/>
    <p:sldId id="391" r:id="rId55"/>
    <p:sldId id="398" r:id="rId56"/>
    <p:sldId id="375" r:id="rId57"/>
    <p:sldId id="380" r:id="rId58"/>
    <p:sldId id="381" r:id="rId59"/>
    <p:sldId id="365" r:id="rId60"/>
    <p:sldId id="265" r:id="rId61"/>
    <p:sldId id="304" r:id="rId62"/>
    <p:sldId id="403" r:id="rId63"/>
    <p:sldId id="353" r:id="rId64"/>
    <p:sldId id="333" r:id="rId65"/>
    <p:sldId id="305" r:id="rId66"/>
    <p:sldId id="400" r:id="rId67"/>
    <p:sldId id="401" r:id="rId68"/>
    <p:sldId id="40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DED3"/>
    <a:srgbClr val="439777"/>
    <a:srgbClr val="E1319E"/>
    <a:srgbClr val="00CC00"/>
    <a:srgbClr val="C5E5D9"/>
    <a:srgbClr val="8FCDB5"/>
    <a:srgbClr val="9FD5C0"/>
    <a:srgbClr val="57B591"/>
    <a:srgbClr val="1F9132"/>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6235" autoAdjust="0"/>
  </p:normalViewPr>
  <p:slideViewPr>
    <p:cSldViewPr>
      <p:cViewPr varScale="1">
        <p:scale>
          <a:sx n="104" d="100"/>
          <a:sy n="104" d="100"/>
        </p:scale>
        <p:origin x="205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3/19/2019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1906" indent="-151906">
              <a:buFont typeface="Arial" panose="020B0604020202020204" pitchFamily="34" charset="0"/>
              <a:buChar char="•"/>
            </a:pPr>
            <a:r>
              <a:rPr lang="en-US" sz="1100" b="0" dirty="0" smtClean="0"/>
              <a:t>This</a:t>
            </a:r>
            <a:r>
              <a:rPr lang="en-US" sz="1100" b="0" baseline="0" dirty="0" smtClean="0"/>
              <a:t> is a new proposed administrative fee for TSDs. </a:t>
            </a:r>
            <a:endParaRPr lang="en-US" sz="1100" b="0" dirty="0"/>
          </a:p>
        </p:txBody>
      </p:sp>
      <p:sp>
        <p:nvSpPr>
          <p:cNvPr id="4" name="Slide Number Placeholder 3"/>
          <p:cNvSpPr>
            <a:spLocks noGrp="1"/>
          </p:cNvSpPr>
          <p:nvPr>
            <p:ph type="sldNum" sz="quarter" idx="10"/>
          </p:nvPr>
        </p:nvSpPr>
        <p:spPr/>
        <p:txBody>
          <a:bodyPr/>
          <a:lstStyle/>
          <a:p>
            <a:pPr marL="0" marR="0" lvl="0" indent="0" algn="r" defTabSz="810166" rtl="0" eaLnBrk="1" fontAlgn="auto" latinLnBrk="0" hangingPunct="1">
              <a:lnSpc>
                <a:spcPct val="100000"/>
              </a:lnSpc>
              <a:spcBef>
                <a:spcPts val="0"/>
              </a:spcBef>
              <a:spcAft>
                <a:spcPts val="0"/>
              </a:spcAft>
              <a:buClrTx/>
              <a:buSzTx/>
              <a:buFontTx/>
              <a:buNone/>
              <a:tabLst/>
              <a:defRPr/>
            </a:pPr>
            <a:fld id="{4DC0AA63-26AF-4A52-96CB-29FE7B9F3FC1}"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810166"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00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In looking for additional</a:t>
            </a:r>
            <a:r>
              <a:rPr lang="en-US" sz="900" baseline="0" dirty="0" smtClean="0">
                <a:latin typeface="Times New Roman" panose="02020603050405020304" pitchFamily="18" charset="0"/>
                <a:cs typeface="Times New Roman" panose="02020603050405020304" pitchFamily="18" charset="0"/>
              </a:rPr>
              <a:t> revenue we considered </a:t>
            </a:r>
            <a:r>
              <a:rPr lang="en-US" sz="900" dirty="0" smtClean="0">
                <a:latin typeface="Times New Roman" panose="02020603050405020304" pitchFamily="18" charset="0"/>
                <a:cs typeface="Times New Roman" panose="02020603050405020304" pitchFamily="18" charset="0"/>
              </a:rPr>
              <a:t>the modification fee, however, it is not a reliable annual revenue source due to its</a:t>
            </a:r>
            <a:r>
              <a:rPr lang="en-US" sz="900" baseline="0" dirty="0" smtClean="0">
                <a:latin typeface="Times New Roman" panose="02020603050405020304" pitchFamily="18" charset="0"/>
                <a:cs typeface="Times New Roman" panose="02020603050405020304" pitchFamily="18" charset="0"/>
              </a:rPr>
              <a:t> </a:t>
            </a:r>
            <a:r>
              <a:rPr lang="en-US" sz="900" dirty="0" smtClean="0">
                <a:latin typeface="Times New Roman" panose="02020603050405020304" pitchFamily="18" charset="0"/>
                <a:cs typeface="Times New Roman" panose="02020603050405020304" pitchFamily="18" charset="0"/>
              </a:rPr>
              <a:t>episodic nature.</a:t>
            </a:r>
          </a:p>
          <a:p>
            <a:pPr defTabSz="619232">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Therefore we are </a:t>
            </a:r>
            <a:r>
              <a:rPr lang="en-US" sz="900" baseline="0" dirty="0" smtClean="0">
                <a:latin typeface="Times New Roman" panose="02020603050405020304" pitchFamily="18" charset="0"/>
                <a:cs typeface="Times New Roman" panose="02020603050405020304" pitchFamily="18" charset="0"/>
              </a:rPr>
              <a:t>proposing a new annual administrative fee  to support the cost of permit administration and permit compliance monitoring.</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proposal estimates additional revenue of $312,750 annually.</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In looking for additional</a:t>
            </a:r>
            <a:r>
              <a:rPr lang="en-US" sz="900" baseline="0" dirty="0" smtClean="0">
                <a:latin typeface="Times New Roman" panose="02020603050405020304" pitchFamily="18" charset="0"/>
                <a:cs typeface="Times New Roman" panose="02020603050405020304" pitchFamily="18" charset="0"/>
              </a:rPr>
              <a:t> revenue we considered </a:t>
            </a:r>
            <a:r>
              <a:rPr lang="en-US" sz="900" dirty="0" smtClean="0">
                <a:latin typeface="Times New Roman" panose="02020603050405020304" pitchFamily="18" charset="0"/>
                <a:cs typeface="Times New Roman" panose="02020603050405020304" pitchFamily="18" charset="0"/>
              </a:rPr>
              <a:t>the modification fee, however, it is not a reliable annual revenue source due to its</a:t>
            </a:r>
            <a:r>
              <a:rPr lang="en-US" sz="900" baseline="0" dirty="0" smtClean="0">
                <a:latin typeface="Times New Roman" panose="02020603050405020304" pitchFamily="18" charset="0"/>
                <a:cs typeface="Times New Roman" panose="02020603050405020304" pitchFamily="18" charset="0"/>
              </a:rPr>
              <a:t> </a:t>
            </a:r>
            <a:r>
              <a:rPr lang="en-US" sz="900" dirty="0" smtClean="0">
                <a:latin typeface="Times New Roman" panose="02020603050405020304" pitchFamily="18" charset="0"/>
                <a:cs typeface="Times New Roman" panose="02020603050405020304" pitchFamily="18" charset="0"/>
              </a:rPr>
              <a:t>episodic nature.</a:t>
            </a:r>
          </a:p>
          <a:p>
            <a:pPr defTabSz="619232">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Therefore we are </a:t>
            </a:r>
            <a:r>
              <a:rPr lang="en-US" sz="900" baseline="0" dirty="0" smtClean="0">
                <a:latin typeface="Times New Roman" panose="02020603050405020304" pitchFamily="18" charset="0"/>
                <a:cs typeface="Times New Roman" panose="02020603050405020304" pitchFamily="18" charset="0"/>
              </a:rPr>
              <a:t>proposing a new annual administrative fee  to support the cost of permit administration and permit compliance monitoring.</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proposal estimates additional revenue of $495,000 annually.</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p>
          <a:p>
            <a:pPr defTabSz="619232">
              <a:defRPr/>
            </a:pPr>
            <a:endParaRPr lang="en-US" sz="900" b="1" dirty="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marL="0" indent="0" defTabSz="619232">
              <a:buFont typeface="Arial" panose="020B0604020202020204" pitchFamily="34" charset="0"/>
              <a:buNone/>
              <a:defRPr/>
            </a:pPr>
            <a:endParaRPr lang="en-US" dirty="0" smtClean="0">
              <a:solidFill>
                <a:schemeClr val="tx1"/>
              </a:solidFill>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EPA </a:t>
            </a:r>
            <a:r>
              <a:rPr lang="en-US" sz="900" dirty="0">
                <a:latin typeface="Times New Roman" panose="02020603050405020304" pitchFamily="18" charset="0"/>
                <a:cs typeface="Times New Roman" panose="02020603050405020304" pitchFamily="18" charset="0"/>
              </a:rPr>
              <a:t>has expressed concern that DEQ’s permitting program is not adequately </a:t>
            </a:r>
            <a:r>
              <a:rPr lang="en-US" sz="900" dirty="0" smtClean="0">
                <a:latin typeface="Times New Roman" panose="02020603050405020304" pitchFamily="18" charset="0"/>
                <a:cs typeface="Times New Roman" panose="02020603050405020304" pitchFamily="18" charset="0"/>
              </a:rPr>
              <a:t>staffed.</a:t>
            </a:r>
          </a:p>
          <a:p>
            <a:pPr marL="0" indent="0" defTabSz="619232">
              <a:buFont typeface="Arial" panose="020B0604020202020204" pitchFamily="34" charset="0"/>
              <a:buNone/>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EPA </a:t>
            </a:r>
            <a:r>
              <a:rPr lang="en-US" sz="900" dirty="0">
                <a:latin typeface="Times New Roman" panose="02020603050405020304" pitchFamily="18" charset="0"/>
                <a:cs typeface="Times New Roman" panose="02020603050405020304" pitchFamily="18" charset="0"/>
              </a:rPr>
              <a:t>is also concerned there are not enough permit staff to ensure full compliance</a:t>
            </a:r>
            <a:r>
              <a:rPr lang="en-US" sz="900" dirty="0" smtClean="0">
                <a:latin typeface="Times New Roman" panose="02020603050405020304" pitchFamily="18" charset="0"/>
                <a:cs typeface="Times New Roman" panose="02020603050405020304" pitchFamily="18" charset="0"/>
              </a:rPr>
              <a:t>.</a:t>
            </a:r>
          </a:p>
          <a:p>
            <a:pPr marL="0" indent="0" defTabSz="619232">
              <a:buFont typeface="Arial" panose="020B0604020202020204" pitchFamily="34" charset="0"/>
              <a:buNone/>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For this rulemaking,</a:t>
            </a:r>
            <a:r>
              <a:rPr lang="en-US" sz="900" baseline="0" dirty="0" smtClean="0">
                <a:latin typeface="Times New Roman" panose="02020603050405020304" pitchFamily="18" charset="0"/>
                <a:cs typeface="Times New Roman" panose="02020603050405020304" pitchFamily="18" charset="0"/>
              </a:rPr>
              <a:t> we propose an annual fee increase, a mod fee increase and an administrative fee to bridge the gap between what we have and what we need.</a:t>
            </a: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smtClean="0">
              <a:latin typeface="Times New Roman" panose="02020603050405020304" pitchFamily="18" charset="0"/>
              <a:cs typeface="Times New Roman" panose="02020603050405020304" pitchFamily="18" charset="0"/>
            </a:endParaRPr>
          </a:p>
          <a:p>
            <a:endParaRPr lang="en-US" sz="900" b="1" dirty="0" smtClean="0"/>
          </a:p>
          <a:p>
            <a:pPr defTabSz="619232">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6106" indent="-116106" defTabSz="619232">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6106" indent="-116106" defTabSz="619232">
              <a:buFont typeface="Arial" panose="020B0604020202020204" pitchFamily="34" charset="0"/>
              <a:buChar char="•"/>
              <a:defRPr/>
            </a:pPr>
            <a:endParaRPr lang="en-US" b="0" i="0" baseline="0" dirty="0" smtClean="0"/>
          </a:p>
          <a:p>
            <a:pPr marL="116106" indent="-116106" defTabSz="619232">
              <a:buFont typeface="Arial" panose="020B0604020202020204" pitchFamily="34" charset="0"/>
              <a:buChar char="•"/>
              <a:defRPr/>
            </a:pPr>
            <a:r>
              <a:rPr lang="en-US" b="0" i="0" baseline="0" dirty="0" smtClean="0"/>
              <a:t>Currently, we are about 43% of our goal in annual revenue, to fully support the permitting work.</a:t>
            </a:r>
          </a:p>
          <a:p>
            <a:pPr marL="116106" indent="-116106" defTabSz="619232">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6106" indent="-116106" defTabSz="619232">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6106" indent="-116106">
              <a:buFont typeface="Arial" panose="020B0604020202020204" pitchFamily="34" charset="0"/>
              <a:buChar char="•"/>
            </a:pPr>
            <a:r>
              <a:rPr lang="en-US" b="0" i="0" baseline="0" dirty="0" smtClean="0"/>
              <a:t>Which means we will need an additional $475,500 funding annually to maintain our current service level.  </a:t>
            </a:r>
          </a:p>
          <a:p>
            <a:pPr marL="116106" indent="-116106">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6106" indent="-116106">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14</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96346">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196346">
              <a:defRPr/>
            </a:pPr>
            <a:endParaRPr lang="en-US" b="1" dirty="0" smtClean="0">
              <a:latin typeface="Times New Roman" panose="02020603050405020304" pitchFamily="18" charset="0"/>
              <a:cs typeface="Times New Roman" panose="02020603050405020304" pitchFamily="18" charset="0"/>
            </a:endParaRPr>
          </a:p>
          <a:p>
            <a:pPr defTabSz="1196346">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4315" indent="-224315">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381000"/>
            <a:ext cx="4114800" cy="3086100"/>
          </a:xfrm>
        </p:spPr>
      </p:sp>
      <p:sp>
        <p:nvSpPr>
          <p:cNvPr id="3" name="Notes Placeholder 2"/>
          <p:cNvSpPr>
            <a:spLocks noGrp="1"/>
          </p:cNvSpPr>
          <p:nvPr>
            <p:ph type="body" idx="1"/>
          </p:nvPr>
        </p:nvSpPr>
        <p:spPr>
          <a:xfrm>
            <a:off x="685800" y="3581400"/>
            <a:ext cx="5486400" cy="441960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1450" indent="-171450">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1450" indent="-171450">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20</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21</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304800"/>
            <a:ext cx="3048000" cy="2286000"/>
          </a:xfrm>
        </p:spPr>
      </p:sp>
      <p:sp>
        <p:nvSpPr>
          <p:cNvPr id="3" name="Notes Placeholder 2"/>
          <p:cNvSpPr>
            <a:spLocks noGrp="1"/>
          </p:cNvSpPr>
          <p:nvPr>
            <p:ph type="body" idx="1"/>
          </p:nvPr>
        </p:nvSpPr>
        <p:spPr>
          <a:xfrm>
            <a:off x="304800" y="2590800"/>
            <a:ext cx="6324600" cy="6248400"/>
          </a:xfrm>
        </p:spPr>
        <p:txBody>
          <a:bodyPr/>
          <a:lstStyle/>
          <a:p>
            <a:pPr defTabSz="1196346">
              <a:defRPr/>
            </a:pPr>
            <a:r>
              <a:rPr lang="en-US" b="1" dirty="0" smtClean="0">
                <a:latin typeface="Times New Roman" panose="02020603050405020304" pitchFamily="18" charset="0"/>
                <a:cs typeface="Times New Roman" panose="02020603050405020304" pitchFamily="18" charset="0"/>
              </a:rPr>
              <a:t>Sue Langston</a:t>
            </a:r>
          </a:p>
          <a:p>
            <a:pPr defTabSz="1196346">
              <a:defRPr/>
            </a:pPr>
            <a:endParaRPr lang="en-US" dirty="0" smtClean="0">
              <a:latin typeface="Times New Roman" panose="02020603050405020304" pitchFamily="18" charset="0"/>
              <a:cs typeface="Times New Roman" panose="02020603050405020304" pitchFamily="18" charset="0"/>
            </a:endParaRPr>
          </a:p>
          <a:p>
            <a:pPr marL="373857" indent="-373857" defTabSz="1196346">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73857" indent="-373857" defTabSz="1196346">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marL="0" indent="0" defTabSz="1196346">
              <a:buFont typeface="Arial" panose="020B0604020202020204" pitchFamily="34" charset="0"/>
              <a:buNone/>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228600"/>
            <a:ext cx="2863850" cy="2147888"/>
          </a:xfrm>
        </p:spPr>
      </p:sp>
      <p:sp>
        <p:nvSpPr>
          <p:cNvPr id="3" name="Notes Placeholder 2"/>
          <p:cNvSpPr>
            <a:spLocks noGrp="1"/>
          </p:cNvSpPr>
          <p:nvPr>
            <p:ph type="body" idx="1"/>
          </p:nvPr>
        </p:nvSpPr>
        <p:spPr>
          <a:xfrm>
            <a:off x="228600" y="2590800"/>
            <a:ext cx="6324600" cy="6172200"/>
          </a:xfrm>
        </p:spPr>
        <p:txBody>
          <a:bodyPr/>
          <a:lstStyle/>
          <a:p>
            <a:endParaRPr lang="en-US" b="1" dirty="0" smtClean="0"/>
          </a:p>
          <a:p>
            <a:r>
              <a:rPr lang="en-US" b="1" dirty="0" smtClean="0"/>
              <a:t>David </a:t>
            </a:r>
            <a:r>
              <a:rPr lang="en-US" b="1" dirty="0" err="1" smtClean="0"/>
              <a:t>Livengood</a:t>
            </a:r>
            <a:endParaRPr lang="en-US" b="1" dirty="0" smtClean="0"/>
          </a:p>
          <a:p>
            <a:pPr marL="0" indent="0">
              <a:buFont typeface="Arial" panose="020B0604020202020204" pitchFamily="34" charset="0"/>
              <a:buNone/>
            </a:pPr>
            <a:endParaRPr lang="en-US" b="0" baseline="0" dirty="0" smtClean="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ZW" sz="1200" dirty="0" smtClean="0">
                <a:effectLst/>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57200" marR="0" lvl="1" indent="0">
              <a:lnSpc>
                <a:spcPct val="107000"/>
              </a:lnSpc>
              <a:spcBef>
                <a:spcPts val="0"/>
              </a:spcBef>
              <a:spcAft>
                <a:spcPts val="800"/>
              </a:spcAft>
              <a:buFont typeface="Arial" panose="020B0604020202020204" pitchFamily="34" charset="0"/>
              <a:buNone/>
              <a:tabLst>
                <a:tab pos="9144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ZW" sz="1200" dirty="0" smtClean="0">
                <a:effectLst/>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Now I will turn</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to Rich Duval to present our permitting proposal from earlier this morning.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96346">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1450" indent="-171450">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We are proposing to implement this fee structure in 2019 for an additional $475,000 annually above the current revenue.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Any questions?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228600"/>
            <a:ext cx="3281362" cy="2460625"/>
          </a:xfrm>
        </p:spPr>
      </p:sp>
      <p:sp>
        <p:nvSpPr>
          <p:cNvPr id="3" name="Notes Placeholder 2"/>
          <p:cNvSpPr>
            <a:spLocks noGrp="1"/>
          </p:cNvSpPr>
          <p:nvPr>
            <p:ph type="body" idx="1"/>
          </p:nvPr>
        </p:nvSpPr>
        <p:spPr>
          <a:xfrm>
            <a:off x="228600" y="2689838"/>
            <a:ext cx="6400800" cy="6149362"/>
          </a:xfrm>
        </p:spPr>
        <p:txBody>
          <a:bodyPr/>
          <a:lstStyle/>
          <a:p>
            <a:pPr defTabSz="1196346">
              <a:defRPr/>
            </a:pPr>
            <a:r>
              <a:rPr lang="en-US" b="1" baseline="0" dirty="0" smtClean="0">
                <a:latin typeface="Times New Roman" panose="02020603050405020304" pitchFamily="18" charset="0"/>
                <a:cs typeface="Times New Roman" panose="02020603050405020304" pitchFamily="18" charset="0"/>
              </a:rPr>
              <a:t>Sue Langston</a:t>
            </a:r>
          </a:p>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1450" indent="-171450" defTabSz="1196346">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r>
              <a:rPr lang="en-US" b="0" baseline="0" dirty="0" smtClean="0">
                <a:latin typeface="Times New Roman" panose="02020603050405020304" pitchFamily="18" charset="0"/>
                <a:cs typeface="Times New Roman" panose="02020603050405020304" pitchFamily="18" charset="0"/>
              </a:rPr>
              <a:t>----------------------------------------------------------</a:t>
            </a:r>
          </a:p>
          <a:p>
            <a:pPr defTabSz="1196346">
              <a:defRPr/>
            </a:pPr>
            <a:r>
              <a:rPr lang="en-US" b="0" baseline="0" dirty="0" smtClean="0">
                <a:latin typeface="Times New Roman" panose="02020603050405020304" pitchFamily="18" charset="0"/>
                <a:cs typeface="Times New Roman" panose="02020603050405020304" pitchFamily="18" charset="0"/>
              </a:rPr>
              <a:t>Back pocket Q&amp;A </a:t>
            </a:r>
          </a:p>
          <a:p>
            <a:pPr defTabSz="1196346">
              <a:defRPr/>
            </a:pPr>
            <a:endParaRPr lang="en-US" b="0" baseline="0" dirty="0" smtClean="0">
              <a:latin typeface="Times New Roman" panose="02020603050405020304" pitchFamily="18" charset="0"/>
              <a:cs typeface="Times New Roman" panose="02020603050405020304" pitchFamily="18" charset="0"/>
            </a:endParaRPr>
          </a:p>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1"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57200" lvl="1"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457200" lvl="1" indent="0" defTabSz="1196346">
              <a:buFont typeface="Arial" panose="020B0604020202020204" pitchFamily="34" charset="0"/>
              <a:buNone/>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smtClean="0"/>
              <a:t>Ed Note: add a different color on the bar to illustrate what we’re proposing</a:t>
            </a:r>
          </a:p>
          <a:p>
            <a:pPr algn="l"/>
            <a:endParaRPr lang="en-US" sz="1100" b="1" dirty="0" smtClean="0"/>
          </a:p>
          <a:p>
            <a:pPr algn="l"/>
            <a:r>
              <a:rPr lang="en-US" sz="1100" b="1" dirty="0" smtClean="0"/>
              <a:t>Killian </a:t>
            </a:r>
            <a:r>
              <a:rPr lang="en-US" sz="1100" b="1" dirty="0"/>
              <a:t>Condon</a:t>
            </a:r>
            <a:endParaRPr lang="en-US" sz="1100" dirty="0"/>
          </a:p>
          <a:p>
            <a:pPr algn="l"/>
            <a:endParaRPr lang="en-US" sz="1100" dirty="0"/>
          </a:p>
          <a:p>
            <a:pPr algn="l"/>
            <a:r>
              <a:rPr lang="en-US" sz="1100" dirty="0"/>
              <a:t>Just as a recap: </a:t>
            </a:r>
          </a:p>
          <a:p>
            <a:pPr defTabSz="810166">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1906" indent="-151906" defTabSz="810166">
              <a:buFont typeface="Arial" panose="020B0604020202020204" pitchFamily="34" charset="0"/>
              <a:buChar char="•"/>
              <a:defRPr/>
            </a:pPr>
            <a:r>
              <a:rPr lang="en-US" b="0" i="0" baseline="0" dirty="0" smtClean="0"/>
              <a:t>Currently, we are about 43% of our goal in annual revenue, to fully support the generator compliance work.</a:t>
            </a:r>
          </a:p>
          <a:p>
            <a:pPr marL="151906" indent="-151906" defTabSz="810166">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10166">
              <a:defRPr/>
            </a:pPr>
            <a:r>
              <a:rPr lang="en-US" b="1" i="0" dirty="0" smtClean="0"/>
              <a:t>Click</a:t>
            </a:r>
          </a:p>
          <a:p>
            <a:pPr marL="151906" indent="-151906" defTabSz="810166">
              <a:buFont typeface="Arial" panose="020B0604020202020204" pitchFamily="34" charset="0"/>
              <a:buChar char="•"/>
              <a:defRPr/>
            </a:pPr>
            <a:r>
              <a:rPr lang="en-US" b="0" i="0" baseline="0" dirty="0" smtClean="0"/>
              <a:t>Our goal is $3.57 million annually by 2026</a:t>
            </a:r>
            <a:endParaRPr lang="en-US" b="0" i="0" dirty="0" smtClean="0"/>
          </a:p>
          <a:p>
            <a:pPr marL="151906" indent="-151906">
              <a:buFont typeface="Arial" panose="020B0604020202020204" pitchFamily="34" charset="0"/>
              <a:buChar char="•"/>
            </a:pPr>
            <a:r>
              <a:rPr lang="en-US" b="0" i="0" baseline="0" dirty="0" smtClean="0"/>
              <a:t>Which means we will need an additional $2.022 million in funding annually.  </a:t>
            </a:r>
          </a:p>
          <a:p>
            <a:pPr marL="151906" indent="-151906">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27</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52400"/>
            <a:ext cx="4114800" cy="3086100"/>
          </a:xfrm>
        </p:spPr>
      </p:sp>
      <p:sp>
        <p:nvSpPr>
          <p:cNvPr id="3" name="Notes Placeholder 2"/>
          <p:cNvSpPr>
            <a:spLocks noGrp="1"/>
          </p:cNvSpPr>
          <p:nvPr>
            <p:ph type="body" idx="1"/>
          </p:nvPr>
        </p:nvSpPr>
        <p:spPr>
          <a:xfrm>
            <a:off x="228600" y="3505200"/>
            <a:ext cx="6324600" cy="5029200"/>
          </a:xfrm>
        </p:spPr>
        <p:txBody>
          <a:bodyPr>
            <a:normAutofit/>
          </a:bodyPr>
          <a:lstStyle/>
          <a:p>
            <a:pPr defTabSz="810166">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10166">
              <a:defRPr/>
            </a:pPr>
            <a:endParaRPr lang="en-US" b="1" dirty="0" smtClean="0"/>
          </a:p>
          <a:p>
            <a:pPr defTabSz="810166">
              <a:defRPr/>
            </a:pPr>
            <a:r>
              <a:rPr lang="en-US" b="1" dirty="0" smtClean="0"/>
              <a:t>Killian Condon</a:t>
            </a:r>
          </a:p>
          <a:p>
            <a:pPr defTabSz="810166">
              <a:defRPr/>
            </a:pPr>
            <a:endParaRPr lang="en-US" b="1" dirty="0" smtClean="0"/>
          </a:p>
          <a:p>
            <a:pPr marL="171450" indent="-171450" defTabSz="810166">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marL="0" indent="0" defTabSz="810166">
              <a:buFont typeface="Arial" panose="020B0604020202020204" pitchFamily="34" charset="0"/>
              <a:buNone/>
              <a:defRPr/>
            </a:pPr>
            <a:endParaRPr lang="en-US" b="0" baseline="0" dirty="0" smtClean="0"/>
          </a:p>
          <a:p>
            <a:pPr marL="171450" indent="-171450" defTabSz="810166">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marL="0" indent="0" defTabSz="810166">
              <a:buFont typeface="Arial" panose="020B0604020202020204" pitchFamily="34" charset="0"/>
              <a:buNone/>
              <a:defRPr/>
            </a:pPr>
            <a:endParaRPr lang="en-US" b="0" baseline="0" dirty="0" smtClean="0"/>
          </a:p>
          <a:p>
            <a:pPr marL="171450" indent="-171450" defTabSz="810166">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marL="0" indent="0" defTabSz="810166">
              <a:buFont typeface="Arial" panose="020B0604020202020204" pitchFamily="34" charset="0"/>
              <a:buNone/>
              <a:defRPr/>
            </a:pPr>
            <a:endParaRPr lang="en-US" b="0" baseline="0" dirty="0" smtClean="0"/>
          </a:p>
          <a:p>
            <a:pPr marL="171450" indent="-171450" defTabSz="810166">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1450" indent="-171450" defTabSz="810166">
              <a:buFont typeface="Arial" panose="020B0604020202020204" pitchFamily="34" charset="0"/>
              <a:buChar char="•"/>
              <a:defRPr/>
            </a:pPr>
            <a:endParaRPr lang="en-US" b="0" dirty="0" smtClean="0"/>
          </a:p>
          <a:p>
            <a:pPr defTabSz="810166">
              <a:defRPr/>
            </a:pPr>
            <a:endParaRPr lang="en-US" b="0" dirty="0" smtClean="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28</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defRPr/>
            </a:pPr>
            <a:r>
              <a:rPr lang="en-US" altLang="en-US" dirty="0" smtClean="0"/>
              <a:t>This table shows the current Title V fees for 2017, proposed 2018 and the estimated proposed fees for 2019.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fee, which all Title V permit holders pay, to $8,169.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emission fee from $60.56/ton to $61.76/ton.</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As opposed to the annual base fee which is the same for all Title V permit holders, emission fees are specific to a permittee and are based on an individual permittee’s emissions of PM10, NOX, SO2 and VOCs.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Per </a:t>
            </a:r>
            <a:r>
              <a:rPr lang="en-ZW" dirty="0"/>
              <a:t>OAR 340-220-0060 </a:t>
            </a:r>
            <a:r>
              <a:rPr lang="en-ZW" dirty="0" smtClean="0"/>
              <a:t>t</a:t>
            </a:r>
            <a:r>
              <a:rPr lang="en-US" altLang="en-US" dirty="0" smtClean="0"/>
              <a:t>here is a 7,000 tons per year cap on the emissions when calculating emission fees.</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Finally, the proposed increase also applies to special activity fees.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administrative permit amendments; simple, moderate and complex permit modifications; and air monitoring 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4ACDFA-4F96-4640-881A-8BD6C2AF9829}"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211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381000"/>
            <a:ext cx="4114800" cy="3086100"/>
          </a:xfrm>
        </p:spPr>
      </p:sp>
      <p:sp>
        <p:nvSpPr>
          <p:cNvPr id="3" name="Notes Placeholder 2"/>
          <p:cNvSpPr>
            <a:spLocks noGrp="1"/>
          </p:cNvSpPr>
          <p:nvPr>
            <p:ph type="body" idx="1"/>
          </p:nvPr>
        </p:nvSpPr>
        <p:spPr>
          <a:xfrm>
            <a:off x="685800" y="3581400"/>
            <a:ext cx="5486400" cy="4419600"/>
          </a:xfrm>
        </p:spPr>
        <p:txBody>
          <a:bodyPr/>
          <a:lstStyle/>
          <a:p>
            <a:pPr defTabSz="1196346">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196346">
              <a:defRPr/>
            </a:pPr>
            <a:endParaRPr lang="en-US" b="1" dirty="0" smtClean="0">
              <a:latin typeface="Times New Roman" panose="02020603050405020304" pitchFamily="18" charset="0"/>
              <a:cs typeface="Times New Roman" panose="02020603050405020304" pitchFamily="18" charset="0"/>
            </a:endParaRPr>
          </a:p>
          <a:p>
            <a:pPr defTabSz="1196346">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defRPr/>
            </a:pPr>
            <a:r>
              <a:rPr lang="en-US" altLang="en-US" dirty="0" smtClean="0"/>
              <a:t>This table shows the current Title V fees for 2017, proposed 2018 and the estimated proposed fees for 2019.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fee, which all Title V permit holders pay, to $8,169.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emission fee from $60.56/ton to $61.76/ton.</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As opposed to the annual base fee which is the same for all Title V permit holders, emission fees are specific to a permittee and are based on an individual permittee’s emissions of PM10, NOX, SO2 and VOCs.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Per </a:t>
            </a:r>
            <a:r>
              <a:rPr lang="en-ZW" dirty="0"/>
              <a:t>OAR 340-220-0060 </a:t>
            </a:r>
            <a:r>
              <a:rPr lang="en-ZW" dirty="0" smtClean="0"/>
              <a:t>t</a:t>
            </a:r>
            <a:r>
              <a:rPr lang="en-US" altLang="en-US" dirty="0" smtClean="0"/>
              <a:t>here is a 7,000 tons per year cap on the emissions when calculating emission fees.</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Finally, the proposed increase also applies to special activity fees.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administrative permit amendments; simple, moderate and complex permit modifications; and air monitoring 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4ACDFA-4F96-4640-881A-8BD6C2AF9829}"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4368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1450" indent="-171450">
              <a:buFont typeface="Arial" panose="020B0604020202020204" pitchFamily="34" charset="0"/>
              <a:buChar char="•"/>
            </a:pPr>
            <a:r>
              <a:rPr lang="en-US" b="0" baseline="0" dirty="0" smtClean="0"/>
              <a:t>Currently, DEQ’s hazardous waste fee formula is based on 3 key factors:</a:t>
            </a:r>
          </a:p>
          <a:p>
            <a:pPr marL="628650" lvl="1" indent="-171450">
              <a:buFont typeface="Arial" panose="020B0604020202020204" pitchFamily="34" charset="0"/>
              <a:buChar char="•"/>
            </a:pPr>
            <a:r>
              <a:rPr lang="en-US" b="0" baseline="0" dirty="0" smtClean="0"/>
              <a:t>An annual activity verification fee – are you a SQG or an LQG?</a:t>
            </a:r>
          </a:p>
          <a:p>
            <a:pPr marL="628650" lvl="1" indent="-171450">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28650" lvl="1" indent="-171450">
              <a:buFont typeface="Arial" panose="020B0604020202020204" pitchFamily="34" charset="0"/>
              <a:buChar char="•"/>
            </a:pPr>
            <a:r>
              <a:rPr lang="en-US" b="0" baseline="0" dirty="0" smtClean="0"/>
              <a:t>The third key factor in the fee formula is that the total amount due per generator is capped at $32,500.</a:t>
            </a:r>
          </a:p>
          <a:p>
            <a:pPr marL="628650" lvl="1" indent="-171450">
              <a:buFont typeface="Arial" panose="020B0604020202020204" pitchFamily="34" charset="0"/>
              <a:buChar char="•"/>
            </a:pPr>
            <a:endParaRPr lang="en-US" b="0" baseline="0" dirty="0" smtClean="0"/>
          </a:p>
          <a:p>
            <a:pPr marL="457200" lvl="1" indent="0">
              <a:buFont typeface="Arial" panose="020B0604020202020204" pitchFamily="34" charset="0"/>
              <a:buNone/>
            </a:pPr>
            <a:r>
              <a:rPr lang="en-US" b="0" baseline="0" dirty="0" smtClean="0"/>
              <a:t>DEQ currently has 18 generators that meet the $32,500 cap.</a:t>
            </a:r>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pPr marL="0" indent="0">
              <a:buFont typeface="Arial" panose="020B0604020202020204" pitchFamily="34" charset="0"/>
              <a:buNone/>
            </a:pPr>
            <a:r>
              <a:rPr lang="en-US" dirty="0" smtClean="0"/>
              <a:t>To</a:t>
            </a:r>
            <a:r>
              <a:rPr lang="en-US" baseline="0" dirty="0" smtClean="0"/>
              <a:t> be clear, given DOJ’s recent input, this proposed rulemaking seeks to change the management method factor and the Activity Verification Fee.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1450" indent="-171450">
              <a:buFont typeface="Arial" panose="020B0604020202020204" pitchFamily="34" charset="0"/>
              <a:buChar char="•"/>
            </a:pPr>
            <a:r>
              <a:rPr lang="en-US" baseline="0" dirty="0" smtClean="0"/>
              <a:t>The Activity Verification is increased on a flat basis for both small and large quantity generators.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381000" y="3276600"/>
            <a:ext cx="6096000" cy="5181600"/>
          </a:xfrm>
        </p:spPr>
        <p:txBody>
          <a:bodyPr>
            <a:normAutofit/>
          </a:bodyPr>
          <a:lstStyle/>
          <a:p>
            <a:pPr defTabSz="810166">
              <a:defRPr/>
            </a:pPr>
            <a:r>
              <a:rPr lang="en-US" b="1" dirty="0" smtClean="0"/>
              <a:t>Killian Condon</a:t>
            </a:r>
          </a:p>
          <a:p>
            <a:pPr defTabSz="810166">
              <a:defRPr/>
            </a:pPr>
            <a:endParaRPr lang="en-US" b="1" dirty="0" smtClean="0"/>
          </a:p>
          <a:p>
            <a:pPr algn="l"/>
            <a:r>
              <a:rPr lang="en-US" sz="1100" dirty="0" smtClean="0"/>
              <a:t>We wanted</a:t>
            </a:r>
            <a:r>
              <a:rPr lang="en-US" sz="1100" baseline="0" dirty="0" smtClean="0"/>
              <a:t> to show you how the previous calculation looks in a current generator invoice.</a:t>
            </a:r>
            <a:endParaRPr lang="en-US" sz="1100" dirty="0"/>
          </a:p>
          <a:p>
            <a:pPr algn="l"/>
            <a:r>
              <a:rPr lang="en-US" sz="1100" dirty="0" smtClean="0"/>
              <a:t>As</a:t>
            </a:r>
            <a:r>
              <a:rPr lang="en-US" sz="1100" baseline="0" dirty="0" smtClean="0"/>
              <a:t> you can see each item or management method factor is identified and based on reported quantity is multiplied….</a:t>
            </a:r>
            <a:endParaRPr lang="en-US" sz="1100" dirty="0"/>
          </a:p>
          <a:p>
            <a:pPr defTabSz="810166">
              <a:defRPr/>
            </a:pPr>
            <a:endParaRPr lang="en-US" b="1" dirty="0" smtClean="0"/>
          </a:p>
          <a:p>
            <a:pPr defTabSz="810166">
              <a:defRPr/>
            </a:pPr>
            <a:endParaRPr lang="en-US" b="1" dirty="0" smtClean="0"/>
          </a:p>
          <a:p>
            <a:pPr defTabSz="810166">
              <a:defRPr/>
            </a:pPr>
            <a:endParaRPr lang="en-US" b="1" dirty="0" smtClean="0"/>
          </a:p>
          <a:p>
            <a:pPr defTabSz="810166">
              <a:defRPr/>
            </a:pPr>
            <a:endParaRPr lang="en-US" b="1" dirty="0" smtClean="0"/>
          </a:p>
          <a:p>
            <a:pPr defTabSz="810166">
              <a:defRPr/>
            </a:pPr>
            <a:r>
              <a:rPr lang="en-US" b="1" baseline="0" dirty="0" smtClean="0"/>
              <a:t>~~~~~~~~~~~~~~~~~~~~~~~~~~~~~~</a:t>
            </a:r>
          </a:p>
          <a:p>
            <a:pPr defTabSz="810166">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33</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28600"/>
            <a:ext cx="4114800" cy="3086100"/>
          </a:xfrm>
        </p:spPr>
      </p:sp>
      <p:sp>
        <p:nvSpPr>
          <p:cNvPr id="3" name="Notes Placeholder 2"/>
          <p:cNvSpPr>
            <a:spLocks noGrp="1"/>
          </p:cNvSpPr>
          <p:nvPr>
            <p:ph type="body" idx="1"/>
          </p:nvPr>
        </p:nvSpPr>
        <p:spPr>
          <a:xfrm>
            <a:off x="304800" y="3505199"/>
            <a:ext cx="6248400" cy="5180013"/>
          </a:xfrm>
        </p:spPr>
        <p:txBody>
          <a:bodyPr>
            <a:normAutofit/>
          </a:bodyPr>
          <a:lstStyle/>
          <a:p>
            <a:pPr defTabSz="810166">
              <a:defRPr/>
            </a:pPr>
            <a:endParaRPr lang="en-US" b="1" strike="sngStrike" dirty="0" smtClean="0"/>
          </a:p>
          <a:p>
            <a:pPr defTabSz="810166">
              <a:defRPr/>
            </a:pPr>
            <a:r>
              <a:rPr lang="en-US" b="1" strike="noStrike" dirty="0" smtClean="0"/>
              <a:t>Phased in over three years, our proposal</a:t>
            </a:r>
            <a:r>
              <a:rPr lang="en-US" b="1" strike="noStrike" baseline="0" dirty="0" smtClean="0"/>
              <a:t> is to increase the annual activity verification fee, or flat fee as follows</a:t>
            </a:r>
          </a:p>
          <a:p>
            <a:pPr defTabSz="810166">
              <a:defRPr/>
            </a:pPr>
            <a:endParaRPr lang="en-US" b="1" strike="noStrike" baseline="0" dirty="0" smtClean="0"/>
          </a:p>
          <a:p>
            <a:pPr defTabSz="810166">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10166">
              <a:defRPr/>
            </a:pPr>
            <a:endParaRPr lang="en-US" b="1" strike="noStrike" baseline="0" dirty="0" smtClean="0"/>
          </a:p>
          <a:p>
            <a:pPr marL="0" marR="0" lvl="0" indent="0" algn="l" defTabSz="810166"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This fee increase will bring in approximately $152, 160 by 2021 and will be </a:t>
            </a:r>
            <a:r>
              <a:rPr lang="en-US" i="0" dirty="0" smtClean="0"/>
              <a:t>combined with </a:t>
            </a:r>
            <a:r>
              <a:rPr lang="en-US" sz="1200" i="0" dirty="0" smtClean="0">
                <a:solidFill>
                  <a:schemeClr val="tx1"/>
                </a:solidFill>
              </a:rPr>
              <a:t>another fee change that progresses over time.</a:t>
            </a:r>
          </a:p>
          <a:p>
            <a:pPr defTabSz="810166">
              <a:defRPr/>
            </a:pPr>
            <a:endParaRPr lang="en-US" b="1" strike="noStrike" dirty="0" smtClean="0"/>
          </a:p>
          <a:p>
            <a:pPr defTabSz="810166">
              <a:defRPr/>
            </a:pPr>
            <a:endParaRPr lang="en-US" b="1" strike="sngStrike" dirty="0" smtClean="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34</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28600"/>
            <a:ext cx="4114800" cy="3086100"/>
          </a:xfrm>
        </p:spPr>
      </p:sp>
      <p:sp>
        <p:nvSpPr>
          <p:cNvPr id="3" name="Notes Placeholder 2"/>
          <p:cNvSpPr>
            <a:spLocks noGrp="1"/>
          </p:cNvSpPr>
          <p:nvPr>
            <p:ph type="body" idx="1"/>
          </p:nvPr>
        </p:nvSpPr>
        <p:spPr>
          <a:xfrm>
            <a:off x="228600" y="3428999"/>
            <a:ext cx="6324600" cy="5256213"/>
          </a:xfrm>
        </p:spPr>
        <p:txBody>
          <a:bodyPr>
            <a:normAutofit/>
          </a:bodyPr>
          <a:lstStyle/>
          <a:p>
            <a:pPr defTabSz="810166">
              <a:defRPr/>
            </a:pPr>
            <a:r>
              <a:rPr lang="en-US" b="1" strike="noStrike" dirty="0" smtClean="0"/>
              <a:t>Killian</a:t>
            </a:r>
            <a:r>
              <a:rPr lang="en-US" b="1" strike="noStrike" baseline="0" dirty="0" smtClean="0"/>
              <a:t> Condon</a:t>
            </a:r>
          </a:p>
          <a:p>
            <a:pPr defTabSz="810166">
              <a:defRPr/>
            </a:pPr>
            <a:endParaRPr lang="en-US" b="1" strike="noStrike" dirty="0" smtClean="0"/>
          </a:p>
          <a:p>
            <a:pPr defTabSz="810166">
              <a:defRPr/>
            </a:pPr>
            <a:r>
              <a:rPr lang="en-US" b="0" strike="noStrike" dirty="0" smtClean="0"/>
              <a:t>This</a:t>
            </a:r>
            <a:r>
              <a:rPr lang="en-US" b="0" strike="noStrike" baseline="0" dirty="0" smtClean="0"/>
              <a:t> slide represents how the phase-in will work through 2021.</a:t>
            </a:r>
          </a:p>
          <a:p>
            <a:pPr defTabSz="810166">
              <a:defRPr/>
            </a:pPr>
            <a:endParaRPr lang="en-US" b="0" strike="noStrike" baseline="0" dirty="0" smtClean="0"/>
          </a:p>
          <a:p>
            <a:pPr defTabSz="810166">
              <a:defRPr/>
            </a:pPr>
            <a:r>
              <a:rPr lang="en-US" b="0" strike="noStrike" baseline="0" dirty="0" smtClean="0"/>
              <a:t>Beyond 2021, the fee will remain at the last increase amount ($540 for SQGs and $945 for LQGs) until changed by a future rulemaking.</a:t>
            </a:r>
          </a:p>
          <a:p>
            <a:pPr defTabSz="810166">
              <a:defRPr/>
            </a:pPr>
            <a:endParaRPr lang="en-US" b="0" strike="noStrike" baseline="0" dirty="0" smtClean="0"/>
          </a:p>
          <a:p>
            <a:pPr defTabSz="810166">
              <a:defRPr/>
            </a:pPr>
            <a:r>
              <a:rPr lang="en-US" b="0" strike="noStrike" baseline="0" dirty="0" smtClean="0"/>
              <a:t>Once it’s fully implemented in 2021, this proposal will annually bring an additional $152,160 dollars above our current revenue. </a:t>
            </a:r>
          </a:p>
          <a:p>
            <a:pPr defTabSz="810166">
              <a:defRPr/>
            </a:pPr>
            <a:endParaRPr lang="en-US" b="0" strike="noStrike" baseline="0" dirty="0" smtClean="0"/>
          </a:p>
          <a:p>
            <a:pPr defTabSz="810166">
              <a:defRPr/>
            </a:pPr>
            <a:endParaRPr lang="en-US" b="0" strike="noStrike" baseline="0" dirty="0" smtClean="0"/>
          </a:p>
          <a:p>
            <a:pPr defTabSz="810166">
              <a:defRPr/>
            </a:pPr>
            <a:r>
              <a:rPr lang="en-US" b="0" strike="noStrike" baseline="0" dirty="0" smtClean="0"/>
              <a:t>~~~~~~~~~~~~~~~~~~~~~~~~~~~~~~~~</a:t>
            </a:r>
          </a:p>
          <a:p>
            <a:pPr marL="0" marR="0" lvl="0" indent="0" algn="l" defTabSz="810166" rtl="0" eaLnBrk="1" fontAlgn="auto" latinLnBrk="0" hangingPunct="1">
              <a:lnSpc>
                <a:spcPct val="100000"/>
              </a:lnSpc>
              <a:spcBef>
                <a:spcPts val="0"/>
              </a:spcBef>
              <a:spcAft>
                <a:spcPts val="0"/>
              </a:spcAft>
              <a:buClrTx/>
              <a:buSzTx/>
              <a:buFontTx/>
              <a:buNone/>
              <a:tabLst/>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10166">
              <a:defRPr/>
            </a:pPr>
            <a:endParaRPr lang="en-US" b="0" strike="noStrike" dirty="0" smtClean="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35</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10166">
              <a:defRPr/>
            </a:pPr>
            <a:r>
              <a:rPr lang="en-US" b="1" dirty="0" smtClean="0"/>
              <a:t>Killian</a:t>
            </a:r>
            <a:r>
              <a:rPr lang="en-US" b="1" baseline="0" dirty="0" smtClean="0"/>
              <a:t> Condon</a:t>
            </a:r>
          </a:p>
          <a:p>
            <a:pPr defTabSz="810166">
              <a:defRPr/>
            </a:pPr>
            <a:endParaRPr lang="en-US" b="1" baseline="0" dirty="0" smtClean="0"/>
          </a:p>
          <a:p>
            <a:pPr defTabSz="810166">
              <a:defRPr/>
            </a:pPr>
            <a:endParaRPr lang="en-US" b="0" dirty="0" smtClean="0"/>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5720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2900" marR="0" lvl="0" indent="-342900">
              <a:lnSpc>
                <a:spcPct val="107000"/>
              </a:lnSpc>
              <a:spcBef>
                <a:spcPts val="0"/>
              </a:spcBef>
              <a:spcAft>
                <a:spcPts val="800"/>
              </a:spcAft>
              <a:buFont typeface="+mj-lt"/>
              <a:buAutoNum type="arabicParen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28650" marR="0" lvl="1" indent="-171450">
              <a:lnSpc>
                <a:spcPct val="107000"/>
              </a:lnSpc>
              <a:spcBef>
                <a:spcPts val="0"/>
              </a:spcBef>
              <a:spcAft>
                <a:spcPts val="8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In</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defTabSz="810166">
              <a:defRPr/>
            </a:pPr>
            <a:endParaRPr lang="en-US" b="1" dirty="0" smtClean="0"/>
          </a:p>
          <a:p>
            <a:pPr marL="171450" indent="-171450" defTabSz="810166">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1450" indent="-171450" defTabSz="810166">
              <a:buFont typeface="Arial" panose="020B0604020202020204" pitchFamily="34" charset="0"/>
              <a:buChar char="•"/>
              <a:defRPr/>
            </a:pPr>
            <a:endParaRPr lang="en-US" b="0" dirty="0" smtClean="0"/>
          </a:p>
          <a:p>
            <a:pPr defTabSz="810166">
              <a:defRPr/>
            </a:pPr>
            <a:endParaRPr lang="en-US" b="1" dirty="0" smtClean="0"/>
          </a:p>
          <a:p>
            <a:pPr defTabSz="810166">
              <a:defRPr/>
            </a:pPr>
            <a:endParaRPr lang="en-US" b="1" dirty="0" smtClean="0"/>
          </a:p>
          <a:p>
            <a:pPr defTabSz="810166">
              <a:defRPr/>
            </a:pPr>
            <a:endParaRPr lang="en-US" b="1" dirty="0" smtClean="0"/>
          </a:p>
          <a:p>
            <a:pPr defTabSz="810166">
              <a:defRPr/>
            </a:pPr>
            <a:r>
              <a:rPr lang="en-US" b="1" dirty="0" smtClean="0"/>
              <a:t>----------------------------------------------</a:t>
            </a:r>
            <a:endParaRPr lang="en-US" dirty="0" smtClean="0"/>
          </a:p>
          <a:p>
            <a:pPr defTabSz="810166">
              <a:defRPr/>
            </a:pPr>
            <a:endParaRPr lang="en-US" b="1" dirty="0" smtClean="0"/>
          </a:p>
          <a:p>
            <a:pPr defTabSz="810166">
              <a:defRPr/>
            </a:pPr>
            <a:r>
              <a:rPr lang="en-US" b="1" dirty="0" smtClean="0"/>
              <a:t>Killian Condon</a:t>
            </a:r>
          </a:p>
          <a:p>
            <a:pPr defTabSz="810166">
              <a:defRPr/>
            </a:pPr>
            <a:endParaRPr lang="en-US" b="0" dirty="0" smtClean="0"/>
          </a:p>
          <a:p>
            <a:pPr defTabSz="810166">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10166">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10166">
              <a:defRPr/>
            </a:pPr>
            <a:endParaRPr lang="en-US" b="0" dirty="0" smtClean="0"/>
          </a:p>
          <a:p>
            <a:pPr defTabSz="810166">
              <a:defRPr/>
            </a:pPr>
            <a:r>
              <a:rPr lang="en-US" b="0" dirty="0" smtClean="0"/>
              <a:t>The purpose for this approach is</a:t>
            </a:r>
            <a:r>
              <a:rPr lang="en-US" b="0" baseline="0" dirty="0" smtClean="0"/>
              <a:t> to incentivize good behavior and disincentive bad behavior. </a:t>
            </a:r>
          </a:p>
          <a:p>
            <a:pPr defTabSz="810166">
              <a:defRPr/>
            </a:pPr>
            <a:endParaRPr lang="en-US" b="0" baseline="0" dirty="0" smtClean="0"/>
          </a:p>
          <a:p>
            <a:pPr defTabSz="810166">
              <a:defRPr/>
            </a:pPr>
            <a:endParaRPr lang="en-US" b="0" dirty="0" smtClean="0"/>
          </a:p>
          <a:p>
            <a:pPr defTabSz="810166">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smtClean="0"/>
              <a:t>Here are the 16 management </a:t>
            </a:r>
            <a:r>
              <a:rPr lang="en-US" sz="1100" dirty="0"/>
              <a:t>factors we are </a:t>
            </a:r>
            <a:r>
              <a:rPr lang="en-US" sz="1100" dirty="0" smtClean="0"/>
              <a:t>proposing</a:t>
            </a:r>
            <a:r>
              <a:rPr lang="en-US" sz="1100" baseline="0" dirty="0" smtClean="0"/>
              <a:t> </a:t>
            </a:r>
            <a:r>
              <a:rPr lang="en-US" sz="1100" dirty="0" smtClean="0"/>
              <a:t>to increase by 70% over time.  </a:t>
            </a:r>
          </a:p>
          <a:p>
            <a:r>
              <a:rPr lang="en-US" sz="1100" dirty="0" smtClean="0"/>
              <a:t>The proposed final factor is</a:t>
            </a:r>
            <a:r>
              <a:rPr lang="en-US" sz="1100" baseline="0" dirty="0" smtClean="0"/>
              <a:t> what the factor would be in 2024 for the last increase.</a:t>
            </a:r>
          </a:p>
          <a:p>
            <a:endParaRPr lang="en-US" sz="1100" baseline="0" dirty="0" smtClean="0"/>
          </a:p>
          <a:p>
            <a:r>
              <a:rPr lang="en-US" sz="1100" baseline="0" dirty="0" smtClean="0"/>
              <a:t>The factors will stay as the purple column as approved until changed by a future rulemaking.</a:t>
            </a:r>
          </a:p>
          <a:p>
            <a:r>
              <a:rPr lang="en-US" sz="1100" baseline="0" dirty="0" smtClean="0"/>
              <a:t>Our intent is to be able to address all parts of the current calculation you saw just a few slides back, when we are able to change the statute.</a:t>
            </a:r>
            <a:endParaRPr lang="en-US" sz="1100" dirty="0"/>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37</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381000" y="3276600"/>
            <a:ext cx="6096000" cy="51816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Killian Condon</a:t>
            </a:r>
          </a:p>
          <a:p>
            <a:endParaRPr lang="en-US" sz="1100" dirty="0" smtClean="0"/>
          </a:p>
          <a:p>
            <a:r>
              <a:rPr lang="en-US" sz="1100" dirty="0" smtClean="0"/>
              <a:t>Here is an example of what the invoice might look like with the proposed 70% </a:t>
            </a:r>
            <a:r>
              <a:rPr lang="en-US" sz="1100" baseline="0" dirty="0" smtClean="0"/>
              <a:t>i</a:t>
            </a:r>
            <a:r>
              <a:rPr lang="en-US" sz="1100" dirty="0" smtClean="0"/>
              <a:t>ncreased</a:t>
            </a:r>
            <a:r>
              <a:rPr lang="en-US" sz="1100" baseline="0" dirty="0" smtClean="0"/>
              <a:t> management method factors.  </a:t>
            </a:r>
          </a:p>
          <a:p>
            <a:endParaRPr lang="en-US" sz="1100" baseline="0" dirty="0" smtClean="0"/>
          </a:p>
          <a:p>
            <a:r>
              <a:rPr lang="en-US" sz="1100" baseline="0" dirty="0" smtClean="0"/>
              <a:t>Bearing in mind that 70% percent does not translate to a 70% increase in revenue because </a:t>
            </a:r>
          </a:p>
          <a:p>
            <a:pPr marL="171450" indent="-171450">
              <a:buFont typeface="Arial" panose="020B0604020202020204" pitchFamily="34" charset="0"/>
              <a:buChar char="•"/>
            </a:pPr>
            <a:r>
              <a:rPr lang="en-US" sz="1100" baseline="0" dirty="0" smtClean="0"/>
              <a:t>	a) larger generators may run into the cap; (we’ve gone to 18 to 28 facilities that are capped with the increase that happens by 2024); and</a:t>
            </a:r>
          </a:p>
          <a:p>
            <a:pPr marL="171450" indent="-171450">
              <a:buFont typeface="Arial" panose="020B0604020202020204" pitchFamily="34" charset="0"/>
              <a:buChar char="•"/>
            </a:pPr>
            <a:r>
              <a:rPr lang="en-US" sz="1100" baseline="0" dirty="0" smtClean="0"/>
              <a:t>	a facility may chose to change its management method.</a:t>
            </a:r>
          </a:p>
          <a:p>
            <a:endParaRPr lang="en-US" sz="1100" baseline="0" dirty="0" smtClean="0"/>
          </a:p>
          <a:p>
            <a:r>
              <a:rPr lang="en-US" sz="1100" baseline="0" dirty="0" smtClean="0"/>
              <a:t>And here’s how this might look in the invoice:</a:t>
            </a:r>
          </a:p>
          <a:p>
            <a:endParaRPr lang="en-US" sz="1100" baseline="0" dirty="0" smtClean="0"/>
          </a:p>
          <a:p>
            <a:r>
              <a:rPr lang="en-US" sz="1100" baseline="0" dirty="0" smtClean="0"/>
              <a:t>	Recovery Factor       	changed from 0.75 to 0.85</a:t>
            </a:r>
          </a:p>
          <a:p>
            <a:r>
              <a:rPr lang="en-US" sz="1100" baseline="0" dirty="0" smtClean="0"/>
              <a:t>	Incineration Factor   	changed from 1.00 to 1.70</a:t>
            </a:r>
          </a:p>
          <a:p>
            <a:r>
              <a:rPr lang="en-US" sz="1100" baseline="0" dirty="0" smtClean="0"/>
              <a:t>	Energy Recovery Factor	changed from 0.75 to 1.28</a:t>
            </a:r>
          </a:p>
          <a:p>
            <a:r>
              <a:rPr lang="en-US" sz="1100" baseline="0" dirty="0" smtClean="0"/>
              <a:t>	Land Disposal Factor	changed from 1.50 to 2.55</a:t>
            </a:r>
          </a:p>
          <a:p>
            <a:r>
              <a:rPr lang="en-US" sz="1100" baseline="0" dirty="0" smtClean="0"/>
              <a:t>	Off-site Neutralization factor	changed from 0.75 to 1.28</a:t>
            </a:r>
            <a:endParaRPr lang="en-US" sz="1100" dirty="0" smtClean="0"/>
          </a:p>
          <a:p>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38</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14800" cy="3086100"/>
          </a:xfrm>
        </p:spPr>
      </p:sp>
      <p:sp>
        <p:nvSpPr>
          <p:cNvPr id="3" name="Notes Placeholder 2"/>
          <p:cNvSpPr>
            <a:spLocks noGrp="1"/>
          </p:cNvSpPr>
          <p:nvPr>
            <p:ph type="body" idx="1"/>
          </p:nvPr>
        </p:nvSpPr>
        <p:spPr>
          <a:xfrm>
            <a:off x="228600" y="3581400"/>
            <a:ext cx="6324600" cy="5029200"/>
          </a:xfrm>
        </p:spPr>
        <p:txBody>
          <a:bodyPr>
            <a:normAutofit fontScale="85000" lnSpcReduction="20000"/>
          </a:bodyPr>
          <a:lstStyle/>
          <a:p>
            <a:pPr defTabSz="810166">
              <a:defRPr/>
            </a:pPr>
            <a:r>
              <a:rPr lang="en-US" b="1" strike="noStrike" dirty="0" smtClean="0"/>
              <a:t>Killian Condon</a:t>
            </a:r>
          </a:p>
          <a:p>
            <a:pPr defTabSz="810166">
              <a:defRPr/>
            </a:pPr>
            <a:endParaRPr lang="en-US" b="1" strike="sngStrike" dirty="0" smtClean="0"/>
          </a:p>
          <a:p>
            <a:r>
              <a:rPr lang="en-US" sz="1200" strike="noStrike" dirty="0" smtClean="0"/>
              <a:t>In summary, we are proposing to increase the annual</a:t>
            </a:r>
            <a:r>
              <a:rPr lang="en-US" sz="1200" strike="noStrike" baseline="0" dirty="0" smtClean="0"/>
              <a:t> activity verification fee by 80% over three years, and the management method factor by 70% over six years</a:t>
            </a:r>
            <a:r>
              <a:rPr lang="en-US" sz="1200" strike="noStrike" dirty="0" smtClean="0"/>
              <a:t>.</a:t>
            </a:r>
          </a:p>
          <a:p>
            <a:endParaRPr lang="en-US" sz="1200" strike="noStrike" dirty="0" smtClean="0"/>
          </a:p>
          <a:p>
            <a:r>
              <a:rPr lang="en-US" sz="1200" strike="noStrike" dirty="0" smtClean="0"/>
              <a:t>The projected estimated revenue is based on 2018 reporting data.</a:t>
            </a:r>
          </a:p>
          <a:p>
            <a:endParaRPr lang="en-US" sz="1200" strike="noStrike" dirty="0" smtClean="0"/>
          </a:p>
          <a:p>
            <a:r>
              <a:rPr lang="en-US" sz="1200" strike="noStrike" dirty="0" smtClean="0"/>
              <a:t>The take away –</a:t>
            </a:r>
            <a:r>
              <a:rPr lang="en-US" sz="1200" strike="noStrike" baseline="0" dirty="0" smtClean="0"/>
              <a:t> we heard you and your recommendations, and given our limitation on what we can do during this rulemaking we are proposing the best options we have  currently available.</a:t>
            </a:r>
          </a:p>
          <a:p>
            <a:r>
              <a:rPr lang="en-US" sz="1200" strike="noStrike" baseline="0" dirty="0" smtClean="0"/>
              <a:t>this overview shows the phased-in approach of the proposal we’ve proposing which will result in ~1.1 million in additional projected revenue annually.</a:t>
            </a:r>
          </a:p>
          <a:p>
            <a:endParaRPr lang="en-US" sz="1200" strike="noStrike" baseline="0" dirty="0" smtClean="0"/>
          </a:p>
          <a:p>
            <a:r>
              <a:rPr lang="en-US" sz="1200" strike="noStrike" baseline="0" dirty="0" smtClean="0"/>
              <a:t>And we have built in considerations for our regulated community to prepare for the increase. </a:t>
            </a:r>
          </a:p>
          <a:p>
            <a:endParaRPr lang="en-US" sz="1200" strike="noStrike" baseline="0" dirty="0" smtClean="0"/>
          </a:p>
          <a:p>
            <a:r>
              <a:rPr lang="en-US" sz="1200" strike="noStrike" baseline="0" dirty="0" smtClean="0"/>
              <a:t>-we heard you. </a:t>
            </a:r>
            <a:endParaRPr lang="en-US" sz="1200" strike="noStrike" dirty="0" smtClean="0"/>
          </a:p>
          <a:p>
            <a:pPr defTabSz="810166">
              <a:defRPr/>
            </a:pPr>
            <a:endParaRPr lang="en-US" b="1" strike="sngStrike" dirty="0" smtClean="0"/>
          </a:p>
          <a:p>
            <a:pPr defTabSz="810166">
              <a:defRPr/>
            </a:pPr>
            <a:r>
              <a:rPr lang="en-US" b="1" strike="sngStrike" dirty="0" smtClean="0"/>
              <a:t>~~~~~~~~~~~~~~~~~~~~~~~~~~~~~~~~~~~~~~~~~</a:t>
            </a:r>
          </a:p>
          <a:p>
            <a:pPr defTabSz="810166">
              <a:defRPr/>
            </a:pPr>
            <a:r>
              <a:rPr lang="en-US" sz="1200" strike="noStrike" baseline="0" dirty="0" smtClean="0"/>
              <a:t>annum based on the proposal that you’ve just seen, but we won’t get to this point until </a:t>
            </a:r>
            <a:endParaRPr lang="en-US" b="1" strike="sngStrike" dirty="0" smtClean="0"/>
          </a:p>
          <a:p>
            <a:pPr defTabSz="810166">
              <a:defRPr/>
            </a:pPr>
            <a:endParaRPr lang="en-US" b="1" strike="sngStrike" dirty="0" smtClean="0"/>
          </a:p>
          <a:p>
            <a:pPr defTabSz="810166">
              <a:defRPr/>
            </a:pPr>
            <a:endParaRPr lang="en-US" b="1" strike="sngStrike" dirty="0" smtClean="0"/>
          </a:p>
          <a:p>
            <a:pPr defTabSz="810166">
              <a:defRPr/>
            </a:pPr>
            <a:endParaRPr lang="en-US" b="1" strike="sngStrike" dirty="0" smtClean="0"/>
          </a:p>
          <a:p>
            <a:pPr defTabSz="810166">
              <a:defRPr/>
            </a:pPr>
            <a:r>
              <a:rPr lang="en-US" b="1" strike="sngStrike" baseline="0" dirty="0" smtClean="0"/>
              <a:t>~~~~~~~~~~~~~~~~~~~~~~~~~~~~~~</a:t>
            </a:r>
          </a:p>
          <a:p>
            <a:pPr defTabSz="810166">
              <a:defRPr/>
            </a:pPr>
            <a:r>
              <a:rPr lang="en-US" b="1" strike="noStrike" baseline="0" dirty="0" smtClean="0"/>
              <a:t>Notes:</a:t>
            </a:r>
          </a:p>
          <a:p>
            <a:endParaRPr lang="en-US" sz="1100" dirty="0"/>
          </a:p>
          <a:p>
            <a:endParaRPr lang="en-US" sz="1100" dirty="0"/>
          </a:p>
          <a:p>
            <a:pPr algn="l"/>
            <a:r>
              <a:rPr lang="en-US" sz="1100" strike="noStrike" dirty="0" smtClean="0"/>
              <a:t>To support current funding, we will need to increase the annual generator fees.</a:t>
            </a:r>
          </a:p>
          <a:p>
            <a:pPr algn="l"/>
            <a:r>
              <a:rPr lang="en-US" sz="1100" strike="noStrike" dirty="0" smtClean="0"/>
              <a:t>If we were to increase under the flat fee option, here is what it would look like (bearing in mind the whole pie so to speak):</a:t>
            </a:r>
          </a:p>
          <a:p>
            <a:pPr algn="l"/>
            <a:endParaRPr lang="en-US" sz="1100" strike="noStrike" dirty="0" smtClean="0"/>
          </a:p>
          <a:p>
            <a:pPr marL="405082" indent="-405082">
              <a:buFont typeface="Arial" panose="020B0604020202020204" pitchFamily="34" charset="0"/>
              <a:buChar char="•"/>
            </a:pPr>
            <a:r>
              <a:rPr lang="en-US" sz="1100" strike="noStrike" dirty="0" smtClean="0"/>
              <a:t>SQG base fee from $300 to $2,762 </a:t>
            </a:r>
            <a:r>
              <a:rPr lang="en-US" sz="900" strike="noStrike" dirty="0" smtClean="0"/>
              <a:t>(821%)</a:t>
            </a:r>
            <a:r>
              <a:rPr lang="en-US" sz="1100" strike="noStrike" dirty="0" smtClean="0"/>
              <a:t>; and </a:t>
            </a:r>
          </a:p>
          <a:p>
            <a:pPr marL="405082" indent="-405082">
              <a:buFont typeface="Arial" panose="020B0604020202020204" pitchFamily="34" charset="0"/>
              <a:buChar char="•"/>
            </a:pPr>
            <a:r>
              <a:rPr lang="en-US" sz="1100" strike="noStrike" dirty="0" smtClean="0"/>
              <a:t>LQG base fee from $525 to $6,421 </a:t>
            </a:r>
            <a:r>
              <a:rPr lang="en-US" sz="900" strike="noStrike" dirty="0" smtClean="0"/>
              <a:t>(1,123%) </a:t>
            </a:r>
          </a:p>
          <a:p>
            <a:pPr algn="l"/>
            <a:endParaRPr lang="en-US" sz="1100" strike="noStrike" dirty="0" smtClean="0"/>
          </a:p>
          <a:p>
            <a:pPr algn="l"/>
            <a:r>
              <a:rPr lang="en-US" sz="1100" strike="noStrike" dirty="0" smtClean="0"/>
              <a:t>This option, it would generate </a:t>
            </a:r>
            <a:r>
              <a:rPr lang="en-US" sz="1100" b="1" strike="noStrike" dirty="0" smtClean="0"/>
              <a:t>$2.022 million</a:t>
            </a:r>
            <a:r>
              <a:rPr lang="en-US" sz="1100" strike="noStrike" dirty="0" smtClean="0"/>
              <a:t> of additional revenue above current funding to fully staff the program.</a:t>
            </a:r>
          </a:p>
          <a:p>
            <a:pPr algn="l"/>
            <a:r>
              <a:rPr lang="en-US" sz="1100" strike="noStrike" dirty="0" smtClean="0">
                <a:solidFill>
                  <a:schemeClr val="bg1">
                    <a:lumMod val="50000"/>
                  </a:schemeClr>
                </a:solidFill>
              </a:rPr>
              <a:t>Bearing in mind we might want to combine this with another fee change and phased in over time.</a:t>
            </a:r>
          </a:p>
          <a:p>
            <a:pPr defTabSz="810166">
              <a:defRPr/>
            </a:pPr>
            <a:endParaRPr lang="en-US" sz="1100" b="1" strike="sngStrike" dirty="0" smtClean="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39</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14800" cy="3086100"/>
          </a:xfrm>
        </p:spPr>
      </p:sp>
      <p:sp>
        <p:nvSpPr>
          <p:cNvPr id="3" name="Notes Placeholder 2"/>
          <p:cNvSpPr>
            <a:spLocks noGrp="1"/>
          </p:cNvSpPr>
          <p:nvPr>
            <p:ph type="body" idx="1"/>
          </p:nvPr>
        </p:nvSpPr>
        <p:spPr>
          <a:xfrm>
            <a:off x="304800" y="3657600"/>
            <a:ext cx="6248400" cy="4343400"/>
          </a:xfrm>
        </p:spPr>
        <p:txBody>
          <a:bodyPr>
            <a:normAutofit/>
          </a:bodyPr>
          <a:lstStyle/>
          <a:p>
            <a:pPr algn="l"/>
            <a:r>
              <a:rPr lang="en-US" b="1" i="1" dirty="0" smtClean="0"/>
              <a:t>Rich Duval</a:t>
            </a:r>
            <a:endParaRPr lang="en-US" b="0" i="0" dirty="0" smtClean="0"/>
          </a:p>
          <a:p>
            <a:pPr algn="l"/>
            <a:endParaRPr lang="en-US" b="0" i="0" dirty="0" smtClean="0"/>
          </a:p>
          <a:p>
            <a:pPr marL="116106" indent="-116106" defTabSz="619232">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marL="0" indent="0" defTabSz="619232">
              <a:buFont typeface="Arial" panose="020B0604020202020204" pitchFamily="34" charset="0"/>
              <a:buNone/>
              <a:defRPr/>
            </a:pPr>
            <a:endParaRPr lang="en-US" b="0" i="0" baseline="0" dirty="0" smtClean="0"/>
          </a:p>
          <a:p>
            <a:r>
              <a:rPr lang="en-US" b="1" i="0" baseline="0" dirty="0" smtClean="0"/>
              <a:t>Click</a:t>
            </a:r>
          </a:p>
          <a:p>
            <a:pPr marL="116106" indent="-116106" defTabSz="619232">
              <a:buFont typeface="Arial" panose="020B0604020202020204" pitchFamily="34" charset="0"/>
              <a:buChar char="•"/>
              <a:defRPr/>
            </a:pPr>
            <a:r>
              <a:rPr lang="en-US" b="0" i="0" baseline="0" dirty="0" smtClean="0"/>
              <a:t>Currently, we are about 43% of our goal in annual revenue, to fully support the permitting work.</a:t>
            </a:r>
          </a:p>
          <a:p>
            <a:pPr marL="0" indent="0" defTabSz="619232">
              <a:buFont typeface="Arial" panose="020B0604020202020204" pitchFamily="34" charset="0"/>
              <a:buNone/>
              <a:defRPr/>
            </a:pPr>
            <a:endParaRPr lang="en-US" b="0" i="0" baseline="0" dirty="0" smtClean="0"/>
          </a:p>
          <a:p>
            <a:pPr marL="116106" indent="-116106" defTabSz="619232">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marL="0" indent="0" defTabSz="619232">
              <a:buFont typeface="Arial" panose="020B0604020202020204" pitchFamily="34" charset="0"/>
              <a:buNone/>
              <a:defRPr/>
            </a:pPr>
            <a:endParaRPr lang="en-US" b="0" i="0" baseline="0" dirty="0" smtClean="0"/>
          </a:p>
          <a:p>
            <a:pPr defTabSz="619232">
              <a:defRPr/>
            </a:pPr>
            <a:r>
              <a:rPr lang="en-US" b="1" i="0" dirty="0" smtClean="0"/>
              <a:t>Click</a:t>
            </a:r>
          </a:p>
          <a:p>
            <a:pPr marL="116106" indent="-116106" defTabSz="619232">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6106" indent="-116106">
              <a:buFont typeface="Arial" panose="020B0604020202020204" pitchFamily="34" charset="0"/>
              <a:buChar char="•"/>
            </a:pPr>
            <a:r>
              <a:rPr lang="en-US" b="0" i="0" baseline="0" dirty="0" smtClean="0"/>
              <a:t>Which means we will need an additional $476,000 funding annually to maintain our current service level.  </a:t>
            </a:r>
          </a:p>
          <a:p>
            <a:pPr marL="116106" indent="-116106">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6106" indent="-116106">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4</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smtClean="0"/>
              <a:t>Based on what we heard from the last meeting, we are proposing this change…. Note the strike</a:t>
            </a:r>
            <a:r>
              <a:rPr lang="en-US" sz="1100" baseline="0" dirty="0" smtClean="0"/>
              <a:t> through of the word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committee recommended we remove the Government portion and identify with Brownfield only</a:t>
            </a:r>
          </a:p>
          <a:p>
            <a:endParaRPr lang="en-US" sz="1100" baseline="0" dirty="0" smtClean="0"/>
          </a:p>
          <a:p>
            <a:r>
              <a:rPr lang="en-US" sz="1100" baseline="0" dirty="0" smtClean="0"/>
              <a:t>This proposal will encourage all grant-funded cleanups of brownfields or orphaned industrial .</a:t>
            </a:r>
            <a:endParaRPr lang="en-US" sz="1100" dirty="0"/>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40</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19232">
              <a:defRPr/>
            </a:pPr>
            <a:r>
              <a:rPr lang="en-US" sz="1100" dirty="0"/>
              <a:t>Effects approximately </a:t>
            </a:r>
            <a:r>
              <a:rPr lang="en-US" sz="1100" dirty="0" smtClean="0"/>
              <a:t>18 </a:t>
            </a:r>
            <a:r>
              <a:rPr lang="en-US" sz="1100" dirty="0"/>
              <a:t>capped LQGs </a:t>
            </a:r>
            <a:r>
              <a:rPr lang="en-US" sz="1100" dirty="0" smtClean="0"/>
              <a:t>currently (this is a change in</a:t>
            </a:r>
            <a:r>
              <a:rPr lang="en-US" sz="1100" baseline="0" dirty="0" smtClean="0"/>
              <a:t> an earlier meeting where we said currently 15 LQGs are capped based on as all 2018 reporting data is received.</a:t>
            </a:r>
            <a:endParaRPr lang="en-US" sz="1100" dirty="0"/>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05082" indent="-405082">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05082" indent="-405082">
              <a:buFont typeface="Arial" panose="020B0604020202020204" pitchFamily="34" charset="0"/>
              <a:buChar char="•"/>
            </a:pPr>
            <a:r>
              <a:rPr lang="en-US" sz="1100" dirty="0"/>
              <a:t>Effects approximately 15 capped LQGs</a:t>
            </a:r>
          </a:p>
          <a:p>
            <a:pPr marL="405082" indent="-405082">
              <a:buFont typeface="Arial" panose="020B0604020202020204" pitchFamily="34" charset="0"/>
              <a:buChar char="•"/>
            </a:pPr>
            <a:r>
              <a:rPr lang="en-US" sz="1100" dirty="0"/>
              <a:t>Ex: LQG 2015 invoice = $.5M  but paid $32,500</a:t>
            </a:r>
          </a:p>
          <a:p>
            <a:pPr marL="405082" indent="-405082">
              <a:buFont typeface="Arial" panose="020B0604020202020204" pitchFamily="34" charset="0"/>
              <a:buChar char="•"/>
            </a:pPr>
            <a:r>
              <a:rPr lang="en-US" sz="1100" dirty="0"/>
              <a:t>Revenue jumps $487,500 to $678,315 = 3.02 to 4.2 FTE</a:t>
            </a:r>
          </a:p>
          <a:p>
            <a:pPr defTabSz="810166">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05082" indent="-405082">
              <a:buFont typeface="Arial" panose="020B0604020202020204" pitchFamily="34" charset="0"/>
              <a:buChar char="•"/>
            </a:pPr>
            <a:r>
              <a:rPr lang="en-US" sz="1100" dirty="0"/>
              <a:t>Assumes generator numbers remain static </a:t>
            </a:r>
          </a:p>
          <a:p>
            <a:pPr marL="405082" indent="-405082">
              <a:buFont typeface="Arial" panose="020B0604020202020204" pitchFamily="34" charset="0"/>
              <a:buChar char="•"/>
            </a:pPr>
            <a:r>
              <a:rPr lang="en-US" sz="1100" dirty="0"/>
              <a:t>Increase is steep </a:t>
            </a:r>
          </a:p>
          <a:p>
            <a:pPr marL="405082" indent="-405082">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41</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14800" cy="3086100"/>
          </a:xfrm>
        </p:spPr>
      </p:sp>
      <p:sp>
        <p:nvSpPr>
          <p:cNvPr id="3" name="Notes Placeholder 2"/>
          <p:cNvSpPr>
            <a:spLocks noGrp="1"/>
          </p:cNvSpPr>
          <p:nvPr>
            <p:ph type="body" idx="1"/>
          </p:nvPr>
        </p:nvSpPr>
        <p:spPr>
          <a:xfrm>
            <a:off x="304800" y="3657599"/>
            <a:ext cx="6248400" cy="5027613"/>
          </a:xfrm>
        </p:spPr>
        <p:txBody>
          <a:bodyPr>
            <a:normAutofit/>
          </a:bodyPr>
          <a:lstStyle/>
          <a:p>
            <a:pPr algn="l"/>
            <a:r>
              <a:rPr lang="en-US" sz="1100" b="1" dirty="0" smtClean="0"/>
              <a:t>Killian </a:t>
            </a:r>
            <a:r>
              <a:rPr lang="en-US" sz="1100" b="1" dirty="0"/>
              <a:t>Condon</a:t>
            </a:r>
            <a:endParaRPr lang="en-US" sz="1100" dirty="0"/>
          </a:p>
          <a:p>
            <a:pPr algn="l"/>
            <a:endParaRPr lang="en-US" sz="1100" dirty="0"/>
          </a:p>
          <a:p>
            <a:pPr algn="l"/>
            <a:r>
              <a:rPr lang="en-US" sz="1100" dirty="0"/>
              <a:t>Just as a recap: </a:t>
            </a:r>
          </a:p>
          <a:p>
            <a:pPr defTabSz="810166">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1906" indent="-151906" defTabSz="810166">
              <a:buFont typeface="Arial" panose="020B0604020202020204" pitchFamily="34" charset="0"/>
              <a:buChar char="•"/>
              <a:defRPr/>
            </a:pPr>
            <a:r>
              <a:rPr lang="en-US" b="0" i="0" baseline="0" dirty="0" smtClean="0"/>
              <a:t>Currently, we are about 43% of our goal in annual revenue, to fully support the generator compliance work.</a:t>
            </a:r>
          </a:p>
          <a:p>
            <a:pPr marL="151906" indent="-151906" defTabSz="810166">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1906" indent="-151906" defTabSz="810166">
              <a:buFont typeface="Arial" panose="020B0604020202020204" pitchFamily="34" charset="0"/>
              <a:buChar char="•"/>
              <a:defRPr/>
            </a:pPr>
            <a:endParaRPr lang="en-US" b="0" i="0" baseline="0" dirty="0" smtClean="0"/>
          </a:p>
          <a:p>
            <a:pPr marL="151906" indent="-151906" defTabSz="810166">
              <a:buFont typeface="Arial" panose="020B0604020202020204" pitchFamily="34" charset="0"/>
              <a:buChar char="•"/>
              <a:defRPr/>
            </a:pPr>
            <a:r>
              <a:rPr lang="en-US" b="0" i="0" baseline="0" dirty="0" smtClean="0"/>
              <a:t>Our goal is $3.57 million annually by 2026</a:t>
            </a:r>
            <a:endParaRPr lang="en-US" b="0" i="0" dirty="0" smtClean="0"/>
          </a:p>
          <a:p>
            <a:pPr marL="151906" indent="-151906">
              <a:buFont typeface="Arial" panose="020B0604020202020204" pitchFamily="34" charset="0"/>
              <a:buChar char="•"/>
            </a:pPr>
            <a:r>
              <a:rPr lang="en-US" b="0" i="0" baseline="0" dirty="0" smtClean="0"/>
              <a:t>Which means we will need an additional $2.022 million in funding annually.  </a:t>
            </a:r>
          </a:p>
          <a:p>
            <a:pPr marL="151906" indent="-151906">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42</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
            <a:ext cx="3124200" cy="2343150"/>
          </a:xfrm>
        </p:spPr>
      </p:sp>
      <p:sp>
        <p:nvSpPr>
          <p:cNvPr id="3" name="Notes Placeholder 2"/>
          <p:cNvSpPr>
            <a:spLocks noGrp="1"/>
          </p:cNvSpPr>
          <p:nvPr>
            <p:ph type="body" idx="1"/>
          </p:nvPr>
        </p:nvSpPr>
        <p:spPr>
          <a:xfrm>
            <a:off x="381000" y="2743200"/>
            <a:ext cx="6172200" cy="5942013"/>
          </a:xfrm>
        </p:spPr>
        <p:txBody>
          <a:bodyPr/>
          <a:lstStyle/>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sz="1600" b="1" baseline="0" dirty="0" smtClean="0">
                <a:latin typeface="Times New Roman" panose="02020603050405020304" pitchFamily="18" charset="0"/>
                <a:cs typeface="Times New Roman" panose="02020603050405020304" pitchFamily="18" charset="0"/>
              </a:rPr>
              <a:t>Sue Langston</a:t>
            </a:r>
          </a:p>
          <a:p>
            <a:pPr marL="171450" indent="-171450" defTabSz="1196346">
              <a:buFont typeface="Arial" panose="020B0604020202020204" pitchFamily="34" charset="0"/>
              <a:buChar char="•"/>
              <a:defRPr/>
            </a:pPr>
            <a:endParaRPr lang="en-US" sz="1600" b="1"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sz="1600" b="1" baseline="0" dirty="0" smtClean="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196346">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1"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57200" lvl="1"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457200" lvl="1" indent="0" defTabSz="1196346">
              <a:buFont typeface="Arial" panose="020B0604020202020204" pitchFamily="34" charset="0"/>
              <a:buNone/>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43</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1450" indent="-171450">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44</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4114800" cy="3086100"/>
          </a:xfrm>
        </p:spPr>
      </p:sp>
      <p:sp>
        <p:nvSpPr>
          <p:cNvPr id="3" name="Notes Placeholder 2"/>
          <p:cNvSpPr>
            <a:spLocks noGrp="1"/>
          </p:cNvSpPr>
          <p:nvPr>
            <p:ph type="body" idx="1"/>
          </p:nvPr>
        </p:nvSpPr>
        <p:spPr>
          <a:xfrm>
            <a:off x="685800" y="3581400"/>
            <a:ext cx="5486400" cy="441960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45</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46</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47</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48</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228600"/>
            <a:ext cx="4114800" cy="3086100"/>
          </a:xfrm>
        </p:spPr>
      </p:sp>
      <p:sp>
        <p:nvSpPr>
          <p:cNvPr id="3" name="Notes Placeholder 2"/>
          <p:cNvSpPr>
            <a:spLocks noGrp="1"/>
          </p:cNvSpPr>
          <p:nvPr>
            <p:ph type="body" idx="1"/>
          </p:nvPr>
        </p:nvSpPr>
        <p:spPr>
          <a:xfrm>
            <a:off x="304800" y="3505199"/>
            <a:ext cx="6096000" cy="5180013"/>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a:t>Rich Duval</a:t>
            </a:r>
          </a:p>
          <a:p>
            <a:pPr defTabSz="619232">
              <a:defRPr/>
            </a:pPr>
            <a:endParaRPr lang="en-US" sz="900" b="1" dirty="0"/>
          </a:p>
          <a:p>
            <a:pPr defTabSz="619232">
              <a:defRPr/>
            </a:pPr>
            <a:r>
              <a:rPr lang="en-US" sz="900" dirty="0" smtClean="0"/>
              <a:t>We have shown</a:t>
            </a:r>
            <a:r>
              <a:rPr lang="en-US" sz="900" baseline="0" dirty="0" smtClean="0"/>
              <a:t> you previously the whole pie for each option, and other  breakouts.  However, based on new information we are </a:t>
            </a:r>
            <a:r>
              <a:rPr lang="en-US" sz="900" dirty="0" smtClean="0"/>
              <a:t>proposing</a:t>
            </a:r>
            <a:r>
              <a:rPr lang="en-US" sz="900" baseline="0" dirty="0" smtClean="0"/>
              <a:t> to adjust the permitting annual compliance determination fee to match the consumer price index, which is a 62% increase since 1997.  We are proposing this increase start July 2019.</a:t>
            </a:r>
            <a:r>
              <a:rPr lang="en-US" sz="900" dirty="0" smtClean="0"/>
              <a:t> </a:t>
            </a:r>
            <a:endParaRPr lang="en-US" sz="900" dirty="0"/>
          </a:p>
          <a:p>
            <a:pPr defTabSz="619232">
              <a:defRPr/>
            </a:pPr>
            <a:endParaRPr lang="en-US" sz="900" dirty="0" smtClean="0"/>
          </a:p>
          <a:p>
            <a:pPr defTabSz="619232">
              <a:defRPr/>
            </a:pPr>
            <a:r>
              <a:rPr lang="en-US" sz="900" dirty="0" smtClean="0"/>
              <a:t>Here </a:t>
            </a:r>
            <a:r>
              <a:rPr lang="en-US" sz="900" dirty="0"/>
              <a:t>is what it would look like:</a:t>
            </a:r>
          </a:p>
          <a:p>
            <a:pPr algn="l"/>
            <a:endParaRPr lang="en-US" sz="900" b="1" dirty="0"/>
          </a:p>
          <a:p>
            <a:pPr algn="l"/>
            <a:r>
              <a:rPr lang="en-US" sz="900" b="1" dirty="0"/>
              <a:t>Increase annual compliance determination </a:t>
            </a:r>
            <a:r>
              <a:rPr lang="en-US" sz="900" b="1" dirty="0" smtClean="0"/>
              <a:t>fee</a:t>
            </a:r>
            <a:r>
              <a:rPr lang="en-US" sz="900" b="1" dirty="0" smtClean="0">
                <a:solidFill>
                  <a:srgbClr val="92D050"/>
                </a:solidFill>
              </a:rPr>
              <a:t>:</a:t>
            </a:r>
            <a:endParaRPr lang="en-US" sz="900" b="1" dirty="0">
              <a:solidFill>
                <a:srgbClr val="92D050"/>
              </a:solidFill>
            </a:endParaRPr>
          </a:p>
          <a:p>
            <a:pPr algn="l"/>
            <a:r>
              <a:rPr lang="en-US" sz="900" dirty="0"/>
              <a:t> Storage fee 		from $</a:t>
            </a:r>
            <a:r>
              <a:rPr lang="en-US" sz="900" dirty="0" smtClean="0"/>
              <a:t>18,750 </a:t>
            </a:r>
            <a:r>
              <a:rPr lang="en-US" sz="900" dirty="0"/>
              <a:t>to  </a:t>
            </a:r>
            <a:r>
              <a:rPr lang="en-US" sz="900" dirty="0" smtClean="0">
                <a:solidFill>
                  <a:srgbClr val="92D050"/>
                </a:solidFill>
              </a:rPr>
              <a:t>$30,375      =</a:t>
            </a:r>
            <a:r>
              <a:rPr lang="en-US" sz="900" baseline="0" dirty="0" smtClean="0">
                <a:solidFill>
                  <a:srgbClr val="92D050"/>
                </a:solidFill>
              </a:rPr>
              <a:t> 62% increase</a:t>
            </a:r>
            <a:endParaRPr lang="en-US" sz="900" dirty="0" smtClean="0"/>
          </a:p>
          <a:p>
            <a:pPr algn="l"/>
            <a:r>
              <a:rPr lang="en-US" sz="900" dirty="0" smtClean="0"/>
              <a:t> Multi-Treatment </a:t>
            </a:r>
            <a:r>
              <a:rPr lang="en-US" sz="900" dirty="0"/>
              <a:t>F</a:t>
            </a:r>
            <a:r>
              <a:rPr lang="en-US" sz="900" dirty="0" smtClean="0"/>
              <a:t>ee </a:t>
            </a:r>
            <a:r>
              <a:rPr lang="en-US" sz="900" dirty="0"/>
              <a:t>	from $75,000 to  </a:t>
            </a:r>
            <a:r>
              <a:rPr lang="en-US" sz="900" b="0" dirty="0" smtClean="0">
                <a:solidFill>
                  <a:srgbClr val="FF0000"/>
                </a:solidFill>
              </a:rPr>
              <a:t>$121,500   </a:t>
            </a:r>
            <a:r>
              <a:rPr lang="en-US" sz="900" b="0" dirty="0" smtClean="0">
                <a:solidFill>
                  <a:srgbClr val="92D050"/>
                </a:solidFill>
              </a:rPr>
              <a:t>= 62% increase </a:t>
            </a:r>
            <a:endParaRPr lang="en-US" sz="900" b="0" dirty="0" smtClean="0"/>
          </a:p>
          <a:p>
            <a:pPr algn="l"/>
            <a:r>
              <a:rPr lang="en-US" sz="900" dirty="0" smtClean="0"/>
              <a:t> Multi-Disposal fee 	from $150,000 to </a:t>
            </a:r>
            <a:r>
              <a:rPr lang="en-US" sz="900" dirty="0" smtClean="0">
                <a:solidFill>
                  <a:srgbClr val="92D050"/>
                </a:solidFill>
              </a:rPr>
              <a:t>$243,000  = 62% increase</a:t>
            </a:r>
          </a:p>
          <a:p>
            <a:pPr defTabSz="619232">
              <a:defRPr/>
            </a:pPr>
            <a:endParaRPr lang="en-US" sz="900" dirty="0"/>
          </a:p>
          <a:p>
            <a:pPr defTabSz="619232">
              <a:defRPr/>
            </a:pPr>
            <a:r>
              <a:rPr lang="en-US" sz="900" baseline="0" dirty="0" smtClean="0"/>
              <a:t>The proposal will result in approximately $162,750 in additional revenue annually. </a:t>
            </a:r>
          </a:p>
          <a:p>
            <a:pPr defTabSz="619232">
              <a:defRPr/>
            </a:pPr>
            <a:endParaRPr lang="en-US" sz="900" dirty="0"/>
          </a:p>
          <a:p>
            <a:pPr marL="0" marR="0" lvl="0" indent="0" algn="l" defTabSz="619232" rtl="0" eaLnBrk="1" fontAlgn="auto" latinLnBrk="0" hangingPunct="1">
              <a:lnSpc>
                <a:spcPct val="100000"/>
              </a:lnSpc>
              <a:spcBef>
                <a:spcPts val="0"/>
              </a:spcBef>
              <a:spcAft>
                <a:spcPts val="0"/>
              </a:spcAft>
              <a:buClrTx/>
              <a:buSzTx/>
              <a:buFontTx/>
              <a:buNone/>
              <a:tabLst/>
              <a:defRPr/>
            </a:pPr>
            <a:r>
              <a:rPr lang="en-US" sz="900" dirty="0" smtClean="0"/>
              <a:t>*Note Of the two operating permitted facilities, one pays all three categories and one only pays the storage fee.</a:t>
            </a:r>
          </a:p>
          <a:p>
            <a:pPr defTabSz="619232">
              <a:defRPr/>
            </a:pPr>
            <a:endParaRPr lang="en-US" sz="900" i="1" dirty="0">
              <a:solidFill>
                <a:srgbClr val="00B050"/>
              </a:solidFill>
            </a:endParaRPr>
          </a:p>
          <a:p>
            <a:pPr defTabSz="619232">
              <a:defRPr/>
            </a:pPr>
            <a:r>
              <a:rPr lang="en-US" sz="900" dirty="0" smtClean="0">
                <a:solidFill>
                  <a:srgbClr val="00B050"/>
                </a:solidFill>
              </a:rPr>
              <a:t>~~~~~~~~~~~~~~~~~~~~~~~~~~~~~~~~~~~~~~</a:t>
            </a:r>
          </a:p>
          <a:p>
            <a:pPr algn="l"/>
            <a:r>
              <a:rPr lang="en-US" sz="900" dirty="0" smtClean="0">
                <a:solidFill>
                  <a:srgbClr val="00B050"/>
                </a:solidFill>
              </a:rPr>
              <a:t>Previously</a:t>
            </a:r>
            <a:endParaRPr lang="en-US" sz="900" b="1" dirty="0" smtClean="0"/>
          </a:p>
          <a:p>
            <a:pPr algn="l"/>
            <a:r>
              <a:rPr lang="en-US" sz="900" b="1" dirty="0" smtClean="0"/>
              <a:t>Increase annual compliance determination fee </a:t>
            </a:r>
            <a:r>
              <a:rPr lang="en-US" sz="900" b="1" dirty="0" smtClean="0">
                <a:solidFill>
                  <a:srgbClr val="92D050"/>
                </a:solidFill>
              </a:rPr>
              <a:t>181%:</a:t>
            </a:r>
          </a:p>
          <a:p>
            <a:pPr algn="l"/>
            <a:r>
              <a:rPr lang="en-US" sz="900" dirty="0" smtClean="0"/>
              <a:t> Storage fee 		from $18,750 to  </a:t>
            </a:r>
            <a:r>
              <a:rPr lang="en-US" sz="900" dirty="0" smtClean="0">
                <a:solidFill>
                  <a:srgbClr val="92D050"/>
                </a:solidFill>
              </a:rPr>
              <a:t>$52,688</a:t>
            </a:r>
            <a:r>
              <a:rPr lang="en-US" sz="900" dirty="0" smtClean="0"/>
              <a:t>  </a:t>
            </a:r>
          </a:p>
          <a:p>
            <a:pPr algn="l"/>
            <a:r>
              <a:rPr lang="en-US" sz="900" dirty="0" smtClean="0"/>
              <a:t> Multi-Disposal fee 	from $75,000 to  </a:t>
            </a:r>
            <a:r>
              <a:rPr lang="en-US" sz="900" dirty="0" smtClean="0">
                <a:solidFill>
                  <a:srgbClr val="92D050"/>
                </a:solidFill>
              </a:rPr>
              <a:t>$210,750</a:t>
            </a:r>
            <a:endParaRPr lang="en-US" sz="900" dirty="0" smtClean="0"/>
          </a:p>
          <a:p>
            <a:pPr algn="l"/>
            <a:r>
              <a:rPr lang="en-US" sz="900" dirty="0" smtClean="0"/>
              <a:t> Multi-Treatment fee 	from $150,000 to </a:t>
            </a:r>
            <a:r>
              <a:rPr lang="en-US" sz="900" dirty="0" smtClean="0">
                <a:solidFill>
                  <a:srgbClr val="92D050"/>
                </a:solidFill>
              </a:rPr>
              <a:t>$421,500</a:t>
            </a:r>
          </a:p>
          <a:p>
            <a:pPr defTabSz="619232">
              <a:defRPr/>
            </a:pPr>
            <a:endParaRPr lang="en-US" sz="900" dirty="0" smtClean="0"/>
          </a:p>
          <a:p>
            <a:pPr defTabSz="619232">
              <a:defRPr/>
            </a:pPr>
            <a:r>
              <a:rPr lang="en-US" sz="900" dirty="0" smtClean="0"/>
              <a:t>Would result in a </a:t>
            </a:r>
            <a:r>
              <a:rPr lang="en-US" sz="900" b="1" dirty="0" smtClean="0">
                <a:solidFill>
                  <a:srgbClr val="92D050"/>
                </a:solidFill>
              </a:rPr>
              <a:t>$475,125 </a:t>
            </a:r>
            <a:r>
              <a:rPr lang="en-US" sz="900" dirty="0" smtClean="0"/>
              <a:t>increase from current funding.  </a:t>
            </a:r>
          </a:p>
          <a:p>
            <a:pPr defTabSz="619232">
              <a:defRPr/>
            </a:pPr>
            <a:endParaRPr lang="en-US" sz="900" i="1" dirty="0" smtClean="0">
              <a:solidFill>
                <a:srgbClr val="00B050"/>
              </a:solidFill>
            </a:endParaRPr>
          </a:p>
          <a:p>
            <a:pPr defTabSz="619232">
              <a:defRPr/>
            </a:pPr>
            <a:endParaRPr lang="en-US" sz="900" dirty="0" smtClean="0">
              <a:solidFill>
                <a:srgbClr val="00B050"/>
              </a:solidFill>
            </a:endParaRPr>
          </a:p>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endParaRPr lang="en-US" sz="900" dirty="0">
              <a:solidFill>
                <a:srgbClr val="00B050"/>
              </a:solidFill>
            </a:endParaRPr>
          </a:p>
          <a:p>
            <a:pPr defTabSz="619232">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1450" indent="-171450">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1450" indent="-171450">
              <a:buFont typeface="Arial" panose="020B0604020202020204" pitchFamily="34" charset="0"/>
              <a:buChar char="•"/>
            </a:pPr>
            <a:endParaRPr lang="en-ZW" b="0" baseline="0" dirty="0" smtClean="0"/>
          </a:p>
          <a:p>
            <a:pPr marL="171450" indent="-171450">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1450" indent="-171450">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1450" indent="-171450">
              <a:buFont typeface="Arial" panose="020B0604020202020204" pitchFamily="34" charset="0"/>
              <a:buChar char="•"/>
            </a:pPr>
            <a:endParaRPr lang="en-ZW" b="0" baseline="0" dirty="0" smtClean="0"/>
          </a:p>
          <a:p>
            <a:pPr marL="171450" indent="-171450">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228600"/>
            <a:ext cx="4114800" cy="3086100"/>
          </a:xfrm>
        </p:spPr>
      </p:sp>
      <p:sp>
        <p:nvSpPr>
          <p:cNvPr id="3" name="Notes Placeholder 2"/>
          <p:cNvSpPr>
            <a:spLocks noGrp="1"/>
          </p:cNvSpPr>
          <p:nvPr>
            <p:ph type="body" idx="1"/>
          </p:nvPr>
        </p:nvSpPr>
        <p:spPr>
          <a:xfrm>
            <a:off x="381000" y="3505199"/>
            <a:ext cx="6096000" cy="5180013"/>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1450" indent="-171450">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u="sng" baseline="0" dirty="0" smtClean="0"/>
              <a:t>Management Method Factor</a:t>
            </a:r>
          </a:p>
          <a:p>
            <a:pPr marL="171450" indent="-171450">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This would increase the number of capped generators from 18 to 34 by 2024. </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1450" indent="-171450">
              <a:buFont typeface="Arial" panose="020B0604020202020204" pitchFamily="34" charset="0"/>
              <a:buChar char="•"/>
            </a:pPr>
            <a:endParaRPr lang="en-US" b="0" baseline="0" dirty="0" smtClean="0"/>
          </a:p>
          <a:p>
            <a:endParaRPr lang="en-US" b="1" baseline="0" dirty="0" smtClean="0"/>
          </a:p>
          <a:p>
            <a:endParaRPr lang="en-US" b="1" baseline="0" dirty="0" smtClean="0"/>
          </a:p>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1450" indent="-171450">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
            <a:ext cx="4114800" cy="3086100"/>
          </a:xfrm>
        </p:spPr>
      </p:sp>
      <p:sp>
        <p:nvSpPr>
          <p:cNvPr id="3" name="Notes Placeholder 2"/>
          <p:cNvSpPr>
            <a:spLocks noGrp="1"/>
          </p:cNvSpPr>
          <p:nvPr>
            <p:ph type="body" idx="1"/>
          </p:nvPr>
        </p:nvSpPr>
        <p:spPr>
          <a:xfrm>
            <a:off x="457200" y="3505200"/>
            <a:ext cx="6096000" cy="449580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196346">
              <a:defRPr/>
            </a:pPr>
            <a:endParaRPr lang="en-US" b="0" baseline="0" dirty="0" smtClean="0"/>
          </a:p>
          <a:p>
            <a:pPr algn="just" defTabSz="1196346">
              <a:defRPr/>
            </a:pPr>
            <a:r>
              <a:rPr lang="en-US" b="0" baseline="0" dirty="0" smtClean="0"/>
              <a:t>DEQ is looking at a multi-year rulemaking</a:t>
            </a:r>
          </a:p>
          <a:p>
            <a:pPr algn="just" defTabSz="1196346">
              <a:defRPr/>
            </a:pPr>
            <a:endParaRPr lang="en-US" b="0" baseline="0" dirty="0" smtClean="0"/>
          </a:p>
          <a:p>
            <a:pPr defTabSz="598172"/>
            <a:r>
              <a:rPr lang="en-US" sz="2700" dirty="0">
                <a:solidFill>
                  <a:prstClr val="black"/>
                </a:solidFill>
                <a:latin typeface="Century Gothic" panose="020B0502020202020204"/>
              </a:rPr>
              <a:t>Phase I:  Change by Rule</a:t>
            </a:r>
          </a:p>
          <a:p>
            <a:pPr marL="1570203" lvl="2" indent="-373857" defTabSz="598172">
              <a:buFont typeface="Arial" panose="020B0604020202020204" pitchFamily="34" charset="0"/>
              <a:buChar char="•"/>
            </a:pPr>
            <a:r>
              <a:rPr lang="en-US" sz="2700" dirty="0">
                <a:solidFill>
                  <a:prstClr val="black"/>
                </a:solidFill>
                <a:latin typeface="Century Gothic" panose="020B0502020202020204"/>
              </a:rPr>
              <a:t>Generator &amp; Permit annual fees</a:t>
            </a:r>
          </a:p>
          <a:p>
            <a:pPr defTabSz="598172"/>
            <a:endParaRPr lang="en-US" dirty="0" smtClean="0">
              <a:solidFill>
                <a:prstClr val="black"/>
              </a:solidFill>
              <a:latin typeface="Century Gothic" panose="020B0502020202020204"/>
            </a:endParaRPr>
          </a:p>
          <a:p>
            <a:pPr defTabSz="598172"/>
            <a:r>
              <a:rPr lang="en-US" dirty="0" smtClean="0">
                <a:solidFill>
                  <a:prstClr val="black"/>
                </a:solidFill>
                <a:latin typeface="Century Gothic" panose="020B0502020202020204"/>
              </a:rPr>
              <a:t>P</a:t>
            </a:r>
            <a:r>
              <a:rPr lang="en-US" sz="2700" dirty="0">
                <a:solidFill>
                  <a:prstClr val="black"/>
                </a:solidFill>
                <a:latin typeface="Century Gothic" panose="020B0502020202020204"/>
              </a:rPr>
              <a:t>hase 2:  Increase by statute and or rule </a:t>
            </a:r>
          </a:p>
          <a:p>
            <a:pPr algn="just" defTabSz="1196346">
              <a:defRPr/>
            </a:pPr>
            <a:endParaRPr lang="en-US" sz="1600" dirty="0"/>
          </a:p>
          <a:p>
            <a:pPr algn="just" defTabSz="1196346">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marL="0" marR="0" lvl="0" indent="0" algn="just" defTabSz="1196346" rtl="0" eaLnBrk="1" fontAlgn="auto" latinLnBrk="0" hangingPunct="1">
              <a:lnSpc>
                <a:spcPct val="100000"/>
              </a:lnSpc>
              <a:spcBef>
                <a:spcPts val="0"/>
              </a:spcBef>
              <a:spcAft>
                <a:spcPts val="0"/>
              </a:spcAft>
              <a:buClrTx/>
              <a:buSzTx/>
              <a:buFontTx/>
              <a:buNone/>
              <a:tabLst/>
              <a:defRPr/>
            </a:pPr>
            <a:r>
              <a:rPr lang="en-US" sz="1600" b="1" dirty="0" smtClean="0"/>
              <a:t>EDITORIAL NOTE: Create</a:t>
            </a:r>
            <a:r>
              <a:rPr lang="en-US" sz="1600" b="1" baseline="0" dirty="0" smtClean="0"/>
              <a:t>  slide to address inflation and management fee earlier in presentation</a:t>
            </a:r>
            <a:endParaRPr lang="en-US" sz="1600" b="1" dirty="0" smtClean="0"/>
          </a:p>
          <a:p>
            <a:pPr algn="just" defTabSz="1196346">
              <a:defRPr/>
            </a:pPr>
            <a:r>
              <a:rPr lang="en-US" sz="1600" dirty="0" smtClean="0"/>
              <a:t>Permit </a:t>
            </a:r>
            <a:r>
              <a:rPr lang="en-US" sz="1600" dirty="0"/>
              <a:t>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196346">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064"/>
            <a:ext cx="5608320" cy="4416108"/>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55718" indent="-45571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55718" indent="-455718">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Is this the last meeting? Draft Proposed Rule and Public Notice Next?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smtClean="0"/>
              <a:t>In recognition of our funding need, we propose</a:t>
            </a:r>
            <a:r>
              <a:rPr lang="en-US" sz="1200" b="0" strike="noStrike" baseline="0" dirty="0" smtClean="0"/>
              <a:t> </a:t>
            </a:r>
            <a:r>
              <a:rPr lang="en-US" sz="1200" b="0" baseline="0" dirty="0" smtClean="0"/>
              <a:t>increasing the annual Generator and TSD Fees.  This would </a:t>
            </a:r>
            <a:r>
              <a:rPr lang="en-US" sz="1200" b="0" strike="noStrike" baseline="0" dirty="0" smtClean="0"/>
              <a:t>allow us to maintain our current service level and continue safely managing hazardous wastes in Oregon. </a:t>
            </a:r>
            <a:r>
              <a:rPr lang="en-US" sz="1200"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686" lvl="0" indent="0">
              <a:buFont typeface="Arial" panose="020B0604020202020204" pitchFamily="34" charset="0"/>
              <a:buNone/>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3394" lvl="0"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183394" lvl="0" indent="-174708">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65886" lvl="1" indent="0">
              <a:buFont typeface="Arial" panose="020B0604020202020204" pitchFamily="34" charset="0"/>
              <a:buNone/>
            </a:pPr>
            <a:endParaRPr lang="en-US" b="0" baseline="0" dirty="0" smtClean="0"/>
          </a:p>
          <a:p>
            <a:pPr marL="0" indent="0">
              <a:buFont typeface="Arial" panose="020B0604020202020204" pitchFamily="34" charset="0"/>
              <a:buNone/>
            </a:pPr>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pPr marL="0" indent="0">
              <a:buFont typeface="Arial" panose="020B0604020202020204" pitchFamily="34" charset="0"/>
              <a:buNone/>
            </a:pPr>
            <a:r>
              <a:rPr lang="en-US" b="0" baseline="0" dirty="0" smtClean="0"/>
              <a:t>The proposed rulemaking is the first phase of an anticipated multi-phase effort to fully address our funding deficit. </a:t>
            </a:r>
          </a:p>
          <a:p>
            <a:pPr marL="174708" indent="-174708">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pPr marL="0" indent="0">
              <a:buFont typeface="Arial" panose="020B0604020202020204" pitchFamily="34" charset="0"/>
              <a:buNone/>
            </a:pPr>
            <a:r>
              <a:rPr lang="en-US" b="0" strike="noStrike" baseline="0" dirty="0" smtClean="0"/>
              <a:t>(PAUSE)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We have some exciting tasks ahead of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pPr marL="0" indent="0">
              <a:buFont typeface="Arial" panose="020B0604020202020204" pitchFamily="34" charset="0"/>
              <a:buNone/>
            </a:pPr>
            <a:endParaRPr lang="en-US" b="0" baseline="0" dirty="0" smtClean="0"/>
          </a:p>
          <a:p>
            <a:pPr marL="0" indent="0" defTabSz="931774">
              <a:buFont typeface="Arial" panose="020B0604020202020204" pitchFamily="34" charset="0"/>
              <a:buNone/>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4708" indent="-174708">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2866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064"/>
            <a:ext cx="5608320" cy="4416108"/>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55718" indent="-45571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Is this the last meeting? Draft Proposed Rule and Public Notice Next?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a:t>Rich Duval</a:t>
            </a:r>
          </a:p>
          <a:p>
            <a:pPr defTabSz="619232">
              <a:defRPr/>
            </a:pPr>
            <a:endParaRPr lang="en-US" sz="900" b="1" dirty="0"/>
          </a:p>
          <a:p>
            <a:pPr defTabSz="619232">
              <a:defRPr/>
            </a:pPr>
            <a:r>
              <a:rPr lang="en-US" sz="900" dirty="0" smtClean="0"/>
              <a:t>We have shown</a:t>
            </a:r>
            <a:r>
              <a:rPr lang="en-US" sz="900" baseline="0" dirty="0" smtClean="0"/>
              <a:t> you previously the whole pie for each option, and other  breakouts.  However, based on new information we are </a:t>
            </a:r>
            <a:r>
              <a:rPr lang="en-US" sz="900" dirty="0" smtClean="0"/>
              <a:t>proposing</a:t>
            </a:r>
            <a:r>
              <a:rPr lang="en-US" sz="900" baseline="0" dirty="0" smtClean="0"/>
              <a:t> to adjust the permitting annual compliance determination fee to better match the consumer price index, which is a 62% increase since 1997.  We are proposing this increase start July 2019.</a:t>
            </a:r>
            <a:r>
              <a:rPr lang="en-US" sz="900" dirty="0" smtClean="0"/>
              <a:t> </a:t>
            </a:r>
            <a:endParaRPr lang="en-US" sz="900" dirty="0"/>
          </a:p>
          <a:p>
            <a:pPr defTabSz="619232">
              <a:defRPr/>
            </a:pPr>
            <a:endParaRPr lang="en-US" sz="900" dirty="0" smtClean="0"/>
          </a:p>
          <a:p>
            <a:pPr defTabSz="619232">
              <a:defRPr/>
            </a:pPr>
            <a:r>
              <a:rPr lang="en-US" sz="900" dirty="0" smtClean="0"/>
              <a:t>Here </a:t>
            </a:r>
            <a:r>
              <a:rPr lang="en-US" sz="900" dirty="0"/>
              <a:t>is what it would look like:</a:t>
            </a:r>
          </a:p>
          <a:p>
            <a:pPr algn="l"/>
            <a:endParaRPr lang="en-US" sz="900" b="1" dirty="0"/>
          </a:p>
          <a:p>
            <a:pPr algn="l"/>
            <a:r>
              <a:rPr lang="en-US" sz="900" b="1" dirty="0"/>
              <a:t>Increase annual compliance determination </a:t>
            </a:r>
            <a:r>
              <a:rPr lang="en-US" sz="900" b="1" dirty="0" smtClean="0"/>
              <a:t>fee</a:t>
            </a:r>
            <a:r>
              <a:rPr lang="en-US" sz="900" b="1" dirty="0" smtClean="0">
                <a:solidFill>
                  <a:srgbClr val="92D050"/>
                </a:solidFill>
              </a:rPr>
              <a:t>:</a:t>
            </a:r>
            <a:endParaRPr lang="en-US" sz="900" b="1" dirty="0">
              <a:solidFill>
                <a:srgbClr val="92D050"/>
              </a:solidFill>
            </a:endParaRPr>
          </a:p>
          <a:p>
            <a:pPr algn="l"/>
            <a:r>
              <a:rPr lang="en-US" sz="900" dirty="0"/>
              <a:t> Storage fee 		from $</a:t>
            </a:r>
            <a:r>
              <a:rPr lang="en-US" sz="900" dirty="0" smtClean="0"/>
              <a:t>18,750 </a:t>
            </a:r>
            <a:r>
              <a:rPr lang="en-US" sz="900" dirty="0"/>
              <a:t>to  </a:t>
            </a:r>
            <a:r>
              <a:rPr lang="en-US" sz="900" dirty="0" smtClean="0">
                <a:solidFill>
                  <a:srgbClr val="92D050"/>
                </a:solidFill>
              </a:rPr>
              <a:t>$24,500      	=</a:t>
            </a:r>
            <a:r>
              <a:rPr lang="en-US" sz="900" baseline="0" dirty="0" smtClean="0">
                <a:solidFill>
                  <a:srgbClr val="92D050"/>
                </a:solidFill>
              </a:rPr>
              <a:t> 31% increase</a:t>
            </a:r>
            <a:endParaRPr lang="en-US" sz="900" dirty="0" smtClean="0"/>
          </a:p>
          <a:p>
            <a:pPr algn="l"/>
            <a:r>
              <a:rPr lang="en-US" sz="900" dirty="0" smtClean="0"/>
              <a:t> Multi-Treatment </a:t>
            </a:r>
            <a:r>
              <a:rPr lang="en-US" sz="900" dirty="0"/>
              <a:t>F</a:t>
            </a:r>
            <a:r>
              <a:rPr lang="en-US" sz="900" dirty="0" smtClean="0"/>
              <a:t>ee </a:t>
            </a:r>
            <a:r>
              <a:rPr lang="en-US" sz="900" dirty="0"/>
              <a:t>	from $75,000 to  </a:t>
            </a:r>
            <a:r>
              <a:rPr lang="en-US" sz="900" b="0" dirty="0" smtClean="0">
                <a:solidFill>
                  <a:srgbClr val="FF0000"/>
                </a:solidFill>
              </a:rPr>
              <a:t>$98,500  	</a:t>
            </a:r>
            <a:r>
              <a:rPr lang="en-US" sz="900" b="0" dirty="0" smtClean="0">
                <a:solidFill>
                  <a:srgbClr val="92D050"/>
                </a:solidFill>
              </a:rPr>
              <a:t>= 31% increase </a:t>
            </a:r>
            <a:endParaRPr lang="en-US" sz="900" b="0" dirty="0" smtClean="0"/>
          </a:p>
          <a:p>
            <a:pPr algn="l"/>
            <a:r>
              <a:rPr lang="en-US" sz="900" dirty="0" smtClean="0"/>
              <a:t> Multi-Disposal fee 	from $150,000 to </a:t>
            </a:r>
            <a:r>
              <a:rPr lang="en-US" sz="900" dirty="0" smtClean="0">
                <a:solidFill>
                  <a:srgbClr val="92D050"/>
                </a:solidFill>
              </a:rPr>
              <a:t>$196,500 	 = 31% increase</a:t>
            </a:r>
          </a:p>
          <a:p>
            <a:pPr defTabSz="619232">
              <a:defRPr/>
            </a:pPr>
            <a:endParaRPr lang="en-US" sz="900" dirty="0"/>
          </a:p>
          <a:p>
            <a:pPr defTabSz="619232">
              <a:defRPr/>
            </a:pPr>
            <a:r>
              <a:rPr lang="en-US" sz="900" baseline="0" dirty="0" smtClean="0"/>
              <a:t>The proposal will result in approximately $81,500 in additional revenue annually. </a:t>
            </a:r>
          </a:p>
          <a:p>
            <a:pPr defTabSz="619232">
              <a:defRPr/>
            </a:pPr>
            <a:endParaRPr lang="en-US" sz="900" dirty="0"/>
          </a:p>
          <a:p>
            <a:pPr marL="0" marR="0" lvl="0" indent="0" algn="l" defTabSz="619232" rtl="0" eaLnBrk="1" fontAlgn="auto" latinLnBrk="0" hangingPunct="1">
              <a:lnSpc>
                <a:spcPct val="100000"/>
              </a:lnSpc>
              <a:spcBef>
                <a:spcPts val="0"/>
              </a:spcBef>
              <a:spcAft>
                <a:spcPts val="0"/>
              </a:spcAft>
              <a:buClrTx/>
              <a:buSzTx/>
              <a:buFontTx/>
              <a:buNone/>
              <a:tabLst/>
              <a:defRPr/>
            </a:pPr>
            <a:r>
              <a:rPr lang="en-US" sz="900" dirty="0" smtClean="0"/>
              <a:t>*Note Of the two operating permitted facilities, one pays all three categories and one only pays the storage fee.</a:t>
            </a:r>
          </a:p>
          <a:p>
            <a:pPr defTabSz="619232">
              <a:defRPr/>
            </a:pPr>
            <a:endParaRPr lang="en-US" sz="900" i="1" dirty="0">
              <a:solidFill>
                <a:srgbClr val="00B050"/>
              </a:solidFill>
            </a:endParaRPr>
          </a:p>
          <a:p>
            <a:pPr defTabSz="619232">
              <a:defRPr/>
            </a:pPr>
            <a:r>
              <a:rPr lang="en-US" sz="900" dirty="0" smtClean="0">
                <a:solidFill>
                  <a:srgbClr val="00B050"/>
                </a:solidFill>
              </a:rPr>
              <a:t>~~~~~~~~~~~~~~~~~~~~~~~~~~~~~~~~~~~~~~</a:t>
            </a:r>
          </a:p>
          <a:p>
            <a:pPr algn="l"/>
            <a:r>
              <a:rPr lang="en-US" sz="900" dirty="0" smtClean="0">
                <a:solidFill>
                  <a:srgbClr val="00B050"/>
                </a:solidFill>
              </a:rPr>
              <a:t>Previously</a:t>
            </a:r>
            <a:endParaRPr lang="en-US" sz="900" b="1" dirty="0" smtClean="0"/>
          </a:p>
          <a:p>
            <a:pPr algn="l"/>
            <a:r>
              <a:rPr lang="en-US" sz="900" b="1" dirty="0" smtClean="0"/>
              <a:t>Increase annual compliance determination fee </a:t>
            </a:r>
            <a:r>
              <a:rPr lang="en-US" sz="900" b="1" dirty="0" smtClean="0">
                <a:solidFill>
                  <a:srgbClr val="92D050"/>
                </a:solidFill>
              </a:rPr>
              <a:t>181%:</a:t>
            </a:r>
          </a:p>
          <a:p>
            <a:pPr algn="l"/>
            <a:r>
              <a:rPr lang="en-US" sz="900" dirty="0" smtClean="0"/>
              <a:t> Storage fee 		from $18,750 to  </a:t>
            </a:r>
            <a:r>
              <a:rPr lang="en-US" sz="900" dirty="0" smtClean="0">
                <a:solidFill>
                  <a:srgbClr val="92D050"/>
                </a:solidFill>
              </a:rPr>
              <a:t>$52,688</a:t>
            </a:r>
            <a:r>
              <a:rPr lang="en-US" sz="900" dirty="0" smtClean="0"/>
              <a:t>  </a:t>
            </a:r>
          </a:p>
          <a:p>
            <a:pPr algn="l"/>
            <a:r>
              <a:rPr lang="en-US" sz="900" dirty="0" smtClean="0"/>
              <a:t> Multi-Disposal fee 	from $75,000 to  </a:t>
            </a:r>
            <a:r>
              <a:rPr lang="en-US" sz="900" dirty="0" smtClean="0">
                <a:solidFill>
                  <a:srgbClr val="92D050"/>
                </a:solidFill>
              </a:rPr>
              <a:t>$210,750</a:t>
            </a:r>
            <a:endParaRPr lang="en-US" sz="900" dirty="0" smtClean="0"/>
          </a:p>
          <a:p>
            <a:pPr algn="l"/>
            <a:r>
              <a:rPr lang="en-US" sz="900" dirty="0" smtClean="0"/>
              <a:t> Multi-Treatment fee 	from $150,000 to </a:t>
            </a:r>
            <a:r>
              <a:rPr lang="en-US" sz="900" dirty="0" smtClean="0">
                <a:solidFill>
                  <a:srgbClr val="92D050"/>
                </a:solidFill>
              </a:rPr>
              <a:t>$421,500</a:t>
            </a:r>
          </a:p>
          <a:p>
            <a:pPr defTabSz="619232">
              <a:defRPr/>
            </a:pPr>
            <a:endParaRPr lang="en-US" sz="900" dirty="0" smtClean="0"/>
          </a:p>
          <a:p>
            <a:pPr defTabSz="619232">
              <a:defRPr/>
            </a:pPr>
            <a:r>
              <a:rPr lang="en-US" sz="900" dirty="0" smtClean="0"/>
              <a:t>Would result in a </a:t>
            </a:r>
            <a:r>
              <a:rPr lang="en-US" sz="900" b="1" dirty="0" smtClean="0">
                <a:solidFill>
                  <a:srgbClr val="92D050"/>
                </a:solidFill>
              </a:rPr>
              <a:t>$475,125 </a:t>
            </a:r>
            <a:r>
              <a:rPr lang="en-US" sz="900" dirty="0" smtClean="0"/>
              <a:t>increase from current funding.  </a:t>
            </a:r>
          </a:p>
          <a:p>
            <a:pPr defTabSz="619232">
              <a:defRPr/>
            </a:pPr>
            <a:endParaRPr lang="en-US" sz="900" i="1" dirty="0" smtClean="0">
              <a:solidFill>
                <a:srgbClr val="00B050"/>
              </a:solidFill>
            </a:endParaRPr>
          </a:p>
          <a:p>
            <a:pPr defTabSz="619232">
              <a:defRPr/>
            </a:pPr>
            <a:endParaRPr lang="en-US" sz="900" dirty="0" smtClean="0">
              <a:solidFill>
                <a:srgbClr val="00B050"/>
              </a:solidFill>
            </a:endParaRPr>
          </a:p>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endParaRPr lang="en-US" sz="900" dirty="0">
              <a:solidFill>
                <a:srgbClr val="00B050"/>
              </a:solidFill>
            </a:endParaRPr>
          </a:p>
          <a:p>
            <a:pPr defTabSz="619232">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Times New Roman" panose="02020603050405020304" pitchFamily="18" charset="0"/>
                <a:cs typeface="Times New Roman" panose="02020603050405020304" pitchFamily="18" charset="0"/>
              </a:rPr>
              <a:t>Sue Langston</a:t>
            </a:r>
            <a:endParaRPr lang="en-US" sz="1400" b="1" baseline="0" dirty="0" smtClean="0">
              <a:latin typeface="Times New Roman" panose="02020603050405020304" pitchFamily="18" charset="0"/>
              <a:cs typeface="Times New Roman" panose="02020603050405020304" pitchFamily="18" charset="0"/>
            </a:endParaRPr>
          </a:p>
          <a:p>
            <a:endParaRPr lang="en-US" sz="1400" b="1" baseline="0" dirty="0" smtClean="0">
              <a:latin typeface="Times New Roman" panose="02020603050405020304" pitchFamily="18" charset="0"/>
              <a:cs typeface="Times New Roman" panose="02020603050405020304" pitchFamily="18" charset="0"/>
            </a:endParaRPr>
          </a:p>
          <a:p>
            <a:r>
              <a:rPr lang="en-US" sz="1400" b="0" baseline="0" dirty="0" smtClean="0">
                <a:latin typeface="Times New Roman" panose="02020603050405020304" pitchFamily="18" charset="0"/>
                <a:cs typeface="Times New Roman" panose="02020603050405020304" pitchFamily="18" charset="0"/>
              </a:rPr>
              <a:t>Thank you David,</a:t>
            </a:r>
          </a:p>
          <a:p>
            <a:r>
              <a:rPr lang="en-US" sz="1400" b="0" baseline="0" dirty="0" smtClean="0">
                <a:latin typeface="Times New Roman" panose="02020603050405020304" pitchFamily="18" charset="0"/>
                <a:cs typeface="Times New Roman" panose="02020603050405020304" pitchFamily="18" charset="0"/>
              </a:rPr>
              <a:t>As a wrap up here is the contact information as promised!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anose="02020603050405020304" pitchFamily="18" charset="0"/>
                <a:cs typeface="Times New Roman" panose="02020603050405020304" pitchFamily="18" charset="0"/>
              </a:rPr>
              <a:t>And again,</a:t>
            </a:r>
            <a:r>
              <a:rPr lang="en-US" sz="1400" baseline="0" dirty="0" smtClean="0">
                <a:solidFill>
                  <a:schemeClr val="tx1"/>
                </a:solidFill>
                <a:latin typeface="Times New Roman" panose="02020603050405020304" pitchFamily="18" charset="0"/>
                <a:cs typeface="Times New Roman" panose="02020603050405020304" pitchFamily="18" charset="0"/>
              </a:rPr>
              <a:t> i</a:t>
            </a:r>
            <a:r>
              <a:rPr lang="en-US" sz="1400" dirty="0" smtClean="0">
                <a:solidFill>
                  <a:schemeClr val="tx1"/>
                </a:solidFill>
                <a:latin typeface="Times New Roman" panose="02020603050405020304" pitchFamily="18" charset="0"/>
                <a:cs typeface="Times New Roman" panose="02020603050405020304" pitchFamily="18" charset="0"/>
              </a:rPr>
              <a:t>f you have any questions or think of anything please email David, Jeannette or me.</a:t>
            </a:r>
          </a:p>
          <a:p>
            <a:endParaRPr lang="en-US" sz="1400" b="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61</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62</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4708" indent="-174708">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40594" lvl="1" indent="-174708">
              <a:buFont typeface="Arial" panose="020B0604020202020204" pitchFamily="34" charset="0"/>
              <a:buChar char="•"/>
            </a:pPr>
            <a:endParaRPr lang="en-US" i="1" baseline="0" dirty="0" smtClean="0"/>
          </a:p>
          <a:p>
            <a:pPr marL="640594" lvl="1" indent="-174708">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4708" indent="-174708">
              <a:buFont typeface="Arial" panose="020B0604020202020204" pitchFamily="34" charset="0"/>
              <a:buChar char="•"/>
            </a:pPr>
            <a:endParaRPr lang="en-US" b="0" i="0" baseline="0" dirty="0" smtClean="0"/>
          </a:p>
          <a:p>
            <a:pPr marL="640594" lvl="1" indent="-174708">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65886" lvl="1" indent="0">
              <a:buFont typeface="Arial" panose="020B0604020202020204" pitchFamily="34" charset="0"/>
              <a:buNone/>
            </a:pPr>
            <a:r>
              <a:rPr lang="en-US" b="0" i="0" baseline="0" dirty="0" smtClean="0"/>
              <a:t>	</a:t>
            </a:r>
          </a:p>
          <a:p>
            <a:pPr marL="637336" lvl="1" indent="-171450">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1450" indent="-171450">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1450" indent="-171450">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1450" indent="-171450">
              <a:buFont typeface="Arial" panose="020B0604020202020204" pitchFamily="34" charset="0"/>
              <a:buChar char="•"/>
            </a:pPr>
            <a:r>
              <a:rPr lang="en-US" baseline="0" dirty="0" smtClean="0"/>
              <a:t>2 Operating TSDs – Chemical Waste of Northwest, Safety-Kleen, Inc</a:t>
            </a:r>
          </a:p>
          <a:p>
            <a:pPr marL="171450" indent="-171450">
              <a:buFont typeface="Arial" panose="020B0604020202020204" pitchFamily="34" charset="0"/>
              <a:buChar char="•"/>
            </a:pPr>
            <a:r>
              <a:rPr lang="en-US" baseline="0" dirty="0" smtClean="0"/>
              <a:t>corrective actions sites - </a:t>
            </a:r>
            <a:r>
              <a:rPr lang="en-US" sz="1200" b="0" i="0" u="none" strike="noStrike" kern="1200" dirty="0" smtClean="0">
                <a:solidFill>
                  <a:schemeClr val="tx1"/>
                </a:solidFill>
                <a:effectLst/>
                <a:latin typeface="+mn-lt"/>
                <a:ea typeface="+mn-ea"/>
                <a:cs typeface="+mn-cs"/>
              </a:rPr>
              <a:t>Boeing of Portland,</a:t>
            </a:r>
            <a:r>
              <a:rPr lang="en-US" dirty="0" smtClean="0"/>
              <a:t> </a:t>
            </a:r>
            <a:r>
              <a:rPr lang="en-US" sz="1200" b="0" i="0" u="none" strike="noStrike" kern="1200" dirty="0" smtClean="0">
                <a:solidFill>
                  <a:schemeClr val="tx1"/>
                </a:solidFill>
                <a:effectLst/>
                <a:latin typeface="+mn-lt"/>
                <a:ea typeface="+mn-ea"/>
                <a:cs typeface="+mn-cs"/>
              </a:rPr>
              <a:t>Cascade Wood Products,</a:t>
            </a:r>
            <a:r>
              <a:rPr lang="en-US" dirty="0" smtClean="0"/>
              <a:t> </a:t>
            </a:r>
            <a:r>
              <a:rPr lang="en-US" sz="1200" b="0" i="0" u="none" strike="noStrike" kern="1200" dirty="0" smtClean="0">
                <a:solidFill>
                  <a:schemeClr val="tx1"/>
                </a:solidFill>
                <a:effectLst/>
                <a:latin typeface="+mn-lt"/>
                <a:ea typeface="+mn-ea"/>
                <a:cs typeface="+mn-cs"/>
              </a:rPr>
              <a:t>Columbia Helicopters,</a:t>
            </a:r>
            <a:r>
              <a:rPr lang="en-US" dirty="0" smtClean="0"/>
              <a:t> </a:t>
            </a:r>
            <a:r>
              <a:rPr lang="en-US" sz="1200" b="0" i="0" u="none" strike="noStrike" kern="1200" dirty="0" smtClean="0">
                <a:solidFill>
                  <a:schemeClr val="tx1"/>
                </a:solidFill>
                <a:effectLst/>
                <a:latin typeface="+mn-lt"/>
                <a:ea typeface="+mn-ea"/>
                <a:cs typeface="+mn-cs"/>
              </a:rPr>
              <a:t>Evraz Oregon Steel,</a:t>
            </a:r>
            <a:r>
              <a:rPr lang="en-US" dirty="0" smtClean="0"/>
              <a:t> </a:t>
            </a:r>
            <a:r>
              <a:rPr lang="en-US" sz="1200" b="0" i="0" u="none" strike="noStrike" kern="1200" dirty="0" smtClean="0">
                <a:solidFill>
                  <a:schemeClr val="tx1"/>
                </a:solidFill>
                <a:effectLst/>
                <a:latin typeface="+mn-lt"/>
                <a:ea typeface="+mn-ea"/>
                <a:cs typeface="+mn-cs"/>
              </a:rPr>
              <a:t>JH Baxter &amp; Co. – Eugene,</a:t>
            </a:r>
            <a:r>
              <a:rPr lang="en-US" dirty="0" smtClean="0"/>
              <a:t> </a:t>
            </a:r>
            <a:r>
              <a:rPr lang="en-US" sz="1200" b="0" i="0" u="none" strike="noStrike" kern="1200" dirty="0" smtClean="0">
                <a:solidFill>
                  <a:schemeClr val="tx1"/>
                </a:solidFill>
                <a:effectLst/>
                <a:latin typeface="+mn-lt"/>
                <a:ea typeface="+mn-ea"/>
                <a:cs typeface="+mn-cs"/>
              </a:rPr>
              <a:t>Marion County Road Dept.,</a:t>
            </a:r>
            <a:r>
              <a:rPr lang="en-US" dirty="0" smtClean="0"/>
              <a:t> </a:t>
            </a:r>
            <a:r>
              <a:rPr lang="en-US" sz="1200" b="0" i="0" u="none" strike="noStrike" kern="1200" dirty="0" smtClean="0">
                <a:solidFill>
                  <a:schemeClr val="tx1"/>
                </a:solidFill>
                <a:effectLst/>
                <a:latin typeface="+mn-lt"/>
                <a:ea typeface="+mn-ea"/>
                <a:cs typeface="+mn-cs"/>
              </a:rPr>
              <a:t>Mew Data Arms (MDA)</a:t>
            </a:r>
            <a:r>
              <a:rPr lang="en-US" dirty="0" smtClean="0"/>
              <a:t>, </a:t>
            </a:r>
            <a:r>
              <a:rPr lang="en-US" sz="1200" b="0" i="0" u="none" strike="noStrike" kern="1200" dirty="0" smtClean="0">
                <a:solidFill>
                  <a:schemeClr val="tx1"/>
                </a:solidFill>
                <a:effectLst/>
                <a:latin typeface="+mn-lt"/>
                <a:ea typeface="+mn-ea"/>
                <a:cs typeface="+mn-cs"/>
              </a:rPr>
              <a:t>NW Industries</a:t>
            </a:r>
            <a:r>
              <a:rPr lang="en-US" dirty="0" smtClean="0"/>
              <a:t> </a:t>
            </a:r>
            <a:r>
              <a:rPr lang="en-US" sz="1200" b="0" i="0" u="none" strike="noStrike" kern="1200" dirty="0" smtClean="0">
                <a:solidFill>
                  <a:schemeClr val="tx1"/>
                </a:solidFill>
                <a:effectLst/>
                <a:latin typeface="+mn-lt"/>
                <a:ea typeface="+mn-ea"/>
                <a:cs typeface="+mn-cs"/>
              </a:rPr>
              <a:t>Pacific Fabricators,</a:t>
            </a:r>
            <a:r>
              <a:rPr lang="en-US" dirty="0" smtClean="0"/>
              <a:t> </a:t>
            </a:r>
            <a:r>
              <a:rPr lang="en-US" sz="1200" b="0" i="0" u="none" strike="noStrike" kern="1200" dirty="0" smtClean="0">
                <a:solidFill>
                  <a:schemeClr val="tx1"/>
                </a:solidFill>
                <a:effectLst/>
                <a:latin typeface="+mn-lt"/>
                <a:ea typeface="+mn-ea"/>
                <a:cs typeface="+mn-cs"/>
              </a:rPr>
              <a:t>Potter Manufacturing,</a:t>
            </a:r>
            <a:r>
              <a:rPr lang="en-US" dirty="0" smtClean="0"/>
              <a:t> </a:t>
            </a:r>
            <a:r>
              <a:rPr lang="en-US" sz="1200" b="0" i="0" u="none" strike="noStrike" kern="1200" dirty="0" smtClean="0">
                <a:solidFill>
                  <a:schemeClr val="tx1"/>
                </a:solidFill>
                <a:effectLst/>
                <a:latin typeface="+mn-lt"/>
                <a:ea typeface="+mn-ea"/>
                <a:cs typeface="+mn-cs"/>
              </a:rPr>
              <a:t>Roseburg Forest Products – Dillard,</a:t>
            </a:r>
            <a:r>
              <a:rPr lang="en-US" dirty="0" smtClean="0"/>
              <a:t> </a:t>
            </a:r>
            <a:r>
              <a:rPr lang="en-US" sz="1200" b="0" i="0" u="none" strike="noStrike" kern="1200" dirty="0" smtClean="0">
                <a:solidFill>
                  <a:schemeClr val="tx1"/>
                </a:solidFill>
                <a:effectLst/>
                <a:latin typeface="+mn-lt"/>
                <a:ea typeface="+mn-ea"/>
                <a:cs typeface="+mn-cs"/>
              </a:rPr>
              <a:t>Safety-Kleen – Springfield,</a:t>
            </a:r>
            <a:r>
              <a:rPr lang="en-US" dirty="0" smtClean="0"/>
              <a:t> </a:t>
            </a:r>
            <a:r>
              <a:rPr lang="en-US" sz="1200" b="0" i="0" u="none" strike="noStrike" kern="1200" dirty="0" smtClean="0">
                <a:solidFill>
                  <a:schemeClr val="tx1"/>
                </a:solidFill>
                <a:effectLst/>
                <a:latin typeface="+mn-lt"/>
                <a:ea typeface="+mn-ea"/>
                <a:cs typeface="+mn-cs"/>
              </a:rPr>
              <a:t>Taylor Lumber &amp; Treating Inc., </a:t>
            </a:r>
            <a:r>
              <a:rPr lang="en-ZW" sz="1200" b="0" i="0" u="none" strike="noStrike" kern="1200" dirty="0" smtClean="0">
                <a:solidFill>
                  <a:schemeClr val="tx1"/>
                </a:solidFill>
                <a:effectLst/>
                <a:latin typeface="+mn-lt"/>
                <a:ea typeface="+mn-ea"/>
                <a:cs typeface="+mn-cs"/>
              </a:rPr>
              <a:t>Teledyne Wah Chang Albany, </a:t>
            </a:r>
            <a:r>
              <a:rPr lang="en-ZW" dirty="0" smtClean="0"/>
              <a:t> </a:t>
            </a:r>
            <a:r>
              <a:rPr lang="en-ZW" sz="1200" b="0" i="0" u="none" strike="noStrike" kern="1200" dirty="0" smtClean="0">
                <a:solidFill>
                  <a:schemeClr val="tx1"/>
                </a:solidFill>
                <a:effectLst/>
                <a:latin typeface="+mn-lt"/>
                <a:ea typeface="+mn-ea"/>
                <a:cs typeface="+mn-cs"/>
              </a:rPr>
              <a:t>Univar, </a:t>
            </a:r>
            <a:r>
              <a:rPr lang="en-ZW" sz="1200" b="0" i="0" u="none" strike="noStrike" kern="1200" dirty="0" err="1" smtClean="0">
                <a:solidFill>
                  <a:schemeClr val="tx1"/>
                </a:solidFill>
                <a:effectLst/>
                <a:latin typeface="+mn-lt"/>
                <a:ea typeface="+mn-ea"/>
                <a:cs typeface="+mn-cs"/>
              </a:rPr>
              <a:t>Velco</a:t>
            </a:r>
            <a:r>
              <a:rPr lang="en-ZW" sz="1200" b="0" i="0" u="none" strike="noStrike" kern="1200" dirty="0" smtClean="0">
                <a:solidFill>
                  <a:schemeClr val="tx1"/>
                </a:solidFill>
                <a:effectLst/>
                <a:latin typeface="+mn-lt"/>
                <a:ea typeface="+mn-ea"/>
                <a:cs typeface="+mn-cs"/>
              </a:rPr>
              <a:t>, Inc. (Former)</a:t>
            </a:r>
            <a:r>
              <a:rPr lang="en-ZW" dirty="0" smtClean="0"/>
              <a:t> </a:t>
            </a:r>
          </a:p>
          <a:p>
            <a:pPr marL="8686" lvl="0" indent="0">
              <a:buFont typeface="Arial" panose="020B0604020202020204" pitchFamily="34" charset="0"/>
              <a:buNone/>
            </a:pPr>
            <a:endParaRPr lang="en-US" b="0" i="0" baseline="0" dirty="0" smtClean="0"/>
          </a:p>
          <a:p>
            <a:pPr marL="8686" lvl="0" indent="0">
              <a:buFont typeface="Arial" panose="020B0604020202020204" pitchFamily="34" charset="0"/>
              <a:buNone/>
            </a:pPr>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65886" lvl="1"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291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31774">
              <a:defRPr/>
            </a:pPr>
            <a:r>
              <a:rPr lang="en-US" sz="1400" b="1" dirty="0" smtClean="0"/>
              <a:t>Jeannette Acomb</a:t>
            </a:r>
          </a:p>
          <a:p>
            <a:pPr defTabSz="931774">
              <a:defRPr/>
            </a:pPr>
            <a:endParaRPr lang="en-US" sz="1400" b="1" dirty="0" smtClean="0"/>
          </a:p>
          <a:p>
            <a:pPr marL="0" indent="0" defTabSz="931774">
              <a:buFont typeface="Arial" panose="020B0604020202020204" pitchFamily="34" charset="0"/>
              <a:buNone/>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285750"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Both of these fees are under consideration for an increase via rulemaking. </a:t>
            </a:r>
          </a:p>
          <a:p>
            <a:pPr marL="285750" indent="-285750" defTabSz="931774">
              <a:buFont typeface="Arial" panose="020B0604020202020204" pitchFamily="34" charset="0"/>
              <a:buChar char="•"/>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60percent. Another</a:t>
            </a:r>
            <a:r>
              <a:rPr lang="en-US" sz="1400" baseline="0" dirty="0" smtClean="0"/>
              <a:t> example,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p>
          <a:p>
            <a:pPr defTabSz="619232">
              <a:defRPr/>
            </a:pPr>
            <a:endParaRPr lang="en-US" sz="900" b="1" dirty="0">
              <a:latin typeface="Times New Roman" panose="02020603050405020304" pitchFamily="18" charset="0"/>
              <a:cs typeface="Times New Roman" panose="02020603050405020304" pitchFamily="18" charset="0"/>
            </a:endParaRPr>
          </a:p>
          <a:p>
            <a:pPr marL="0" indent="0" defTabSz="619232">
              <a:buFont typeface="Arial" panose="020B0604020202020204" pitchFamily="34" charset="0"/>
              <a:buNone/>
              <a:defRPr/>
            </a:pPr>
            <a:r>
              <a:rPr lang="en-US" sz="900" dirty="0" smtClean="0">
                <a:latin typeface="Times New Roman" panose="02020603050405020304" pitchFamily="18" charset="0"/>
                <a:cs typeface="Times New Roman" panose="02020603050405020304" pitchFamily="18" charset="0"/>
              </a:rPr>
              <a:t>As </a:t>
            </a:r>
            <a:r>
              <a:rPr lang="en-US" sz="900" dirty="0">
                <a:latin typeface="Times New Roman" panose="02020603050405020304" pitchFamily="18" charset="0"/>
                <a:cs typeface="Times New Roman" panose="02020603050405020304" pitchFamily="18" charset="0"/>
              </a:rPr>
              <a:t>you can </a:t>
            </a:r>
            <a:r>
              <a:rPr lang="en-US" sz="900" dirty="0" smtClean="0">
                <a:latin typeface="Times New Roman" panose="02020603050405020304" pitchFamily="18" charset="0"/>
                <a:cs typeface="Times New Roman" panose="02020603050405020304" pitchFamily="18" charset="0"/>
              </a:rPr>
              <a:t>see, when the</a:t>
            </a:r>
            <a:r>
              <a:rPr lang="en-US" sz="900" baseline="0" dirty="0" smtClean="0">
                <a:latin typeface="Times New Roman" panose="02020603050405020304" pitchFamily="18" charset="0"/>
                <a:cs typeface="Times New Roman" panose="02020603050405020304" pitchFamily="18" charset="0"/>
              </a:rPr>
              <a:t> fee proposals are</a:t>
            </a:r>
            <a:r>
              <a:rPr lang="en-US" sz="900" dirty="0" smtClean="0">
                <a:latin typeface="Times New Roman" panose="02020603050405020304" pitchFamily="18" charset="0"/>
                <a:cs typeface="Times New Roman" panose="02020603050405020304" pitchFamily="18" charset="0"/>
              </a:rPr>
              <a:t> combined for one facility,</a:t>
            </a:r>
            <a:r>
              <a:rPr lang="en-US" sz="900" baseline="0" dirty="0" smtClean="0">
                <a:latin typeface="Times New Roman" panose="02020603050405020304" pitchFamily="18" charset="0"/>
                <a:cs typeface="Times New Roman" panose="02020603050405020304" pitchFamily="18" charset="0"/>
              </a:rPr>
              <a:t> they total </a:t>
            </a:r>
            <a:r>
              <a:rPr lang="en-US" sz="900" dirty="0" smtClean="0">
                <a:latin typeface="Times New Roman" panose="02020603050405020304" pitchFamily="18" charset="0"/>
                <a:cs typeface="Times New Roman" panose="02020603050405020304" pitchFamily="18" charset="0"/>
              </a:rPr>
              <a:t>~ $319,500 per year, or an increase of $75,750 difference from current fees.  This is a 31% increase for this facility.</a:t>
            </a:r>
          </a:p>
          <a:p>
            <a:pPr marL="0" indent="0" defTabSz="619232">
              <a:buFont typeface="Arial" panose="020B0604020202020204" pitchFamily="34" charset="0"/>
              <a:buNone/>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19232">
              <a:defRPr/>
            </a:pPr>
            <a:endParaRPr lang="en-US" sz="900" b="1" dirty="0">
              <a:latin typeface="Times New Roman" panose="02020603050405020304" pitchFamily="18" charset="0"/>
              <a:cs typeface="Times New Roman" panose="02020603050405020304" pitchFamily="18" charset="0"/>
            </a:endParaRPr>
          </a:p>
          <a:p>
            <a:pPr defTabSz="619232">
              <a:defRPr/>
            </a:pPr>
            <a:endParaRPr lang="en-US" sz="900" b="1" dirty="0">
              <a:latin typeface="Times New Roman" panose="02020603050405020304" pitchFamily="18" charset="0"/>
              <a:cs typeface="Times New Roman" panose="02020603050405020304" pitchFamily="18" charset="0"/>
            </a:endParaRPr>
          </a:p>
          <a:p>
            <a:pPr defTabSz="619232">
              <a:defRPr/>
            </a:pPr>
            <a:endParaRPr lang="en-US" sz="900" b="1" dirty="0">
              <a:latin typeface="Times New Roman" panose="02020603050405020304" pitchFamily="18" charset="0"/>
              <a:cs typeface="Times New Roman" panose="02020603050405020304" pitchFamily="18" charset="0"/>
            </a:endParaRPr>
          </a:p>
          <a:p>
            <a:pPr defTabSz="619232">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381000"/>
            <a:ext cx="4114800" cy="3086100"/>
          </a:xfrm>
        </p:spPr>
      </p:sp>
      <p:sp>
        <p:nvSpPr>
          <p:cNvPr id="3" name="Notes Placeholder 2"/>
          <p:cNvSpPr>
            <a:spLocks noGrp="1"/>
          </p:cNvSpPr>
          <p:nvPr>
            <p:ph type="body" idx="1"/>
          </p:nvPr>
        </p:nvSpPr>
        <p:spPr>
          <a:xfrm>
            <a:off x="685800" y="3733799"/>
            <a:ext cx="5486400" cy="4951413"/>
          </a:xfrm>
        </p:spPr>
        <p:txBody>
          <a:bodyPr/>
          <a:lstStyle/>
          <a:p>
            <a:r>
              <a:rPr lang="en-US" sz="1200" b="1" dirty="0" smtClean="0"/>
              <a:t>Rich Duval</a:t>
            </a:r>
          </a:p>
          <a:p>
            <a:pPr marL="151906" indent="-151906">
              <a:buFont typeface="Arial" panose="020B0604020202020204" pitchFamily="34" charset="0"/>
              <a:buChar char="•"/>
            </a:pPr>
            <a:endParaRPr lang="en-US" sz="1200" b="1" dirty="0" smtClean="0"/>
          </a:p>
          <a:p>
            <a:pPr marL="151906" indent="-151906">
              <a:buFont typeface="Arial" panose="020B0604020202020204" pitchFamily="34" charset="0"/>
              <a:buChar char="•"/>
            </a:pPr>
            <a:r>
              <a:rPr lang="en-US" sz="1200" dirty="0" smtClean="0"/>
              <a:t>Processing and approving major permit modifications is a significant workload for ODEQ that is not captured in the EPA national reporting system. </a:t>
            </a:r>
          </a:p>
          <a:p>
            <a:pPr marL="151906" indent="-151906">
              <a:buFont typeface="Arial" panose="020B0604020202020204" pitchFamily="34" charset="0"/>
              <a:buChar char="•"/>
            </a:pPr>
            <a:r>
              <a:rPr lang="en-US" sz="1200" dirty="0" smtClean="0"/>
              <a:t>Class 3 modifications at large Treatment, Storage, and Disposal Facilities with complex operations may include the same process and workload as permit renewals at smaller, simpler facilities.</a:t>
            </a:r>
          </a:p>
          <a:p>
            <a:pPr marL="151906" indent="-151906" defTabSz="810166">
              <a:buFont typeface="Arial" panose="020B0604020202020204" pitchFamily="34" charset="0"/>
              <a:buChar char="•"/>
              <a:defRPr/>
            </a:pPr>
            <a:r>
              <a:rPr lang="en-US" sz="1200" dirty="0" smtClean="0"/>
              <a:t>The program has a limited budget for external support from the Attorney General’s Office for legal review of permits and for advice on permit issues that may make it difficult for the State to ensure all permit conditions are enforceable. </a:t>
            </a:r>
          </a:p>
          <a:p>
            <a:pPr marL="151906" indent="-151906" defTabSz="810166">
              <a:buFont typeface="Arial" panose="020B0604020202020204" pitchFamily="34" charset="0"/>
              <a:buChar char="•"/>
              <a:defRPr/>
            </a:pPr>
            <a:endParaRPr lang="en-US" sz="1200" dirty="0" smtClean="0"/>
          </a:p>
          <a:p>
            <a:pPr marL="151906" indent="-151906" defTabSz="810166">
              <a:buFont typeface="Arial" panose="020B0604020202020204" pitchFamily="34" charset="0"/>
              <a:buChar char="•"/>
              <a:defRPr/>
            </a:pPr>
            <a:r>
              <a:rPr lang="en-US" sz="1200" dirty="0" smtClean="0"/>
              <a:t>The following is a look at the revenue the program receives over the last couple of years….</a:t>
            </a:r>
            <a:endParaRPr lang="en-ZW" sz="120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900" dirty="0" smtClean="0"/>
              <a:t>DEQ data shows it may cost DEQ ~ $140,000 in staff hours per complex permit modification.   </a:t>
            </a:r>
          </a:p>
          <a:p>
            <a:pPr defTabSz="619232">
              <a:defRPr/>
            </a:pPr>
            <a:endParaRPr lang="en-US" sz="900" dirty="0">
              <a:latin typeface="Times New Roman" panose="02020603050405020304" pitchFamily="18" charset="0"/>
              <a:cs typeface="Times New Roman" panose="02020603050405020304" pitchFamily="18" charset="0"/>
            </a:endParaRPr>
          </a:p>
          <a:p>
            <a:pPr defTabSz="619232">
              <a:defRPr/>
            </a:pPr>
            <a:r>
              <a:rPr lang="en-US" sz="900" dirty="0" smtClean="0">
                <a:latin typeface="Times New Roman" panose="02020603050405020304" pitchFamily="18" charset="0"/>
                <a:cs typeface="Times New Roman" panose="02020603050405020304" pitchFamily="18" charset="0"/>
              </a:rPr>
              <a:t>Although</a:t>
            </a:r>
            <a:r>
              <a:rPr lang="en-US" sz="900" baseline="0" dirty="0" smtClean="0">
                <a:latin typeface="Times New Roman" panose="02020603050405020304" pitchFamily="18" charset="0"/>
                <a:cs typeface="Times New Roman" panose="02020603050405020304" pitchFamily="18" charset="0"/>
              </a:rPr>
              <a:t> it is not a reliable annual revenue we are proposing to increase the </a:t>
            </a:r>
            <a:r>
              <a:rPr lang="en-US" sz="900" dirty="0" smtClean="0">
                <a:latin typeface="Times New Roman" panose="02020603050405020304" pitchFamily="18" charset="0"/>
                <a:cs typeface="Times New Roman" panose="02020603050405020304" pitchFamily="18" charset="0"/>
              </a:rPr>
              <a:t>Permit </a:t>
            </a:r>
            <a:r>
              <a:rPr lang="en-US" sz="900" dirty="0">
                <a:latin typeface="Times New Roman" panose="02020603050405020304" pitchFamily="18" charset="0"/>
                <a:cs typeface="Times New Roman" panose="02020603050405020304" pitchFamily="18" charset="0"/>
              </a:rPr>
              <a:t>modification Fees </a:t>
            </a:r>
            <a:r>
              <a:rPr lang="en-US" sz="900" dirty="0" smtClean="0">
                <a:latin typeface="Times New Roman" panose="02020603050405020304" pitchFamily="18" charset="0"/>
                <a:cs typeface="Times New Roman" panose="02020603050405020304" pitchFamily="18" charset="0"/>
              </a:rPr>
              <a:t>by 59% to adjust for</a:t>
            </a:r>
            <a:r>
              <a:rPr lang="en-US" sz="900" baseline="0" dirty="0" smtClean="0">
                <a:latin typeface="Times New Roman" panose="02020603050405020304" pitchFamily="18" charset="0"/>
                <a:cs typeface="Times New Roman" panose="02020603050405020304" pitchFamily="18" charset="0"/>
              </a:rPr>
              <a:t> the inflation since 1998.</a:t>
            </a:r>
            <a:endParaRPr lang="en-US" sz="900" dirty="0">
              <a:latin typeface="Times New Roman" panose="02020603050405020304" pitchFamily="18" charset="0"/>
              <a:cs typeface="Times New Roman" panose="02020603050405020304" pitchFamily="18" charset="0"/>
            </a:endParaRPr>
          </a:p>
          <a:p>
            <a:endParaRPr lang="en-US" sz="900" dirty="0" smtClean="0"/>
          </a:p>
          <a:p>
            <a:r>
              <a:rPr lang="en-US" sz="900" dirty="0" smtClean="0"/>
              <a:t>Based </a:t>
            </a:r>
            <a:r>
              <a:rPr lang="en-US" sz="900" dirty="0"/>
              <a:t>on </a:t>
            </a:r>
            <a:r>
              <a:rPr lang="en-US" sz="900" dirty="0" smtClean="0"/>
              <a:t>20-year review of all past mod requests,</a:t>
            </a:r>
            <a:r>
              <a:rPr lang="en-US" sz="900" baseline="0" dirty="0" smtClean="0"/>
              <a:t> it is anticipated DEQ could receive up to 3 mod requests a year. </a:t>
            </a:r>
          </a:p>
          <a:p>
            <a:r>
              <a:rPr lang="en-US" sz="900" baseline="0" dirty="0" smtClean="0"/>
              <a:t>A</a:t>
            </a:r>
            <a:r>
              <a:rPr lang="en-US" sz="900" dirty="0" smtClean="0"/>
              <a:t>ssumes we </a:t>
            </a:r>
            <a:r>
              <a:rPr lang="en-US" sz="900" dirty="0"/>
              <a:t>will receive </a:t>
            </a:r>
            <a:r>
              <a:rPr lang="en-US" sz="900" dirty="0" smtClean="0"/>
              <a:t>2-class1s and </a:t>
            </a:r>
            <a:r>
              <a:rPr lang="en-US" sz="900" dirty="0"/>
              <a:t>1-Class </a:t>
            </a:r>
            <a:r>
              <a:rPr lang="en-US" sz="900" dirty="0" smtClean="0"/>
              <a:t>2 mod</a:t>
            </a:r>
            <a:r>
              <a:rPr lang="en-US" sz="900" baseline="0" dirty="0" smtClean="0"/>
              <a:t> requests</a:t>
            </a:r>
            <a:r>
              <a:rPr lang="en-US" sz="900" dirty="0" smtClean="0"/>
              <a:t> for = $33,450 increase </a:t>
            </a:r>
            <a:r>
              <a:rPr lang="en-US" sz="900" dirty="0"/>
              <a:t>based on </a:t>
            </a:r>
            <a:r>
              <a:rPr lang="en-US" sz="900" dirty="0" smtClean="0"/>
              <a:t>twenty-year review</a:t>
            </a:r>
          </a:p>
          <a:p>
            <a:endParaRPr lang="en-US" sz="900" dirty="0"/>
          </a:p>
          <a:p>
            <a:r>
              <a:rPr lang="en-US" sz="900" dirty="0"/>
              <a:t>~~~~~~~~~~~~~~~~~~~~~~~~~~~~~~~~~~~~~~~~~~~~~~~~~~~~~~~~~~~~~~~~~~~~~~</a:t>
            </a:r>
          </a:p>
          <a:p>
            <a:pPr defTabSz="619232">
              <a:defRPr/>
            </a:pPr>
            <a:r>
              <a:rPr lang="en-US" sz="900" i="1" dirty="0" err="1" smtClean="0"/>
              <a:t>S</a:t>
            </a:r>
            <a:r>
              <a:rPr lang="en-US" sz="900" b="1" dirty="0" err="1" smtClean="0">
                <a:latin typeface="Times New Roman" panose="02020603050405020304" pitchFamily="18" charset="0"/>
                <a:cs typeface="Times New Roman" panose="02020603050405020304" pitchFamily="18" charset="0"/>
              </a:rPr>
              <a:t>Summary</a:t>
            </a:r>
            <a:r>
              <a:rPr lang="en-US" sz="900" b="1" dirty="0" smtClean="0">
                <a:latin typeface="Times New Roman" panose="02020603050405020304" pitchFamily="18" charset="0"/>
                <a:cs typeface="Times New Roman" panose="02020603050405020304" pitchFamily="18" charset="0"/>
              </a:rPr>
              <a:t> change</a:t>
            </a:r>
            <a:r>
              <a:rPr lang="en-US" sz="900" b="1" baseline="0" dirty="0" smtClean="0">
                <a:latin typeface="Times New Roman" panose="02020603050405020304" pitchFamily="18" charset="0"/>
                <a:cs typeface="Times New Roman" panose="02020603050405020304" pitchFamily="18" charset="0"/>
              </a:rPr>
              <a:t> old to new: instead of low, med and high workload under current structure we’re removing low and medium for each class to streamline and reflect the actual cost of work. </a:t>
            </a:r>
          </a:p>
          <a:p>
            <a:pPr defTabSz="619232">
              <a:defRPr/>
            </a:pPr>
            <a:endParaRPr lang="en-US" sz="900" b="1" baseline="0" dirty="0" smtClean="0">
              <a:latin typeface="Times New Roman" panose="02020603050405020304" pitchFamily="18" charset="0"/>
              <a:cs typeface="Times New Roman" panose="02020603050405020304" pitchFamily="18" charset="0"/>
            </a:endParaRPr>
          </a:p>
          <a:p>
            <a:pPr defTabSz="619232">
              <a:defRPr/>
            </a:pPr>
            <a:r>
              <a:rPr lang="en-US" sz="900" b="1" baseline="0" dirty="0" smtClean="0">
                <a:latin typeface="Times New Roman" panose="02020603050405020304" pitchFamily="18" charset="0"/>
                <a:cs typeface="Times New Roman" panose="02020603050405020304" pitchFamily="18" charset="0"/>
              </a:rPr>
              <a:t>-Remove current low and medium </a:t>
            </a:r>
          </a:p>
          <a:p>
            <a:pPr defTabSz="619232">
              <a:defRPr/>
            </a:pPr>
            <a:endParaRPr lang="en-US" sz="900" b="1" baseline="0" dirty="0" smtClean="0">
              <a:latin typeface="Times New Roman" panose="02020603050405020304" pitchFamily="18" charset="0"/>
              <a:cs typeface="Times New Roman" panose="02020603050405020304" pitchFamily="18" charset="0"/>
            </a:endParaRPr>
          </a:p>
          <a:p>
            <a:pPr defTabSz="619232">
              <a:defRPr/>
            </a:pPr>
            <a:r>
              <a:rPr lang="en-US" sz="900" b="1" baseline="0" dirty="0" smtClean="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endParaRPr lang="en-US" sz="900" b="1" dirty="0" smtClean="0">
              <a:latin typeface="Times New Roman" panose="02020603050405020304" pitchFamily="18" charset="0"/>
              <a:cs typeface="Times New Roman" panose="02020603050405020304" pitchFamily="18" charset="0"/>
            </a:endParaRPr>
          </a:p>
          <a:p>
            <a:r>
              <a:rPr lang="en-US" sz="900" i="1" dirty="0" err="1" smtClean="0"/>
              <a:t>ource</a:t>
            </a:r>
            <a:r>
              <a:rPr lang="en-US" sz="900" i="1" dirty="0" smtClean="0"/>
              <a:t> </a:t>
            </a:r>
            <a:r>
              <a:rPr lang="en-US" sz="900" i="1" dirty="0"/>
              <a:t>is )breakdown with 181</a:t>
            </a:r>
            <a:r>
              <a:rPr lang="en-US" sz="900" i="1" dirty="0" smtClean="0"/>
              <a:t>%</a:t>
            </a:r>
          </a:p>
          <a:p>
            <a:pPr marL="193510" indent="-193510">
              <a:buFont typeface="Arial" panose="020B0604020202020204" pitchFamily="34" charset="0"/>
              <a:buChar char="•"/>
            </a:pPr>
            <a:r>
              <a:rPr lang="en-US" sz="900" dirty="0" smtClean="0"/>
              <a:t>We recommend having the ability to increase the complex mods to $100,000. </a:t>
            </a:r>
          </a:p>
          <a:p>
            <a:pPr marL="193510" indent="-193510">
              <a:buFont typeface="Arial" panose="020B0604020202020204" pitchFamily="34" charset="0"/>
              <a:buChar char="•"/>
            </a:pPr>
            <a:r>
              <a:rPr lang="en-US" sz="900" dirty="0" smtClean="0"/>
              <a:t>We could charge an initial fee but having the ability to adjust upward</a:t>
            </a:r>
          </a:p>
          <a:p>
            <a:pPr marL="193510" marR="0" lvl="0" indent="-1935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This new method</a:t>
            </a:r>
            <a:r>
              <a:rPr lang="en-US" sz="900" baseline="0" dirty="0" smtClean="0"/>
              <a:t> of removing the low and medium workloads would equal = $40,704 annually or a 422% increase over the current revenue</a:t>
            </a:r>
            <a:endParaRPr lang="en-US" sz="900" dirty="0" smtClean="0"/>
          </a:p>
          <a:p>
            <a:pPr marL="193510" indent="-193510">
              <a:buFont typeface="Arial" panose="020B0604020202020204" pitchFamily="34" charset="0"/>
              <a:buChar char="•"/>
            </a:pPr>
            <a:endParaRPr lang="en-US" sz="900" dirty="0" smtClean="0"/>
          </a:p>
          <a:p>
            <a:endParaRPr lang="en-US" sz="900" dirty="0" smtClean="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3/19/2019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3/19/2019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3/19/2019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3/19/2019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3/19/2019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3/19/2019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3/19/2019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3/19/2019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3/19/2019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8.jpg"/><Relationship Id="rId4" Type="http://schemas.openxmlformats.org/officeDocument/2006/relationships/hyperlink" Target="https://www.oregonlaws.org/ors/466.04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a:t>
            </a:r>
            <a:r>
              <a:rPr lang="en-US" sz="3600" dirty="0" smtClean="0">
                <a:latin typeface="Arial" pitchFamily="34" charset="0"/>
                <a:cs typeface="Arial" pitchFamily="34" charset="0"/>
              </a:rPr>
              <a:t>Proposal</a:t>
            </a:r>
            <a:endParaRPr lang="en-US" sz="3600" dirty="0" smtClean="0">
              <a:latin typeface="Arial" pitchFamily="34" charset="0"/>
              <a:cs typeface="Arial" pitchFamily="34" charset="0"/>
            </a:endParaRP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16-17, </a:t>
            </a:r>
            <a:r>
              <a:rPr lang="en-US" sz="2800" dirty="0" smtClean="0"/>
              <a:t>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a:t>
            </a:r>
            <a:r>
              <a:rPr lang="en-US" sz="2800" dirty="0" smtClean="0"/>
              <a:t>, </a:t>
            </a:r>
            <a:r>
              <a:rPr lang="en-US" sz="2800" dirty="0" smtClean="0"/>
              <a:t>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David Livengood &amp; </a:t>
            </a:r>
            <a:r>
              <a:rPr lang="en-US" sz="1000" dirty="0" smtClean="0">
                <a:latin typeface="Arial" pitchFamily="34" charset="0"/>
                <a:cs typeface="Arial" pitchFamily="34" charset="0"/>
              </a:rPr>
              <a:t>Jeannette Acomb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13</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15</a:t>
            </a:fld>
            <a:endParaRPr lang="en-US" dirty="0"/>
          </a:p>
        </p:txBody>
      </p:sp>
    </p:spTree>
    <p:extLst>
      <p:ext uri="{BB962C8B-B14F-4D97-AF65-F5344CB8AC3E}">
        <p14:creationId xmlns:p14="http://schemas.microsoft.com/office/powerpoint/2010/main" val="1047363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16</a:t>
            </a:fld>
            <a:endParaRPr lang="en-US"/>
          </a:p>
        </p:txBody>
      </p:sp>
    </p:spTree>
    <p:extLst>
      <p:ext uri="{BB962C8B-B14F-4D97-AF65-F5344CB8AC3E}">
        <p14:creationId xmlns:p14="http://schemas.microsoft.com/office/powerpoint/2010/main" val="40253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17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18</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19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a:t>
            </a:fld>
            <a:endParaRPr lang="en-US"/>
          </a:p>
        </p:txBody>
      </p:sp>
    </p:spTree>
    <p:extLst>
      <p:ext uri="{BB962C8B-B14F-4D97-AF65-F5344CB8AC3E}">
        <p14:creationId xmlns:p14="http://schemas.microsoft.com/office/powerpoint/2010/main" val="2339503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21</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23</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24</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25</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22287" y="2881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a:t>
            </a:r>
            <a:r>
              <a:rPr lang="en-US" altLang="en-US" sz="2800" dirty="0" smtClean="0">
                <a:solidFill>
                  <a:schemeClr val="bg1"/>
                </a:solidFill>
                <a:latin typeface="Arial" panose="020B0604020202020204" pitchFamily="34" charset="0"/>
                <a:cs typeface="Arial" panose="020B0604020202020204" pitchFamily="34" charset="0"/>
              </a:rPr>
              <a:t>HW Generator Fees </a:t>
            </a:r>
            <a:r>
              <a:rPr lang="en-US" altLang="en-US" sz="2800" dirty="0" smtClean="0">
                <a:solidFill>
                  <a:schemeClr val="bg1"/>
                </a:solidFill>
                <a:latin typeface="Arial" panose="020B0604020202020204" pitchFamily="34" charset="0"/>
                <a:cs typeface="Arial" panose="020B0604020202020204" pitchFamily="34" charset="0"/>
              </a:rPr>
              <a:t>by the CPI</a:t>
            </a:r>
          </a:p>
        </p:txBody>
      </p:sp>
      <p:sp>
        <p:nvSpPr>
          <p:cNvPr id="3" name="Subtitle 2">
            <a:extLst>
              <a:ext uri="{FF2B5EF4-FFF2-40B4-BE49-F238E27FC236}">
                <a16:creationId xmlns:a16="http://schemas.microsoft.com/office/drawing/2014/main" id="{608C2357-040C-47D5-B5B5-BC395902D2C0}"/>
              </a:ext>
            </a:extLst>
          </p:cNvPr>
          <p:cNvSpPr>
            <a:spLocks noGrp="1"/>
          </p:cNvSpPr>
          <p:nvPr>
            <p:ph type="subTitle" idx="1"/>
          </p:nvPr>
        </p:nvSpPr>
        <p:spPr>
          <a:xfrm>
            <a:off x="990600" y="2362200"/>
            <a:ext cx="7162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a:t>
            </a:r>
            <a:r>
              <a:rPr lang="en-US" sz="1000" dirty="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endParaRPr lang="en-US" altLang="en-US" sz="1800">
              <a:solidFill>
                <a:srgbClr val="FF0000"/>
              </a:solidFill>
            </a:endParaRPr>
          </a:p>
          <a:p>
            <a:pPr eaLnBrk="1" hangingPunct="1">
              <a:spcBef>
                <a:spcPct val="0"/>
              </a:spcBef>
              <a:spcAft>
                <a:spcPts val="600"/>
              </a:spcAft>
              <a:buFontTx/>
              <a:buNone/>
            </a:pPr>
            <a:endParaRPr lang="en-US" altLang="en-US" sz="1800">
              <a:solidFill>
                <a:srgbClr val="FF0000"/>
              </a:solidFill>
            </a:endParaRPr>
          </a:p>
          <a:p>
            <a:pPr eaLnBrk="1" hangingPunct="1">
              <a:spcBef>
                <a:spcPct val="0"/>
              </a:spcBef>
              <a:spcAft>
                <a:spcPts val="600"/>
              </a:spcAft>
              <a:buFont typeface="Wingdings" panose="05000000000000000000" pitchFamily="2" charset="2"/>
              <a:buChar char="Ø"/>
            </a:pPr>
            <a:endParaRPr lang="en-US" altLang="en-US" sz="1800">
              <a:solidFill>
                <a:srgbClr val="FF0000"/>
              </a:solidFill>
            </a:endParaRPr>
          </a:p>
          <a:p>
            <a:pPr eaLnBrk="1" hangingPunct="1">
              <a:spcBef>
                <a:spcPct val="0"/>
              </a:spcBef>
              <a:spcAft>
                <a:spcPts val="600"/>
              </a:spcAft>
              <a:buFont typeface="Wingdings" panose="05000000000000000000" pitchFamily="2" charset="2"/>
              <a:buChar char="Ø"/>
            </a:pPr>
            <a:endParaRPr lang="en-US" altLang="en-US" sz="1800">
              <a:solidFill>
                <a:srgbClr val="FF0000"/>
              </a:solidFill>
            </a:endParaRPr>
          </a:p>
        </p:txBody>
      </p:sp>
      <p:graphicFrame>
        <p:nvGraphicFramePr>
          <p:cNvPr id="7" name="Table 6">
            <a:extLst>
              <a:ext uri="{FF2B5EF4-FFF2-40B4-BE49-F238E27FC236}">
                <a16:creationId xmlns:a16="http://schemas.microsoft.com/office/drawing/2014/main" id="{CC769D75-ACF3-4CF1-B8A9-48D4763EB83F}"/>
              </a:ext>
            </a:extLst>
          </p:cNvPr>
          <p:cNvGraphicFramePr>
            <a:graphicFrameLocks noGrp="1"/>
          </p:cNvGraphicFramePr>
          <p:nvPr>
            <p:extLst>
              <p:ext uri="{D42A27DB-BD31-4B8C-83A1-F6EECF244321}">
                <p14:modId xmlns:p14="http://schemas.microsoft.com/office/powerpoint/2010/main" val="2163013400"/>
              </p:ext>
            </p:extLst>
          </p:nvPr>
        </p:nvGraphicFramePr>
        <p:xfrm>
          <a:off x="541337" y="1507331"/>
          <a:ext cx="8058149" cy="4207667"/>
        </p:xfrm>
        <a:graphic>
          <a:graphicData uri="http://schemas.openxmlformats.org/drawingml/2006/table">
            <a:tbl>
              <a:tblPr/>
              <a:tblGrid>
                <a:gridCol w="2874697">
                  <a:extLst>
                    <a:ext uri="{9D8B030D-6E8A-4147-A177-3AD203B41FA5}">
                      <a16:colId xmlns:a16="http://schemas.microsoft.com/office/drawing/2014/main" val="1910387506"/>
                    </a:ext>
                  </a:extLst>
                </a:gridCol>
                <a:gridCol w="1645897">
                  <a:extLst>
                    <a:ext uri="{9D8B030D-6E8A-4147-A177-3AD203B41FA5}">
                      <a16:colId xmlns:a16="http://schemas.microsoft.com/office/drawing/2014/main" val="201580557"/>
                    </a:ext>
                  </a:extLst>
                </a:gridCol>
                <a:gridCol w="1720318">
                  <a:extLst>
                    <a:ext uri="{9D8B030D-6E8A-4147-A177-3AD203B41FA5}">
                      <a16:colId xmlns:a16="http://schemas.microsoft.com/office/drawing/2014/main" val="2544901848"/>
                    </a:ext>
                  </a:extLst>
                </a:gridCol>
                <a:gridCol w="1730702">
                  <a:extLst>
                    <a:ext uri="{9D8B030D-6E8A-4147-A177-3AD203B41FA5}">
                      <a16:colId xmlns:a16="http://schemas.microsoft.com/office/drawing/2014/main" val="2237200"/>
                    </a:ext>
                  </a:extLst>
                </a:gridCol>
                <a:gridCol w="86535">
                  <a:extLst>
                    <a:ext uri="{9D8B030D-6E8A-4147-A177-3AD203B41FA5}">
                      <a16:colId xmlns:a16="http://schemas.microsoft.com/office/drawing/2014/main" val="932105075"/>
                    </a:ext>
                  </a:extLst>
                </a:gridCol>
              </a:tblGrid>
              <a:tr h="321111">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300" b="1" i="0" u="none" strike="noStrike" cap="none" normalizeH="0" baseline="0" dirty="0">
                          <a:ln>
                            <a:noFill/>
                          </a:ln>
                          <a:solidFill>
                            <a:srgbClr val="FFFFFF"/>
                          </a:solidFill>
                          <a:effectLst/>
                          <a:latin typeface="Cambria" panose="02040503050406030204" pitchFamily="18" charset="0"/>
                          <a:ea typeface="Times New Roman" panose="02020603050405020304" pitchFamily="18" charset="0"/>
                          <a:cs typeface="Cambria" panose="02040503050406030204" pitchFamily="18" charset="0"/>
                        </a:rPr>
                        <a:t>Title V Permit Fees</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0808818"/>
                  </a:ext>
                </a:extLst>
              </a:tr>
              <a:tr h="67359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Proposed </a:t>
                      </a: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3-year increase final 2021 </a:t>
                      </a: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Estimated Proposed 2019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DFF1E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rgbClr val="DFF1E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extLst>
                  <a:ext uri="{0D108BD9-81ED-4DB2-BD59-A6C34878D82A}">
                    <a16:rowId xmlns:a16="http://schemas.microsoft.com/office/drawing/2014/main" val="1481847117"/>
                  </a:ext>
                </a:extLst>
              </a:tr>
              <a:tr h="330339">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Activity Verification Fee – Base</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2700" cap="flat" cmpd="sng" algn="ctr">
                      <a:solidFill>
                        <a:srgbClr val="DFF1E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rgbClr val="DFF1E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extLst>
                  <a:ext uri="{0D108BD9-81ED-4DB2-BD59-A6C34878D82A}">
                    <a16:rowId xmlns:a16="http://schemas.microsoft.com/office/drawing/2014/main" val="2245539287"/>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Large Quantity Generator Fee     </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$8,331</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5457822"/>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$62.98</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537011"/>
                  </a:ext>
                </a:extLst>
              </a:tr>
              <a:tr h="330339">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Specific Activity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2700" cap="flat" cmpd="sng" algn="ctr">
                      <a:solidFill>
                        <a:srgbClr val="DFF1E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rgbClr val="DFF1E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extLst>
                  <a:ext uri="{0D108BD9-81ED-4DB2-BD59-A6C34878D82A}">
                    <a16:rowId xmlns:a16="http://schemas.microsoft.com/office/drawing/2014/main" val="3535482972"/>
                  </a:ext>
                </a:extLst>
              </a:tr>
              <a:tr h="57024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Administrative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Amendment</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$488</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$498</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$507</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2992908"/>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Simple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Modification</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$1,953</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$1,992</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$2,031</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6461289"/>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Moderate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Modification</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$14,653</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$14,944</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$15,241</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729587"/>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Complex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Modification</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$29,306</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$29,888</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$30,482</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3140003"/>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Ambient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Air Monitoring Review</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$3,907</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$3,985</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$4,064</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7760347"/>
                  </a:ext>
                </a:extLst>
              </a:tr>
            </a:tbl>
          </a:graphicData>
        </a:graphic>
      </p:graphicFrame>
    </p:spTree>
    <p:extLst>
      <p:ext uri="{BB962C8B-B14F-4D97-AF65-F5344CB8AC3E}">
        <p14:creationId xmlns:p14="http://schemas.microsoft.com/office/powerpoint/2010/main" val="304936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3</a:t>
            </a:fld>
            <a:endParaRPr lang="en-US"/>
          </a:p>
        </p:txBody>
      </p:sp>
    </p:spTree>
    <p:extLst>
      <p:ext uri="{BB962C8B-B14F-4D97-AF65-F5344CB8AC3E}">
        <p14:creationId xmlns:p14="http://schemas.microsoft.com/office/powerpoint/2010/main" val="2745379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22287" y="2881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a:t>
            </a:r>
            <a:r>
              <a:rPr lang="en-US" altLang="en-US" sz="2800" dirty="0" smtClean="0">
                <a:solidFill>
                  <a:schemeClr val="bg1"/>
                </a:solidFill>
                <a:latin typeface="Arial" panose="020B0604020202020204" pitchFamily="34" charset="0"/>
                <a:cs typeface="Arial" panose="020B0604020202020204" pitchFamily="34" charset="0"/>
              </a:rPr>
              <a:t>HW Generator Fees </a:t>
            </a:r>
            <a:r>
              <a:rPr lang="en-US" altLang="en-US" sz="2800" dirty="0" smtClean="0">
                <a:solidFill>
                  <a:schemeClr val="bg1"/>
                </a:solidFill>
                <a:latin typeface="Arial" panose="020B0604020202020204" pitchFamily="34" charset="0"/>
                <a:cs typeface="Arial" panose="020B0604020202020204" pitchFamily="34" charset="0"/>
              </a:rPr>
              <a:t>by the CPI</a:t>
            </a:r>
          </a:p>
        </p:txBody>
      </p:sp>
      <p:sp>
        <p:nvSpPr>
          <p:cNvPr id="3" name="Subtitle 2">
            <a:extLst>
              <a:ext uri="{FF2B5EF4-FFF2-40B4-BE49-F238E27FC236}">
                <a16:creationId xmlns:a16="http://schemas.microsoft.com/office/drawing/2014/main" id="{608C2357-040C-47D5-B5B5-BC395902D2C0}"/>
              </a:ext>
            </a:extLst>
          </p:cNvPr>
          <p:cNvSpPr>
            <a:spLocks noGrp="1"/>
          </p:cNvSpPr>
          <p:nvPr>
            <p:ph type="subTitle" idx="1"/>
          </p:nvPr>
        </p:nvSpPr>
        <p:spPr>
          <a:xfrm>
            <a:off x="990600" y="2362200"/>
            <a:ext cx="7162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a:t>
            </a:r>
            <a:r>
              <a:rPr lang="en-US" sz="1000" dirty="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endParaRPr lang="en-US" altLang="en-US" sz="1800">
              <a:solidFill>
                <a:srgbClr val="FF0000"/>
              </a:solidFill>
            </a:endParaRPr>
          </a:p>
          <a:p>
            <a:pPr eaLnBrk="1" hangingPunct="1">
              <a:spcBef>
                <a:spcPct val="0"/>
              </a:spcBef>
              <a:spcAft>
                <a:spcPts val="600"/>
              </a:spcAft>
              <a:buFontTx/>
              <a:buNone/>
            </a:pPr>
            <a:endParaRPr lang="en-US" altLang="en-US" sz="1800">
              <a:solidFill>
                <a:srgbClr val="FF0000"/>
              </a:solidFill>
            </a:endParaRPr>
          </a:p>
          <a:p>
            <a:pPr eaLnBrk="1" hangingPunct="1">
              <a:spcBef>
                <a:spcPct val="0"/>
              </a:spcBef>
              <a:spcAft>
                <a:spcPts val="600"/>
              </a:spcAft>
              <a:buFont typeface="Wingdings" panose="05000000000000000000" pitchFamily="2" charset="2"/>
              <a:buChar char="Ø"/>
            </a:pPr>
            <a:endParaRPr lang="en-US" altLang="en-US" sz="1800">
              <a:solidFill>
                <a:srgbClr val="FF0000"/>
              </a:solidFill>
            </a:endParaRPr>
          </a:p>
          <a:p>
            <a:pPr eaLnBrk="1" hangingPunct="1">
              <a:spcBef>
                <a:spcPct val="0"/>
              </a:spcBef>
              <a:spcAft>
                <a:spcPts val="600"/>
              </a:spcAft>
              <a:buFont typeface="Wingdings" panose="05000000000000000000" pitchFamily="2" charset="2"/>
              <a:buChar char="Ø"/>
            </a:pPr>
            <a:endParaRPr lang="en-US" altLang="en-US" sz="1800">
              <a:solidFill>
                <a:srgbClr val="FF0000"/>
              </a:solidFill>
            </a:endParaRPr>
          </a:p>
        </p:txBody>
      </p:sp>
      <p:graphicFrame>
        <p:nvGraphicFramePr>
          <p:cNvPr id="7" name="Table 6">
            <a:extLst>
              <a:ext uri="{FF2B5EF4-FFF2-40B4-BE49-F238E27FC236}">
                <a16:creationId xmlns:a16="http://schemas.microsoft.com/office/drawing/2014/main" id="{CC769D75-ACF3-4CF1-B8A9-48D4763EB83F}"/>
              </a:ext>
            </a:extLst>
          </p:cNvPr>
          <p:cNvGraphicFramePr>
            <a:graphicFrameLocks noGrp="1"/>
          </p:cNvGraphicFramePr>
          <p:nvPr>
            <p:extLst>
              <p:ext uri="{D42A27DB-BD31-4B8C-83A1-F6EECF244321}">
                <p14:modId xmlns:p14="http://schemas.microsoft.com/office/powerpoint/2010/main" val="2423430505"/>
              </p:ext>
            </p:extLst>
          </p:nvPr>
        </p:nvGraphicFramePr>
        <p:xfrm>
          <a:off x="541337" y="1507331"/>
          <a:ext cx="8058149" cy="4207667"/>
        </p:xfrm>
        <a:graphic>
          <a:graphicData uri="http://schemas.openxmlformats.org/drawingml/2006/table">
            <a:tbl>
              <a:tblPr/>
              <a:tblGrid>
                <a:gridCol w="2874697">
                  <a:extLst>
                    <a:ext uri="{9D8B030D-6E8A-4147-A177-3AD203B41FA5}">
                      <a16:colId xmlns:a16="http://schemas.microsoft.com/office/drawing/2014/main" val="1910387506"/>
                    </a:ext>
                  </a:extLst>
                </a:gridCol>
                <a:gridCol w="1645897">
                  <a:extLst>
                    <a:ext uri="{9D8B030D-6E8A-4147-A177-3AD203B41FA5}">
                      <a16:colId xmlns:a16="http://schemas.microsoft.com/office/drawing/2014/main" val="201580557"/>
                    </a:ext>
                  </a:extLst>
                </a:gridCol>
                <a:gridCol w="1720318">
                  <a:extLst>
                    <a:ext uri="{9D8B030D-6E8A-4147-A177-3AD203B41FA5}">
                      <a16:colId xmlns:a16="http://schemas.microsoft.com/office/drawing/2014/main" val="2544901848"/>
                    </a:ext>
                  </a:extLst>
                </a:gridCol>
                <a:gridCol w="1730702">
                  <a:extLst>
                    <a:ext uri="{9D8B030D-6E8A-4147-A177-3AD203B41FA5}">
                      <a16:colId xmlns:a16="http://schemas.microsoft.com/office/drawing/2014/main" val="2237200"/>
                    </a:ext>
                  </a:extLst>
                </a:gridCol>
                <a:gridCol w="86535">
                  <a:extLst>
                    <a:ext uri="{9D8B030D-6E8A-4147-A177-3AD203B41FA5}">
                      <a16:colId xmlns:a16="http://schemas.microsoft.com/office/drawing/2014/main" val="932105075"/>
                    </a:ext>
                  </a:extLst>
                </a:gridCol>
              </a:tblGrid>
              <a:tr h="321111">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300" b="1" i="0" u="none" strike="noStrike" cap="none" normalizeH="0" baseline="0" dirty="0">
                          <a:ln>
                            <a:noFill/>
                          </a:ln>
                          <a:solidFill>
                            <a:srgbClr val="FFFFFF"/>
                          </a:solidFill>
                          <a:effectLst/>
                          <a:latin typeface="Cambria" panose="02040503050406030204" pitchFamily="18" charset="0"/>
                          <a:ea typeface="Times New Roman" panose="02020603050405020304" pitchFamily="18" charset="0"/>
                          <a:cs typeface="Cambria" panose="02040503050406030204" pitchFamily="18" charset="0"/>
                        </a:rPr>
                        <a:t>Title V Permit Fees</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0808818"/>
                  </a:ext>
                </a:extLst>
              </a:tr>
              <a:tr h="67359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Proposed 2018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Estimated Proposed 2019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DFF1E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rgbClr val="DFF1E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extLst>
                  <a:ext uri="{0D108BD9-81ED-4DB2-BD59-A6C34878D82A}">
                    <a16:rowId xmlns:a16="http://schemas.microsoft.com/office/drawing/2014/main" val="1481847117"/>
                  </a:ext>
                </a:extLst>
              </a:tr>
              <a:tr h="330339">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Annual Title V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2700" cap="flat" cmpd="sng" algn="ctr">
                      <a:solidFill>
                        <a:srgbClr val="DFF1E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rgbClr val="DFF1E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extLst>
                  <a:ext uri="{0D108BD9-81ED-4DB2-BD59-A6C34878D82A}">
                    <a16:rowId xmlns:a16="http://schemas.microsoft.com/office/drawing/2014/main" val="2245539287"/>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Annual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Base Fee </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$8,010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$8,169</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$8,331</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5457822"/>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Emission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Fee </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$60.56  per ton</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$61.76</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$62.98</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537011"/>
                  </a:ext>
                </a:extLst>
              </a:tr>
              <a:tr h="330339">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Specific Activity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2700" cap="flat" cmpd="sng" algn="ctr">
                      <a:solidFill>
                        <a:srgbClr val="DFF1E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rgbClr val="DFF1E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1EB"/>
                    </a:solidFill>
                  </a:tcPr>
                </a:tc>
                <a:extLst>
                  <a:ext uri="{0D108BD9-81ED-4DB2-BD59-A6C34878D82A}">
                    <a16:rowId xmlns:a16="http://schemas.microsoft.com/office/drawing/2014/main" val="3535482972"/>
                  </a:ext>
                </a:extLst>
              </a:tr>
              <a:tr h="57024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Administrative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Amendment</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$488</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$498</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$507</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2992908"/>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Simple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Modification</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$1,953</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$1,992</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$2,031</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6461289"/>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Moderate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Modification</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$14,653</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$14,944</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$15,241</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729587"/>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Complex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Modification</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$29,306</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$29,888</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$30,482</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3140003"/>
                  </a:ext>
                </a:extLst>
              </a:tr>
              <a:tr h="330339">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Ambient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Air Monitoring Review</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$3,907</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$3,985</a:t>
                      </a:r>
                      <a:endParaRPr kumimoji="0" lang="en-US"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$4,064</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890" marR="8890" marT="8890" marB="8890" horzOverflow="overflow">
                    <a:lnL w="12700" cap="flat" cmpd="sng" algn="ctr">
                      <a:solidFill>
                        <a:srgbClr val="FFFFFF"/>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7760347"/>
                  </a:ext>
                </a:extLst>
              </a:tr>
            </a:tbl>
          </a:graphicData>
        </a:graphic>
      </p:graphicFrame>
    </p:spTree>
    <p:extLst>
      <p:ext uri="{BB962C8B-B14F-4D97-AF65-F5344CB8AC3E}">
        <p14:creationId xmlns:p14="http://schemas.microsoft.com/office/powerpoint/2010/main" val="673045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34</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72"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39</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41</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43</a:t>
            </a:fld>
            <a:endParaRPr lang="en-US"/>
          </a:p>
        </p:txBody>
      </p:sp>
    </p:spTree>
    <p:extLst>
      <p:ext uri="{BB962C8B-B14F-4D97-AF65-F5344CB8AC3E}">
        <p14:creationId xmlns:p14="http://schemas.microsoft.com/office/powerpoint/2010/main" val="350553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44</a:t>
            </a:fld>
            <a:endParaRPr lang="en-US"/>
          </a:p>
        </p:txBody>
      </p:sp>
    </p:spTree>
    <p:extLst>
      <p:ext uri="{BB962C8B-B14F-4D97-AF65-F5344CB8AC3E}">
        <p14:creationId xmlns:p14="http://schemas.microsoft.com/office/powerpoint/2010/main" val="3222172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3535818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46</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47</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48</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288094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50</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51</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52</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53</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54</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55</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57</a:t>
            </a:fld>
            <a:endParaRPr lang="en-US"/>
          </a:p>
        </p:txBody>
      </p:sp>
    </p:spTree>
    <p:extLst>
      <p:ext uri="{BB962C8B-B14F-4D97-AF65-F5344CB8AC3E}">
        <p14:creationId xmlns:p14="http://schemas.microsoft.com/office/powerpoint/2010/main" val="4074149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59</a:t>
            </a:fld>
            <a:endParaRPr lang="en-US"/>
          </a:p>
        </p:txBody>
      </p:sp>
    </p:spTree>
    <p:extLst>
      <p:ext uri="{BB962C8B-B14F-4D97-AF65-F5344CB8AC3E}">
        <p14:creationId xmlns:p14="http://schemas.microsoft.com/office/powerpoint/2010/main" val="109528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solidFill>
              <a:srgbClr val="FF0000"/>
            </a:solid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61</a:t>
            </a:fld>
            <a:endParaRPr lang="en-US"/>
          </a:p>
        </p:txBody>
      </p:sp>
    </p:spTree>
    <p:extLst>
      <p:ext uri="{BB962C8B-B14F-4D97-AF65-F5344CB8AC3E}">
        <p14:creationId xmlns:p14="http://schemas.microsoft.com/office/powerpoint/2010/main" val="32713102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8</a:t>
            </a:fld>
            <a:endParaRPr lang="en-US"/>
          </a:p>
        </p:txBody>
      </p:sp>
    </p:spTree>
    <p:extLst>
      <p:ext uri="{BB962C8B-B14F-4D97-AF65-F5344CB8AC3E}">
        <p14:creationId xmlns:p14="http://schemas.microsoft.com/office/powerpoint/2010/main" val="414359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08E9712-6773-4FFB-ADC9-C64986663FE9}"/>
</file>

<file path=customXml/itemProps2.xml><?xml version="1.0" encoding="utf-8"?>
<ds:datastoreItem xmlns:ds="http://schemas.openxmlformats.org/officeDocument/2006/customXml" ds:itemID="{F1B93BE5-F755-4291-BA7D-567C6ADDBC7B}"/>
</file>

<file path=customXml/itemProps3.xml><?xml version="1.0" encoding="utf-8"?>
<ds:datastoreItem xmlns:ds="http://schemas.openxmlformats.org/officeDocument/2006/customXml" ds:itemID="{54594EC8-188C-4366-83D5-656EE16AC4AD}"/>
</file>

<file path=docProps/app.xml><?xml version="1.0" encoding="utf-8"?>
<Properties xmlns="http://schemas.openxmlformats.org/officeDocument/2006/extended-properties" xmlns:vt="http://schemas.openxmlformats.org/officeDocument/2006/docPropsVTypes">
  <Template>Facet</Template>
  <TotalTime>8238</TotalTime>
  <Words>10404</Words>
  <Application>Microsoft Office PowerPoint</Application>
  <PresentationFormat>On-screen Show (4:3)</PresentationFormat>
  <Paragraphs>1861</Paragraphs>
  <Slides>64</Slides>
  <Notes>64</Notes>
  <HiddenSlides>6</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5" baseType="lpstr">
      <vt:lpstr>Arial</vt:lpstr>
      <vt:lpstr>Calibri</vt:lpstr>
      <vt:lpstr>Cambria</vt:lpstr>
      <vt:lpstr>Century Gothic</vt:lpstr>
      <vt:lpstr>Courier New</vt:lpstr>
      <vt:lpstr>Symbol</vt:lpstr>
      <vt:lpstr>Times New Roman</vt:lpstr>
      <vt:lpstr>Wingdings</vt:lpstr>
      <vt:lpstr>Office Theme</vt:lpstr>
      <vt:lpstr>1_Office Theme</vt:lpstr>
      <vt:lpstr>Worksheet</vt:lpstr>
      <vt:lpstr>Hazardous Waste</vt:lpstr>
      <vt:lpstr>Proposed Annual Compliance Determination Fee </vt:lpstr>
      <vt:lpstr>Introduce Permit Key Questions</vt:lpstr>
      <vt:lpstr>Permit Annual Funding</vt:lpstr>
      <vt:lpstr>Permitting Annual Fee Proposal - #1</vt:lpstr>
      <vt:lpstr>Permitting Annual Fee Proposal - #2</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Increase HW Generator Fees by the CPI</vt:lpstr>
      <vt:lpstr>Increase HW Generator Fees by the CPI</vt:lpstr>
      <vt:lpstr>Current Generator Fee Formula</vt:lpstr>
      <vt:lpstr>Proposed Changes to Generator Fee Formula</vt:lpstr>
      <vt:lpstr>Generator Invoice -Current Example</vt:lpstr>
      <vt:lpstr>Phased-In Annual Activity Verification Fee</vt:lpstr>
      <vt:lpstr>Phased-In Annual Activity Verification Fee</vt:lpstr>
      <vt:lpstr>Management Method Factor Proposal</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Contacts</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320</cp:revision>
  <dcterms:created xsi:type="dcterms:W3CDTF">2018-10-03T15:46:23Z</dcterms:created>
  <dcterms:modified xsi:type="dcterms:W3CDTF">2019-03-19T22:51:44Z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