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 id="2147483684" r:id="rId6"/>
  </p:sldMasterIdLst>
  <p:notesMasterIdLst>
    <p:notesMasterId r:id="rId41"/>
  </p:notesMasterIdLst>
  <p:sldIdLst>
    <p:sldId id="399" r:id="rId7"/>
    <p:sldId id="411" r:id="rId8"/>
    <p:sldId id="407" r:id="rId9"/>
    <p:sldId id="406" r:id="rId10"/>
    <p:sldId id="410" r:id="rId11"/>
    <p:sldId id="412" r:id="rId12"/>
    <p:sldId id="409" r:id="rId13"/>
    <p:sldId id="333" r:id="rId14"/>
    <p:sldId id="408" r:id="rId15"/>
    <p:sldId id="331" r:id="rId16"/>
    <p:sldId id="352" r:id="rId17"/>
    <p:sldId id="301" r:id="rId18"/>
    <p:sldId id="298" r:id="rId19"/>
    <p:sldId id="291" r:id="rId20"/>
    <p:sldId id="392" r:id="rId21"/>
    <p:sldId id="345" r:id="rId22"/>
    <p:sldId id="299" r:id="rId23"/>
    <p:sldId id="319" r:id="rId24"/>
    <p:sldId id="268" r:id="rId25"/>
    <p:sldId id="385" r:id="rId26"/>
    <p:sldId id="390" r:id="rId27"/>
    <p:sldId id="370" r:id="rId28"/>
    <p:sldId id="375" r:id="rId29"/>
    <p:sldId id="397" r:id="rId30"/>
    <p:sldId id="398" r:id="rId31"/>
    <p:sldId id="414" r:id="rId32"/>
    <p:sldId id="415" r:id="rId33"/>
    <p:sldId id="401" r:id="rId34"/>
    <p:sldId id="400" r:id="rId35"/>
    <p:sldId id="413" r:id="rId36"/>
    <p:sldId id="351" r:id="rId37"/>
    <p:sldId id="393" r:id="rId38"/>
    <p:sldId id="394" r:id="rId39"/>
    <p:sldId id="33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9C3"/>
    <a:srgbClr val="00CC00"/>
    <a:srgbClr val="7452B7"/>
    <a:srgbClr val="7452B9"/>
    <a:srgbClr val="DFF1EB"/>
    <a:srgbClr val="439777"/>
    <a:srgbClr val="C5E5D9"/>
    <a:srgbClr val="9FD5C0"/>
    <a:srgbClr val="008272"/>
    <a:srgbClr val="C3D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72" autoAdjust="0"/>
    <p:restoredTop sz="33148" autoAdjust="0"/>
  </p:normalViewPr>
  <p:slideViewPr>
    <p:cSldViewPr>
      <p:cViewPr>
        <p:scale>
          <a:sx n="80" d="100"/>
          <a:sy n="80" d="100"/>
        </p:scale>
        <p:origin x="3030" y="-396"/>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6138"/>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452B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69C-48DE-9FBB-2E89CC56C47E}"/>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69C-48DE-9FBB-2E89CC56C47E}"/>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69C-48DE-9FBB-2E89CC56C47E}"/>
              </c:ext>
            </c:extLst>
          </c:dPt>
          <c:dPt>
            <c:idx val="3"/>
            <c:bubble3D val="0"/>
            <c:spPr>
              <a:solidFill>
                <a:srgbClr val="7452B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69C-48DE-9FBB-2E89CC56C47E}"/>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fld id="{0BD86B71-6273-4C55-91DB-B4E12D22B20B}" type="CATEGORYNAME">
                      <a:rPr lang="en-US" sz="1600">
                        <a:solidFill>
                          <a:schemeClr val="bg1">
                            <a:lumMod val="65000"/>
                          </a:schemeClr>
                        </a:solidFill>
                      </a:rPr>
                      <a:pPr>
                        <a:defRPr>
                          <a:solidFill>
                            <a:schemeClr val="bg1">
                              <a:lumMod val="65000"/>
                            </a:schemeClr>
                          </a:solidFill>
                        </a:defRPr>
                      </a:pPr>
                      <a:t>[CATEGORY NAME]</a:t>
                    </a:fld>
                    <a:r>
                      <a:rPr lang="en-US" sz="1600" baseline="0" dirty="0">
                        <a:solidFill>
                          <a:schemeClr val="bg1">
                            <a:lumMod val="65000"/>
                          </a:schemeClr>
                        </a:solidFill>
                      </a:rPr>
                      <a:t>
</a:t>
                    </a:r>
                    <a:fld id="{19E233D8-5661-41DA-BD19-CBBBCAC43EB0}" type="PERCENTAGE">
                      <a:rPr lang="en-US" sz="1600" baseline="0">
                        <a:solidFill>
                          <a:schemeClr val="bg1">
                            <a:lumMod val="65000"/>
                          </a:schemeClr>
                        </a:solidFill>
                      </a:rPr>
                      <a:pPr>
                        <a:defRPr>
                          <a:solidFill>
                            <a:schemeClr val="bg1">
                              <a:lumMod val="65000"/>
                            </a:schemeClr>
                          </a:solidFill>
                        </a:defRPr>
                      </a:pPr>
                      <a:t>[PERCENTAGE]</a:t>
                    </a:fld>
                    <a:endParaRPr lang="en-US" sz="1600" baseline="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B69C-48DE-9FBB-2E89CC56C47E}"/>
                </c:ext>
              </c:extLst>
            </c:dLbl>
            <c:dLbl>
              <c:idx val="1"/>
              <c:layout>
                <c:manualLayout>
                  <c:x val="-9.0119417643772758E-3"/>
                  <c:y val="-6.5756073666279016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fld id="{85D0821D-6814-4049-B23C-518D2DFF4355}" type="CATEGORYNAME">
                      <a:rPr lang="en-US" sz="1600" b="1">
                        <a:solidFill>
                          <a:schemeClr val="bg1">
                            <a:lumMod val="65000"/>
                          </a:schemeClr>
                        </a:solidFill>
                      </a:rPr>
                      <a:pPr>
                        <a:defRPr>
                          <a:solidFill>
                            <a:schemeClr val="bg1">
                              <a:lumMod val="65000"/>
                            </a:schemeClr>
                          </a:solidFill>
                        </a:defRPr>
                      </a:pPr>
                      <a:t>[CATEGORY NAME]</a:t>
                    </a:fld>
                    <a:r>
                      <a:rPr lang="en-US" sz="1600" b="1" dirty="0">
                        <a:solidFill>
                          <a:schemeClr val="bg1">
                            <a:lumMod val="65000"/>
                          </a:schemeClr>
                        </a:solidFill>
                      </a:rPr>
                      <a:t>
</a:t>
                    </a:r>
                    <a:fld id="{D4C10EB3-896D-4171-B29D-6BAAD744AD15}" type="PERCENTAGE">
                      <a:rPr lang="en-US" sz="1600" b="1">
                        <a:solidFill>
                          <a:schemeClr val="bg1">
                            <a:lumMod val="65000"/>
                          </a:schemeClr>
                        </a:solidFill>
                      </a:rPr>
                      <a:pPr>
                        <a:defRPr>
                          <a:solidFill>
                            <a:schemeClr val="bg1">
                              <a:lumMod val="65000"/>
                            </a:schemeClr>
                          </a:solidFill>
                        </a:defRPr>
                      </a:pPr>
                      <a:t>[PERCENTAGE]</a:t>
                    </a:fld>
                    <a:endParaRPr lang="en-US" sz="1600" b="1" dirty="0">
                      <a:solidFill>
                        <a:schemeClr val="bg1">
                          <a:lumMod val="65000"/>
                        </a:schemeClr>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 xmlns:c16="http://schemas.microsoft.com/office/drawing/2014/chart" uri="{C3380CC4-5D6E-409C-BE32-E72D297353CC}">
                  <c16:uniqueId val="{00000003-B69C-48DE-9FBB-2E89CC56C47E}"/>
                </c:ext>
              </c:extLst>
            </c:dLbl>
            <c:dLbl>
              <c:idx val="2"/>
              <c:layout>
                <c:manualLayout>
                  <c:x val="0.1301753641088981"/>
                  <c:y val="-0.1169106837097879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r>
                      <a:rPr lang="en-US" sz="1600" dirty="0">
                        <a:solidFill>
                          <a:schemeClr val="bg1">
                            <a:lumMod val="65000"/>
                          </a:schemeClr>
                        </a:solidFill>
                      </a:rPr>
                      <a:t>HW Tip Fees
</a:t>
                    </a:r>
                    <a:fld id="{4FE64204-8FBC-498C-8BCF-7D923786657D}" type="PERCENTAGE">
                      <a:rPr lang="en-US" sz="1600">
                        <a:solidFill>
                          <a:schemeClr val="bg1">
                            <a:lumMod val="65000"/>
                          </a:schemeClr>
                        </a:solidFill>
                      </a:rPr>
                      <a:pPr>
                        <a:defRPr>
                          <a:solidFill>
                            <a:schemeClr val="bg1">
                              <a:lumMod val="65000"/>
                            </a:schemeClr>
                          </a:solidFill>
                        </a:defRPr>
                      </a:pPr>
                      <a:t>[PERCENTAGE]</a:t>
                    </a:fld>
                    <a:endParaRPr lang="en-US" sz="160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69C-48DE-9FBB-2E89CC56C47E}"/>
                </c:ext>
              </c:extLst>
            </c:dLbl>
            <c:dLbl>
              <c:idx val="3"/>
              <c:layout>
                <c:manualLayout>
                  <c:x val="0.12840897938511095"/>
                  <c:y val="5.7535471109589559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fld id="{FC5266E8-FF4C-4981-A6EC-9B70B2E82CBD}" type="CATEGORYNAME">
                      <a:rPr lang="en-US" sz="1600">
                        <a:solidFill>
                          <a:schemeClr val="bg1">
                            <a:lumMod val="65000"/>
                          </a:schemeClr>
                        </a:solidFill>
                      </a:rPr>
                      <a:pPr>
                        <a:defRPr>
                          <a:solidFill>
                            <a:schemeClr val="bg1">
                              <a:lumMod val="65000"/>
                            </a:schemeClr>
                          </a:solidFill>
                        </a:defRPr>
                      </a:pPr>
                      <a:t>[CATEGORY NAME]</a:t>
                    </a:fld>
                    <a:r>
                      <a:rPr lang="en-US" sz="1600" dirty="0">
                        <a:solidFill>
                          <a:schemeClr val="bg1">
                            <a:lumMod val="65000"/>
                          </a:schemeClr>
                        </a:solidFill>
                      </a:rPr>
                      <a:t>
</a:t>
                    </a:r>
                    <a:r>
                      <a:rPr lang="en-US" sz="1600" dirty="0" smtClean="0">
                        <a:solidFill>
                          <a:schemeClr val="bg1">
                            <a:lumMod val="65000"/>
                          </a:schemeClr>
                        </a:solidFill>
                      </a:rPr>
                      <a:t>10%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69C-48DE-9FBB-2E89CC56C47E}"/>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69C-48DE-9FBB-2E89CC56C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B69C-48DE-9FBB-2E89CC56C47E}"/>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B69C-48DE-9FBB-2E89CC56C47E}"/>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B69C-48DE-9FBB-2E89CC56C47E}"/>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explosion val="2"/>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44-4250-9E92-7899D31B1C38}"/>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44-4250-9E92-7899D31B1C38}"/>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844-4250-9E92-7899D31B1C38}"/>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844-4250-9E92-7899D31B1C38}"/>
              </c:ext>
            </c:extLst>
          </c:dPt>
          <c:dLbls>
            <c:dLbl>
              <c:idx val="0"/>
              <c:layout>
                <c:manualLayout>
                  <c:x val="-0.19747651947918288"/>
                  <c:y val="0.107854003682220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7844-4250-9E92-7899D31B1C38}"/>
                </c:ext>
              </c:extLst>
            </c:dLbl>
            <c:dLbl>
              <c:idx val="1"/>
              <c:delete val="1"/>
              <c:extLst>
                <c:ext xmlns:c15="http://schemas.microsoft.com/office/drawing/2012/chart" uri="{CE6537A1-D6FC-4f65-9D91-7224C49458BB}"/>
                <c:ext xmlns:c16="http://schemas.microsoft.com/office/drawing/2014/chart" uri="{C3380CC4-5D6E-409C-BE32-E72D297353CC}">
                  <c16:uniqueId val="{00000003-7844-4250-9E92-7899D31B1C38}"/>
                </c:ext>
              </c:extLst>
            </c:dLbl>
            <c:dLbl>
              <c:idx val="2"/>
              <c:delete val="1"/>
              <c:extLst>
                <c:ext xmlns:c15="http://schemas.microsoft.com/office/drawing/2012/chart" uri="{CE6537A1-D6FC-4f65-9D91-7224C49458BB}"/>
                <c:ext xmlns:c16="http://schemas.microsoft.com/office/drawing/2014/chart" uri="{C3380CC4-5D6E-409C-BE32-E72D297353CC}">
                  <c16:uniqueId val="{00000005-7844-4250-9E92-7899D31B1C38}"/>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844-4250-9E92-7899D31B1C38}"/>
                </c:ext>
              </c:extLst>
            </c:dLbl>
            <c:dLbl>
              <c:idx val="4"/>
              <c:delete val="1"/>
              <c:extLst>
                <c:ext xmlns:c15="http://schemas.microsoft.com/office/drawing/2012/chart" uri="{CE6537A1-D6FC-4f65-9D91-7224C49458BB}"/>
                <c:ext xmlns:c16="http://schemas.microsoft.com/office/drawing/2014/chart" uri="{C3380CC4-5D6E-409C-BE32-E72D297353CC}">
                  <c16:uniqueId val="{00000009-7844-4250-9E92-7899D31B1C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7844-4250-9E92-7899D31B1C38}"/>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7844-4250-9E92-7899D31B1C38}"/>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7844-4250-9E92-7899D31B1C38}"/>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0.17799</cdr:x>
      <cdr:y>0.09621</cdr:y>
    </cdr:from>
    <cdr:to>
      <cdr:x>0.9329</cdr:x>
      <cdr:y>0.27473</cdr:y>
    </cdr:to>
    <cdr:sp macro="" textlink="">
      <cdr:nvSpPr>
        <cdr:cNvPr id="2" name="TextBox 1"/>
        <cdr:cNvSpPr txBox="1"/>
      </cdr:nvSpPr>
      <cdr:spPr>
        <a:xfrm xmlns:a="http://schemas.openxmlformats.org/drawingml/2006/main">
          <a:off x="1383447" y="492760"/>
          <a:ext cx="5867400" cy="914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0.18158</cdr:x>
      <cdr:y>0.09692</cdr:y>
    </cdr:from>
    <cdr:to>
      <cdr:x>0.93648</cdr:x>
      <cdr:y>0.27544</cdr:y>
    </cdr:to>
    <cdr:sp macro="" textlink="">
      <cdr:nvSpPr>
        <cdr:cNvPr id="2" name="TextBox 1"/>
        <cdr:cNvSpPr txBox="1"/>
      </cdr:nvSpPr>
      <cdr:spPr>
        <a:xfrm xmlns:a="http://schemas.openxmlformats.org/drawingml/2006/main">
          <a:off x="1411310" y="496391"/>
          <a:ext cx="5867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5/1/2019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dirty="0"/>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Livengood.  I manage DEQ’s Hazardous Waste and Tanks program from headquarters in Portland.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Program’s structure and budget outlook in preparation for today’s rulemaking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 present proposed rules to increase </a:t>
            </a:r>
            <a:r>
              <a:rPr lang="en-US" baseline="0" dirty="0" smtClean="0"/>
              <a:t>these hazardous </a:t>
            </a:r>
            <a:r>
              <a:rPr lang="en-US" baseline="0" dirty="0" smtClean="0"/>
              <a:t>waste generator and Treatment, Storage and Disposal fees in Oregon for the first time in </a:t>
            </a:r>
            <a:r>
              <a:rPr lang="en-US" baseline="0" dirty="0" smtClean="0"/>
              <a:t>approximately 20 years. </a:t>
            </a:r>
            <a:r>
              <a:rPr lang="en-US" baseline="0" dirty="0" smtClean="0"/>
              <a:t>Throughout the process of developing this proposed rule, we have been aware of the potential impact on our stakeholder community. In fact, we asked for feedback and received ideas from a number of stakeholders.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Today’s proposed rule changes represent in-depth staff analyses, as well as Advisory Committee input.  I’m looking forward to sharing with you details about our proposed changes and implementation timeline.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welcome your questions and thoughts as we move through the presentation. </a:t>
            </a:r>
            <a:r>
              <a:rPr lang="en-US" b="1" baseline="0" dirty="0" smtClean="0"/>
              <a:t>[CLICK]</a:t>
            </a:r>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dirty="0"/>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dirty="0"/>
          </a:p>
        </p:txBody>
      </p:sp>
    </p:spTree>
    <p:extLst>
      <p:ext uri="{BB962C8B-B14F-4D97-AF65-F5344CB8AC3E}">
        <p14:creationId xmlns:p14="http://schemas.microsoft.com/office/powerpoint/2010/main" val="83005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dirty="0"/>
          </a:p>
        </p:txBody>
      </p:sp>
    </p:spTree>
    <p:extLst>
      <p:ext uri="{BB962C8B-B14F-4D97-AF65-F5344CB8AC3E}">
        <p14:creationId xmlns:p14="http://schemas.microsoft.com/office/powerpoint/2010/main" val="64869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12</a:t>
            </a:fld>
            <a:endParaRPr lang="en-US" dirty="0"/>
          </a:p>
        </p:txBody>
      </p:sp>
    </p:spTree>
    <p:extLst>
      <p:ext uri="{BB962C8B-B14F-4D97-AF65-F5344CB8AC3E}">
        <p14:creationId xmlns:p14="http://schemas.microsoft.com/office/powerpoint/2010/main" val="144682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14</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a:t>
            </a:r>
            <a:r>
              <a:rPr lang="en-US" sz="1100" dirty="0" smtClean="0"/>
              <a:t>fully implemented increase for management </a:t>
            </a:r>
            <a:r>
              <a:rPr lang="en-US" sz="1100" dirty="0"/>
              <a:t>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15</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16</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17</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18</a:t>
            </a:fld>
            <a:endParaRPr lang="en-US" dirty="0"/>
          </a:p>
        </p:txBody>
      </p:sp>
    </p:spTree>
    <p:extLst>
      <p:ext uri="{BB962C8B-B14F-4D97-AF65-F5344CB8AC3E}">
        <p14:creationId xmlns:p14="http://schemas.microsoft.com/office/powerpoint/2010/main" val="3396214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19</a:t>
            </a:fld>
            <a:endParaRPr lang="en-US" dirty="0"/>
          </a:p>
        </p:txBody>
      </p:sp>
    </p:spTree>
    <p:extLst>
      <p:ext uri="{BB962C8B-B14F-4D97-AF65-F5344CB8AC3E}">
        <p14:creationId xmlns:p14="http://schemas.microsoft.com/office/powerpoint/2010/main" val="29775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defTabSz="931774">
              <a:buFont typeface="Arial" panose="020B0604020202020204" pitchFamily="34" charset="0"/>
              <a:buChar char="•"/>
              <a:defRPr/>
            </a:pPr>
            <a:r>
              <a:rPr lang="en-US" b="0" dirty="0" smtClean="0"/>
              <a:t>As we presented</a:t>
            </a:r>
            <a:r>
              <a:rPr lang="en-US" b="0" baseline="0" dirty="0" smtClean="0"/>
              <a:t> during our</a:t>
            </a:r>
            <a:r>
              <a:rPr lang="en-US" b="0" dirty="0" smtClean="0"/>
              <a:t> January EQC pre-inform presentation</a:t>
            </a:r>
            <a:r>
              <a:rPr lang="en-US" sz="1400" b="0" baseline="0" dirty="0" smtClean="0"/>
              <a:t>, </a:t>
            </a:r>
            <a:r>
              <a:rPr lang="en-US" sz="1400" baseline="0" dirty="0" smtClean="0"/>
              <a:t>lik</a:t>
            </a:r>
            <a:r>
              <a:rPr lang="en-US" sz="1400" dirty="0" smtClean="0"/>
              <a:t>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a:t>
            </a:r>
            <a:r>
              <a:rPr lang="en-US" sz="1400" dirty="0" smtClean="0"/>
              <a:t>Hazardous Waste Program receives </a:t>
            </a:r>
            <a:r>
              <a:rPr lang="en-US" sz="1400" dirty="0" smtClean="0"/>
              <a:t>approximately $3.5 million from multiple sources.  Of that total, approximately 80%</a:t>
            </a:r>
            <a:r>
              <a:rPr lang="en-US" sz="1400" baseline="0" dirty="0" smtClean="0"/>
              <a:t> are </a:t>
            </a:r>
            <a:r>
              <a:rPr lang="en-US" sz="1400" dirty="0" smtClean="0"/>
              <a:t>in fees</a:t>
            </a:r>
            <a:r>
              <a:rPr lang="en-US" sz="1400" baseline="0" dirty="0" smtClean="0"/>
              <a:t> --</a:t>
            </a:r>
            <a:r>
              <a:rPr lang="en-US" sz="1400" dirty="0" smtClean="0"/>
              <a:t> and 20%</a:t>
            </a:r>
            <a:r>
              <a:rPr lang="en-US" sz="1400" baseline="0" dirty="0" smtClean="0"/>
              <a:t> </a:t>
            </a:r>
            <a:r>
              <a:rPr lang="en-US" sz="1400" dirty="0" smtClean="0"/>
              <a:t>in federal grant dollars. </a:t>
            </a:r>
            <a:r>
              <a:rPr lang="en-US" sz="1400" dirty="0" smtClean="0"/>
              <a:t>  </a:t>
            </a:r>
            <a:r>
              <a:rPr lang="en-US" sz="1400" b="1" dirty="0" smtClean="0"/>
              <a:t>Check on Agency LAB if we want to “ for the purposes of this rulemaking we used these figures.”</a:t>
            </a:r>
          </a:p>
          <a:p>
            <a:pPr marL="285750" indent="-285750" defTabSz="931774">
              <a:buFont typeface="Arial" panose="020B0604020202020204" pitchFamily="34" charset="0"/>
              <a:buChar char="•"/>
              <a:defRPr/>
            </a:pPr>
            <a:endParaRPr lang="en-US" sz="1400" b="1" dirty="0" smtClean="0"/>
          </a:p>
          <a:p>
            <a:pPr marL="0" indent="0" defTabSz="931774">
              <a:buFont typeface="Arial" panose="020B0604020202020204" pitchFamily="34" charset="0"/>
              <a:buNone/>
              <a:defRPr/>
            </a:pPr>
            <a:r>
              <a:rPr lang="en-US" sz="1400" b="1" dirty="0" smtClean="0"/>
              <a:t>(CLICK) </a:t>
            </a:r>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 we are proposing to only increase the Generator and TSD Fees, highlighted in green.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Shifting more to electronic reporting and invoicing,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reductions by December 2019.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a:t>
            </a:r>
            <a:r>
              <a:rPr lang="en-US" sz="1400" i="0" dirty="0" smtClean="0"/>
              <a:t>These</a:t>
            </a:r>
            <a:r>
              <a:rPr lang="en-US" sz="1400" i="0" baseline="0" dirty="0" smtClean="0"/>
              <a:t> </a:t>
            </a:r>
            <a:r>
              <a:rPr lang="en-US" sz="1400" i="0" baseline="0" dirty="0" smtClean="0"/>
              <a:t>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And,</a:t>
            </a:r>
            <a:r>
              <a:rPr lang="en-US" sz="1400" baseline="0" dirty="0" smtClean="0"/>
              <a:t> since 2008, DEQ’s EPA grant has decreased by 7%.</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in 2015.</a:t>
            </a:r>
            <a:r>
              <a:rPr lang="en-US" sz="1400" strike="noStrike" baseline="0" dirty="0" smtClean="0"/>
              <a:t> </a:t>
            </a:r>
            <a:r>
              <a:rPr lang="en-US" sz="1400" b="1" strike="noStrike" baseline="0" dirty="0" smtClean="0"/>
              <a:t>[CLICK]</a:t>
            </a:r>
          </a:p>
          <a:p>
            <a:pPr marL="640594" lvl="1" indent="-174708" defTabSz="931774">
              <a:buFont typeface="Arial" panose="020B0604020202020204" pitchFamily="34" charset="0"/>
              <a:buChar char="•"/>
              <a:defRPr/>
            </a:pPr>
            <a:endParaRPr lang="en-US" sz="1400" b="1" strike="no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smtClean="0"/>
              <a:t>Ans: It is an agency allocation decision for those state funds received. In the past, other programs in air and water have had higher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smtClean="0"/>
              <a:t>Ans:</a:t>
            </a:r>
            <a:r>
              <a:rPr lang="en-US" sz="1400" b="0" baseline="0" dirty="0" smtClean="0"/>
              <a:t> </a:t>
            </a:r>
            <a:r>
              <a:rPr lang="en-US" sz="1400" b="0" i="1" baseline="0" dirty="0" smtClean="0"/>
              <a:t>Trend towards fee-based programs. Many entities pay fees associated with several DEQ programs (e.g. land, air , water) and DEQ had to make tough decisions about which fee increases to prioritize to not overburden the regulated community. Now, due to program need, it’s Hazardous Waste Program’s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r>
              <a:rPr lang="en-US" sz="900" dirty="0" smtClean="0">
                <a:latin typeface="Times New Roman" panose="02020603050405020304" pitchFamily="18" charset="0"/>
                <a:cs typeface="Times New Roman" panose="02020603050405020304" pitchFamily="18" charset="0"/>
              </a:rPr>
              <a:t>.</a:t>
            </a:r>
          </a:p>
          <a:p>
            <a:pPr defTabSz="630997">
              <a:defRPr/>
            </a:pPr>
            <a:endParaRPr lang="en-US" sz="900" dirty="0" smtClean="0">
              <a:latin typeface="Times New Roman" panose="02020603050405020304" pitchFamily="18" charset="0"/>
              <a:cs typeface="Times New Roman" panose="02020603050405020304" pitchFamily="18" charset="0"/>
            </a:endParaRPr>
          </a:p>
          <a:p>
            <a:pPr defTabSz="630997">
              <a:defRPr/>
            </a:pPr>
            <a:r>
              <a:rPr lang="en-US" sz="900" dirty="0" smtClean="0">
                <a:latin typeface="Times New Roman" panose="02020603050405020304" pitchFamily="18" charset="0"/>
                <a:cs typeface="Times New Roman" panose="02020603050405020304" pitchFamily="18" charset="0"/>
              </a:rPr>
              <a:t>The</a:t>
            </a:r>
            <a:r>
              <a:rPr lang="en-US" sz="900" baseline="0" dirty="0" smtClean="0">
                <a:latin typeface="Times New Roman" panose="02020603050405020304" pitchFamily="18" charset="0"/>
                <a:cs typeface="Times New Roman" panose="02020603050405020304" pitchFamily="18" charset="0"/>
              </a:rPr>
              <a:t> other facility would see an increase in storage fees only – from 18,750 to 24,500 for an increase of $5,750 annually</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21</a:t>
            </a:fld>
            <a:endParaRPr lang="en-US" dirty="0"/>
          </a:p>
        </p:txBody>
      </p:sp>
    </p:spTree>
    <p:extLst>
      <p:ext uri="{BB962C8B-B14F-4D97-AF65-F5344CB8AC3E}">
        <p14:creationId xmlns:p14="http://schemas.microsoft.com/office/powerpoint/2010/main" val="75325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22</a:t>
            </a:fld>
            <a:endParaRPr lang="en-US" dirty="0"/>
          </a:p>
        </p:txBody>
      </p:sp>
    </p:spTree>
    <p:extLst>
      <p:ext uri="{BB962C8B-B14F-4D97-AF65-F5344CB8AC3E}">
        <p14:creationId xmlns:p14="http://schemas.microsoft.com/office/powerpoint/2010/main" val="336882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23</a:t>
            </a:fld>
            <a:endParaRPr lang="en-US" dirty="0"/>
          </a:p>
        </p:txBody>
      </p:sp>
    </p:spTree>
    <p:extLst>
      <p:ext uri="{BB962C8B-B14F-4D97-AF65-F5344CB8AC3E}">
        <p14:creationId xmlns:p14="http://schemas.microsoft.com/office/powerpoint/2010/main" val="2907769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dirty="0"/>
          </a:p>
        </p:txBody>
      </p:sp>
    </p:spTree>
    <p:extLst>
      <p:ext uri="{BB962C8B-B14F-4D97-AF65-F5344CB8AC3E}">
        <p14:creationId xmlns:p14="http://schemas.microsoft.com/office/powerpoint/2010/main" val="1956750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dirty="0"/>
          </a:p>
        </p:txBody>
      </p:sp>
    </p:spTree>
    <p:extLst>
      <p:ext uri="{BB962C8B-B14F-4D97-AF65-F5344CB8AC3E}">
        <p14:creationId xmlns:p14="http://schemas.microsoft.com/office/powerpoint/2010/main" val="1385042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dirty="0"/>
          </a:p>
        </p:txBody>
      </p:sp>
    </p:spTree>
    <p:extLst>
      <p:ext uri="{BB962C8B-B14F-4D97-AF65-F5344CB8AC3E}">
        <p14:creationId xmlns:p14="http://schemas.microsoft.com/office/powerpoint/2010/main" val="738981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a:t>Jeannette Acomb</a:t>
            </a:r>
          </a:p>
          <a:p>
            <a:endParaRPr lang="en-US" sz="1600" b="1" dirty="0"/>
          </a:p>
          <a:p>
            <a:r>
              <a:rPr lang="en-US" sz="1600" dirty="0"/>
              <a:t>DEQ is headquartered in Portland, with regional offices in </a:t>
            </a:r>
          </a:p>
          <a:p>
            <a:r>
              <a:rPr lang="en-US" sz="1600" dirty="0"/>
              <a:t>	Bend, </a:t>
            </a:r>
          </a:p>
          <a:p>
            <a:r>
              <a:rPr lang="en-US" sz="1600" dirty="0"/>
              <a:t>	Eugene, and </a:t>
            </a:r>
          </a:p>
          <a:p>
            <a:r>
              <a:rPr lang="en-US" sz="1600" dirty="0"/>
              <a:t>	Portland, </a:t>
            </a:r>
          </a:p>
          <a:p>
            <a:endParaRPr lang="en-US" sz="1600" dirty="0"/>
          </a:p>
          <a:p>
            <a:r>
              <a:rPr lang="en-US" sz="1600" dirty="0"/>
              <a:t>and field offices in </a:t>
            </a:r>
          </a:p>
          <a:p>
            <a:r>
              <a:rPr lang="en-US" sz="1600" dirty="0"/>
              <a:t>	Baker City, </a:t>
            </a:r>
          </a:p>
          <a:p>
            <a:r>
              <a:rPr lang="en-US" sz="1600" dirty="0"/>
              <a:t>	Coos Bay, </a:t>
            </a:r>
          </a:p>
          <a:p>
            <a:r>
              <a:rPr lang="en-US" sz="1600" dirty="0"/>
              <a:t>	</a:t>
            </a:r>
            <a:r>
              <a:rPr lang="en-ZW" sz="1600" dirty="0"/>
              <a:t>Medford, </a:t>
            </a:r>
          </a:p>
          <a:p>
            <a:r>
              <a:rPr lang="en-ZW" sz="1600" dirty="0"/>
              <a:t>	Pendleton, </a:t>
            </a:r>
          </a:p>
          <a:p>
            <a:r>
              <a:rPr lang="en-ZW" sz="1600" dirty="0"/>
              <a:t>	Salem, </a:t>
            </a:r>
          </a:p>
          <a:p>
            <a:r>
              <a:rPr lang="en-ZW" sz="1600" dirty="0"/>
              <a:t>	The Dalles, </a:t>
            </a:r>
          </a:p>
          <a:p>
            <a:r>
              <a:rPr lang="en-ZW" sz="1600" dirty="0"/>
              <a:t>	Klamath Falls, and </a:t>
            </a:r>
          </a:p>
          <a:p>
            <a:r>
              <a:rPr lang="en-ZW" sz="1600" dirty="0"/>
              <a:t>	Tillamook. </a:t>
            </a:r>
          </a:p>
          <a:p>
            <a:endParaRPr lang="en-ZW" sz="1600" dirty="0"/>
          </a:p>
          <a:p>
            <a:pPr marL="224315" indent="-224315">
              <a:buFont typeface="Arial" panose="020B0604020202020204" pitchFamily="34" charset="0"/>
              <a:buChar char="•"/>
            </a:pPr>
            <a:r>
              <a:rPr lang="en-ZW" sz="1600" dirty="0"/>
              <a:t>DEQ’s environmental laboratory operates in Hillsboro., and our vehicle inspection stations in Portland, and </a:t>
            </a:r>
            <a:r>
              <a:rPr lang="en-ZW" sz="1600" dirty="0" smtClean="0"/>
              <a:t>Medford</a:t>
            </a:r>
            <a:endParaRPr lang="en-US" dirty="0" smtClean="0"/>
          </a:p>
          <a:p>
            <a:endParaRPr lang="en-US" i="1" dirty="0" smtClean="0"/>
          </a:p>
          <a:p>
            <a:endParaRPr lang="en-US" i="1" dirty="0" smtClean="0"/>
          </a:p>
          <a:p>
            <a:endParaRPr lang="en-US" i="1" dirty="0" smtClean="0"/>
          </a:p>
          <a:p>
            <a:endParaRPr lang="en-US" i="1" dirty="0" smtClean="0"/>
          </a:p>
          <a:p>
            <a:r>
              <a:rPr lang="en-US" i="1" dirty="0" smtClean="0"/>
              <a:t>Sourced:</a:t>
            </a:r>
            <a:r>
              <a:rPr lang="en-US" i="1" baseline="0" dirty="0" smtClean="0"/>
              <a:t> DEQ Governor Budget 2018</a:t>
            </a:r>
            <a:endParaRPr lang="en-US" i="1" dirty="0" smtClean="0"/>
          </a:p>
        </p:txBody>
      </p:sp>
      <p:sp>
        <p:nvSpPr>
          <p:cNvPr id="4" name="Slide Number Placeholder 3"/>
          <p:cNvSpPr>
            <a:spLocks noGrp="1"/>
          </p:cNvSpPr>
          <p:nvPr>
            <p:ph type="sldNum" sz="quarter" idx="10"/>
          </p:nvPr>
        </p:nvSpPr>
        <p:spPr/>
        <p:txBody>
          <a:bodyPr/>
          <a:lstStyle/>
          <a:p>
            <a:pPr defTabSz="1196346">
              <a:defRPr/>
            </a:pPr>
            <a:fld id="{4DC0AA63-26AF-4A52-96CB-29FE7B9F3FC1}" type="slidenum">
              <a:rPr lang="en-US">
                <a:solidFill>
                  <a:prstClr val="black"/>
                </a:solidFill>
                <a:latin typeface="Calibri"/>
              </a:rPr>
              <a:pPr defTabSz="1196346">
                <a:defRPr/>
              </a:pPr>
              <a:t>27</a:t>
            </a:fld>
            <a:endParaRPr lang="en-US" dirty="0">
              <a:solidFill>
                <a:prstClr val="black"/>
              </a:solidFill>
              <a:latin typeface="Calibri"/>
            </a:endParaRPr>
          </a:p>
        </p:txBody>
      </p:sp>
    </p:spTree>
    <p:extLst>
      <p:ext uri="{BB962C8B-B14F-4D97-AF65-F5344CB8AC3E}">
        <p14:creationId xmlns:p14="http://schemas.microsoft.com/office/powerpoint/2010/main" val="65483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Velco,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dirty="0"/>
          </a:p>
        </p:txBody>
      </p:sp>
    </p:spTree>
    <p:extLst>
      <p:ext uri="{BB962C8B-B14F-4D97-AF65-F5344CB8AC3E}">
        <p14:creationId xmlns:p14="http://schemas.microsoft.com/office/powerpoint/2010/main" val="178133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550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a:t>
            </a:r>
            <a:r>
              <a:rPr lang="en-US" sz="1200" kern="1200" baseline="0" dirty="0" smtClean="0">
                <a:solidFill>
                  <a:schemeClr val="tx1"/>
                </a:solidFill>
                <a:effectLst/>
                <a:latin typeface="+mn-lt"/>
                <a:ea typeface="+mn-ea"/>
                <a:cs typeface="+mn-cs"/>
              </a:rPr>
              <a:t>the Hazardous </a:t>
            </a:r>
            <a:r>
              <a:rPr lang="en-US" sz="1200" kern="1200" baseline="0" dirty="0" smtClean="0">
                <a:solidFill>
                  <a:schemeClr val="tx1"/>
                </a:solidFill>
                <a:effectLst/>
                <a:latin typeface="+mn-lt"/>
                <a:ea typeface="+mn-ea"/>
                <a:cs typeface="+mn-cs"/>
              </a:rPr>
              <a:t>Waste Program revenue for the 2019-2021 biennium. </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the deficit</a:t>
            </a:r>
            <a:r>
              <a:rPr lang="en-US" sz="1200" kern="1200" dirty="0" smtClean="0">
                <a:solidFill>
                  <a:schemeClr val="tx1"/>
                </a:solidFill>
                <a:effectLst/>
                <a:latin typeface="+mn-lt"/>
                <a:ea typeface="+mn-ea"/>
                <a:cs typeface="+mn-cs"/>
              </a:rPr>
              <a:t> potentially impacts Oregon’s ability to maintain the state’s status as a federally-authorized hazardous waste program.</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the Hazardous</a:t>
            </a:r>
            <a:r>
              <a:rPr lang="en-US" baseline="0" dirty="0" smtClean="0"/>
              <a:t> Waste fee cap and per metric ton fee</a:t>
            </a:r>
            <a:r>
              <a:rPr lang="en-US" dirty="0" smtClean="0"/>
              <a:t>s in </a:t>
            </a:r>
            <a:r>
              <a:rPr lang="en-US" dirty="0" smtClean="0"/>
              <a:t>2007.</a:t>
            </a:r>
            <a:r>
              <a:rPr lang="en-US" baseline="0" dirty="0" smtClean="0"/>
              <a:t> </a:t>
            </a:r>
            <a:r>
              <a:rPr lang="en-US" baseline="0" dirty="0" smtClean="0"/>
              <a:t>H</a:t>
            </a:r>
            <a:r>
              <a:rPr lang="en-US" dirty="0" smtClean="0"/>
              <a:t>owever,</a:t>
            </a:r>
            <a:r>
              <a:rPr lang="en-US" baseline="0" dirty="0" smtClean="0"/>
              <a:t> the </a:t>
            </a:r>
            <a:r>
              <a:rPr lang="en-US" dirty="0" smtClean="0"/>
              <a:t>fees </a:t>
            </a:r>
            <a:r>
              <a:rPr lang="en-US" dirty="0" smtClean="0"/>
              <a:t>we </a:t>
            </a:r>
            <a:r>
              <a:rPr lang="en-US" dirty="0" smtClean="0"/>
              <a:t>are proposing</a:t>
            </a:r>
            <a:r>
              <a:rPr lang="en-US" baseline="0" dirty="0" smtClean="0"/>
              <a:t> have not increased since 1998.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our current staffing level and meet our core commitments to Oregon and </a:t>
            </a:r>
            <a:r>
              <a:rPr lang="en-US" sz="1200" b="0" strike="noStrike" baseline="0" dirty="0" smtClean="0"/>
              <a:t>EPA</a:t>
            </a:r>
            <a:r>
              <a:rPr lang="en-US" sz="1200" b="0" strike="noStrike" baseline="0" dirty="0" smtClean="0"/>
              <a:t>:</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approximately 500 businesses and organizations in Oregon that currently pay hazardous waste fees. For us to minimize impact on our fee-paying generators, we are proposing to phase in these fee increases over several years.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a:t>
            </a:r>
            <a:r>
              <a:rPr lang="en-US" sz="1200" kern="1200" dirty="0" smtClean="0">
                <a:solidFill>
                  <a:schemeClr val="tx1"/>
                </a:solidFill>
                <a:effectLst/>
                <a:latin typeface="+mn-lt"/>
                <a:ea typeface="+mn-ea"/>
                <a:cs typeface="+mn-cs"/>
              </a:rPr>
              <a:t>structure.</a:t>
            </a:r>
            <a:r>
              <a:rPr lang="en-US" sz="1200" kern="1200" baseline="0" dirty="0" smtClean="0">
                <a:solidFill>
                  <a:schemeClr val="tx1"/>
                </a:solidFill>
                <a:effectLst/>
                <a:latin typeface="+mn-lt"/>
                <a:ea typeface="+mn-ea"/>
                <a:cs typeface="+mn-cs"/>
              </a:rPr>
              <a:t>  I will go into detail on a later slide. </a:t>
            </a:r>
            <a:endParaRPr lang="en-US" dirty="0"/>
          </a:p>
          <a:p>
            <a:pPr>
              <a:defRPr/>
            </a:pPr>
            <a:r>
              <a:rPr lang="en-US" dirty="0" smtClean="0"/>
              <a:t>~~~~~~~~~</a:t>
            </a:r>
          </a:p>
          <a:p>
            <a:pPr>
              <a:defRPr/>
            </a:pPr>
            <a:r>
              <a:rPr lang="en-US" dirty="0" smtClean="0"/>
              <a:t>Notes</a:t>
            </a:r>
          </a:p>
          <a:p>
            <a:pPr>
              <a:defRPr/>
            </a:pPr>
            <a:r>
              <a:rPr lang="en-US" i="1" dirty="0" smtClean="0"/>
              <a:t>Both</a:t>
            </a:r>
            <a:r>
              <a:rPr lang="en-US" i="1" baseline="0" dirty="0" smtClean="0"/>
              <a:t> 2007 fees increased 18%: </a:t>
            </a:r>
            <a:r>
              <a:rPr lang="en-US" i="1" dirty="0" smtClean="0"/>
              <a:t>Cap from $27,500</a:t>
            </a:r>
            <a:r>
              <a:rPr lang="en-US" i="1" baseline="0" dirty="0" smtClean="0"/>
              <a:t> to current $32,500 </a:t>
            </a:r>
            <a:r>
              <a:rPr lang="en-US" i="1" dirty="0" smtClean="0"/>
              <a:t>&amp; Metric</a:t>
            </a:r>
            <a:r>
              <a:rPr lang="en-US" i="1" baseline="0" dirty="0" smtClean="0"/>
              <a:t> ton from </a:t>
            </a:r>
            <a:r>
              <a:rPr lang="en-US" i="1" dirty="0" smtClean="0"/>
              <a:t>$110</a:t>
            </a:r>
            <a:r>
              <a:rPr lang="en-US" i="1" baseline="0" dirty="0" smtClean="0"/>
              <a:t> to current $130 per metric ton</a:t>
            </a: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dirty="0"/>
          </a:p>
        </p:txBody>
      </p:sp>
    </p:spTree>
    <p:extLst>
      <p:ext uri="{BB962C8B-B14F-4D97-AF65-F5344CB8AC3E}">
        <p14:creationId xmlns:p14="http://schemas.microsoft.com/office/powerpoint/2010/main" val="2793140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dirty="0"/>
          </a:p>
        </p:txBody>
      </p:sp>
    </p:spTree>
    <p:extLst>
      <p:ext uri="{BB962C8B-B14F-4D97-AF65-F5344CB8AC3E}">
        <p14:creationId xmlns:p14="http://schemas.microsoft.com/office/powerpoint/2010/main" val="1702053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dirty="0"/>
          </a:p>
        </p:txBody>
      </p:sp>
    </p:spTree>
    <p:extLst>
      <p:ext uri="{BB962C8B-B14F-4D97-AF65-F5344CB8AC3E}">
        <p14:creationId xmlns:p14="http://schemas.microsoft.com/office/powerpoint/2010/main" val="291279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dirty="0"/>
          </a:p>
        </p:txBody>
      </p:sp>
    </p:spTree>
    <p:extLst>
      <p:ext uri="{BB962C8B-B14F-4D97-AF65-F5344CB8AC3E}">
        <p14:creationId xmlns:p14="http://schemas.microsoft.com/office/powerpoint/2010/main" val="644438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Livengood</a:t>
            </a:r>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dirty="0"/>
          </a:p>
        </p:txBody>
      </p:sp>
    </p:spTree>
    <p:extLst>
      <p:ext uri="{BB962C8B-B14F-4D97-AF65-F5344CB8AC3E}">
        <p14:creationId xmlns:p14="http://schemas.microsoft.com/office/powerpoint/2010/main" val="105176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pay over three years – </a:t>
            </a:r>
            <a:r>
              <a:rPr lang="en-US" altLang="en-US" b="1" baseline="0" dirty="0" smtClean="0"/>
              <a:t>from the current fee of $300 per year for small quantity generators </a:t>
            </a:r>
            <a:r>
              <a:rPr lang="en-US" altLang="en-US" b="1" baseline="0" dirty="0" smtClean="0"/>
              <a:t>and </a:t>
            </a:r>
            <a:r>
              <a:rPr lang="en-US" altLang="en-US" b="1" baseline="0" dirty="0" smtClean="0"/>
              <a:t>$525 per year for large quantity generators </a:t>
            </a:r>
            <a:r>
              <a:rPr lang="en-US" altLang="en-US" b="1" baseline="0" dirty="0" smtClean="0"/>
              <a:t>to </a:t>
            </a:r>
            <a:r>
              <a:rPr lang="en-US" altLang="en-US" b="1" baseline="0" dirty="0" smtClean="0"/>
              <a:t>$540 for </a:t>
            </a:r>
            <a:r>
              <a:rPr lang="en-US" altLang="en-US" b="1" baseline="0" dirty="0" smtClean="0"/>
              <a:t>Small and </a:t>
            </a:r>
            <a:r>
              <a:rPr lang="en-US" altLang="en-US" b="1" baseline="0" dirty="0" smtClean="0"/>
              <a:t>$945 for </a:t>
            </a:r>
            <a:r>
              <a:rPr lang="en-US" altLang="en-US" b="1" baseline="0" dirty="0" smtClean="0"/>
              <a:t>Large quantity generators by </a:t>
            </a:r>
            <a:r>
              <a:rPr lang="en-US" altLang="en-US" b="1" baseline="0" dirty="0" smtClean="0"/>
              <a:t>2021.</a:t>
            </a:r>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a:t>
            </a:r>
            <a:r>
              <a:rPr lang="en-US" altLang="en-US" baseline="0" dirty="0" smtClean="0"/>
              <a:t>. As of Oct 2018 we had </a:t>
            </a:r>
            <a:r>
              <a:rPr lang="en-US" altLang="en-US" i="0" baseline="0" dirty="0" smtClean="0"/>
              <a:t>197 Large and 272 Small generators</a:t>
            </a:r>
            <a:endParaRPr lang="en-US" altLang="en-US" i="0" baseline="0"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b="1" dirty="0" smtClean="0"/>
              <a:t>[PAUSE]</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1" dirty="0" smtClean="0"/>
              <a:t>Wordy Revise? </a:t>
            </a:r>
            <a:r>
              <a:rPr lang="en-US" altLang="en-US" dirty="0" smtClean="0"/>
              <a:t>Next</a:t>
            </a:r>
            <a:r>
              <a:rPr lang="en-US" altLang="en-US" dirty="0" smtClean="0"/>
              <a:t>, DEQ is proposing to increase the management method fee factors that we apply to fee</a:t>
            </a:r>
            <a:r>
              <a:rPr lang="en-US" altLang="en-US" baseline="0" dirty="0" smtClean="0"/>
              <a:t> calculations for small and large quantity generators depending on which method they use to dispose of their hazardous waste.  The management method factors reflect Oregon’s environmental hierarchy of preferred management methods, ranging from a preference for recovery of valuable materials like metals and solvents to less environmentally-preferable options such as land disposal. </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You can find a full description of the management method factors and their impact on our hazardous waste generator fee structure on </a:t>
            </a:r>
            <a:r>
              <a:rPr lang="en-US" altLang="en-US" b="1" baseline="0" dirty="0" smtClean="0"/>
              <a:t>pages 13 and 16, </a:t>
            </a:r>
            <a:r>
              <a:rPr lang="en-US" altLang="en-US" b="0" baseline="0" dirty="0" smtClean="0"/>
              <a:t>respectively, of our of our Hazardous Waste Fees 2019 Staff Report.</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0" baseline="0" dirty="0" smtClean="0"/>
              <a:t>The </a:t>
            </a:r>
            <a:r>
              <a:rPr lang="en-US" altLang="en-US" baseline="0" dirty="0" smtClean="0"/>
              <a:t>current management method factors range from .</a:t>
            </a:r>
            <a:r>
              <a:rPr lang="en-US" altLang="en-US" baseline="0" dirty="0" smtClean="0"/>
              <a:t>5 </a:t>
            </a:r>
            <a:r>
              <a:rPr lang="en-US" altLang="en-US" baseline="0" dirty="0" smtClean="0"/>
              <a:t>to </a:t>
            </a:r>
            <a:r>
              <a:rPr lang="en-US" altLang="en-US" baseline="0" dirty="0" smtClean="0"/>
              <a:t>2. By 2024, our management method fee factors will range from .85 to 3.4 for the various management methods.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The fee increases will phase-in as six annual increases to </a:t>
            </a:r>
            <a:r>
              <a:rPr lang="en-US" altLang="en-US" baseline="0" dirty="0" smtClean="0"/>
              <a:t>reduce </a:t>
            </a:r>
            <a:r>
              <a:rPr lang="en-US" altLang="en-US" baseline="0" dirty="0" smtClean="0"/>
              <a:t>overall impact </a:t>
            </a:r>
            <a:r>
              <a:rPr lang="en-US" altLang="en-US" baseline="0" dirty="0" smtClean="0"/>
              <a:t>to </a:t>
            </a:r>
            <a:r>
              <a:rPr lang="en-US" altLang="en-US" baseline="0" dirty="0" smtClean="0"/>
              <a:t>generators.</a:t>
            </a: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Oregon by keeping our staffing at current levels</a:t>
            </a:r>
            <a:r>
              <a:rPr lang="en-US" altLang="en-US" dirty="0" smtClean="0"/>
              <a:t>. </a:t>
            </a:r>
            <a:r>
              <a:rPr lang="en-US" altLang="en-US" b="1" dirty="0" smtClean="0"/>
              <a:t>[CLICK]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You can find a full description of the proposed permitting fee </a:t>
            </a:r>
            <a:r>
              <a:rPr lang="en-US" altLang="en-US" baseline="0" dirty="0" smtClean="0"/>
              <a:t>increases </a:t>
            </a:r>
            <a:r>
              <a:rPr lang="en-US" altLang="en-US" baseline="0" dirty="0" smtClean="0"/>
              <a:t>and </a:t>
            </a:r>
            <a:r>
              <a:rPr lang="en-US" altLang="en-US" baseline="0" dirty="0" smtClean="0"/>
              <a:t>the potential impacts </a:t>
            </a:r>
            <a:r>
              <a:rPr lang="en-US" altLang="en-US" baseline="0" dirty="0" smtClean="0"/>
              <a:t>on our hazardous waste generator fee structure on </a:t>
            </a:r>
            <a:r>
              <a:rPr lang="en-US" altLang="en-US" b="1" baseline="0" dirty="0" smtClean="0"/>
              <a:t>pages 14 and 16, </a:t>
            </a:r>
            <a:r>
              <a:rPr lang="en-US" altLang="en-US" b="0" baseline="0" dirty="0" smtClean="0"/>
              <a:t>respectively, of our Hazardous Waste Fees 2019 Staff Report. </a:t>
            </a: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This table shows various Treatment,</a:t>
            </a:r>
            <a:r>
              <a:rPr lang="en-US" altLang="en-US" baseline="0" dirty="0" smtClean="0"/>
              <a:t> Storage and Disposal (or, TSD) </a:t>
            </a:r>
            <a:r>
              <a:rPr lang="en-US" altLang="en-US" dirty="0" smtClean="0"/>
              <a:t>fee categories –</a:t>
            </a:r>
            <a:r>
              <a:rPr lang="en-US" altLang="en-US" baseline="0" dirty="0" smtClean="0"/>
              <a:t> from Annual Compliance Determination, to Permit Modification Fees, as well as a new proposed category of Operating Permitted Disposal Administrative Fee.  We propose to implement all of the fee increases in </a:t>
            </a:r>
            <a:r>
              <a:rPr lang="en-US" altLang="en-US" baseline="0" dirty="0" smtClean="0"/>
              <a:t>2019.</a:t>
            </a:r>
            <a:r>
              <a:rPr lang="en-US" altLang="en-US" dirty="0" smtClean="0"/>
              <a:t>  </a:t>
            </a:r>
            <a:endParaRPr lang="en-US" altLang="en-US" dirty="0" smtClean="0"/>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All</a:t>
            </a:r>
            <a:r>
              <a:rPr lang="en-US" altLang="en-US" baseline="0" dirty="0" smtClean="0"/>
              <a:t> permitted hazardous waste TSD facilities with operating hazardous waste units are subject to Annual Compliance Determination fees. </a:t>
            </a:r>
            <a:r>
              <a:rPr lang="en-US" altLang="en-US" dirty="0" smtClean="0"/>
              <a:t>We propose increasing the annual </a:t>
            </a:r>
            <a:r>
              <a:rPr lang="en-US" altLang="en-US" b="0" dirty="0" smtClean="0"/>
              <a:t>compliance determination </a:t>
            </a:r>
            <a:r>
              <a:rPr lang="en-US" altLang="en-US" dirty="0" smtClean="0"/>
              <a:t>base fees for storage, treatment and disposal.  We </a:t>
            </a:r>
            <a:r>
              <a:rPr lang="en-US" altLang="en-US" baseline="0" dirty="0" smtClean="0"/>
              <a:t>list here </a:t>
            </a:r>
            <a:r>
              <a:rPr lang="en-US" altLang="en-US" baseline="0" dirty="0" smtClean="0"/>
              <a:t>the three  </a:t>
            </a:r>
            <a:r>
              <a:rPr lang="en-US" altLang="en-US" baseline="0" dirty="0" smtClean="0"/>
              <a:t>annual compliance determination fee increases DEQ currently charges annually.  </a:t>
            </a:r>
            <a:r>
              <a:rPr lang="en-US" altLang="en-US" dirty="0" smtClean="0"/>
              <a:t>Where</a:t>
            </a:r>
            <a:r>
              <a:rPr lang="en-US" altLang="en-US" baseline="0" dirty="0" smtClean="0"/>
              <a:t> more than one hazardous waste management activity occurs at a single facility, DEQ charges a fee for each activity as reflected here in the chart</a:t>
            </a:r>
            <a:r>
              <a:rPr lang="en-US" altLang="en-US" baseline="0" dirty="0" smtClean="0"/>
              <a:t>.  </a:t>
            </a:r>
            <a:r>
              <a:rPr lang="en-US" altLang="en-US" b="1" baseline="0" dirty="0" smtClean="0"/>
              <a:t>Of our two operating permitted TSD facilities in Oregon: one facility stores hazardous waste only and the other treats, stores and disposes of hazardous wastes and the applicable fees apply. </a:t>
            </a: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1" baseline="0" dirty="0" smtClean="0"/>
              <a:t>[PAUSE]</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Also,</a:t>
            </a:r>
            <a:r>
              <a:rPr lang="en-US" altLang="en-US" baseline="0" dirty="0" smtClean="0"/>
              <a:t> we</a:t>
            </a:r>
            <a:r>
              <a:rPr lang="en-US" altLang="en-US" dirty="0" smtClean="0"/>
              <a:t> propose to increase the</a:t>
            </a:r>
            <a:r>
              <a:rPr lang="en-US" altLang="en-US" baseline="0" dirty="0" smtClean="0"/>
              <a:t> Permit Modification fees for Classes 1, 2 and 3 modifications. This proposal streamlines the current multiple permit modification classifications to just one fee per class.  The range is Class 1 as the simplest permit modification to class 3 as the most complex requiring significant review</a:t>
            </a:r>
            <a:r>
              <a:rPr lang="en-US" altLang="en-US" dirty="0" smtClean="0"/>
              <a:t>. These</a:t>
            </a:r>
            <a:r>
              <a:rPr lang="en-US" altLang="en-US" baseline="0" dirty="0" smtClean="0"/>
              <a:t> fees are an inconsistent source of revenue since we only assesses fees when permittees request a modification.</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buFontTx/>
              <a:buChar char="•"/>
              <a:defRPr/>
            </a:pPr>
            <a:endParaRPr lang="en-US" altLang="en-US"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dirty="0" smtClean="0"/>
              <a:t>Finally, we propose to add a new Operating</a:t>
            </a:r>
            <a:r>
              <a:rPr lang="en-US" altLang="en-US" baseline="0" dirty="0" smtClean="0"/>
              <a:t> P</a:t>
            </a:r>
            <a:r>
              <a:rPr lang="en-US" altLang="en-US" dirty="0" smtClean="0"/>
              <a:t>ermitted Disposal Administrative</a:t>
            </a:r>
            <a:r>
              <a:rPr lang="en-US" altLang="en-US" baseline="0" dirty="0" smtClean="0"/>
              <a:t> fee of $5.50 per metric ton for waste TSDs dispose in solid waste and hazardous permitted land units in Oregon. </a:t>
            </a:r>
            <a:r>
              <a:rPr lang="en-US" altLang="en-US" b="1" baseline="0" dirty="0" smtClean="0"/>
              <a:t>Note: New admin fee affects only </a:t>
            </a:r>
            <a:r>
              <a:rPr lang="en-US" altLang="en-US" b="1" baseline="0" dirty="0" smtClean="0"/>
              <a:t>our only </a:t>
            </a:r>
            <a:r>
              <a:rPr lang="en-US" altLang="en-US" b="1" baseline="0" dirty="0" smtClean="0"/>
              <a:t>operating permitted disposal facility in Oregon</a:t>
            </a:r>
            <a:r>
              <a:rPr lang="en-US" altLang="en-US" b="1" baseline="0" dirty="0" smtClean="0"/>
              <a:t>. Approximately 90,000 tons annually are land dispose in Oregon.  This number has been consistent over the last few years.  At $5.50 per ton this fee could potentially bring in $400, 000 annual in additional revenue.</a:t>
            </a:r>
            <a:endParaRPr lang="en-US" altLang="en-US"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needs to administer the program. </a:t>
            </a:r>
            <a:r>
              <a:rPr lang="en-US" altLang="en-US" b="1" baseline="0" dirty="0" smtClean="0"/>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a:t>
            </a: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Fee increases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Detail , either by land unit </a:t>
            </a:r>
            <a:r>
              <a:rPr lang="en-US" sz="1200" b="0" kern="1200" baseline="0" dirty="0" smtClean="0">
                <a:solidFill>
                  <a:schemeClr val="tx1"/>
                </a:solidFill>
                <a:effectLst/>
                <a:latin typeface="+mn-lt"/>
                <a:ea typeface="+mn-ea"/>
                <a:cs typeface="+mn-cs"/>
              </a:rPr>
              <a:t>such as in a permitted SW or HW landfill</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or surface impoundment such as a</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permitted surface lagoon.</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 </a:t>
            </a:r>
            <a:r>
              <a:rPr lang="en-US" sz="1200" b="1" kern="1200" baseline="0" dirty="0" smtClean="0">
                <a:solidFill>
                  <a:schemeClr val="tx1"/>
                </a:solidFill>
                <a:effectLst/>
                <a:latin typeface="+mn-lt"/>
                <a:ea typeface="+mn-ea"/>
                <a:cs typeface="+mn-cs"/>
              </a:rPr>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This calendar reflects our</a:t>
            </a:r>
            <a:r>
              <a:rPr lang="en-US" b="1" strike="noStrike" baseline="0" dirty="0" smtClean="0"/>
              <a:t> </a:t>
            </a:r>
            <a:r>
              <a:rPr lang="en-US" b="0" strike="noStrike" baseline="0" dirty="0" smtClean="0"/>
              <a:t>work-to-date for this rulemaking. </a:t>
            </a:r>
            <a:r>
              <a:rPr lang="en-US" b="0" i="0" strike="noStrike" baseline="0" dirty="0" smtClean="0"/>
              <a:t>The blue circles represent our public engagement process, and the blue paper stacks represent documents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mentioned earlier, from the beginning, we were aware of many of the </a:t>
            </a:r>
            <a:r>
              <a:rPr lang="en-US" b="0" baseline="0" dirty="0" smtClean="0"/>
              <a:t>potential impacts </a:t>
            </a:r>
            <a:r>
              <a:rPr lang="en-US" b="0" baseline="0" dirty="0" smtClean="0"/>
              <a:t>this rulemaking would </a:t>
            </a:r>
            <a:r>
              <a:rPr lang="en-US" b="0" baseline="0" dirty="0" smtClean="0"/>
              <a:t>have </a:t>
            </a:r>
            <a:r>
              <a:rPr lang="en-US" b="0" baseline="0" dirty="0" smtClean="0"/>
              <a:t>on businesses producing hazardous waste, as well as the permitted facilities in Oregon that treat, store and dispose hazardous waste.</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During the past year, we have sought stakeholder input to help us better understand impacts.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In fall 2018, we received input on the rulemaking from a nine-member advisory committee comprised of statewide stakeholders, including representatives of small and large businesses, business advocates, education, and environmental interests. </a:t>
            </a:r>
          </a:p>
          <a:p>
            <a:pPr marL="8686" lvl="0" indent="0">
              <a:buFont typeface="Arial" panose="020B0604020202020204" pitchFamily="34" charset="0"/>
              <a:buNone/>
            </a:pPr>
            <a:endParaRPr lang="en-US" b="0" baseline="0" dirty="0" smtClean="0"/>
          </a:p>
          <a:p>
            <a:pPr marL="640594" lvl="1" indent="-174708">
              <a:buFont typeface="Arial" panose="020B0604020202020204" pitchFamily="34" charset="0"/>
              <a:buChar char="•"/>
            </a:pPr>
            <a:r>
              <a:rPr lang="en-US" b="0" baseline="0" dirty="0" smtClean="0"/>
              <a:t>The advisory committee met three times (in Aug, Sept, and Oct) to discuss the pros and cons associated with the proposed rules, as well as the anticipated fiscal impacts on Oregon’s businesses. </a:t>
            </a:r>
          </a:p>
          <a:p>
            <a:pPr marL="8687" lvl="0"/>
            <a:endParaRPr lang="en-US" b="0" baseline="0" dirty="0" smtClean="0"/>
          </a:p>
          <a:p>
            <a:pPr marL="640594" lvl="1" indent="-174708">
              <a:buFont typeface="Arial" panose="020B0604020202020204" pitchFamily="34" charset="0"/>
              <a:buChar char="•"/>
            </a:pPr>
            <a:r>
              <a:rPr lang="en-US" b="0" baseline="0" dirty="0" smtClean="0"/>
              <a:t>While there will be impacts, the Committee did not identify significant adverse impacts on Oregon small businesses as a result of our proposed fee </a:t>
            </a:r>
            <a:r>
              <a:rPr lang="en-US" b="0" baseline="0" dirty="0" smtClean="0"/>
              <a:t>increases.  </a:t>
            </a:r>
            <a:r>
              <a:rPr lang="en-US" b="0" baseline="0" dirty="0" smtClean="0"/>
              <a:t>The committee expressed support for the proposed fees increase to maintain DEQ Hazardous Waste Program’s current service</a:t>
            </a:r>
            <a:r>
              <a:rPr lang="en-US" b="1" baseline="0" dirty="0" smtClean="0"/>
              <a:t> </a:t>
            </a:r>
            <a:r>
              <a:rPr lang="en-US" b="0" baseline="0" dirty="0" smtClean="0"/>
              <a:t>level. The Committee also supported the concept of phasing-in fee increases for those affected hazardous waste generators.</a:t>
            </a:r>
          </a:p>
          <a:p>
            <a:pPr marL="465886" lvl="1"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u="none" baseline="0" dirty="0" smtClean="0"/>
              <a:t>We published public notice for the proposed rulemaking on December 14, 2018.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On January 17, 2019, we held a public hearing in Portland </a:t>
            </a:r>
            <a:r>
              <a:rPr lang="en-US" b="0" i="1" u="none" baseline="0" dirty="0" smtClean="0"/>
              <a:t>(6-8pm)</a:t>
            </a:r>
            <a:r>
              <a:rPr lang="en-US" b="0" u="none" baseline="0" dirty="0" smtClean="0"/>
              <a:t>. The public comment period ended at 4pm on January 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1" u="non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In addition to the elements to this rulemaking timeline</a:t>
            </a:r>
            <a:r>
              <a:rPr lang="en-US" b="1" u="none" baseline="0" dirty="0" smtClean="0"/>
              <a:t> [point to/glance at screen], </a:t>
            </a:r>
            <a:r>
              <a:rPr lang="en-US" b="0" u="none" baseline="0" dirty="0" smtClean="0"/>
              <a:t>we would also like to note that </a:t>
            </a:r>
            <a:r>
              <a:rPr lang="en-US" sz="1200" b="0" baseline="0" dirty="0" smtClean="0"/>
              <a:t>today’s proposed rulemaking is the first phase of an anticipated multi-phase effort to fully address our funding deficit. The phases will help fund the program to at least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including the fees increases proposed in this rulemaking package, </a:t>
            </a:r>
            <a:r>
              <a:rPr lang="en-US" sz="1200" b="0" baseline="0" dirty="0" smtClean="0"/>
              <a:t>we must seek legislative changes -- ideally during </a:t>
            </a:r>
            <a:r>
              <a:rPr lang="en-US" sz="1200" b="0" baseline="0" dirty="0" smtClean="0"/>
              <a:t>2021 </a:t>
            </a:r>
            <a:r>
              <a:rPr lang="en-US" sz="1200" b="0" baseline="0" dirty="0" smtClean="0"/>
              <a:t>legislative session.  This would help build the next </a:t>
            </a:r>
            <a:r>
              <a:rPr lang="en-US" sz="1200" b="0" baseline="0" dirty="0" smtClean="0"/>
              <a:t>phase`	 </a:t>
            </a:r>
            <a:r>
              <a:rPr lang="en-US" sz="1200" b="0" baseline="0" dirty="0" smtClean="0"/>
              <a:t>of our funding bridge, allowing us to continue the current level of service covering our hazardous waste generators and permitted businesses in Oregon.</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If approved, we will send out invoices July 2019 under the new fees.</a:t>
            </a: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may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7</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9</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dirty="0"/>
          </a:p>
        </p:txBody>
      </p:sp>
    </p:spTree>
    <p:extLst>
      <p:ext uri="{BB962C8B-B14F-4D97-AF65-F5344CB8AC3E}">
        <p14:creationId xmlns:p14="http://schemas.microsoft.com/office/powerpoint/2010/main" val="211390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dirty="0"/>
          </a:p>
        </p:txBody>
      </p:sp>
    </p:spTree>
    <p:extLst>
      <p:ext uri="{BB962C8B-B14F-4D97-AF65-F5344CB8AC3E}">
        <p14:creationId xmlns:p14="http://schemas.microsoft.com/office/powerpoint/2010/main" val="152230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dirty="0"/>
          </a:p>
        </p:txBody>
      </p:sp>
    </p:spTree>
    <p:extLst>
      <p:ext uri="{BB962C8B-B14F-4D97-AF65-F5344CB8AC3E}">
        <p14:creationId xmlns:p14="http://schemas.microsoft.com/office/powerpoint/2010/main" val="237911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5/1/2019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dirty="0"/>
          </a:p>
        </p:txBody>
      </p:sp>
    </p:spTree>
    <p:extLst>
      <p:ext uri="{BB962C8B-B14F-4D97-AF65-F5344CB8AC3E}">
        <p14:creationId xmlns:p14="http://schemas.microsoft.com/office/powerpoint/2010/main" val="20448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5/1/2019</a:t>
            </a:fld>
            <a:endParaRPr lang="en-US" dirty="0"/>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dirty="0"/>
          </a:p>
        </p:txBody>
      </p:sp>
    </p:spTree>
    <p:extLst>
      <p:ext uri="{BB962C8B-B14F-4D97-AF65-F5344CB8AC3E}">
        <p14:creationId xmlns:p14="http://schemas.microsoft.com/office/powerpoint/2010/main" val="104211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5/1/2019</a:t>
            </a:fld>
            <a:endParaRPr lang="en-US" dirty="0"/>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dirty="0"/>
          </a:p>
        </p:txBody>
      </p:sp>
    </p:spTree>
    <p:extLst>
      <p:ext uri="{BB962C8B-B14F-4D97-AF65-F5344CB8AC3E}">
        <p14:creationId xmlns:p14="http://schemas.microsoft.com/office/powerpoint/2010/main" val="183758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5/1/2019</a:t>
            </a:fld>
            <a:endParaRPr lang="en-US" dirty="0"/>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dirty="0"/>
          </a:p>
        </p:txBody>
      </p:sp>
    </p:spTree>
    <p:extLst>
      <p:ext uri="{BB962C8B-B14F-4D97-AF65-F5344CB8AC3E}">
        <p14:creationId xmlns:p14="http://schemas.microsoft.com/office/powerpoint/2010/main" val="161775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5/1/2019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dirty="0"/>
          </a:p>
        </p:txBody>
      </p:sp>
    </p:spTree>
    <p:extLst>
      <p:ext uri="{BB962C8B-B14F-4D97-AF65-F5344CB8AC3E}">
        <p14:creationId xmlns:p14="http://schemas.microsoft.com/office/powerpoint/2010/main" val="212414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5/1/2019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dirty="0"/>
          </a:p>
        </p:txBody>
      </p:sp>
    </p:spTree>
    <p:extLst>
      <p:ext uri="{BB962C8B-B14F-4D97-AF65-F5344CB8AC3E}">
        <p14:creationId xmlns:p14="http://schemas.microsoft.com/office/powerpoint/2010/main" val="296110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dirty="0"/>
          </a:p>
        </p:txBody>
      </p:sp>
    </p:spTree>
    <p:extLst>
      <p:ext uri="{BB962C8B-B14F-4D97-AF65-F5344CB8AC3E}">
        <p14:creationId xmlns:p14="http://schemas.microsoft.com/office/powerpoint/2010/main" val="28269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dirty="0"/>
          </a:p>
        </p:txBody>
      </p:sp>
    </p:spTree>
    <p:extLst>
      <p:ext uri="{BB962C8B-B14F-4D97-AF65-F5344CB8AC3E}">
        <p14:creationId xmlns:p14="http://schemas.microsoft.com/office/powerpoint/2010/main" val="2805120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5/1/2019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5/1/2019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5/1/2019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419998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5/1/2019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5/1/2019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5/1/2019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dirty="0"/>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3.jpg"/><Relationship Id="rId4" Type="http://schemas.openxmlformats.org/officeDocument/2006/relationships/hyperlink" Target="https://www.oregonlaws.org/ors/466.0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July </a:t>
            </a:r>
            <a:r>
              <a:rPr lang="en-US" sz="2800" dirty="0" smtClean="0"/>
              <a:t>18, </a:t>
            </a:r>
            <a:r>
              <a:rPr lang="en-US" sz="2800" dirty="0" smtClean="0"/>
              <a:t>2019</a:t>
            </a:r>
            <a:endParaRPr lang="en-US" sz="2800" dirty="0" smtClean="0">
              <a:latin typeface="Arial" pitchFamily="34" charset="0"/>
              <a:cs typeface="Arial" pitchFamily="34" charset="0"/>
            </a:endParaRPr>
          </a:p>
          <a:p>
            <a:pPr algn="r">
              <a:lnSpc>
                <a:spcPct val="110000"/>
              </a:lnSpc>
              <a:spcBef>
                <a:spcPts val="0"/>
              </a:spcBef>
            </a:pPr>
            <a:r>
              <a:rPr lang="en-US" sz="2800" dirty="0" smtClean="0"/>
              <a:t>Enterprise,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Generator</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10</a:t>
            </a:fld>
            <a:endParaRPr lang="en-US" dirty="0"/>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12</a:t>
            </a:fld>
            <a:endParaRPr lang="en-US" dirty="0"/>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14"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13" name="Table 12"/>
          <p:cNvGraphicFramePr>
            <a:graphicFrameLocks noGrp="1"/>
          </p:cNvGraphicFramePr>
          <p:nvPr>
            <p:extLst>
              <p:ext uri="{D42A27DB-BD31-4B8C-83A1-F6EECF244321}">
                <p14:modId xmlns:p14="http://schemas.microsoft.com/office/powerpoint/2010/main" val="1514036816"/>
              </p:ext>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69818" y="1470261"/>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27%  $823K</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6419" y="412429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 name="TextBox 2"/>
          <p:cNvSpPr txBox="1"/>
          <p:nvPr/>
        </p:nvSpPr>
        <p:spPr>
          <a:xfrm>
            <a:off x="160383" y="4188464"/>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
        <p:nvSpPr>
          <p:cNvPr id="19" name="Rounded Rectangle 18"/>
          <p:cNvSpPr/>
          <p:nvPr/>
        </p:nvSpPr>
        <p:spPr>
          <a:xfrm>
            <a:off x="1429550"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0" name="Table 19"/>
          <p:cNvGraphicFramePr>
            <a:graphicFrameLocks noGrp="1"/>
          </p:cNvGraphicFramePr>
          <p:nvPr>
            <p:extLst>
              <p:ext uri="{D42A27DB-BD31-4B8C-83A1-F6EECF244321}">
                <p14:modId xmlns:p14="http://schemas.microsoft.com/office/powerpoint/2010/main" val="2226997688"/>
              </p:ext>
            </p:extLst>
          </p:nvPr>
        </p:nvGraphicFramePr>
        <p:xfrm>
          <a:off x="1572994" y="1316865"/>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21" name="TextBox 20"/>
          <p:cNvSpPr txBox="1"/>
          <p:nvPr/>
        </p:nvSpPr>
        <p:spPr>
          <a:xfrm>
            <a:off x="2083456" y="127633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22" name="TextBox 21"/>
          <p:cNvSpPr txBox="1"/>
          <p:nvPr/>
        </p:nvSpPr>
        <p:spPr>
          <a:xfrm>
            <a:off x="2099768" y="2517673"/>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23" name="TextBox 22"/>
          <p:cNvSpPr txBox="1"/>
          <p:nvPr/>
        </p:nvSpPr>
        <p:spPr>
          <a:xfrm>
            <a:off x="2097666" y="442344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24" name="Striped Right Arrow 23"/>
          <p:cNvSpPr/>
          <p:nvPr/>
        </p:nvSpPr>
        <p:spPr>
          <a:xfrm rot="10800000">
            <a:off x="5477608" y="3923647"/>
            <a:ext cx="2370992"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77608" y="4014045"/>
            <a:ext cx="2370992" cy="369332"/>
          </a:xfrm>
          <a:prstGeom prst="rect">
            <a:avLst/>
          </a:prstGeom>
          <a:noFill/>
        </p:spPr>
        <p:txBody>
          <a:bodyPr wrap="square" rtlCol="0">
            <a:spAutoFit/>
          </a:bodyPr>
          <a:lstStyle/>
          <a:p>
            <a:r>
              <a:rPr lang="en-US" dirty="0" smtClean="0">
                <a:solidFill>
                  <a:srgbClr val="FFCC00"/>
                </a:solidFill>
              </a:rPr>
              <a:t>+$152,160 Annual Fees </a:t>
            </a:r>
            <a:endParaRPr lang="en-ZW" dirty="0">
              <a:solidFill>
                <a:srgbClr val="FFCC00"/>
              </a:solidFill>
            </a:endParaRPr>
          </a:p>
        </p:txBody>
      </p:sp>
      <p:sp>
        <p:nvSpPr>
          <p:cNvPr id="26" name="Striped Right Arrow 25"/>
          <p:cNvSpPr/>
          <p:nvPr/>
        </p:nvSpPr>
        <p:spPr>
          <a:xfrm rot="10800000">
            <a:off x="5401866" y="2522344"/>
            <a:ext cx="3286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7" name="TextBox 26"/>
          <p:cNvSpPr txBox="1"/>
          <p:nvPr/>
        </p:nvSpPr>
        <p:spPr>
          <a:xfrm>
            <a:off x="5401867" y="2612743"/>
            <a:ext cx="3208332" cy="369332"/>
          </a:xfrm>
          <a:prstGeom prst="rect">
            <a:avLst/>
          </a:prstGeom>
          <a:noFill/>
        </p:spPr>
        <p:txBody>
          <a:bodyPr wrap="square" rtlCol="0">
            <a:spAutoFit/>
          </a:bodyPr>
          <a:lstStyle/>
          <a:p>
            <a:r>
              <a:rPr lang="en-US" dirty="0" smtClean="0">
                <a:solidFill>
                  <a:srgbClr val="FFCC00"/>
                </a:solidFill>
              </a:rPr>
              <a:t>+$975,367 Management Factors </a:t>
            </a:r>
            <a:endParaRPr lang="en-ZW" dirty="0">
              <a:solidFill>
                <a:srgbClr val="FFCC00"/>
              </a:solidFill>
            </a:endParaRPr>
          </a:p>
        </p:txBody>
      </p:sp>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P spid="19"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Permitting</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dirty="0"/>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20" name="Chart 19"/>
          <p:cNvGraphicFramePr>
            <a:graphicFrameLocks/>
          </p:cNvGraphicFramePr>
          <p:nvPr>
            <p:extLst>
              <p:ext uri="{D42A27DB-BD31-4B8C-83A1-F6EECF244321}">
                <p14:modId xmlns:p14="http://schemas.microsoft.com/office/powerpoint/2010/main" val="133417727"/>
              </p:ext>
            </p:extLst>
          </p:nvPr>
        </p:nvGraphicFramePr>
        <p:xfrm>
          <a:off x="744071"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558218558"/>
              </p:ext>
            </p:extLst>
          </p:nvPr>
        </p:nvGraphicFramePr>
        <p:xfrm>
          <a:off x="715726"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79994" y="3507825"/>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2" name="Table 21"/>
          <p:cNvGraphicFramePr>
            <a:graphicFrameLocks noGrp="1"/>
          </p:cNvGraphicFramePr>
          <p:nvPr>
            <p:extLst>
              <p:ext uri="{D42A27DB-BD31-4B8C-83A1-F6EECF244321}">
                <p14:modId xmlns:p14="http://schemas.microsoft.com/office/powerpoint/2010/main" val="335783553"/>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497810" y="2242726"/>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8" name="TextBox 17"/>
          <p:cNvSpPr txBox="1"/>
          <p:nvPr/>
        </p:nvSpPr>
        <p:spPr>
          <a:xfrm>
            <a:off x="5508542" y="3587914"/>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90196" y="4012209"/>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90196" y="4102606"/>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12902" y="2331873"/>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22</a:t>
            </a:fld>
            <a:endParaRPr lang="en-US" dirty="0"/>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23</a:t>
            </a:fld>
            <a:endParaRPr lang="en-US" dirty="0"/>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24</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rPr>
              <a:t>Program Info</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26</a:t>
            </a:fld>
            <a:endParaRPr lang="en-US" dirty="0"/>
          </a:p>
        </p:txBody>
      </p:sp>
    </p:spTree>
    <p:extLst>
      <p:ext uri="{BB962C8B-B14F-4D97-AF65-F5344CB8AC3E}">
        <p14:creationId xmlns:p14="http://schemas.microsoft.com/office/powerpoint/2010/main" val="269379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228600"/>
            <a:ext cx="8402619" cy="6467475"/>
          </a:xfrm>
          <a:prstGeom prst="rect">
            <a:avLst/>
          </a:prstGeom>
        </p:spPr>
      </p:pic>
    </p:spTree>
    <p:extLst>
      <p:ext uri="{BB962C8B-B14F-4D97-AF65-F5344CB8AC3E}">
        <p14:creationId xmlns:p14="http://schemas.microsoft.com/office/powerpoint/2010/main" val="400729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28074" y="6286351"/>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marL="342900" indent="-342900" eaLnBrk="1" hangingPunct="1">
              <a:spcBef>
                <a:spcPct val="0"/>
              </a:spcBef>
              <a:spcAft>
                <a:spcPts val="600"/>
              </a:spcAft>
              <a:buFont typeface="Wingdings" panose="05000000000000000000" pitchFamily="2" charset="2"/>
              <a:buChar char="§"/>
            </a:pPr>
            <a:r>
              <a:rPr lang="en-US" altLang="en-US" sz="2000" dirty="0" smtClean="0"/>
              <a:t>Projected $1.2-$1.5 million revenue deficit in revenue</a:t>
            </a:r>
            <a:endParaRPr lang="en-US" altLang="en-US" sz="2000" dirty="0"/>
          </a:p>
          <a:p>
            <a:pPr marL="342900" indent="-342900" eaLnBrk="1" hangingPunct="1">
              <a:spcBef>
                <a:spcPct val="0"/>
              </a:spcBef>
              <a:spcAft>
                <a:spcPts val="600"/>
              </a:spcAft>
              <a:buFont typeface="Wingdings" panose="05000000000000000000" pitchFamily="2" charset="2"/>
              <a:buChar char="§"/>
            </a:pPr>
            <a:r>
              <a:rPr lang="en-US" altLang="en-US" sz="2000" dirty="0"/>
              <a:t>Fee increases needed as </a:t>
            </a:r>
            <a:r>
              <a:rPr lang="en-US" altLang="en-US" sz="2000" dirty="0" smtClean="0"/>
              <a:t>program </a:t>
            </a:r>
            <a:r>
              <a:rPr lang="en-US" altLang="en-US" sz="2000" dirty="0"/>
              <a:t>operating costs </a:t>
            </a:r>
            <a:r>
              <a:rPr lang="en-US" altLang="en-US" sz="2000" dirty="0" smtClean="0"/>
              <a:t>increase</a:t>
            </a:r>
            <a:endParaRPr lang="en-US" altLang="en-US" sz="2000" dirty="0"/>
          </a:p>
          <a:p>
            <a:pPr marL="342900" indent="-342900" eaLnBrk="1" hangingPunct="1">
              <a:spcBef>
                <a:spcPct val="0"/>
              </a:spcBef>
              <a:spcAft>
                <a:spcPts val="600"/>
              </a:spcAft>
              <a:buFont typeface="Wingdings" panose="05000000000000000000" pitchFamily="2" charset="2"/>
              <a:buChar char="§"/>
            </a:pPr>
            <a:r>
              <a:rPr lang="en-US" altLang="en-US" sz="2000" dirty="0"/>
              <a:t>Federal and state statutes authorize fee increases </a:t>
            </a:r>
            <a:r>
              <a:rPr lang="en-US" altLang="en-US" sz="2000" dirty="0" smtClean="0"/>
              <a:t>to implement program</a:t>
            </a:r>
            <a:endParaRPr lang="en-US" altLang="en-US" sz="20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None/>
            </a:pPr>
            <a:r>
              <a:rPr lang="en-US" altLang="en-US" sz="2000" dirty="0" smtClean="0"/>
              <a:t>Today’s fee </a:t>
            </a:r>
            <a:r>
              <a:rPr lang="en-US" altLang="en-US" sz="2000" dirty="0"/>
              <a:t>increase proposal:</a:t>
            </a:r>
          </a:p>
          <a:p>
            <a:pPr marL="342900" indent="-342900" eaLnBrk="1" hangingPunct="1">
              <a:spcBef>
                <a:spcPct val="0"/>
              </a:spcBef>
              <a:spcAft>
                <a:spcPts val="600"/>
              </a:spcAft>
              <a:buFontTx/>
              <a:buChar char="-"/>
            </a:pPr>
            <a:r>
              <a:rPr lang="en-US" altLang="en-US" sz="2000" b="1" dirty="0" smtClean="0"/>
              <a:t>Generator </a:t>
            </a:r>
            <a:r>
              <a:rPr lang="en-US" altLang="en-US" sz="2000" b="1" dirty="0" smtClean="0"/>
              <a:t>Fees: </a:t>
            </a:r>
            <a:r>
              <a:rPr lang="en-US" altLang="en-US" sz="2000" dirty="0" smtClean="0"/>
              <a:t>Phased in from 2019 to </a:t>
            </a:r>
            <a:r>
              <a:rPr lang="en-US" altLang="en-US" sz="2000" dirty="0" smtClean="0"/>
              <a:t>2024</a:t>
            </a:r>
          </a:p>
          <a:p>
            <a:pPr marL="342900" indent="-342900" eaLnBrk="1" hangingPunct="1">
              <a:spcBef>
                <a:spcPct val="0"/>
              </a:spcBef>
              <a:spcAft>
                <a:spcPts val="600"/>
              </a:spcAft>
              <a:buFontTx/>
              <a:buChar char="-"/>
            </a:pPr>
            <a:r>
              <a:rPr lang="en-US" altLang="en-US" sz="2000" b="1" dirty="0" smtClean="0"/>
              <a:t>Permitting </a:t>
            </a:r>
            <a:r>
              <a:rPr lang="en-US" altLang="en-US" sz="2000" b="1" dirty="0" smtClean="0"/>
              <a:t>Fees: </a:t>
            </a:r>
            <a:r>
              <a:rPr lang="en-US" altLang="en-US" sz="2000" dirty="0" smtClean="0"/>
              <a:t>One increase in </a:t>
            </a:r>
            <a:r>
              <a:rPr lang="en-US" altLang="en-US" sz="2000" dirty="0" smtClean="0"/>
              <a:t>2019</a:t>
            </a:r>
            <a:endParaRPr lang="en-US" altLang="en-US" sz="20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dirty="0"/>
          </a:p>
        </p:txBody>
      </p:sp>
    </p:spTree>
    <p:extLst>
      <p:ext uri="{BB962C8B-B14F-4D97-AF65-F5344CB8AC3E}">
        <p14:creationId xmlns:p14="http://schemas.microsoft.com/office/powerpoint/2010/main" val="369997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31</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a:solidFill>
                            <a:srgbClr val="000000"/>
                          </a:solidFill>
                          <a:effectLst/>
                          <a:latin typeface="Calibri" panose="020F0502020204030204" pitchFamily="34" charset="0"/>
                        </a:rPr>
                        <a:t>Add'l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32</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smtClean="0">
                          <a:solidFill>
                            <a:srgbClr val="000000"/>
                          </a:solidFill>
                          <a:effectLst/>
                          <a:latin typeface="Calibri" panose="020F0502020204030204" pitchFamily="34" charset="0"/>
                        </a:rPr>
                        <a:t>Add’l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33</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59739805"/>
              </p:ext>
            </p:extLst>
          </p:nvPr>
        </p:nvGraphicFramePr>
        <p:xfrm>
          <a:off x="381001" y="1676403"/>
          <a:ext cx="8328991"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299810">
                  <a:extLst>
                    <a:ext uri="{9D8B030D-6E8A-4147-A177-3AD203B41FA5}">
                      <a16:colId xmlns:a16="http://schemas.microsoft.com/office/drawing/2014/main" val="3649831774"/>
                    </a:ext>
                  </a:extLst>
                </a:gridCol>
                <a:gridCol w="1299810">
                  <a:extLst>
                    <a:ext uri="{9D8B030D-6E8A-4147-A177-3AD203B41FA5}">
                      <a16:colId xmlns:a16="http://schemas.microsoft.com/office/drawing/2014/main" val="232002680"/>
                    </a:ext>
                  </a:extLst>
                </a:gridCol>
                <a:gridCol w="1299810">
                  <a:extLst>
                    <a:ext uri="{9D8B030D-6E8A-4147-A177-3AD203B41FA5}">
                      <a16:colId xmlns:a16="http://schemas.microsoft.com/office/drawing/2014/main" val="1950583379"/>
                    </a:ext>
                  </a:extLst>
                </a:gridCol>
                <a:gridCol w="1299810">
                  <a:extLst>
                    <a:ext uri="{9D8B030D-6E8A-4147-A177-3AD203B41FA5}">
                      <a16:colId xmlns:a16="http://schemas.microsoft.com/office/drawing/2014/main" val="754917681"/>
                    </a:ext>
                  </a:extLst>
                </a:gridCol>
                <a:gridCol w="1299810">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dirty="0">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dirty="0">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dirty="0">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dirty="0">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dirty="0">
                          <a:solidFill>
                            <a:srgbClr val="000000"/>
                          </a:solidFill>
                          <a:effectLst/>
                          <a:latin typeface="Calibri" panose="020F0502020204030204" pitchFamily="34" charset="0"/>
                        </a:rPr>
                        <a:t>Add'l </a:t>
                      </a:r>
                      <a:r>
                        <a:rPr lang="en-ZW" sz="2000" b="0" i="0" u="none" strike="noStrike" dirty="0" smtClean="0">
                          <a:solidFill>
                            <a:srgbClr val="000000"/>
                          </a:solidFill>
                          <a:effectLst/>
                          <a:latin typeface="Calibri" panose="020F0502020204030204" pitchFamily="34" charset="0"/>
                        </a:rPr>
                        <a:t>revenue</a:t>
                      </a:r>
                      <a:endParaRPr lang="en-ZW" sz="2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dirty="0">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72354545"/>
                  </a:ext>
                </a:extLst>
              </a:tr>
              <a:tr h="382788">
                <a:tc>
                  <a:txBody>
                    <a:bodyPr/>
                    <a:lstStyle/>
                    <a:p>
                      <a:pPr algn="just" fontAlgn="ctr"/>
                      <a:r>
                        <a:rPr lang="en-US" sz="2000" b="0" i="0" u="none" strike="noStrike" dirty="0">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260345"/>
                  </a:ext>
                </a:extLst>
              </a:tr>
              <a:tr h="382788">
                <a:tc>
                  <a:txBody>
                    <a:bodyPr/>
                    <a:lstStyle/>
                    <a:p>
                      <a:pPr algn="l" fontAlgn="ctr"/>
                      <a:r>
                        <a:rPr lang="en-US" sz="2000" b="0" i="0" u="none" strike="noStrike" dirty="0">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34</a:t>
            </a:fld>
            <a:endParaRPr lang="en-US" dirty="0"/>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2498291"/>
              </p:ext>
            </p:extLst>
          </p:nvPr>
        </p:nvGraphicFramePr>
        <p:xfrm>
          <a:off x="541337" y="1524000"/>
          <a:ext cx="8077199" cy="40451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3-year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Large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Small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smtClean="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6-year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mj-lt"/>
                          <a:cs typeface="Times New Roman" panose="02020603050405020304" pitchFamily="18" charset="0"/>
                        </a:rPr>
                        <a:t>Various Factors</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mj-lt"/>
                          <a:cs typeface="Times New Roman" panose="02020603050405020304" pitchFamily="18" charset="0"/>
                        </a:rPr>
                        <a:t>0.50 </a:t>
                      </a:r>
                      <a:r>
                        <a:rPr lang="en-US" sz="1800" dirty="0" smtClean="0">
                          <a:latin typeface="+mj-lt"/>
                          <a:cs typeface="Times New Roman" panose="02020603050405020304" pitchFamily="18" charset="0"/>
                        </a:rPr>
                        <a:t>– 2.00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mj-lt"/>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37203418"/>
              </p:ext>
            </p:extLst>
          </p:nvPr>
        </p:nvGraphicFramePr>
        <p:xfrm>
          <a:off x="539565" y="1443968"/>
          <a:ext cx="8078972" cy="4346537"/>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One Increase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2019</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Storage</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Treatment</a:t>
                      </a:r>
                      <a:endParaRPr lang="en-ZW" sz="1800" dirty="0" smtClean="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Disposal</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mj-lt"/>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July</a:t>
            </a:r>
            <a:endParaRPr kumimoji="0" lang="en-US"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32624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1" y="4362144"/>
            <a:ext cx="135009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68B656"/>
                </a:solidFill>
                <a:effectLst/>
                <a:uLnTx/>
                <a:uFillTx/>
                <a:latin typeface="Calibri"/>
                <a:ea typeface="+mn-ea"/>
                <a:cs typeface="+mn-cs"/>
              </a:rPr>
              <a:t>C</a:t>
            </a:r>
            <a:r>
              <a:rPr kumimoji="0" lang="en-US"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6" y="1478749"/>
            <a:ext cx="126932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648386" y="1520272"/>
            <a:ext cx="17289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a:t>
            </a:r>
            <a:r>
              <a:rPr kumimoji="0" lang="en-US" b="0" i="0" u="none" strike="noStrike" kern="1200" cap="none" spc="0" normalizeH="0" baseline="0" noProof="0" dirty="0" smtClean="0">
                <a:ln>
                  <a:noFill/>
                </a:ln>
                <a:solidFill>
                  <a:prstClr val="black"/>
                </a:solidFill>
                <a:effectLst/>
                <a:uLnTx/>
                <a:uFillTx/>
                <a:latin typeface="Calibri"/>
                <a:ea typeface="+mn-ea"/>
                <a:cs typeface="+mn-cs"/>
              </a:rPr>
              <a:t>Hearing and </a:t>
            </a:r>
            <a:r>
              <a:rPr kumimoji="0" lang="en-US" b="0" i="0" u="none" strike="noStrike" kern="1200" cap="none" spc="0" normalizeH="0" baseline="0" noProof="0" dirty="0" smtClean="0">
                <a:ln>
                  <a:noFill/>
                </a:ln>
                <a:solidFill>
                  <a:prstClr val="black"/>
                </a:solidFill>
                <a:effectLst/>
                <a:uLnTx/>
                <a:uFillTx/>
                <a:latin typeface="Calibri"/>
                <a:ea typeface="+mn-ea"/>
                <a:cs typeface="+mn-cs"/>
              </a:rPr>
              <a:t>EQC </a:t>
            </a:r>
            <a:r>
              <a:rPr kumimoji="0" lang="en-US" b="0" i="0" u="none" strike="noStrike" kern="1200" cap="none" spc="0" normalizeH="0" baseline="0" noProof="0" dirty="0" smtClean="0">
                <a:ln>
                  <a:noFill/>
                </a:ln>
                <a:solidFill>
                  <a:prstClr val="black"/>
                </a:solidFill>
                <a:effectLst/>
                <a:uLnTx/>
                <a:uFillTx/>
                <a:latin typeface="Calibri"/>
                <a:ea typeface="+mn-ea"/>
                <a:cs typeface="+mn-cs"/>
              </a:rPr>
              <a:t>pre-inform 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49386" y="4362144"/>
            <a:ext cx="146601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552BA"/>
                </a:solidFill>
                <a:effectLst/>
                <a:uLnTx/>
                <a:uFillTx/>
                <a:latin typeface="Calibri"/>
                <a:ea typeface="+mn-ea"/>
                <a:cs typeface="+mn-cs"/>
              </a:rPr>
              <a:t>P</a:t>
            </a:r>
            <a:r>
              <a:rPr kumimoji="0" lang="en-US"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a:t>
            </a:r>
            <a:r>
              <a:rPr lang="en-US" sz="3000" dirty="0" smtClean="0">
                <a:solidFill>
                  <a:schemeClr val="tx1"/>
                </a:solidFill>
              </a:rPr>
              <a:t>the </a:t>
            </a:r>
            <a:r>
              <a:rPr lang="en-US" sz="3000" dirty="0">
                <a:solidFill>
                  <a:schemeClr val="tx1"/>
                </a:solidFill>
              </a:rPr>
              <a:t>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69372" y="1667939"/>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dirty="0"/>
              <a:t>The proposed rules were placed on public notice on </a:t>
            </a:r>
            <a:r>
              <a:rPr lang="en-US" altLang="en-US" sz="2000" dirty="0" smtClean="0"/>
              <a:t>December 14, </a:t>
            </a:r>
            <a:r>
              <a:rPr lang="en-US" altLang="en-US" sz="2000" dirty="0"/>
              <a:t>2018. </a:t>
            </a:r>
          </a:p>
          <a:p>
            <a:pPr eaLnBrk="1" hangingPunct="1">
              <a:lnSpc>
                <a:spcPct val="150000"/>
              </a:lnSpc>
              <a:spcBef>
                <a:spcPct val="0"/>
              </a:spcBef>
              <a:buFontTx/>
              <a:buNone/>
            </a:pPr>
            <a:r>
              <a:rPr lang="en-US" altLang="en-US" sz="2000" dirty="0"/>
              <a:t>DEQ held a public hearing in Portland on </a:t>
            </a:r>
            <a:r>
              <a:rPr lang="en-US" altLang="en-US" sz="2000" dirty="0" smtClean="0"/>
              <a:t>January 17, 2019.</a:t>
            </a:r>
            <a:endParaRPr lang="en-US" altLang="en-US" sz="2000" dirty="0"/>
          </a:p>
          <a:p>
            <a:pPr eaLnBrk="1" hangingPunct="1">
              <a:lnSpc>
                <a:spcPct val="150000"/>
              </a:lnSpc>
              <a:spcBef>
                <a:spcPct val="0"/>
              </a:spcBef>
              <a:buFontTx/>
              <a:buNone/>
            </a:pPr>
            <a:r>
              <a:rPr lang="en-US" altLang="en-US" sz="2000" dirty="0"/>
              <a:t>The public comment period ended on June </a:t>
            </a:r>
            <a:r>
              <a:rPr lang="en-US" altLang="en-US" sz="2000" dirty="0" smtClean="0"/>
              <a:t>22, 2019</a:t>
            </a:r>
            <a:r>
              <a:rPr lang="en-US" altLang="en-US" sz="2000" dirty="0" smtClean="0"/>
              <a:t>.</a:t>
            </a:r>
          </a:p>
          <a:p>
            <a:pPr eaLnBrk="1" hangingPunct="1">
              <a:lnSpc>
                <a:spcPct val="150000"/>
              </a:lnSpc>
              <a:spcBef>
                <a:spcPct val="0"/>
              </a:spcBef>
              <a:buFontTx/>
              <a:buNone/>
            </a:pPr>
            <a:r>
              <a:rPr lang="en-US" altLang="en-US" sz="2000" dirty="0" smtClean="0"/>
              <a:t>No </a:t>
            </a:r>
            <a:r>
              <a:rPr lang="en-US" altLang="en-US" sz="2000" dirty="0"/>
              <a:t>comments were received.</a:t>
            </a:r>
          </a:p>
          <a:p>
            <a:pPr eaLnBrk="1" hangingPunct="1">
              <a:lnSpc>
                <a:spcPct val="150000"/>
              </a:lnSpc>
              <a:spcBef>
                <a:spcPct val="0"/>
              </a:spcBef>
              <a:buFontTx/>
              <a:buNone/>
            </a:pPr>
            <a:r>
              <a:rPr lang="en-US" altLang="en-US" sz="2000" dirty="0"/>
              <a:t>No changes to the proposed rules were made based on the comments.</a:t>
            </a:r>
          </a:p>
          <a:p>
            <a:pPr eaLnBrk="1" hangingPunct="1">
              <a:lnSpc>
                <a:spcPct val="150000"/>
              </a:lnSpc>
              <a:spcBef>
                <a:spcPct val="0"/>
              </a:spcBef>
              <a:buFontTx/>
              <a:buNone/>
            </a:pPr>
            <a:endParaRPr lang="en-US" altLang="en-US" sz="2000"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Supporting Documents</Topic>
  </documentManagement>
</p:properties>
</file>

<file path=customXml/itemProps1.xml><?xml version="1.0" encoding="utf-8"?>
<ds:datastoreItem xmlns:ds="http://schemas.openxmlformats.org/officeDocument/2006/customXml" ds:itemID="{F1B93BE5-F755-4291-BA7D-567C6ADDBC7B}"/>
</file>

<file path=customXml/itemProps2.xml><?xml version="1.0" encoding="utf-8"?>
<ds:datastoreItem xmlns:ds="http://schemas.openxmlformats.org/officeDocument/2006/customXml" ds:itemID="{308E9712-6773-4FFB-ADC9-C64986663FE9}"/>
</file>

<file path=customXml/itemProps3.xml><?xml version="1.0" encoding="utf-8"?>
<ds:datastoreItem xmlns:ds="http://schemas.openxmlformats.org/officeDocument/2006/customXml" ds:itemID="{54594EC8-188C-4366-83D5-656EE16AC4AD}"/>
</file>

<file path=docProps/app.xml><?xml version="1.0" encoding="utf-8"?>
<Properties xmlns="http://schemas.openxmlformats.org/officeDocument/2006/extended-properties" xmlns:vt="http://schemas.openxmlformats.org/officeDocument/2006/docPropsVTypes">
  <Template>Facet</Template>
  <TotalTime>9663</TotalTime>
  <Words>6085</Words>
  <Application>Microsoft Office PowerPoint</Application>
  <PresentationFormat>On-screen Show (4:3)</PresentationFormat>
  <Paragraphs>1122</Paragraphs>
  <Slides>34</Slides>
  <Notes>34</Notes>
  <HiddenSlides>26</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Symbol</vt:lpstr>
      <vt:lpstr>Times New Roman</vt:lpstr>
      <vt:lpstr>Wingdings</vt:lpstr>
      <vt:lpstr>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Generator &amp; Permit Fees</vt:lpstr>
      <vt:lpstr>Contacts</vt:lpstr>
      <vt:lpstr>Increase Hazardous Waste Fees</vt:lpstr>
      <vt:lpstr>Generator</vt:lpstr>
      <vt:lpstr>Proposed Changes to Generator Fee Formula</vt:lpstr>
      <vt:lpstr>Reminder: Generator Fee Cap</vt:lpstr>
      <vt:lpstr>Other Management Factors – Continued</vt:lpstr>
      <vt:lpstr>Generator Invoice -Current Example</vt:lpstr>
      <vt:lpstr>Generator Invoice Example</vt:lpstr>
      <vt:lpstr>Management Method Factor Proposal</vt:lpstr>
      <vt:lpstr>New Management Factor – Continued</vt:lpstr>
      <vt:lpstr>Generator Fees Funding</vt:lpstr>
      <vt:lpstr>Permitting</vt:lpstr>
      <vt:lpstr>Sample Permitting Annual Fee Proposal</vt:lpstr>
      <vt:lpstr>Permit Annual Funding</vt:lpstr>
      <vt:lpstr>Fiscal Impacts</vt:lpstr>
      <vt:lpstr>DEQ’s Fiscal Impact Statement</vt:lpstr>
      <vt:lpstr>DEQ’s Fiscal Impact Statement</vt:lpstr>
      <vt:lpstr>DEQ’s Fiscal Impact Statement –  Permits</vt:lpstr>
      <vt:lpstr>Program Info</vt:lpstr>
      <vt:lpstr>PowerPoint Presentation</vt:lpstr>
      <vt:lpstr>Hazardous Waste Program Background - Staff</vt:lpstr>
      <vt:lpstr>Hazardous Waste Background –            Program Portfolio</vt:lpstr>
      <vt:lpstr>Business Case</vt:lpstr>
      <vt:lpstr>Building a Business Case - Generators</vt:lpstr>
      <vt:lpstr>Business Case – Generators Continued</vt:lpstr>
      <vt:lpstr>Building a Business Case - Permitting</vt:lpstr>
      <vt:lpstr>Statutory Authority</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EQC PPT</dc:title>
  <dc:creator>Eileen Naples</dc:creator>
  <cp:lastModifiedBy>DEQ\jacomb</cp:lastModifiedBy>
  <cp:revision>415</cp:revision>
  <cp:lastPrinted>2019-03-28T15:41:49Z</cp:lastPrinted>
  <dcterms:created xsi:type="dcterms:W3CDTF">2018-10-03T15:46:23Z</dcterms:created>
  <dcterms:modified xsi:type="dcterms:W3CDTF">2019-05-01T22:12:54Z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