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2" r:id="rId5"/>
    <p:sldMasterId id="2147483684" r:id="rId6"/>
  </p:sldMasterIdLst>
  <p:notesMasterIdLst>
    <p:notesMasterId r:id="rId15"/>
  </p:notesMasterIdLst>
  <p:sldIdLst>
    <p:sldId id="399" r:id="rId7"/>
    <p:sldId id="411" r:id="rId8"/>
    <p:sldId id="407" r:id="rId9"/>
    <p:sldId id="406" r:id="rId10"/>
    <p:sldId id="410" r:id="rId11"/>
    <p:sldId id="412" r:id="rId12"/>
    <p:sldId id="409" r:id="rId13"/>
    <p:sldId id="33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Eileen Naples" initials="EN" lastIdx="46" clrIdx="0">
    <p:extLst>
      <p:ext uri="{19B8F6BF-5375-455C-9EA6-DF929625EA0E}">
        <p15:presenceInfo xmlns:p15="http://schemas.microsoft.com/office/powerpoint/2012/main" userId="92c0a775d5b8b05f" providerId="Windows Live"/>
      </p:ext>
    </p:extLst>
  </p:cmAuthor>
  <p:cmAuthor id="3" name="ACOMB Jeannette" initials="AJ" lastIdx="1" clrIdx="1">
    <p:extLst>
      <p:ext uri="{19B8F6BF-5375-455C-9EA6-DF929625EA0E}">
        <p15:presenceInfo xmlns:p15="http://schemas.microsoft.com/office/powerpoint/2012/main" userId="S-1-5-21-2124760015-1411717758-1302595720-75362" providerId="AD"/>
      </p:ext>
    </p:extLst>
  </p:cmAuthor>
  <p:cmAuthor id="4" name="GIBSON Lynda" initials="GL" lastIdx="5" clrIdx="2">
    <p:extLst>
      <p:ext uri="{19B8F6BF-5375-455C-9EA6-DF929625EA0E}">
        <p15:presenceInfo xmlns:p15="http://schemas.microsoft.com/office/powerpoint/2012/main" userId="S-1-5-21-2124760015-1411717758-1302595720-75448" providerId="AD"/>
      </p:ext>
    </p:extLst>
  </p:cmAuthor>
  <p:cmAuthor id="5" name="NAPLES Eileen" initials="NE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9C3"/>
    <a:srgbClr val="00CC00"/>
    <a:srgbClr val="7452B7"/>
    <a:srgbClr val="7452B9"/>
    <a:srgbClr val="DFF1EB"/>
    <a:srgbClr val="439777"/>
    <a:srgbClr val="C5E5D9"/>
    <a:srgbClr val="9FD5C0"/>
    <a:srgbClr val="008272"/>
    <a:srgbClr val="C3D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72" autoAdjust="0"/>
    <p:restoredTop sz="33148" autoAdjust="0"/>
  </p:normalViewPr>
  <p:slideViewPr>
    <p:cSldViewPr>
      <p:cViewPr varScale="1">
        <p:scale>
          <a:sx n="40" d="100"/>
          <a:sy n="40" d="100"/>
        </p:scale>
        <p:origin x="417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109" y="2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liveng\Local%20Settings\Temporary%20Internet%20Files\Content.Outlook\Z49E3CR2\Budget%20info%20for%20DL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u="none" strike="noStrike" baseline="0" dirty="0" smtClean="0"/>
              <a:t>2009-11 Legislative-adopted 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039073886037649"/>
          <c:y val="0.18615120011112818"/>
          <c:w val="0.50208260627132906"/>
          <c:h val="0.81384879988887182"/>
        </c:manualLayout>
      </c:layout>
      <c:pieChart>
        <c:varyColors val="1"/>
        <c:ser>
          <c:idx val="0"/>
          <c:order val="0"/>
          <c:tx>
            <c:strRef>
              <c:f>Sheet1!$B$3</c:f>
              <c:strCache>
                <c:ptCount val="1"/>
                <c:pt idx="0">
                  <c:v>2017-19 Leg. Approved Budget</c:v>
                </c:pt>
              </c:strCache>
            </c:strRef>
          </c:tx>
          <c:dPt>
            <c:idx val="0"/>
            <c:bubble3D val="0"/>
            <c:spPr>
              <a:solidFill>
                <a:srgbClr val="7452B9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69C-48DE-9FBB-2E89CC56C47E}"/>
              </c:ext>
            </c:extLst>
          </c:dPt>
          <c:dPt>
            <c:idx val="1"/>
            <c:bubble3D val="0"/>
            <c:spPr>
              <a:solidFill>
                <a:srgbClr val="7552B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69C-48DE-9FBB-2E89CC56C47E}"/>
              </c:ext>
            </c:extLst>
          </c:dPt>
          <c:dPt>
            <c:idx val="2"/>
            <c:bubble3D val="0"/>
            <c:spPr>
              <a:solidFill>
                <a:srgbClr val="7552B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69C-48DE-9FBB-2E89CC56C47E}"/>
              </c:ext>
            </c:extLst>
          </c:dPt>
          <c:dPt>
            <c:idx val="3"/>
            <c:bubble3D val="0"/>
            <c:spPr>
              <a:solidFill>
                <a:srgbClr val="7452B7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69C-48DE-9FBB-2E89CC56C4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69C-48DE-9FBB-2E89CC56C47E}"/>
              </c:ext>
            </c:extLst>
          </c:dPt>
          <c:dLbls>
            <c:dLbl>
              <c:idx val="0"/>
              <c:layout>
                <c:manualLayout>
                  <c:x val="-0.19094058660725008"/>
                  <c:y val="0.107854001710788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D86B71-6273-4C55-91DB-B4E12D22B20B}" type="CATEGORYNAME">
                      <a:rPr lang="en-US" sz="160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pPr>
                        <a:defRPr>
                          <a:solidFill>
                            <a:schemeClr val="bg1">
                              <a:lumMod val="65000"/>
                            </a:schemeClr>
                          </a:solidFill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t>
</a:t>
                    </a:r>
                    <a:fld id="{19E233D8-5661-41DA-BD19-CBBBCAC43EB0}" type="PERCENTAGE">
                      <a:rPr lang="en-US" sz="1600" baseline="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pPr>
                        <a:defRPr>
                          <a:solidFill>
                            <a:schemeClr val="bg1">
                              <a:lumMod val="65000"/>
                            </a:schemeClr>
                          </a:solidFill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97983813728186"/>
                      <c:h val="0.184106280193236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69C-48DE-9FBB-2E89CC56C47E}"/>
                </c:ext>
              </c:extLst>
            </c:dLbl>
            <c:dLbl>
              <c:idx val="1"/>
              <c:layout>
                <c:manualLayout>
                  <c:x val="-9.0119417643772758E-3"/>
                  <c:y val="-6.575607366627901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5D0821D-6814-4049-B23C-518D2DFF4355}" type="CATEGORYNAME">
                      <a:rPr lang="en-US" sz="1600" b="1">
                        <a:solidFill>
                          <a:schemeClr val="bg1">
                            <a:lumMod val="65000"/>
                          </a:schemeClr>
                        </a:solidFill>
                      </a:rPr>
                      <a:pPr>
                        <a:defRPr>
                          <a:solidFill>
                            <a:schemeClr val="bg1">
                              <a:lumMod val="65000"/>
                            </a:schemeClr>
                          </a:solidFill>
                        </a:defRPr>
                      </a:pPr>
                      <a:t>[CATEGORY NAME]</a:t>
                    </a:fld>
                    <a:r>
                      <a:rPr lang="en-US" sz="1600" b="1" dirty="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t>
</a:t>
                    </a:r>
                    <a:fld id="{D4C10EB3-896D-4171-B29D-6BAAD744AD15}" type="PERCENTAGE">
                      <a:rPr lang="en-US" sz="1600" b="1">
                        <a:solidFill>
                          <a:schemeClr val="bg1">
                            <a:lumMod val="65000"/>
                          </a:schemeClr>
                        </a:solidFill>
                      </a:rPr>
                      <a:pPr>
                        <a:defRPr>
                          <a:solidFill>
                            <a:schemeClr val="bg1">
                              <a:lumMod val="65000"/>
                            </a:schemeClr>
                          </a:solidFill>
                        </a:defRPr>
                      </a:pPr>
                      <a:t>[PERCENTAGE]</a:t>
                    </a:fld>
                    <a:endParaRPr lang="en-US" sz="1600" b="1" dirty="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69C-48DE-9FBB-2E89CC56C47E}"/>
                </c:ext>
              </c:extLst>
            </c:dLbl>
            <c:dLbl>
              <c:idx val="2"/>
              <c:layout>
                <c:manualLayout>
                  <c:x val="0.1301753641088981"/>
                  <c:y val="-0.1169106837097879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t>HW Tip Fees
</a:t>
                    </a:r>
                    <a:fld id="{4FE64204-8FBC-498C-8BCF-7D923786657D}" type="PERCENTAGE">
                      <a:rPr lang="en-US" sz="160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pPr>
                        <a:defRPr>
                          <a:solidFill>
                            <a:schemeClr val="bg1">
                              <a:lumMod val="65000"/>
                            </a:schemeClr>
                          </a:solidFill>
                        </a:defRPr>
                      </a:pPr>
                      <a:t>[PERCENTAGE]</a:t>
                    </a:fld>
                    <a:endParaRPr lang="en-US" sz="1600" dirty="0">
                      <a:solidFill>
                        <a:schemeClr val="bg1">
                          <a:lumMod val="6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69C-48DE-9FBB-2E89CC56C47E}"/>
                </c:ext>
              </c:extLst>
            </c:dLbl>
            <c:dLbl>
              <c:idx val="3"/>
              <c:layout>
                <c:manualLayout>
                  <c:x val="0.12840897938511095"/>
                  <c:y val="5.753547110958955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5266E8-FF4C-4981-A6EC-9B70B2E82CBD}" type="CATEGORYNAME">
                      <a:rPr lang="en-US" sz="160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pPr>
                        <a:defRPr>
                          <a:solidFill>
                            <a:schemeClr val="bg1">
                              <a:lumMod val="65000"/>
                            </a:schemeClr>
                          </a:solidFill>
                        </a:defRPr>
                      </a:pPr>
                      <a:t>[CATEGORY NAME]</a:t>
                    </a:fld>
                    <a:r>
                      <a: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t>
</a:t>
                    </a:r>
                    <a:r>
                      <a:rPr lang="en-US" sz="1600" dirty="0" smtClean="0">
                        <a:solidFill>
                          <a:schemeClr val="bg1">
                            <a:lumMod val="65000"/>
                          </a:schemeClr>
                        </a:solidFill>
                      </a:rPr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69C-48DE-9FBB-2E89CC56C47E}"/>
                </c:ext>
              </c:extLst>
            </c:dLbl>
            <c:dLbl>
              <c:idx val="4"/>
              <c:layout>
                <c:manualLayout>
                  <c:x val="9.6506001503661884E-2"/>
                  <c:y val="0.17240043364144694"/>
                </c:manualLayout>
              </c:layout>
              <c:tx>
                <c:rich>
                  <a:bodyPr/>
                  <a:lstStyle/>
                  <a:p>
                    <a:fld id="{20871E0C-1628-4296-9FF5-E89F2FBBB96D}" type="CATEGORYNAME">
                      <a:rPr lang="en-US" sz="1600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en-US" sz="1600" baseline="0" dirty="0" smtClean="0">
                        <a:solidFill>
                          <a:schemeClr val="bg1"/>
                        </a:solidFill>
                      </a:rPr>
                      <a:t>20%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69C-48DE-9FBB-2E89CC56C4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Sheet1!$A$5:$A$9</c:f>
              <c:strCache>
                <c:ptCount val="5"/>
                <c:pt idx="0">
                  <c:v>Generator Fees</c:v>
                </c:pt>
                <c:pt idx="1">
                  <c:v>HS Possession Fees</c:v>
                </c:pt>
                <c:pt idx="2">
                  <c:v>HW Disposal Fees</c:v>
                </c:pt>
                <c:pt idx="3">
                  <c:v>TSD Fees</c:v>
                </c:pt>
                <c:pt idx="4">
                  <c:v>RCRA Grant</c:v>
                </c:pt>
              </c:strCache>
            </c:strRef>
          </c:cat>
          <c:val>
            <c:numRef>
              <c:f>Sheet1!$B$5:$B$9</c:f>
              <c:numCache>
                <c:formatCode>_(* #,##0_);_(* \(#,##0\);_(* "-"??_);_(@_)</c:formatCode>
                <c:ptCount val="5"/>
                <c:pt idx="0">
                  <c:v>3248855</c:v>
                </c:pt>
                <c:pt idx="1">
                  <c:v>1702195</c:v>
                </c:pt>
                <c:pt idx="2">
                  <c:v>825682</c:v>
                </c:pt>
                <c:pt idx="3">
                  <c:v>914290</c:v>
                </c:pt>
                <c:pt idx="4">
                  <c:v>1557305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69C-48DE-9FBB-2E89CC56C47E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B69C-48DE-9FBB-2E89CC56C4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B69C-48DE-9FBB-2E89CC56C4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B69C-48DE-9FBB-2E89CC56C4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B69C-48DE-9FBB-2E89CC56C4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B69C-48DE-9FBB-2E89CC56C4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B69C-48DE-9FBB-2E89CC56C4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Sheet1!$A$5:$A$9</c:f>
              <c:strCache>
                <c:ptCount val="5"/>
                <c:pt idx="0">
                  <c:v>Generator Fees</c:v>
                </c:pt>
                <c:pt idx="1">
                  <c:v>HS Possession Fees</c:v>
                </c:pt>
                <c:pt idx="2">
                  <c:v>HW Disposal Fees</c:v>
                </c:pt>
                <c:pt idx="3">
                  <c:v>TSD Fees</c:v>
                </c:pt>
                <c:pt idx="4">
                  <c:v>RCRA Grant</c:v>
                </c:pt>
              </c:strCache>
            </c:strRef>
          </c:cat>
          <c:val>
            <c:numRef>
              <c:f>Sheet1!$C$5:$C$10</c:f>
              <c:numCache>
                <c:formatCode>0%</c:formatCode>
                <c:ptCount val="6"/>
                <c:pt idx="0">
                  <c:v>0.39388048024769146</c:v>
                </c:pt>
                <c:pt idx="1">
                  <c:v>0.20636851570021411</c:v>
                </c:pt>
                <c:pt idx="2">
                  <c:v>0.10010296633487009</c:v>
                </c:pt>
                <c:pt idx="3">
                  <c:v>0.1108455084285577</c:v>
                </c:pt>
                <c:pt idx="4">
                  <c:v>0.18880252928866667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B69C-48DE-9FBB-2E89CC56C47E}"/>
            </c:ext>
          </c:extLst>
        </c:ser>
        <c:ser>
          <c:idx val="2"/>
          <c:order val="2"/>
          <c:tx>
            <c:strRef>
              <c:f>Sheet1!$D$3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B69C-48DE-9FBB-2E89CC56C4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B69C-48DE-9FBB-2E89CC56C4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B69C-48DE-9FBB-2E89CC56C4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B69C-48DE-9FBB-2E89CC56C4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B69C-48DE-9FBB-2E89CC56C4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3-B69C-48DE-9FBB-2E89CC56C4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Sheet1!$A$5:$A$9</c:f>
              <c:strCache>
                <c:ptCount val="5"/>
                <c:pt idx="0">
                  <c:v>Generator Fees</c:v>
                </c:pt>
                <c:pt idx="1">
                  <c:v>HS Possession Fees</c:v>
                </c:pt>
                <c:pt idx="2">
                  <c:v>HW Disposal Fees</c:v>
                </c:pt>
                <c:pt idx="3">
                  <c:v>TSD Fees</c:v>
                </c:pt>
                <c:pt idx="4">
                  <c:v>RCRA Grant</c:v>
                </c:pt>
              </c:strCache>
            </c:strRef>
          </c:cat>
          <c:val>
            <c:numRef>
              <c:f>Sheet1!$D$5:$D$10</c:f>
              <c:numCache>
                <c:formatCode>_(* #,##0.00_);_(* \(#,##0.00\);_(* "-"??_);_(@_)</c:formatCode>
                <c:ptCount val="6"/>
                <c:pt idx="0">
                  <c:v>9.93</c:v>
                </c:pt>
                <c:pt idx="1">
                  <c:v>5.14</c:v>
                </c:pt>
                <c:pt idx="2">
                  <c:v>2.3199999999999998</c:v>
                </c:pt>
                <c:pt idx="3">
                  <c:v>2.81</c:v>
                </c:pt>
                <c:pt idx="4">
                  <c:v>4.34</c:v>
                </c:pt>
                <c:pt idx="5">
                  <c:v>24.54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B69C-48DE-9FBB-2E89CC56C47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039073886037649"/>
          <c:y val="0.18615120011112818"/>
          <c:w val="0.50208260627132906"/>
          <c:h val="0.81384879988887182"/>
        </c:manualLayout>
      </c:layout>
      <c:pieChart>
        <c:varyColors val="1"/>
        <c:ser>
          <c:idx val="0"/>
          <c:order val="0"/>
          <c:tx>
            <c:strRef>
              <c:f>Sheet1!$B$3</c:f>
              <c:strCache>
                <c:ptCount val="1"/>
                <c:pt idx="0">
                  <c:v>2017-19 Leg. Approved Budget</c:v>
                </c:pt>
              </c:strCache>
            </c:strRef>
          </c:tx>
          <c:dPt>
            <c:idx val="0"/>
            <c:bubble3D val="0"/>
            <c:explosion val="2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44-4250-9E92-7899D31B1C38}"/>
              </c:ext>
            </c:extLst>
          </c:dPt>
          <c:dPt>
            <c:idx val="1"/>
            <c:bubble3D val="0"/>
            <c:spPr>
              <a:solidFill>
                <a:srgbClr val="7552B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44-4250-9E92-7899D31B1C38}"/>
              </c:ext>
            </c:extLst>
          </c:dPt>
          <c:dPt>
            <c:idx val="2"/>
            <c:bubble3D val="0"/>
            <c:spPr>
              <a:solidFill>
                <a:srgbClr val="7552B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844-4250-9E92-7899D31B1C38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844-4250-9E92-7899D31B1C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844-4250-9E92-7899D31B1C38}"/>
              </c:ext>
            </c:extLst>
          </c:dPt>
          <c:dLbls>
            <c:dLbl>
              <c:idx val="0"/>
              <c:layout>
                <c:manualLayout>
                  <c:x val="-0.19747651947918288"/>
                  <c:y val="0.10785400368222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D86B71-6273-4C55-91DB-B4E12D22B20B}" type="CATEGORYNAME">
                      <a:rPr lang="en-US" sz="160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[CATEGORY NAME]</a:t>
                    </a:fld>
                    <a:r>
                      <a:rPr lang="en-US" sz="1600" baseline="0" dirty="0"/>
                      <a:t>
</a:t>
                    </a:r>
                    <a:fld id="{19E233D8-5661-41DA-BD19-CBBBCAC43EB0}" type="PERCENTAGE">
                      <a:rPr lang="en-US" sz="1600" baseline="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[PERCENTAGE]</a:t>
                    </a:fld>
                    <a:endParaRPr lang="en-US" sz="16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97983813728186"/>
                      <c:h val="0.184106280193236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844-4250-9E92-7899D31B1C3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44-4250-9E92-7899D31B1C3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44-4250-9E92-7899D31B1C38}"/>
                </c:ext>
              </c:extLst>
            </c:dLbl>
            <c:dLbl>
              <c:idx val="3"/>
              <c:layout>
                <c:manualLayout>
                  <c:x val="0.12840897938511095"/>
                  <c:y val="5.7535471109589559E-3"/>
                </c:manualLayout>
              </c:layout>
              <c:tx>
                <c:rich>
                  <a:bodyPr/>
                  <a:lstStyle/>
                  <a:p>
                    <a:fld id="{FC5266E8-FF4C-4981-A6EC-9B70B2E82CBD}" type="CATEGORYNAME">
                      <a:rPr lang="en-US" sz="1600"/>
                      <a:pPr/>
                      <a:t>[CATEGORY NAME]</a:t>
                    </a:fld>
                    <a:r>
                      <a:rPr lang="en-US" sz="1600" dirty="0"/>
                      <a:t>
</a:t>
                    </a:r>
                    <a:r>
                      <a:rPr lang="en-US" sz="1600" dirty="0" smtClean="0"/>
                      <a:t>10%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844-4250-9E92-7899D31B1C3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44-4250-9E92-7899D31B1C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Sheet1!$A$5:$A$9</c:f>
              <c:strCache>
                <c:ptCount val="5"/>
                <c:pt idx="0">
                  <c:v>Generator Fees</c:v>
                </c:pt>
                <c:pt idx="1">
                  <c:v>HS Possession Fees</c:v>
                </c:pt>
                <c:pt idx="2">
                  <c:v>HW Disposal Fees</c:v>
                </c:pt>
                <c:pt idx="3">
                  <c:v>TSD Fees</c:v>
                </c:pt>
                <c:pt idx="4">
                  <c:v>RCRA Grant</c:v>
                </c:pt>
              </c:strCache>
            </c:strRef>
          </c:cat>
          <c:val>
            <c:numRef>
              <c:f>Sheet1!$B$5:$B$9</c:f>
              <c:numCache>
                <c:formatCode>_(* #,##0_);_(* \(#,##0\);_(* "-"??_);_(@_)</c:formatCode>
                <c:ptCount val="5"/>
                <c:pt idx="0">
                  <c:v>3248855</c:v>
                </c:pt>
                <c:pt idx="1">
                  <c:v>1702195</c:v>
                </c:pt>
                <c:pt idx="2">
                  <c:v>825682</c:v>
                </c:pt>
                <c:pt idx="3">
                  <c:v>914290</c:v>
                </c:pt>
                <c:pt idx="4">
                  <c:v>1557305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844-4250-9E92-7899D31B1C38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7844-4250-9E92-7899D31B1C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7844-4250-9E92-7899D31B1C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7844-4250-9E92-7899D31B1C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7844-4250-9E92-7899D31B1C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7844-4250-9E92-7899D31B1C3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7844-4250-9E92-7899D31B1C3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Sheet1!$A$5:$A$9</c:f>
              <c:strCache>
                <c:ptCount val="5"/>
                <c:pt idx="0">
                  <c:v>Generator Fees</c:v>
                </c:pt>
                <c:pt idx="1">
                  <c:v>HS Possession Fees</c:v>
                </c:pt>
                <c:pt idx="2">
                  <c:v>HW Disposal Fees</c:v>
                </c:pt>
                <c:pt idx="3">
                  <c:v>TSD Fees</c:v>
                </c:pt>
                <c:pt idx="4">
                  <c:v>RCRA Grant</c:v>
                </c:pt>
              </c:strCache>
            </c:strRef>
          </c:cat>
          <c:val>
            <c:numRef>
              <c:f>Sheet1!$C$5:$C$10</c:f>
              <c:numCache>
                <c:formatCode>0%</c:formatCode>
                <c:ptCount val="6"/>
                <c:pt idx="0">
                  <c:v>0.39388048024769146</c:v>
                </c:pt>
                <c:pt idx="1">
                  <c:v>0.20636851570021411</c:v>
                </c:pt>
                <c:pt idx="2">
                  <c:v>0.10010296633487009</c:v>
                </c:pt>
                <c:pt idx="3">
                  <c:v>0.1108455084285577</c:v>
                </c:pt>
                <c:pt idx="4">
                  <c:v>0.18880252928866667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7844-4250-9E92-7899D31B1C38}"/>
            </c:ext>
          </c:extLst>
        </c:ser>
        <c:ser>
          <c:idx val="2"/>
          <c:order val="2"/>
          <c:tx>
            <c:strRef>
              <c:f>Sheet1!$D$3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7844-4250-9E92-7899D31B1C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7844-4250-9E92-7899D31B1C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7844-4250-9E92-7899D31B1C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7844-4250-9E92-7899D31B1C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7844-4250-9E92-7899D31B1C3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3-7844-4250-9E92-7899D31B1C3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Sheet1!$A$5:$A$9</c:f>
              <c:strCache>
                <c:ptCount val="5"/>
                <c:pt idx="0">
                  <c:v>Generator Fees</c:v>
                </c:pt>
                <c:pt idx="1">
                  <c:v>HS Possession Fees</c:v>
                </c:pt>
                <c:pt idx="2">
                  <c:v>HW Disposal Fees</c:v>
                </c:pt>
                <c:pt idx="3">
                  <c:v>TSD Fees</c:v>
                </c:pt>
                <c:pt idx="4">
                  <c:v>RCRA Grant</c:v>
                </c:pt>
              </c:strCache>
            </c:strRef>
          </c:cat>
          <c:val>
            <c:numRef>
              <c:f>Sheet1!$D$5:$D$10</c:f>
              <c:numCache>
                <c:formatCode>_(* #,##0.00_);_(* \(#,##0.00\);_(* "-"??_);_(@_)</c:formatCode>
                <c:ptCount val="6"/>
                <c:pt idx="0">
                  <c:v>9.93</c:v>
                </c:pt>
                <c:pt idx="1">
                  <c:v>5.14</c:v>
                </c:pt>
                <c:pt idx="2">
                  <c:v>2.3199999999999998</c:v>
                </c:pt>
                <c:pt idx="3">
                  <c:v>2.81</c:v>
                </c:pt>
                <c:pt idx="4">
                  <c:v>4.34</c:v>
                </c:pt>
                <c:pt idx="5">
                  <c:v>24.54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7844-4250-9E92-7899D31B1C3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0.17799</cdr:x>
      <cdr:y>0.09621</cdr:y>
    </cdr:from>
    <cdr:to>
      <cdr:x>0.9329</cdr:x>
      <cdr:y>0.27473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83447" y="492760"/>
          <a:ext cx="5867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 smtClean="0">
              <a:latin typeface="Calibri" panose="020F0502020204030204" pitchFamily="34" charset="0"/>
              <a:cs typeface="Calibri" panose="020F0502020204030204" pitchFamily="34" charset="0"/>
            </a:rPr>
            <a:t>2017-19 LEGISLATIVE APPROVED BUDGET</a:t>
          </a:r>
          <a:endParaRPr lang="en-ZW" sz="2400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0.18158</cdr:x>
      <cdr:y>0.09692</cdr:y>
    </cdr:from>
    <cdr:to>
      <cdr:x>0.93648</cdr:x>
      <cdr:y>0.27544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11310" y="496391"/>
          <a:ext cx="5867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latin typeface="Calibri" panose="020F0502020204030204" pitchFamily="34" charset="0"/>
              <a:cs typeface="Calibri" panose="020F0502020204030204" pitchFamily="34" charset="0"/>
            </a:rPr>
            <a:t>2017-19 LEGISLATIVE APPROVED BUDGET</a:t>
          </a:r>
          <a:endParaRPr lang="en-ZW" sz="2400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7/8/2019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47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 defTabSz="931774">
              <a:buFont typeface="Arial" panose="020B0604020202020204" pitchFamily="34" charset="0"/>
              <a:buNone/>
              <a:defRPr/>
            </a:pPr>
            <a:endParaRPr lang="en-US" sz="14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733E47-AAF5-41A3-9FEC-0A5C7A8FD89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669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13C299-9259-485E-A829-8F01C4140A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7B42F9B-D759-4606-B8CC-C2D91FB52D39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548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en-US" b="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D2E2E563-4C59-453F-9949-C4FA210B917B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33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0" indent="0" eaLnBrk="1" hangingPunct="1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en-US" baseline="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D2E2E563-4C59-453F-9949-C4FA210B917B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22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3981EC-B6E6-4B85-93C1-B50A6F43896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539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C47FEC-0461-4FCE-81E5-53BF9F11FEB1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19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0AA63-26AF-4A52-96CB-29FE7B9F3FC1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E240206-5BE6-426D-BE36-5ECD0DF8E782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9FC36C-D80B-4F69-9874-5C181AF7D3AC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0519-40EF-469C-87E9-94CD95A783CD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87E81-4055-4EA3-A84B-CA3A3B7E245D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47128-ED51-49D4-AC0C-615129EFD6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3900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8A595-0288-4E7D-A9FC-398FEFCE370B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77EE4-E9AA-463A-B560-AA1D3A93DFA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2306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07A89-8DB8-44F0-AAB9-9191CB5EF928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C2764-D9E5-4D34-ACF5-FDE3094C30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9113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A86C4-B0D4-4833-9AD0-F508439811D6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C298-BF80-49DA-B8D9-C43816B44E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489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9EA2A-27D9-4E87-B454-E2EAD30F6141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BAB9-A3BF-4C73-9BB1-E9B1C25645E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2115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65E34-092A-45C2-80A1-8CE3775C7602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D2272-B0D8-44FC-8F85-7CA67FFFD39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7581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02361-27D8-4101-A6FB-12732D1819C5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916D-5A53-4F4F-89F3-3E4761FB8F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7752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614C6-2346-4D3A-A3AA-F74B561DE3E5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169AB-99C9-4BEF-8AC3-208A5C669B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414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2DB3C-5C1A-4DF4-BE6B-FF0C9F325B64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FE40-4BB4-4B06-B96F-4B7D80D8671D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763E9-5220-4D62-8C5C-802525FB83D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11098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E7FC6-0020-4882-BBF7-CE2913913F0B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D44AB-D390-4610-9EFF-B1DA5F45E3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6903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8ED6-0A47-4C0A-B8A5-9A99810276B3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A14D5-F752-4F41-BBB8-0B450F2A0F2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5120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5A0FFB9-C39A-45CD-AE4C-DF939FEA1B6E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329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AD28-2750-4CFD-9B0D-D87EAE14F0AF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697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BAB7A2-C656-4974-8AF7-95BEE7E0FA6F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53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28E1939-31B8-411E-9C39-3C81F02F1D17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673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C1B308E-51AD-4FD2-AA01-AADDF97DFF5C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375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E20F514-75C5-4FB5-AB62-A460357483F2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795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8ACCFA4-C561-4F2C-801B-EC2098C96221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168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83083C-0811-41EA-B1DC-DF69FB2C1355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546BCE-60DA-48FE-A44E-778E757E243A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610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8184923-301E-462B-80E0-638E7CD29F05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762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2DABB48-FFDA-40E4-A614-F1C0F32F92B5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42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B61F-E168-4D2B-B8B4-F5ABBD3B2B82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8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263EB34-01A1-4B63-A844-6FFD7ED7780F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28A9596-5C80-4561-94CD-80DF2D977FB0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79BA518-7D5C-4E0C-9A9E-5E01A6CD986B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A2AA0E-80D9-4945-BA2E-9BA0F57046EB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B3D9AD1-E48F-4AEB-9572-739C68A6C648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4A402E3-145F-43CC-9318-40157A723AF3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2CAED-AEA4-4B3C-B7FF-3B80E7B26A8F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91AF2-6007-44B7-BD1A-F79C0BAD5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4971E0-3DC6-4B87-B50F-C5BD5EE81099}" type="datetimeFigureOut">
              <a:rPr lang="en-US"/>
              <a:pPr>
                <a:defRPr/>
              </a:pPr>
              <a:t>7/8/2019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CE625-B5FA-41B1-A97F-1F73D3C9F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0AA1-5AFD-40E7-AFD0-70AF31FC7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CBED54-B5AA-4104-9DFC-3EF92C28C9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967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890763B-1AD2-4CE7-B162-43855109A2E6}" type="datetime1">
              <a:rPr lang="en-US" smtClean="0"/>
              <a:t>7/8/2019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904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ivengood.david@deq.state.or.u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comb.Jeannette@deq.state.or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Hazardous Waste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latin typeface="Arial" pitchFamily="34" charset="0"/>
                <a:cs typeface="Arial" pitchFamily="34" charset="0"/>
              </a:rPr>
              <a:t>Hazardous Waste Fee Increase EQC Proposal</a:t>
            </a: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July 18, 2019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Enterprise, OR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David Livengood   |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9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304800" y="1600200"/>
          <a:ext cx="41910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65759"/>
            <a:ext cx="8229600" cy="868681"/>
          </a:xfrm>
        </p:spPr>
        <p:txBody>
          <a:bodyPr/>
          <a:lstStyle/>
          <a:p>
            <a:endParaRPr lang="en-ZW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334742"/>
            <a:ext cx="8534400" cy="95885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Hazardous Waste Program Background -  Funding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17727"/>
              </p:ext>
            </p:extLst>
          </p:nvPr>
        </p:nvGraphicFramePr>
        <p:xfrm>
          <a:off x="744071" y="1234440"/>
          <a:ext cx="7772400" cy="5121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218558"/>
              </p:ext>
            </p:extLst>
          </p:nvPr>
        </p:nvGraphicFramePr>
        <p:xfrm>
          <a:off x="715726" y="1234440"/>
          <a:ext cx="7772400" cy="5121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7337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84791" y="381000"/>
            <a:ext cx="8077200" cy="914400"/>
          </a:xfrm>
          <a:solidFill>
            <a:srgbClr val="439777"/>
          </a:solidFill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Hazardous Waste Fee Increases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AD7AF8-9A49-4860-B339-55D50F468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25B297-93A3-47A5-BC31-933CBC81F9B2}"/>
              </a:ext>
            </a:extLst>
          </p:cNvPr>
          <p:cNvSpPr/>
          <p:nvPr/>
        </p:nvSpPr>
        <p:spPr>
          <a:xfrm>
            <a:off x="-28074" y="6286351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David Livengood   |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5" name="Picture 4" descr="Logo Color RegularS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019800"/>
            <a:ext cx="3206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85800" y="1600200"/>
            <a:ext cx="8229600" cy="392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smtClean="0"/>
              <a:t>Background </a:t>
            </a:r>
            <a:r>
              <a:rPr lang="en-US" altLang="en-US" sz="2800" b="1" dirty="0"/>
              <a:t>– </a:t>
            </a:r>
            <a:r>
              <a:rPr lang="en-US" altLang="en-US" sz="2800" b="1" dirty="0" smtClean="0"/>
              <a:t>Hazardous Waste Program </a:t>
            </a:r>
            <a:r>
              <a:rPr lang="en-US" altLang="en-US" sz="2800" b="1" dirty="0"/>
              <a:t>Fees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  <a:p>
            <a:pPr marL="342900" indent="-3429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Projected $1.2-$1.5 million revenue deficit in revenue</a:t>
            </a:r>
            <a:endParaRPr lang="en-US" altLang="en-US" sz="2000" dirty="0"/>
          </a:p>
          <a:p>
            <a:pPr marL="342900" indent="-3429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/>
              <a:t>Fee increases needed as </a:t>
            </a:r>
            <a:r>
              <a:rPr lang="en-US" altLang="en-US" sz="2000" dirty="0" smtClean="0"/>
              <a:t>program </a:t>
            </a:r>
            <a:r>
              <a:rPr lang="en-US" altLang="en-US" sz="2000" dirty="0"/>
              <a:t>operating costs </a:t>
            </a:r>
            <a:r>
              <a:rPr lang="en-US" altLang="en-US" sz="2000" dirty="0" smtClean="0"/>
              <a:t>increase</a:t>
            </a:r>
            <a:endParaRPr lang="en-US" altLang="en-US" sz="2000" dirty="0"/>
          </a:p>
          <a:p>
            <a:pPr marL="342900" indent="-342900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/>
              <a:t>Federal and state statutes authorize fee increases </a:t>
            </a:r>
            <a:r>
              <a:rPr lang="en-US" altLang="en-US" sz="2000" dirty="0" smtClean="0"/>
              <a:t>to implement program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altLang="en-US" sz="20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000" dirty="0" smtClean="0"/>
              <a:t>Today’s fee </a:t>
            </a:r>
            <a:r>
              <a:rPr lang="en-US" altLang="en-US" sz="2000" dirty="0"/>
              <a:t>increase proposal: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 smtClean="0"/>
              <a:t>Generator Fees: </a:t>
            </a:r>
            <a:r>
              <a:rPr lang="en-US" altLang="en-US" sz="2000" dirty="0" smtClean="0"/>
              <a:t>Phased in from 2019 to 2024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 smtClean="0"/>
              <a:t>Permitting Fees: </a:t>
            </a:r>
            <a:r>
              <a:rPr lang="en-US" altLang="en-US" sz="2000" dirty="0" smtClean="0"/>
              <a:t>One increase in 2019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44523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541337" y="275431"/>
            <a:ext cx="8077200" cy="914400"/>
          </a:xfrm>
          <a:solidFill>
            <a:srgbClr val="439777"/>
          </a:solidFill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HW Generator Fee Increases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4E4DE3-3445-4D7E-B322-49860B3509DC}"/>
              </a:ext>
            </a:extLst>
          </p:cNvPr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David Livengood   |  Oregon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Department of Environmental Quality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7173" name="Picture 4" descr="Logo Color RegularS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019800"/>
            <a:ext cx="3206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685800" y="175260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498291"/>
              </p:ext>
            </p:extLst>
          </p:nvPr>
        </p:nvGraphicFramePr>
        <p:xfrm>
          <a:off x="541337" y="1524000"/>
          <a:ext cx="8077199" cy="4045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870">
                  <a:extLst>
                    <a:ext uri="{9D8B030D-6E8A-4147-A177-3AD203B41FA5}">
                      <a16:colId xmlns:a16="http://schemas.microsoft.com/office/drawing/2014/main" val="2368349835"/>
                    </a:ext>
                  </a:extLst>
                </a:gridCol>
                <a:gridCol w="2174177">
                  <a:extLst>
                    <a:ext uri="{9D8B030D-6E8A-4147-A177-3AD203B41FA5}">
                      <a16:colId xmlns:a16="http://schemas.microsoft.com/office/drawing/2014/main" val="856286081"/>
                    </a:ext>
                  </a:extLst>
                </a:gridCol>
                <a:gridCol w="2574152">
                  <a:extLst>
                    <a:ext uri="{9D8B030D-6E8A-4147-A177-3AD203B41FA5}">
                      <a16:colId xmlns:a16="http://schemas.microsoft.com/office/drawing/2014/main" val="288871500"/>
                    </a:ext>
                  </a:extLst>
                </a:gridCol>
              </a:tblGrid>
              <a:tr h="152400">
                <a:tc gridSpan="3">
                  <a:txBody>
                    <a:bodyPr/>
                    <a:lstStyle/>
                    <a:p>
                      <a:endParaRPr lang="en-ZW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977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454031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Fee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Category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Current Fees</a:t>
                      </a: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3-year Phase-in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Final 2021 Increase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237961"/>
                  </a:ext>
                </a:extLst>
              </a:tr>
              <a:tr h="35203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 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Annual Generator Fees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54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Large Quantity Generator Fee </a:t>
                      </a:r>
                      <a:endParaRPr lang="en-ZW" sz="18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$525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$945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748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Small Quantity Generator Fee </a:t>
                      </a:r>
                      <a:endParaRPr lang="en-ZW" sz="18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$300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$540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619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W" sz="18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W" sz="18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W" sz="18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166330"/>
                  </a:ext>
                </a:extLst>
              </a:tr>
              <a:tr h="226060">
                <a:tc gridSpan="3">
                  <a:txBody>
                    <a:bodyPr/>
                    <a:lstStyle/>
                    <a:p>
                      <a:endParaRPr lang="en-ZW" sz="18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977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613318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Fee Category</a:t>
                      </a: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Current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Factors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6-year Phase-in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Final 2024 Increase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657728"/>
                  </a:ext>
                </a:extLst>
              </a:tr>
              <a:tr h="406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 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Management Method Fee Factors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098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latin typeface="+mj-lt"/>
                          <a:cs typeface="Times New Roman" panose="02020603050405020304" pitchFamily="18" charset="0"/>
                        </a:rPr>
                        <a:t>Various Factors</a:t>
                      </a:r>
                      <a:endParaRPr lang="en-ZW" sz="18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latin typeface="+mj-lt"/>
                          <a:cs typeface="Times New Roman" panose="02020603050405020304" pitchFamily="18" charset="0"/>
                        </a:rPr>
                        <a:t>0.50 – 2.00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j-lt"/>
                          <a:cs typeface="Times New Roman" panose="02020603050405020304" pitchFamily="18" charset="0"/>
                        </a:rPr>
                        <a:t>0.85 – 3.40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61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2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541337" y="275431"/>
            <a:ext cx="8077200" cy="914400"/>
          </a:xfrm>
          <a:solidFill>
            <a:srgbClr val="439777"/>
          </a:solidFill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HW Permitting Fee Increases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4E4DE3-3445-4D7E-B322-49860B3509DC}"/>
              </a:ext>
            </a:extLst>
          </p:cNvPr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David Livengood   |  Oregon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Department of Environmental Quality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7173" name="Picture 4" descr="Logo Color RegularS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019800"/>
            <a:ext cx="3206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685800" y="175260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03418"/>
              </p:ext>
            </p:extLst>
          </p:nvPr>
        </p:nvGraphicFramePr>
        <p:xfrm>
          <a:off x="539565" y="1443968"/>
          <a:ext cx="8078972" cy="4346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600">
                  <a:extLst>
                    <a:ext uri="{9D8B030D-6E8A-4147-A177-3AD203B41FA5}">
                      <a16:colId xmlns:a16="http://schemas.microsoft.com/office/drawing/2014/main" val="2368349835"/>
                    </a:ext>
                  </a:extLst>
                </a:gridCol>
                <a:gridCol w="2174654">
                  <a:extLst>
                    <a:ext uri="{9D8B030D-6E8A-4147-A177-3AD203B41FA5}">
                      <a16:colId xmlns:a16="http://schemas.microsoft.com/office/drawing/2014/main" val="856286081"/>
                    </a:ext>
                  </a:extLst>
                </a:gridCol>
                <a:gridCol w="2574718">
                  <a:extLst>
                    <a:ext uri="{9D8B030D-6E8A-4147-A177-3AD203B41FA5}">
                      <a16:colId xmlns:a16="http://schemas.microsoft.com/office/drawing/2014/main" val="288871500"/>
                    </a:ext>
                  </a:extLst>
                </a:gridCol>
              </a:tblGrid>
              <a:tr h="5415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Fee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Category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Current Fees</a:t>
                      </a: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One Increase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2019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237961"/>
                  </a:ext>
                </a:extLst>
              </a:tr>
              <a:tr h="33659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 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Annual Compliance Determination Fees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54923"/>
                  </a:ext>
                </a:extLst>
              </a:tr>
              <a:tr h="354575"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Storage</a:t>
                      </a:r>
                      <a:endParaRPr lang="en-ZW" sz="18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$18,750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$24,500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748235"/>
                  </a:ext>
                </a:extLst>
              </a:tr>
              <a:tr h="3745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Multi- Treatment</a:t>
                      </a:r>
                      <a:endParaRPr lang="en-ZW" sz="18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$75,000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$98,500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437677"/>
                  </a:ext>
                </a:extLst>
              </a:tr>
              <a:tr h="354575"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Multi- Disposal</a:t>
                      </a:r>
                      <a:endParaRPr lang="en-ZW" sz="18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$150,000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$196,500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619754"/>
                  </a:ext>
                </a:extLst>
              </a:tr>
              <a:tr h="354575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  </a:t>
                      </a: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Permit Modification Fees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166330"/>
                  </a:ext>
                </a:extLst>
              </a:tr>
              <a:tr h="365830"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                                    Class 1  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$2,800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$4,500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613318"/>
                  </a:ext>
                </a:extLst>
              </a:tr>
              <a:tr h="357652"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                                    Class 2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$20,000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$31,800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0657728"/>
                  </a:ext>
                </a:extLst>
              </a:tr>
              <a:tr h="349474"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                                    Class 3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$31,000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53975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$49,300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098013"/>
                  </a:ext>
                </a:extLst>
              </a:tr>
              <a:tr h="279289">
                <a:tc gridSpan="3">
                  <a:txBody>
                    <a:bodyPr/>
                    <a:lstStyle/>
                    <a:p>
                      <a:pPr marL="539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Operating Permitted Disposal Administrative Fee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895036"/>
                  </a:ext>
                </a:extLst>
              </a:tr>
              <a:tr h="541578"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  Annual Reported Metric Tons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$5.50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8890" marR="8890" marT="8890" marB="88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590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9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8867" y="169860"/>
            <a:ext cx="8229600" cy="1143000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Hazardous Waste Fee Increase 2019 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94067" y="3400422"/>
            <a:ext cx="1219200" cy="561978"/>
          </a:xfrm>
          <a:prstGeom prst="homePlate">
            <a:avLst/>
          </a:prstGeom>
          <a:solidFill>
            <a:srgbClr val="68B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Aug. 2018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1557107" y="3400422"/>
            <a:ext cx="1219200" cy="561978"/>
          </a:xfrm>
          <a:prstGeom prst="homePlate">
            <a:avLst/>
          </a:prstGeom>
          <a:solidFill>
            <a:srgbClr val="444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Sept. 2018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3020147" y="3400422"/>
            <a:ext cx="1219200" cy="561978"/>
          </a:xfrm>
          <a:prstGeom prst="homePlate">
            <a:avLst/>
          </a:prstGeom>
          <a:solidFill>
            <a:srgbClr val="68B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Oct.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4483187" y="3400422"/>
            <a:ext cx="1219200" cy="561978"/>
          </a:xfrm>
          <a:prstGeom prst="homePlate">
            <a:avLst/>
          </a:prstGeom>
          <a:solidFill>
            <a:srgbClr val="444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Dec. 2018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5946227" y="3400422"/>
            <a:ext cx="1219200" cy="561978"/>
          </a:xfrm>
          <a:prstGeom prst="homePlate">
            <a:avLst/>
          </a:prstGeom>
          <a:solidFill>
            <a:srgbClr val="68B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Jan.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7315287" y="3400422"/>
            <a:ext cx="1219200" cy="561978"/>
          </a:xfrm>
          <a:prstGeom prst="homePlate">
            <a:avLst/>
          </a:prstGeom>
          <a:solidFill>
            <a:srgbClr val="444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2019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9665" y="4128411"/>
            <a:ext cx="592933" cy="59293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27776" y="2562222"/>
            <a:ext cx="567530" cy="56753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8267" y="4128291"/>
            <a:ext cx="567532" cy="5675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64666" y="4128289"/>
            <a:ext cx="567533" cy="5675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067" y="2562222"/>
            <a:ext cx="533400" cy="533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890" y="2562222"/>
            <a:ext cx="558596" cy="55859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4067" y="1647822"/>
            <a:ext cx="990600" cy="1481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067" y="1638888"/>
            <a:ext cx="1219200" cy="1456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0944" y="1478748"/>
            <a:ext cx="1326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68B65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First Advisory Committee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Meeting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70051" y="4362144"/>
            <a:ext cx="13500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68B65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68B65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onsult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Second Advisory Committee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Meeting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74076" y="1478749"/>
            <a:ext cx="12693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68B65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Third Advisory Committee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Meeting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83187" y="4360854"/>
            <a:ext cx="1178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7552B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Notice and Open Public Comment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48386" y="1520272"/>
            <a:ext cx="17289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68B65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         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8064A2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68B65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8064A2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Hearing and EQC pre-inform meeting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49386" y="4362144"/>
            <a:ext cx="14660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7552B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7552B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 Rulemaking to the EQC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65104" y="1651818"/>
            <a:ext cx="567532" cy="56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3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321675" cy="1066800"/>
          </a:xfrm>
          <a:solidFill>
            <a:srgbClr val="439777"/>
          </a:solidFill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Generator &amp; Permit Fees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82579-5B38-49F7-967A-AADF98F2B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077200" cy="3429000"/>
          </a:xfrm>
        </p:spPr>
        <p:txBody>
          <a:bodyPr rtlCol="0">
            <a:normAutofit/>
          </a:bodyPr>
          <a:lstStyle/>
          <a:p>
            <a:pPr eaLnBrk="1" fontAlgn="t" hangingPunct="1">
              <a:spcAft>
                <a:spcPts val="600"/>
              </a:spcAft>
              <a:defRPr/>
            </a:pPr>
            <a:r>
              <a:rPr lang="en-US" sz="3000" dirty="0"/>
              <a:t> </a:t>
            </a:r>
            <a:r>
              <a:rPr lang="en-US" sz="3000" b="1" dirty="0">
                <a:solidFill>
                  <a:schemeClr val="tx1"/>
                </a:solidFill>
              </a:rPr>
              <a:t>RECOMMENDATION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>
                <a:solidFill>
                  <a:schemeClr val="tx1"/>
                </a:solidFill>
              </a:rPr>
              <a:t>    DEQ recommends </a:t>
            </a:r>
            <a:r>
              <a:rPr lang="en-US" sz="3000" dirty="0" smtClean="0">
                <a:solidFill>
                  <a:schemeClr val="tx1"/>
                </a:solidFill>
              </a:rPr>
              <a:t>the </a:t>
            </a:r>
            <a:r>
              <a:rPr lang="en-US" sz="3000" dirty="0">
                <a:solidFill>
                  <a:schemeClr val="tx1"/>
                </a:solidFill>
              </a:rPr>
              <a:t>Environmental Quality Commission adopt Phase One of the proposed rules in Attachment A as part of chapter 340 of the Oregon Administrative Rules.</a:t>
            </a:r>
          </a:p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4396F1-7CA4-4D9A-8306-C7BD9D3A6A18}"/>
              </a:ext>
            </a:extLst>
          </p:cNvPr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David Livengood   |  Oregon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9" name="Picture 4" descr="Logo Color RegularS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019800"/>
            <a:ext cx="3206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137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Contacts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534400" cy="5334000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lvl="0" algn="l"/>
            <a:endParaRPr lang="en-US" sz="1000" dirty="0" smtClean="0"/>
          </a:p>
          <a:p>
            <a:pPr lvl="0"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endParaRPr lang="en-US" sz="2800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David Livengood, Project Sponsor</a:t>
            </a:r>
          </a:p>
          <a:p>
            <a:pPr lvl="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hlinkClick r:id="rId3"/>
              </a:rPr>
              <a:t>Livengood.david@deq.state.or.us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503.229.5769</a:t>
            </a:r>
          </a:p>
          <a:p>
            <a:pPr lvl="0">
              <a:spcBef>
                <a:spcPts val="0"/>
              </a:spcBef>
            </a:pPr>
            <a:endParaRPr lang="en-US" sz="2800" dirty="0"/>
          </a:p>
          <a:p>
            <a:pPr lvl="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Jeannette Acomb, Project Lead</a:t>
            </a:r>
          </a:p>
          <a:p>
            <a:pPr lvl="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hlinkClick r:id="rId4"/>
              </a:rPr>
              <a:t>Acomb.Jeannette@deq.state.or.us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503.229.6303</a:t>
            </a:r>
          </a:p>
          <a:p>
            <a:pPr lvl="0"/>
            <a:endParaRPr lang="en-US" sz="2800" dirty="0" smtClean="0"/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066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.potx [Read-Only]" id="{7970BDC3-28B1-430B-A5CE-D89E7E0FF1C7}" vid="{25AE1362-4680-423C-BD0B-3665CA5C09AA}"/>
    </a:ext>
  </a:extLst>
</a:theme>
</file>

<file path=ppt/theme/theme2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QC FINAL Caldera 010719.potx" id="{AD373247-9F23-44F3-B1F6-DE08D40B0523}" vid="{9889FA5B-5E11-4B98-B73B-EE8520B69C6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B034C0DA662344A853A99D8BD3D7C8" ma:contentTypeVersion="" ma:contentTypeDescription="Create a new document." ma:contentTypeScope="" ma:versionID="a9c7d3a6a3d45b3a61aac1a001a62b83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594EC8-188C-4366-83D5-656EE16AC4AD}">
  <ds:schemaRefs>
    <ds:schemaRef ds:uri="http://purl.org/dc/elements/1.1/"/>
    <ds:schemaRef ds:uri="http://schemas.microsoft.com/office/2006/metadata/properties"/>
    <ds:schemaRef ds:uri="$ListId:docs;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08E9712-6773-4FFB-ADC9-C64986663F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B93BE5-F755-4291-BA7D-567C6ADDBC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9668</TotalTime>
  <Words>393</Words>
  <Application>Microsoft Office PowerPoint</Application>
  <PresentationFormat>On-screen Show (4:3)</PresentationFormat>
  <Paragraphs>136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PPTtemplate</vt:lpstr>
      <vt:lpstr>2_Office Theme</vt:lpstr>
      <vt:lpstr>Hazardous Waste</vt:lpstr>
      <vt:lpstr>PowerPoint Presentation</vt:lpstr>
      <vt:lpstr>Proposed Hazardous Waste Fee Increases</vt:lpstr>
      <vt:lpstr>Proposed HW Generator Fee Increases </vt:lpstr>
      <vt:lpstr>Proposed HW Permitting Fee Increases </vt:lpstr>
      <vt:lpstr>Hazardous Waste Fee Increase 2019 </vt:lpstr>
      <vt:lpstr>Increase Generator &amp; Permit Fees</vt:lpstr>
      <vt:lpstr>Contacts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EQC PPT</dc:title>
  <dc:creator>Eileen Naples</dc:creator>
  <cp:lastModifiedBy>ACOMB Jeannette</cp:lastModifiedBy>
  <cp:revision>417</cp:revision>
  <cp:lastPrinted>2019-03-28T15:41:49Z</cp:lastPrinted>
  <dcterms:created xsi:type="dcterms:W3CDTF">2018-10-03T15:46:23Z</dcterms:created>
  <dcterms:modified xsi:type="dcterms:W3CDTF">2019-07-08T16:18:08Z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0x01010015B034C0DA662344A853A99D8BD3D7C8</vt:lpwstr>
  </property>
</Properties>
</file>