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72" r:id="rId5"/>
    <p:sldMasterId id="2147483684" r:id="rId6"/>
  </p:sldMasterIdLst>
  <p:notesMasterIdLst>
    <p:notesMasterId r:id="rId17"/>
  </p:notesMasterIdLst>
  <p:sldIdLst>
    <p:sldId id="414" r:id="rId7"/>
    <p:sldId id="411" r:id="rId8"/>
    <p:sldId id="415" r:id="rId9"/>
    <p:sldId id="413" r:id="rId10"/>
    <p:sldId id="416" r:id="rId11"/>
    <p:sldId id="406" r:id="rId12"/>
    <p:sldId id="410" r:id="rId13"/>
    <p:sldId id="412" r:id="rId14"/>
    <p:sldId id="409" r:id="rId15"/>
    <p:sldId id="333"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Eileen Naples" initials="EN" lastIdx="46" clrIdx="0">
    <p:extLst>
      <p:ext uri="{19B8F6BF-5375-455C-9EA6-DF929625EA0E}">
        <p15:presenceInfo xmlns:p15="http://schemas.microsoft.com/office/powerpoint/2012/main" userId="92c0a775d5b8b05f" providerId="Windows Live"/>
      </p:ext>
    </p:extLst>
  </p:cmAuthor>
  <p:cmAuthor id="3" name="ACOMB Jeannette" initials="AJ" lastIdx="1" clrIdx="1">
    <p:extLst>
      <p:ext uri="{19B8F6BF-5375-455C-9EA6-DF929625EA0E}">
        <p15:presenceInfo xmlns:p15="http://schemas.microsoft.com/office/powerpoint/2012/main" userId="S-1-5-21-2124760015-1411717758-1302595720-75362" providerId="AD"/>
      </p:ext>
    </p:extLst>
  </p:cmAuthor>
  <p:cmAuthor id="4" name="GIBSON Lynda" initials="GL" lastIdx="5" clrIdx="2">
    <p:extLst>
      <p:ext uri="{19B8F6BF-5375-455C-9EA6-DF929625EA0E}">
        <p15:presenceInfo xmlns:p15="http://schemas.microsoft.com/office/powerpoint/2012/main" userId="S-1-5-21-2124760015-1411717758-1302595720-75448" providerId="AD"/>
      </p:ext>
    </p:extLst>
  </p:cmAuthor>
  <p:cmAuthor id="5" name="NAPLES Eileen" initials="NE" lastIdx="2"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39777"/>
    <a:srgbClr val="DDD9C3"/>
    <a:srgbClr val="00CC00"/>
    <a:srgbClr val="7452B7"/>
    <a:srgbClr val="7452B9"/>
    <a:srgbClr val="DFF1EB"/>
    <a:srgbClr val="C5E5D9"/>
    <a:srgbClr val="9FD5C0"/>
    <a:srgbClr val="008272"/>
    <a:srgbClr val="C3DE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62" autoAdjust="0"/>
    <p:restoredTop sz="68298" autoAdjust="0"/>
  </p:normalViewPr>
  <p:slideViewPr>
    <p:cSldViewPr>
      <p:cViewPr varScale="1">
        <p:scale>
          <a:sx n="82" d="100"/>
          <a:sy n="82" d="100"/>
        </p:scale>
        <p:origin x="240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60" d="100"/>
        <a:sy n="160" d="100"/>
      </p:scale>
      <p:origin x="0" y="0"/>
    </p:cViewPr>
  </p:sorterViewPr>
  <p:notesViewPr>
    <p:cSldViewPr>
      <p:cViewPr varScale="1">
        <p:scale>
          <a:sx n="54" d="100"/>
          <a:sy n="54" d="100"/>
        </p:scale>
        <p:origin x="2109" y="2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dliveng\Local%20Settings\Temporary%20Internet%20Files\Content.Outlook\Z49E3CR2\Budget%20info%20for%20DL.xlsx" TargetMode="Externa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u="none" strike="noStrike" baseline="0" dirty="0" smtClean="0"/>
              <a:t>2009-11 Legislative-adopted </a:t>
            </a:r>
            <a:endParaRPr lang="en-US" dirty="0"/>
          </a:p>
        </c:rich>
      </c:tx>
      <c:layout/>
      <c:overlay val="0"/>
    </c:title>
    <c:autoTitleDeleted val="0"/>
    <c:plotArea>
      <c:layout/>
      <c:pieChart>
        <c:varyColors val="1"/>
        <c:dLbls>
          <c:showLegendKey val="0"/>
          <c:showVal val="0"/>
          <c:showCatName val="1"/>
          <c:showSerName val="0"/>
          <c:showPercent val="1"/>
          <c:showBubbleSize val="0"/>
          <c:showLeaderLines val="0"/>
        </c:dLbls>
        <c:firstSliceAng val="0"/>
      </c:pieChart>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039073886037649"/>
          <c:y val="0.18615120011112818"/>
          <c:w val="0.50208260627132906"/>
          <c:h val="0.81384879988887182"/>
        </c:manualLayout>
      </c:layout>
      <c:pieChart>
        <c:varyColors val="1"/>
        <c:ser>
          <c:idx val="0"/>
          <c:order val="0"/>
          <c:tx>
            <c:strRef>
              <c:f>Sheet1!$B$3</c:f>
              <c:strCache>
                <c:ptCount val="1"/>
                <c:pt idx="0">
                  <c:v>2017-19 Leg. Approved Budget</c:v>
                </c:pt>
              </c:strCache>
            </c:strRef>
          </c:tx>
          <c:dPt>
            <c:idx val="0"/>
            <c:bubble3D val="0"/>
            <c:spPr>
              <a:solidFill>
                <a:srgbClr val="7452B9"/>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B69C-48DE-9FBB-2E89CC56C47E}"/>
              </c:ext>
            </c:extLst>
          </c:dPt>
          <c:dPt>
            <c:idx val="1"/>
            <c:bubble3D val="0"/>
            <c:spPr>
              <a:solidFill>
                <a:srgbClr val="7552BA"/>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B69C-48DE-9FBB-2E89CC56C47E}"/>
              </c:ext>
            </c:extLst>
          </c:dPt>
          <c:dPt>
            <c:idx val="2"/>
            <c:bubble3D val="0"/>
            <c:spPr>
              <a:solidFill>
                <a:srgbClr val="7552BA"/>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B69C-48DE-9FBB-2E89CC56C47E}"/>
              </c:ext>
            </c:extLst>
          </c:dPt>
          <c:dPt>
            <c:idx val="3"/>
            <c:bubble3D val="0"/>
            <c:spPr>
              <a:solidFill>
                <a:srgbClr val="7452B7"/>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B69C-48DE-9FBB-2E89CC56C47E}"/>
              </c:ext>
            </c:extLst>
          </c:dPt>
          <c:dPt>
            <c:idx val="4"/>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9-B69C-48DE-9FBB-2E89CC56C47E}"/>
              </c:ext>
            </c:extLst>
          </c:dPt>
          <c:dLbls>
            <c:dLbl>
              <c:idx val="0"/>
              <c:layout>
                <c:manualLayout>
                  <c:x val="-0.19094058660725008"/>
                  <c:y val="0.10785400171078893"/>
                </c:manualLayout>
              </c:layout>
              <c:tx>
                <c:rich>
                  <a:bodyPr rot="0" spcFirstLastPara="1" vertOverflow="ellipsis" vert="horz" wrap="square" lIns="38100" tIns="19050" rIns="38100" bIns="19050" anchor="ctr" anchorCtr="1">
                    <a:noAutofit/>
                  </a:bodyPr>
                  <a:lstStyle/>
                  <a:p>
                    <a:pPr>
                      <a:defRPr sz="1197" b="1" i="0" u="none" strike="noStrike" kern="1200" baseline="0">
                        <a:solidFill>
                          <a:schemeClr val="bg1">
                            <a:lumMod val="65000"/>
                          </a:schemeClr>
                        </a:solidFill>
                        <a:latin typeface="+mn-lt"/>
                        <a:ea typeface="+mn-ea"/>
                        <a:cs typeface="+mn-cs"/>
                      </a:defRPr>
                    </a:pPr>
                    <a:fld id="{0BD86B71-6273-4C55-91DB-B4E12D22B20B}" type="CATEGORYNAME">
                      <a:rPr lang="en-US" sz="1600">
                        <a:solidFill>
                          <a:schemeClr val="bg1">
                            <a:lumMod val="65000"/>
                          </a:schemeClr>
                        </a:solidFill>
                      </a:rPr>
                      <a:pPr>
                        <a:defRPr>
                          <a:solidFill>
                            <a:schemeClr val="bg1">
                              <a:lumMod val="65000"/>
                            </a:schemeClr>
                          </a:solidFill>
                        </a:defRPr>
                      </a:pPr>
                      <a:t>[CATEGORY NAME]</a:t>
                    </a:fld>
                    <a:r>
                      <a:rPr lang="en-US" sz="1600" baseline="0" dirty="0">
                        <a:solidFill>
                          <a:schemeClr val="bg1">
                            <a:lumMod val="65000"/>
                          </a:schemeClr>
                        </a:solidFill>
                      </a:rPr>
                      <a:t>
</a:t>
                    </a:r>
                    <a:fld id="{19E233D8-5661-41DA-BD19-CBBBCAC43EB0}" type="PERCENTAGE">
                      <a:rPr lang="en-US" sz="1600" baseline="0">
                        <a:solidFill>
                          <a:schemeClr val="bg1">
                            <a:lumMod val="65000"/>
                          </a:schemeClr>
                        </a:solidFill>
                      </a:rPr>
                      <a:pPr>
                        <a:defRPr>
                          <a:solidFill>
                            <a:schemeClr val="bg1">
                              <a:lumMod val="65000"/>
                            </a:schemeClr>
                          </a:solidFill>
                        </a:defRPr>
                      </a:pPr>
                      <a:t>[PERCENTAGE]</a:t>
                    </a:fld>
                    <a:endParaRPr lang="en-US" sz="1600" baseline="0" dirty="0">
                      <a:solidFill>
                        <a:schemeClr val="bg1">
                          <a:lumMod val="65000"/>
                        </a:schemeClr>
                      </a:solidFill>
                    </a:endParaRPr>
                  </a:p>
                </c:rich>
              </c:tx>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lumMod val="65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15597983813728186"/>
                      <c:h val="0.18410628019323672"/>
                    </c:manualLayout>
                  </c15:layout>
                  <c15:dlblFieldTable/>
                  <c15:showDataLabelsRange val="0"/>
                </c:ext>
                <c:ext xmlns:c16="http://schemas.microsoft.com/office/drawing/2014/chart" uri="{C3380CC4-5D6E-409C-BE32-E72D297353CC}">
                  <c16:uniqueId val="{00000001-B69C-48DE-9FBB-2E89CC56C47E}"/>
                </c:ext>
              </c:extLst>
            </c:dLbl>
            <c:dLbl>
              <c:idx val="1"/>
              <c:layout>
                <c:manualLayout>
                  <c:x val="-9.0119417643772758E-3"/>
                  <c:y val="-6.5756073666279016E-2"/>
                </c:manualLayout>
              </c:layout>
              <c:tx>
                <c:rich>
                  <a:bodyPr rot="0" spcFirstLastPara="1" vertOverflow="clip" horzOverflow="clip" vert="horz" wrap="square" lIns="38100" tIns="19050" rIns="38100" bIns="19050" anchor="ctr" anchorCtr="1">
                    <a:spAutoFit/>
                  </a:bodyPr>
                  <a:lstStyle/>
                  <a:p>
                    <a:pPr>
                      <a:defRPr sz="1197" b="0" i="0" u="none" strike="noStrike" kern="1200" baseline="0">
                        <a:solidFill>
                          <a:schemeClr val="bg1">
                            <a:lumMod val="65000"/>
                          </a:schemeClr>
                        </a:solidFill>
                        <a:latin typeface="+mn-lt"/>
                        <a:ea typeface="+mn-ea"/>
                        <a:cs typeface="+mn-cs"/>
                      </a:defRPr>
                    </a:pPr>
                    <a:fld id="{85D0821D-6814-4049-B23C-518D2DFF4355}" type="CATEGORYNAME">
                      <a:rPr lang="en-US" sz="1600" b="1">
                        <a:solidFill>
                          <a:schemeClr val="bg1">
                            <a:lumMod val="65000"/>
                          </a:schemeClr>
                        </a:solidFill>
                      </a:rPr>
                      <a:pPr>
                        <a:defRPr>
                          <a:solidFill>
                            <a:schemeClr val="bg1">
                              <a:lumMod val="65000"/>
                            </a:schemeClr>
                          </a:solidFill>
                        </a:defRPr>
                      </a:pPr>
                      <a:t>[CATEGORY NAME]</a:t>
                    </a:fld>
                    <a:r>
                      <a:rPr lang="en-US" sz="1600" b="1" dirty="0">
                        <a:solidFill>
                          <a:schemeClr val="bg1">
                            <a:lumMod val="65000"/>
                          </a:schemeClr>
                        </a:solidFill>
                      </a:rPr>
                      <a:t>
</a:t>
                    </a:r>
                    <a:fld id="{D4C10EB3-896D-4171-B29D-6BAAD744AD15}" type="PERCENTAGE">
                      <a:rPr lang="en-US" sz="1600" b="1">
                        <a:solidFill>
                          <a:schemeClr val="bg1">
                            <a:lumMod val="65000"/>
                          </a:schemeClr>
                        </a:solidFill>
                      </a:rPr>
                      <a:pPr>
                        <a:defRPr>
                          <a:solidFill>
                            <a:schemeClr val="bg1">
                              <a:lumMod val="65000"/>
                            </a:schemeClr>
                          </a:solidFill>
                        </a:defRPr>
                      </a:pPr>
                      <a:t>[PERCENTAGE]</a:t>
                    </a:fld>
                    <a:endParaRPr lang="en-US" sz="1600" b="1" dirty="0">
                      <a:solidFill>
                        <a:schemeClr val="bg1">
                          <a:lumMod val="65000"/>
                        </a:schemeClr>
                      </a:solidFill>
                    </a:endParaRPr>
                  </a:p>
                </c:rich>
              </c:tx>
              <c:spPr>
                <a:noFill/>
                <a:ln>
                  <a:no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bg1">
                          <a:lumMod val="65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a:noFill/>
                    <a:ln>
                      <a:noFill/>
                    </a:ln>
                  </c15:spPr>
                  <c15:layout/>
                  <c15:dlblFieldTable/>
                  <c15:showDataLabelsRange val="0"/>
                </c:ext>
                <c:ext xmlns:c16="http://schemas.microsoft.com/office/drawing/2014/chart" uri="{C3380CC4-5D6E-409C-BE32-E72D297353CC}">
                  <c16:uniqueId val="{00000003-B69C-48DE-9FBB-2E89CC56C47E}"/>
                </c:ext>
              </c:extLst>
            </c:dLbl>
            <c:dLbl>
              <c:idx val="2"/>
              <c:layout>
                <c:manualLayout>
                  <c:x val="0.1301753641088981"/>
                  <c:y val="-0.11691068370978795"/>
                </c:manualLayout>
              </c:layout>
              <c:tx>
                <c:rich>
                  <a:bodyPr rot="0" spcFirstLastPara="1" vertOverflow="ellipsis" vert="horz" wrap="square" lIns="38100" tIns="19050" rIns="38100" bIns="19050" anchor="ctr" anchorCtr="1">
                    <a:spAutoFit/>
                  </a:bodyPr>
                  <a:lstStyle/>
                  <a:p>
                    <a:pPr>
                      <a:defRPr sz="1197" b="1" i="0" u="none" strike="noStrike" kern="1200" baseline="0">
                        <a:solidFill>
                          <a:schemeClr val="bg1">
                            <a:lumMod val="65000"/>
                          </a:schemeClr>
                        </a:solidFill>
                        <a:latin typeface="+mn-lt"/>
                        <a:ea typeface="+mn-ea"/>
                        <a:cs typeface="+mn-cs"/>
                      </a:defRPr>
                    </a:pPr>
                    <a:r>
                      <a:rPr lang="en-US" sz="1600" dirty="0">
                        <a:solidFill>
                          <a:schemeClr val="bg1">
                            <a:lumMod val="65000"/>
                          </a:schemeClr>
                        </a:solidFill>
                      </a:rPr>
                      <a:t>HW Tip Fees
</a:t>
                    </a:r>
                    <a:fld id="{4FE64204-8FBC-498C-8BCF-7D923786657D}" type="PERCENTAGE">
                      <a:rPr lang="en-US" sz="1600">
                        <a:solidFill>
                          <a:schemeClr val="bg1">
                            <a:lumMod val="65000"/>
                          </a:schemeClr>
                        </a:solidFill>
                      </a:rPr>
                      <a:pPr>
                        <a:defRPr>
                          <a:solidFill>
                            <a:schemeClr val="bg1">
                              <a:lumMod val="65000"/>
                            </a:schemeClr>
                          </a:solidFill>
                        </a:defRPr>
                      </a:pPr>
                      <a:t>[PERCENTAGE]</a:t>
                    </a:fld>
                    <a:endParaRPr lang="en-US" sz="1600" dirty="0">
                      <a:solidFill>
                        <a:schemeClr val="bg1">
                          <a:lumMod val="65000"/>
                        </a:schemeClr>
                      </a:solidFill>
                    </a:endParaRPr>
                  </a:p>
                </c:rich>
              </c:tx>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lumMod val="65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5-B69C-48DE-9FBB-2E89CC56C47E}"/>
                </c:ext>
              </c:extLst>
            </c:dLbl>
            <c:dLbl>
              <c:idx val="3"/>
              <c:layout>
                <c:manualLayout>
                  <c:x val="0.12840897938511095"/>
                  <c:y val="5.7535471109589559E-3"/>
                </c:manualLayout>
              </c:layout>
              <c:tx>
                <c:rich>
                  <a:bodyPr rot="0" spcFirstLastPara="1" vertOverflow="ellipsis" vert="horz" wrap="square" lIns="38100" tIns="19050" rIns="38100" bIns="19050" anchor="ctr" anchorCtr="1">
                    <a:spAutoFit/>
                  </a:bodyPr>
                  <a:lstStyle/>
                  <a:p>
                    <a:pPr>
                      <a:defRPr sz="1197" b="1" i="0" u="none" strike="noStrike" kern="1200" baseline="0">
                        <a:solidFill>
                          <a:schemeClr val="bg1">
                            <a:lumMod val="65000"/>
                          </a:schemeClr>
                        </a:solidFill>
                        <a:latin typeface="+mn-lt"/>
                        <a:ea typeface="+mn-ea"/>
                        <a:cs typeface="+mn-cs"/>
                      </a:defRPr>
                    </a:pPr>
                    <a:fld id="{FC5266E8-FF4C-4981-A6EC-9B70B2E82CBD}" type="CATEGORYNAME">
                      <a:rPr lang="en-US" sz="1600">
                        <a:solidFill>
                          <a:schemeClr val="bg1">
                            <a:lumMod val="65000"/>
                          </a:schemeClr>
                        </a:solidFill>
                      </a:rPr>
                      <a:pPr>
                        <a:defRPr>
                          <a:solidFill>
                            <a:schemeClr val="bg1">
                              <a:lumMod val="65000"/>
                            </a:schemeClr>
                          </a:solidFill>
                        </a:defRPr>
                      </a:pPr>
                      <a:t>[CATEGORY NAME]</a:t>
                    </a:fld>
                    <a:r>
                      <a:rPr lang="en-US" sz="1600" dirty="0">
                        <a:solidFill>
                          <a:schemeClr val="bg1">
                            <a:lumMod val="65000"/>
                          </a:schemeClr>
                        </a:solidFill>
                      </a:rPr>
                      <a:t>
</a:t>
                    </a:r>
                    <a:r>
                      <a:rPr lang="en-US" sz="1600" dirty="0" smtClean="0">
                        <a:solidFill>
                          <a:schemeClr val="bg1">
                            <a:lumMod val="65000"/>
                          </a:schemeClr>
                        </a:solidFill>
                      </a:rPr>
                      <a:t>10%</a:t>
                    </a:r>
                  </a:p>
                </c:rich>
              </c:tx>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lumMod val="65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7-B69C-48DE-9FBB-2E89CC56C47E}"/>
                </c:ext>
              </c:extLst>
            </c:dLbl>
            <c:dLbl>
              <c:idx val="4"/>
              <c:layout>
                <c:manualLayout>
                  <c:x val="9.6506001503661884E-2"/>
                  <c:y val="0.17240043364144694"/>
                </c:manualLayout>
              </c:layout>
              <c:tx>
                <c:rich>
                  <a:bodyPr/>
                  <a:lstStyle/>
                  <a:p>
                    <a:fld id="{20871E0C-1628-4296-9FF5-E89F2FBBB96D}" type="CATEGORYNAME">
                      <a:rPr lang="en-US" sz="1600">
                        <a:solidFill>
                          <a:schemeClr val="bg1"/>
                        </a:solidFill>
                      </a:rPr>
                      <a:pPr/>
                      <a:t>[CATEGORY NAME]</a:t>
                    </a:fld>
                    <a:r>
                      <a:rPr lang="en-US" sz="1600" baseline="0" dirty="0">
                        <a:solidFill>
                          <a:schemeClr val="bg1"/>
                        </a:solidFill>
                      </a:rPr>
                      <a:t>
</a:t>
                    </a:r>
                    <a:r>
                      <a:rPr lang="en-US" sz="1600" baseline="0" dirty="0" smtClean="0">
                        <a:solidFill>
                          <a:schemeClr val="bg1"/>
                        </a:solidFill>
                      </a:rPr>
                      <a:t>20%</a:t>
                    </a:r>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9-B69C-48DE-9FBB-2E89CC56C47E}"/>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1"/>
            <c:showSerName val="0"/>
            <c:showPercent val="1"/>
            <c:showBubbleSize val="0"/>
            <c:showLeaderLines val="0"/>
            <c:extLst>
              <c:ext xmlns:c15="http://schemas.microsoft.com/office/drawing/2012/chart" uri="{CE6537A1-D6FC-4f65-9D91-7224C49458BB}"/>
            </c:extLst>
          </c:dLbls>
          <c:cat>
            <c:strRef>
              <c:f>Sheet1!$A$5:$A$9</c:f>
              <c:strCache>
                <c:ptCount val="5"/>
                <c:pt idx="0">
                  <c:v>Generator Fees</c:v>
                </c:pt>
                <c:pt idx="1">
                  <c:v>HS Possession Fees</c:v>
                </c:pt>
                <c:pt idx="2">
                  <c:v>HW Disposal Fees</c:v>
                </c:pt>
                <c:pt idx="3">
                  <c:v>TSD Fees</c:v>
                </c:pt>
                <c:pt idx="4">
                  <c:v>RCRA Grant</c:v>
                </c:pt>
              </c:strCache>
            </c:strRef>
          </c:cat>
          <c:val>
            <c:numRef>
              <c:f>Sheet1!$B$5:$B$9</c:f>
              <c:numCache>
                <c:formatCode>_(* #,##0_);_(* \(#,##0\);_(* "-"??_);_(@_)</c:formatCode>
                <c:ptCount val="5"/>
                <c:pt idx="0">
                  <c:v>3248855</c:v>
                </c:pt>
                <c:pt idx="1">
                  <c:v>1702195</c:v>
                </c:pt>
                <c:pt idx="2">
                  <c:v>825682</c:v>
                </c:pt>
                <c:pt idx="3">
                  <c:v>914290</c:v>
                </c:pt>
                <c:pt idx="4">
                  <c:v>1557305</c:v>
                </c:pt>
              </c:numCache>
            </c:numRef>
          </c:val>
          <c:extLst>
            <c:ext xmlns:c16="http://schemas.microsoft.com/office/drawing/2014/chart" uri="{C3380CC4-5D6E-409C-BE32-E72D297353CC}">
              <c16:uniqueId val="{0000000A-B69C-48DE-9FBB-2E89CC56C47E}"/>
            </c:ext>
          </c:extLst>
        </c:ser>
        <c:ser>
          <c:idx val="1"/>
          <c:order val="1"/>
          <c:tx>
            <c:strRef>
              <c:f>Sheet1!$C$3</c:f>
              <c:strCache>
                <c:ptCount val="1"/>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C-B69C-48DE-9FBB-2E89CC56C47E}"/>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E-B69C-48DE-9FBB-2E89CC56C47E}"/>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0-B69C-48DE-9FBB-2E89CC56C47E}"/>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2-B69C-48DE-9FBB-2E89CC56C47E}"/>
              </c:ext>
            </c:extLst>
          </c:dPt>
          <c:dPt>
            <c:idx val="4"/>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4-B69C-48DE-9FBB-2E89CC56C47E}"/>
              </c:ext>
            </c:extLst>
          </c:dPt>
          <c:dPt>
            <c:idx val="5"/>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6-B69C-48DE-9FBB-2E89CC56C47E}"/>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0"/>
            <c:extLst>
              <c:ext xmlns:c15="http://schemas.microsoft.com/office/drawing/2012/chart" uri="{CE6537A1-D6FC-4f65-9D91-7224C49458BB}"/>
            </c:extLst>
          </c:dLbls>
          <c:cat>
            <c:strRef>
              <c:f>Sheet1!$A$5:$A$9</c:f>
              <c:strCache>
                <c:ptCount val="5"/>
                <c:pt idx="0">
                  <c:v>Generator Fees</c:v>
                </c:pt>
                <c:pt idx="1">
                  <c:v>HS Possession Fees</c:v>
                </c:pt>
                <c:pt idx="2">
                  <c:v>HW Disposal Fees</c:v>
                </c:pt>
                <c:pt idx="3">
                  <c:v>TSD Fees</c:v>
                </c:pt>
                <c:pt idx="4">
                  <c:v>RCRA Grant</c:v>
                </c:pt>
              </c:strCache>
            </c:strRef>
          </c:cat>
          <c:val>
            <c:numRef>
              <c:f>Sheet1!$C$5:$C$10</c:f>
              <c:numCache>
                <c:formatCode>0%</c:formatCode>
                <c:ptCount val="6"/>
                <c:pt idx="0">
                  <c:v>0.39388048024769146</c:v>
                </c:pt>
                <c:pt idx="1">
                  <c:v>0.20636851570021411</c:v>
                </c:pt>
                <c:pt idx="2">
                  <c:v>0.10010296633487009</c:v>
                </c:pt>
                <c:pt idx="3">
                  <c:v>0.1108455084285577</c:v>
                </c:pt>
                <c:pt idx="4">
                  <c:v>0.18880252928866667</c:v>
                </c:pt>
                <c:pt idx="5">
                  <c:v>1</c:v>
                </c:pt>
              </c:numCache>
            </c:numRef>
          </c:val>
          <c:extLst>
            <c:ext xmlns:c16="http://schemas.microsoft.com/office/drawing/2014/chart" uri="{C3380CC4-5D6E-409C-BE32-E72D297353CC}">
              <c16:uniqueId val="{00000017-B69C-48DE-9FBB-2E89CC56C47E}"/>
            </c:ext>
          </c:extLst>
        </c:ser>
        <c:ser>
          <c:idx val="2"/>
          <c:order val="2"/>
          <c:tx>
            <c:strRef>
              <c:f>Sheet1!$D$3</c:f>
              <c:strCache>
                <c:ptCount val="1"/>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9-B69C-48DE-9FBB-2E89CC56C47E}"/>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B-B69C-48DE-9FBB-2E89CC56C47E}"/>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D-B69C-48DE-9FBB-2E89CC56C47E}"/>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F-B69C-48DE-9FBB-2E89CC56C47E}"/>
              </c:ext>
            </c:extLst>
          </c:dPt>
          <c:dPt>
            <c:idx val="4"/>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21-B69C-48DE-9FBB-2E89CC56C47E}"/>
              </c:ext>
            </c:extLst>
          </c:dPt>
          <c:dPt>
            <c:idx val="5"/>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23-B69C-48DE-9FBB-2E89CC56C47E}"/>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0"/>
            <c:extLst>
              <c:ext xmlns:c15="http://schemas.microsoft.com/office/drawing/2012/chart" uri="{CE6537A1-D6FC-4f65-9D91-7224C49458BB}"/>
            </c:extLst>
          </c:dLbls>
          <c:cat>
            <c:strRef>
              <c:f>Sheet1!$A$5:$A$9</c:f>
              <c:strCache>
                <c:ptCount val="5"/>
                <c:pt idx="0">
                  <c:v>Generator Fees</c:v>
                </c:pt>
                <c:pt idx="1">
                  <c:v>HS Possession Fees</c:v>
                </c:pt>
                <c:pt idx="2">
                  <c:v>HW Disposal Fees</c:v>
                </c:pt>
                <c:pt idx="3">
                  <c:v>TSD Fees</c:v>
                </c:pt>
                <c:pt idx="4">
                  <c:v>RCRA Grant</c:v>
                </c:pt>
              </c:strCache>
            </c:strRef>
          </c:cat>
          <c:val>
            <c:numRef>
              <c:f>Sheet1!$D$5:$D$10</c:f>
              <c:numCache>
                <c:formatCode>_(* #,##0.00_);_(* \(#,##0.00\);_(* "-"??_);_(@_)</c:formatCode>
                <c:ptCount val="6"/>
                <c:pt idx="0">
                  <c:v>9.93</c:v>
                </c:pt>
                <c:pt idx="1">
                  <c:v>5.14</c:v>
                </c:pt>
                <c:pt idx="2">
                  <c:v>2.3199999999999998</c:v>
                </c:pt>
                <c:pt idx="3">
                  <c:v>2.81</c:v>
                </c:pt>
                <c:pt idx="4">
                  <c:v>4.34</c:v>
                </c:pt>
                <c:pt idx="5">
                  <c:v>24.54</c:v>
                </c:pt>
              </c:numCache>
            </c:numRef>
          </c:val>
          <c:extLst>
            <c:ext xmlns:c16="http://schemas.microsoft.com/office/drawing/2014/chart" uri="{C3380CC4-5D6E-409C-BE32-E72D297353CC}">
              <c16:uniqueId val="{00000024-B69C-48DE-9FBB-2E89CC56C47E}"/>
            </c:ext>
          </c:extLst>
        </c:ser>
        <c:dLbls>
          <c:dLblPos val="inEnd"/>
          <c:showLegendKey val="0"/>
          <c:showVal val="0"/>
          <c:showCatName val="0"/>
          <c:showSerName val="0"/>
          <c:showPercent val="1"/>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039073886037649"/>
          <c:y val="0.18615120011112818"/>
          <c:w val="0.50208260627132906"/>
          <c:h val="0.81384879988887182"/>
        </c:manualLayout>
      </c:layout>
      <c:pieChart>
        <c:varyColors val="1"/>
        <c:ser>
          <c:idx val="0"/>
          <c:order val="0"/>
          <c:tx>
            <c:strRef>
              <c:f>Sheet1!$B$3</c:f>
              <c:strCache>
                <c:ptCount val="1"/>
                <c:pt idx="0">
                  <c:v>2017-19 Leg. Approved Budget</c:v>
                </c:pt>
              </c:strCache>
            </c:strRef>
          </c:tx>
          <c:dPt>
            <c:idx val="0"/>
            <c:bubble3D val="0"/>
            <c:explosion val="2"/>
            <c:spPr>
              <a:solidFill>
                <a:srgbClr val="00B050"/>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7844-4250-9E92-7899D31B1C38}"/>
              </c:ext>
            </c:extLst>
          </c:dPt>
          <c:dPt>
            <c:idx val="1"/>
            <c:bubble3D val="0"/>
            <c:spPr>
              <a:solidFill>
                <a:srgbClr val="7552BA"/>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7844-4250-9E92-7899D31B1C38}"/>
              </c:ext>
            </c:extLst>
          </c:dPt>
          <c:dPt>
            <c:idx val="2"/>
            <c:bubble3D val="0"/>
            <c:spPr>
              <a:solidFill>
                <a:srgbClr val="7552BA"/>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7844-4250-9E92-7899D31B1C38}"/>
              </c:ext>
            </c:extLst>
          </c:dPt>
          <c:dPt>
            <c:idx val="3"/>
            <c:bubble3D val="0"/>
            <c:spPr>
              <a:solidFill>
                <a:srgbClr val="00B050"/>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7844-4250-9E92-7899D31B1C38}"/>
              </c:ext>
            </c:extLst>
          </c:dPt>
          <c:dPt>
            <c:idx val="4"/>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9-7844-4250-9E92-7899D31B1C38}"/>
              </c:ext>
            </c:extLst>
          </c:dPt>
          <c:dLbls>
            <c:dLbl>
              <c:idx val="0"/>
              <c:layout>
                <c:manualLayout>
                  <c:x val="-0.19747651947918288"/>
                  <c:y val="0.1078540036822201"/>
                </c:manualLayout>
              </c:layout>
              <c:tx>
                <c:rich>
                  <a:bodyPr rot="0" spcFirstLastPara="1" vertOverflow="ellipsis" vert="horz" wrap="square" lIns="38100" tIns="19050" rIns="38100" bIns="19050" anchor="ctr" anchorCtr="1">
                    <a:noAutofit/>
                  </a:bodyPr>
                  <a:lstStyle/>
                  <a:p>
                    <a:pPr>
                      <a:defRPr sz="1197" b="1" i="0" u="none" strike="noStrike" kern="1200" baseline="0">
                        <a:solidFill>
                          <a:schemeClr val="lt1"/>
                        </a:solidFill>
                        <a:latin typeface="+mn-lt"/>
                        <a:ea typeface="+mn-ea"/>
                        <a:cs typeface="+mn-cs"/>
                      </a:defRPr>
                    </a:pPr>
                    <a:fld id="{0BD86B71-6273-4C55-91DB-B4E12D22B20B}" type="CATEGORYNAME">
                      <a:rPr lang="en-US" sz="1600">
                        <a:solidFill>
                          <a:schemeClr val="bg1"/>
                        </a:solidFill>
                      </a:rPr>
                      <a:pPr>
                        <a:defRPr/>
                      </a:pPr>
                      <a:t>[CATEGORY NAME]</a:t>
                    </a:fld>
                    <a:r>
                      <a:rPr lang="en-US" sz="1600" baseline="0" dirty="0"/>
                      <a:t>
</a:t>
                    </a:r>
                    <a:fld id="{19E233D8-5661-41DA-BD19-CBBBCAC43EB0}" type="PERCENTAGE">
                      <a:rPr lang="en-US" sz="1600" baseline="0">
                        <a:solidFill>
                          <a:schemeClr val="bg1"/>
                        </a:solidFill>
                      </a:rPr>
                      <a:pPr>
                        <a:defRPr/>
                      </a:pPr>
                      <a:t>[PERCENTAGE]</a:t>
                    </a:fld>
                    <a:endParaRPr lang="en-US" sz="1600" baseline="0" dirty="0"/>
                  </a:p>
                </c:rich>
              </c:tx>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lt1"/>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15597983813728186"/>
                      <c:h val="0.18410628019323672"/>
                    </c:manualLayout>
                  </c15:layout>
                  <c15:dlblFieldTable/>
                  <c15:showDataLabelsRange val="0"/>
                </c:ext>
                <c:ext xmlns:c16="http://schemas.microsoft.com/office/drawing/2014/chart" uri="{C3380CC4-5D6E-409C-BE32-E72D297353CC}">
                  <c16:uniqueId val="{00000001-7844-4250-9E92-7899D31B1C38}"/>
                </c:ext>
              </c:extLst>
            </c:dLbl>
            <c:dLbl>
              <c:idx val="1"/>
              <c:delete val="1"/>
              <c:extLst>
                <c:ext xmlns:c15="http://schemas.microsoft.com/office/drawing/2012/chart" uri="{CE6537A1-D6FC-4f65-9D91-7224C49458BB}"/>
                <c:ext xmlns:c16="http://schemas.microsoft.com/office/drawing/2014/chart" uri="{C3380CC4-5D6E-409C-BE32-E72D297353CC}">
                  <c16:uniqueId val="{00000003-7844-4250-9E92-7899D31B1C38}"/>
                </c:ext>
              </c:extLst>
            </c:dLbl>
            <c:dLbl>
              <c:idx val="2"/>
              <c:delete val="1"/>
              <c:extLst>
                <c:ext xmlns:c15="http://schemas.microsoft.com/office/drawing/2012/chart" uri="{CE6537A1-D6FC-4f65-9D91-7224C49458BB}"/>
                <c:ext xmlns:c16="http://schemas.microsoft.com/office/drawing/2014/chart" uri="{C3380CC4-5D6E-409C-BE32-E72D297353CC}">
                  <c16:uniqueId val="{00000005-7844-4250-9E92-7899D31B1C38}"/>
                </c:ext>
              </c:extLst>
            </c:dLbl>
            <c:dLbl>
              <c:idx val="3"/>
              <c:layout>
                <c:manualLayout>
                  <c:x val="0.12840897938511095"/>
                  <c:y val="5.7535471109589559E-3"/>
                </c:manualLayout>
              </c:layout>
              <c:tx>
                <c:rich>
                  <a:bodyPr/>
                  <a:lstStyle/>
                  <a:p>
                    <a:fld id="{FC5266E8-FF4C-4981-A6EC-9B70B2E82CBD}" type="CATEGORYNAME">
                      <a:rPr lang="en-US" sz="1600"/>
                      <a:pPr/>
                      <a:t>[CATEGORY NAME]</a:t>
                    </a:fld>
                    <a:r>
                      <a:rPr lang="en-US" sz="1600" dirty="0"/>
                      <a:t>
</a:t>
                    </a:r>
                    <a:r>
                      <a:rPr lang="en-US" sz="1600" dirty="0" smtClean="0"/>
                      <a:t>10%</a:t>
                    </a:r>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7-7844-4250-9E92-7899D31B1C38}"/>
                </c:ext>
              </c:extLst>
            </c:dLbl>
            <c:dLbl>
              <c:idx val="4"/>
              <c:delete val="1"/>
              <c:extLst>
                <c:ext xmlns:c15="http://schemas.microsoft.com/office/drawing/2012/chart" uri="{CE6537A1-D6FC-4f65-9D91-7224C49458BB}"/>
                <c:ext xmlns:c16="http://schemas.microsoft.com/office/drawing/2014/chart" uri="{C3380CC4-5D6E-409C-BE32-E72D297353CC}">
                  <c16:uniqueId val="{00000009-7844-4250-9E92-7899D31B1C38}"/>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1"/>
            <c:showSerName val="0"/>
            <c:showPercent val="1"/>
            <c:showBubbleSize val="0"/>
            <c:showLeaderLines val="0"/>
            <c:extLst>
              <c:ext xmlns:c15="http://schemas.microsoft.com/office/drawing/2012/chart" uri="{CE6537A1-D6FC-4f65-9D91-7224C49458BB}"/>
            </c:extLst>
          </c:dLbls>
          <c:cat>
            <c:strRef>
              <c:f>Sheet1!$A$5:$A$9</c:f>
              <c:strCache>
                <c:ptCount val="5"/>
                <c:pt idx="0">
                  <c:v>Generator Fees</c:v>
                </c:pt>
                <c:pt idx="1">
                  <c:v>HS Possession Fees</c:v>
                </c:pt>
                <c:pt idx="2">
                  <c:v>HW Disposal Fees</c:v>
                </c:pt>
                <c:pt idx="3">
                  <c:v>TSD Fees</c:v>
                </c:pt>
                <c:pt idx="4">
                  <c:v>RCRA Grant</c:v>
                </c:pt>
              </c:strCache>
            </c:strRef>
          </c:cat>
          <c:val>
            <c:numRef>
              <c:f>Sheet1!$B$5:$B$9</c:f>
              <c:numCache>
                <c:formatCode>_(* #,##0_);_(* \(#,##0\);_(* "-"??_);_(@_)</c:formatCode>
                <c:ptCount val="5"/>
                <c:pt idx="0">
                  <c:v>3248855</c:v>
                </c:pt>
                <c:pt idx="1">
                  <c:v>1702195</c:v>
                </c:pt>
                <c:pt idx="2">
                  <c:v>825682</c:v>
                </c:pt>
                <c:pt idx="3">
                  <c:v>914290</c:v>
                </c:pt>
                <c:pt idx="4">
                  <c:v>1557305</c:v>
                </c:pt>
              </c:numCache>
            </c:numRef>
          </c:val>
          <c:extLst>
            <c:ext xmlns:c16="http://schemas.microsoft.com/office/drawing/2014/chart" uri="{C3380CC4-5D6E-409C-BE32-E72D297353CC}">
              <c16:uniqueId val="{0000000A-7844-4250-9E92-7899D31B1C38}"/>
            </c:ext>
          </c:extLst>
        </c:ser>
        <c:ser>
          <c:idx val="1"/>
          <c:order val="1"/>
          <c:tx>
            <c:strRef>
              <c:f>Sheet1!$C$3</c:f>
              <c:strCache>
                <c:ptCount val="1"/>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C-7844-4250-9E92-7899D31B1C38}"/>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E-7844-4250-9E92-7899D31B1C38}"/>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0-7844-4250-9E92-7899D31B1C38}"/>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2-7844-4250-9E92-7899D31B1C38}"/>
              </c:ext>
            </c:extLst>
          </c:dPt>
          <c:dPt>
            <c:idx val="4"/>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4-7844-4250-9E92-7899D31B1C38}"/>
              </c:ext>
            </c:extLst>
          </c:dPt>
          <c:dPt>
            <c:idx val="5"/>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6-7844-4250-9E92-7899D31B1C38}"/>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0"/>
            <c:extLst>
              <c:ext xmlns:c15="http://schemas.microsoft.com/office/drawing/2012/chart" uri="{CE6537A1-D6FC-4f65-9D91-7224C49458BB}"/>
            </c:extLst>
          </c:dLbls>
          <c:cat>
            <c:strRef>
              <c:f>Sheet1!$A$5:$A$9</c:f>
              <c:strCache>
                <c:ptCount val="5"/>
                <c:pt idx="0">
                  <c:v>Generator Fees</c:v>
                </c:pt>
                <c:pt idx="1">
                  <c:v>HS Possession Fees</c:v>
                </c:pt>
                <c:pt idx="2">
                  <c:v>HW Disposal Fees</c:v>
                </c:pt>
                <c:pt idx="3">
                  <c:v>TSD Fees</c:v>
                </c:pt>
                <c:pt idx="4">
                  <c:v>RCRA Grant</c:v>
                </c:pt>
              </c:strCache>
            </c:strRef>
          </c:cat>
          <c:val>
            <c:numRef>
              <c:f>Sheet1!$C$5:$C$10</c:f>
              <c:numCache>
                <c:formatCode>0%</c:formatCode>
                <c:ptCount val="6"/>
                <c:pt idx="0">
                  <c:v>0.39388048024769146</c:v>
                </c:pt>
                <c:pt idx="1">
                  <c:v>0.20636851570021411</c:v>
                </c:pt>
                <c:pt idx="2">
                  <c:v>0.10010296633487009</c:v>
                </c:pt>
                <c:pt idx="3">
                  <c:v>0.1108455084285577</c:v>
                </c:pt>
                <c:pt idx="4">
                  <c:v>0.18880252928866667</c:v>
                </c:pt>
                <c:pt idx="5">
                  <c:v>1</c:v>
                </c:pt>
              </c:numCache>
            </c:numRef>
          </c:val>
          <c:extLst>
            <c:ext xmlns:c16="http://schemas.microsoft.com/office/drawing/2014/chart" uri="{C3380CC4-5D6E-409C-BE32-E72D297353CC}">
              <c16:uniqueId val="{00000017-7844-4250-9E92-7899D31B1C38}"/>
            </c:ext>
          </c:extLst>
        </c:ser>
        <c:ser>
          <c:idx val="2"/>
          <c:order val="2"/>
          <c:tx>
            <c:strRef>
              <c:f>Sheet1!$D$3</c:f>
              <c:strCache>
                <c:ptCount val="1"/>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9-7844-4250-9E92-7899D31B1C38}"/>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B-7844-4250-9E92-7899D31B1C38}"/>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D-7844-4250-9E92-7899D31B1C38}"/>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F-7844-4250-9E92-7899D31B1C38}"/>
              </c:ext>
            </c:extLst>
          </c:dPt>
          <c:dPt>
            <c:idx val="4"/>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21-7844-4250-9E92-7899D31B1C38}"/>
              </c:ext>
            </c:extLst>
          </c:dPt>
          <c:dPt>
            <c:idx val="5"/>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23-7844-4250-9E92-7899D31B1C38}"/>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0"/>
            <c:extLst>
              <c:ext xmlns:c15="http://schemas.microsoft.com/office/drawing/2012/chart" uri="{CE6537A1-D6FC-4f65-9D91-7224C49458BB}"/>
            </c:extLst>
          </c:dLbls>
          <c:cat>
            <c:strRef>
              <c:f>Sheet1!$A$5:$A$9</c:f>
              <c:strCache>
                <c:ptCount val="5"/>
                <c:pt idx="0">
                  <c:v>Generator Fees</c:v>
                </c:pt>
                <c:pt idx="1">
                  <c:v>HS Possession Fees</c:v>
                </c:pt>
                <c:pt idx="2">
                  <c:v>HW Disposal Fees</c:v>
                </c:pt>
                <c:pt idx="3">
                  <c:v>TSD Fees</c:v>
                </c:pt>
                <c:pt idx="4">
                  <c:v>RCRA Grant</c:v>
                </c:pt>
              </c:strCache>
            </c:strRef>
          </c:cat>
          <c:val>
            <c:numRef>
              <c:f>Sheet1!$D$5:$D$10</c:f>
              <c:numCache>
                <c:formatCode>_(* #,##0.00_);_(* \(#,##0.00\);_(* "-"??_);_(@_)</c:formatCode>
                <c:ptCount val="6"/>
                <c:pt idx="0">
                  <c:v>9.93</c:v>
                </c:pt>
                <c:pt idx="1">
                  <c:v>5.14</c:v>
                </c:pt>
                <c:pt idx="2">
                  <c:v>2.3199999999999998</c:v>
                </c:pt>
                <c:pt idx="3">
                  <c:v>2.81</c:v>
                </c:pt>
                <c:pt idx="4">
                  <c:v>4.34</c:v>
                </c:pt>
                <c:pt idx="5">
                  <c:v>24.54</c:v>
                </c:pt>
              </c:numCache>
            </c:numRef>
          </c:val>
          <c:extLst>
            <c:ext xmlns:c16="http://schemas.microsoft.com/office/drawing/2014/chart" uri="{C3380CC4-5D6E-409C-BE32-E72D297353CC}">
              <c16:uniqueId val="{00000024-7844-4250-9E92-7899D31B1C38}"/>
            </c:ext>
          </c:extLst>
        </c:ser>
        <c:dLbls>
          <c:dLblPos val="inEnd"/>
          <c:showLegendKey val="0"/>
          <c:showVal val="0"/>
          <c:showCatName val="0"/>
          <c:showSerName val="0"/>
          <c:showPercent val="1"/>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0.17799</cdr:x>
      <cdr:y>0.09621</cdr:y>
    </cdr:from>
    <cdr:to>
      <cdr:x>0.9329</cdr:x>
      <cdr:y>0.27473</cdr:y>
    </cdr:to>
    <cdr:sp macro="" textlink="">
      <cdr:nvSpPr>
        <cdr:cNvPr id="2" name="TextBox 1"/>
        <cdr:cNvSpPr txBox="1"/>
      </cdr:nvSpPr>
      <cdr:spPr>
        <a:xfrm xmlns:a="http://schemas.openxmlformats.org/drawingml/2006/main">
          <a:off x="1383447" y="492760"/>
          <a:ext cx="5867400" cy="9144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400" dirty="0" smtClean="0">
              <a:latin typeface="Calibri" panose="020F0502020204030204" pitchFamily="34" charset="0"/>
              <a:cs typeface="Calibri" panose="020F0502020204030204" pitchFamily="34" charset="0"/>
            </a:rPr>
            <a:t>2017-19 LEGISLATIVE APPROVED BUDGET</a:t>
          </a:r>
          <a:endParaRPr lang="en-ZW" sz="2400" dirty="0">
            <a:latin typeface="Calibri" panose="020F0502020204030204" pitchFamily="34" charset="0"/>
            <a:cs typeface="Calibri" panose="020F0502020204030204"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0.18158</cdr:x>
      <cdr:y>0.09692</cdr:y>
    </cdr:from>
    <cdr:to>
      <cdr:x>0.93648</cdr:x>
      <cdr:y>0.27544</cdr:y>
    </cdr:to>
    <cdr:sp macro="" textlink="">
      <cdr:nvSpPr>
        <cdr:cNvPr id="2" name="TextBox 1"/>
        <cdr:cNvSpPr txBox="1"/>
      </cdr:nvSpPr>
      <cdr:spPr>
        <a:xfrm xmlns:a="http://schemas.openxmlformats.org/drawingml/2006/main">
          <a:off x="1411310" y="496391"/>
          <a:ext cx="5867400" cy="914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400" dirty="0" smtClean="0">
              <a:latin typeface="Calibri" panose="020F0502020204030204" pitchFamily="34" charset="0"/>
              <a:cs typeface="Calibri" panose="020F0502020204030204" pitchFamily="34" charset="0"/>
            </a:rPr>
            <a:t>2017-19 LEGISLATIVE APPROVED BUDGET</a:t>
          </a:r>
          <a:endParaRPr lang="en-ZW" sz="2400" dirty="0">
            <a:latin typeface="Calibri" panose="020F0502020204030204" pitchFamily="34" charset="0"/>
            <a:cs typeface="Calibri" panose="020F0502020204030204" pitchFamily="34"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940DCEB-E0DC-4ADD-9BF3-326A5B6F645B}" type="datetimeFigureOut">
              <a:rPr lang="en-US" smtClean="0"/>
              <a:t>7/10/2019</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83981EC-B6E6-4B85-93C1-B50A6F43896D}" type="slidenum">
              <a:rPr lang="en-US" smtClean="0"/>
              <a:t>‹#›</a:t>
            </a:fld>
            <a:endParaRPr lang="en-US" dirty="0"/>
          </a:p>
        </p:txBody>
      </p:sp>
    </p:spTree>
    <p:extLst>
      <p:ext uri="{BB962C8B-B14F-4D97-AF65-F5344CB8AC3E}">
        <p14:creationId xmlns:p14="http://schemas.microsoft.com/office/powerpoint/2010/main" val="20641759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aseline="0" dirty="0" smtClean="0"/>
              <a:t>Good morning Chair George and commissioners, my name is David Livengood.  I manage DEQ’s Hazardous Waste and Tanks program from headquarters in Portland.</a:t>
            </a:r>
          </a:p>
          <a:p>
            <a:pPr marL="0" indent="0">
              <a:buFont typeface="Arial" panose="020B0604020202020204" pitchFamily="34" charset="0"/>
              <a:buNone/>
            </a:pPr>
            <a:endParaRPr lang="en-US" baseline="0" dirty="0" smtClean="0"/>
          </a:p>
          <a:p>
            <a:pPr marL="171450" indent="-171450">
              <a:buFont typeface="Arial" panose="020B0604020202020204" pitchFamily="34" charset="0"/>
              <a:buChar char="•"/>
            </a:pPr>
            <a:r>
              <a:rPr lang="en-US" baseline="0" dirty="0" smtClean="0"/>
              <a:t>Today, I am joined by my colleague, Jeannette Acomb, whom you met in January when she presented background on the Hazardous Waste Program’s structure and budget outlook in preparation for today’s rulemaking presentation.</a:t>
            </a:r>
          </a:p>
          <a:p>
            <a:pPr marL="171450" indent="-171450">
              <a:buFont typeface="Arial" panose="020B0604020202020204" pitchFamily="34" charset="0"/>
              <a:buChar char="•"/>
            </a:pPr>
            <a:endParaRPr lang="en-US" baseline="0" dirty="0" smtClean="0"/>
          </a:p>
          <a:p>
            <a:pPr marL="171450" indent="-171450">
              <a:buFont typeface="Arial" panose="020B0604020202020204" pitchFamily="34" charset="0"/>
              <a:buChar char="•"/>
            </a:pPr>
            <a:r>
              <a:rPr lang="en-US" baseline="0" dirty="0" smtClean="0"/>
              <a:t>Jeannette and I are here to present proposed rules to increase these hazardous waste generator and Treatment, Storage and Disposal fees in Oregon for the first time in approximately 20 years. Throughout the process of developing this proposed rule, we have been aware of the potential impact on our stakeholder community. In fact, we asked for feedback and received ideas from a number of stakeholders.</a:t>
            </a:r>
          </a:p>
          <a:p>
            <a:pPr marL="0" indent="0">
              <a:buFont typeface="Arial" panose="020B0604020202020204" pitchFamily="34" charset="0"/>
              <a:buNone/>
            </a:pPr>
            <a:endParaRPr lang="en-US" baseline="0" dirty="0" smtClean="0"/>
          </a:p>
        </p:txBody>
      </p:sp>
      <p:sp>
        <p:nvSpPr>
          <p:cNvPr id="4" name="Slide Number Placeholder 3"/>
          <p:cNvSpPr>
            <a:spLocks noGrp="1"/>
          </p:cNvSpPr>
          <p:nvPr>
            <p:ph type="sldNum" sz="quarter" idx="10"/>
          </p:nvPr>
        </p:nvSpPr>
        <p:spPr/>
        <p:txBody>
          <a:bodyPr/>
          <a:lstStyle/>
          <a:p>
            <a:fld id="{783981EC-B6E6-4B85-93C1-B50A6F43896D}" type="slidenum">
              <a:rPr lang="en-US" smtClean="0"/>
              <a:t>1</a:t>
            </a:fld>
            <a:endParaRPr lang="en-US" dirty="0"/>
          </a:p>
        </p:txBody>
      </p:sp>
    </p:spTree>
    <p:extLst>
      <p:ext uri="{BB962C8B-B14F-4D97-AF65-F5344CB8AC3E}">
        <p14:creationId xmlns:p14="http://schemas.microsoft.com/office/powerpoint/2010/main" val="15828664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4DC0AA63-26AF-4A52-96CB-29FE7B9F3FC1}"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231568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pPr marL="0" indent="0" defTabSz="931774">
              <a:buFont typeface="Arial" panose="020B0604020202020204" pitchFamily="34" charset="0"/>
              <a:buNone/>
              <a:defRPr/>
            </a:pPr>
            <a:endParaRPr lang="en-US" sz="1400" b="0" dirty="0" smtClean="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733E47-AAF5-41A3-9FEC-0A5C7A8FD89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669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AD13C299-9259-485E-A829-8F01C4140AD5}"/>
              </a:ext>
            </a:extLst>
          </p:cNvPr>
          <p:cNvSpPr>
            <a:spLocks noGrp="1"/>
          </p:cNvSpPr>
          <p:nvPr>
            <p:ph type="body" idx="1"/>
          </p:nvPr>
        </p:nvSpPr>
        <p:spPr/>
        <p:txBody>
          <a:bodyPr>
            <a:normAutofit fontScale="77500" lnSpcReduction="20000"/>
          </a:bodyPr>
          <a:lstStyle/>
          <a:p>
            <a:pPr marL="171450" indent="-171450">
              <a:buFont typeface="Arial" panose="020B0604020202020204" pitchFamily="34" charset="0"/>
              <a:buChar char="•"/>
              <a:defRPr/>
            </a:pPr>
            <a:r>
              <a:rPr lang="en-US" sz="1200" kern="1200" baseline="0" dirty="0" smtClean="0">
                <a:solidFill>
                  <a:schemeClr val="tx1"/>
                </a:solidFill>
                <a:effectLst/>
                <a:latin typeface="+mn-lt"/>
                <a:ea typeface="+mn-ea"/>
                <a:cs typeface="+mn-cs"/>
              </a:rPr>
              <a:t>Today, we face a projected $1.2 to $1.5 million deficit in the Hazardous Waste Program revenue for the 2019-2021 biennium.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DEQ last increased the Hazardous</a:t>
            </a:r>
            <a:r>
              <a:rPr lang="en-US" baseline="0" dirty="0" smtClean="0"/>
              <a:t> Waste fee cap and per metric ton fee</a:t>
            </a:r>
            <a:r>
              <a:rPr lang="en-US" dirty="0" smtClean="0"/>
              <a:t>s in 2007.</a:t>
            </a:r>
            <a:r>
              <a:rPr lang="en-US" baseline="0" dirty="0" smtClean="0"/>
              <a:t> H</a:t>
            </a:r>
            <a:r>
              <a:rPr lang="en-US" dirty="0" smtClean="0"/>
              <a:t>owever,</a:t>
            </a:r>
            <a:r>
              <a:rPr lang="en-US" baseline="0" dirty="0" smtClean="0"/>
              <a:t> the </a:t>
            </a:r>
            <a:r>
              <a:rPr lang="en-US" dirty="0" smtClean="0"/>
              <a:t>fees we are proposing</a:t>
            </a:r>
            <a:r>
              <a:rPr lang="en-US" baseline="0" dirty="0" smtClean="0"/>
              <a:t> have not increased since 1998.</a:t>
            </a:r>
          </a:p>
          <a:p>
            <a:pPr marL="0" indent="0">
              <a:buFont typeface="Arial" panose="020B0604020202020204" pitchFamily="34" charset="0"/>
              <a:buNone/>
              <a:defRPr/>
            </a:pPr>
            <a:endParaRPr lang="en-US" sz="1200" kern="1200" baseline="0" dirty="0" smtClean="0">
              <a:solidFill>
                <a:schemeClr val="tx1"/>
              </a:solidFill>
              <a:effectLst/>
              <a:latin typeface="+mn-lt"/>
              <a:ea typeface="+mn-ea"/>
              <a:cs typeface="+mn-cs"/>
            </a:endParaRPr>
          </a:p>
          <a:p>
            <a:pPr marL="171450" indent="-171450">
              <a:buFont typeface="Arial" panose="020B0604020202020204" pitchFamily="34" charset="0"/>
              <a:buChar char="•"/>
              <a:defRPr/>
            </a:pPr>
            <a:r>
              <a:rPr lang="en-US" sz="1200" kern="1200" baseline="0" dirty="0" smtClean="0">
                <a:solidFill>
                  <a:schemeClr val="tx1"/>
                </a:solidFill>
                <a:effectLst/>
                <a:latin typeface="+mn-lt"/>
                <a:ea typeface="+mn-ea"/>
                <a:cs typeface="+mn-cs"/>
              </a:rPr>
              <a:t>This shortfall threatens DEQ’s ability to ensure safe management and disposal of hazardous waste and greatly reduces compliance assistance to small businesses. </a:t>
            </a:r>
          </a:p>
          <a:p>
            <a:pPr marL="171450" indent="-171450">
              <a:buFont typeface="Arial" panose="020B0604020202020204" pitchFamily="34" charset="0"/>
              <a:buChar char="•"/>
              <a:defRPr/>
            </a:pPr>
            <a:r>
              <a:rPr lang="en-US" sz="1200" kern="1200" baseline="0" dirty="0" smtClean="0">
                <a:solidFill>
                  <a:schemeClr val="tx1"/>
                </a:solidFill>
                <a:effectLst/>
                <a:latin typeface="+mn-lt"/>
                <a:ea typeface="+mn-ea"/>
                <a:cs typeface="+mn-cs"/>
              </a:rPr>
              <a:t>Also, the deficit</a:t>
            </a:r>
            <a:r>
              <a:rPr lang="en-US" sz="1200" kern="1200" dirty="0" smtClean="0">
                <a:solidFill>
                  <a:schemeClr val="tx1"/>
                </a:solidFill>
                <a:effectLst/>
                <a:latin typeface="+mn-lt"/>
                <a:ea typeface="+mn-ea"/>
                <a:cs typeface="+mn-cs"/>
              </a:rPr>
              <a:t> potentially impacts Oregon’s ability to maintain the state’s status as a federally-authorized hazardous waste program.</a:t>
            </a:r>
          </a:p>
          <a:p>
            <a:pPr marL="171450" indent="-171450">
              <a:buFont typeface="Arial" panose="020B0604020202020204" pitchFamily="34" charset="0"/>
              <a:buChar char="•"/>
              <a:defRPr/>
            </a:pP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defRPr/>
            </a:pPr>
            <a:r>
              <a:rPr lang="en-US" sz="1200" b="1" kern="1200" dirty="0" smtClean="0">
                <a:solidFill>
                  <a:schemeClr val="tx1"/>
                </a:solidFill>
                <a:effectLst/>
                <a:latin typeface="+mn-lt"/>
                <a:ea typeface="+mn-ea"/>
                <a:cs typeface="+mn-cs"/>
              </a:rPr>
              <a:t>We are looking to regain our legislatively approved budget service level, and not adding staff in this rulemaking.</a:t>
            </a:r>
          </a:p>
          <a:p>
            <a:pPr marL="171450" indent="-171450">
              <a:buFont typeface="Arial" panose="020B0604020202020204" pitchFamily="34" charset="0"/>
              <a:buChar char="•"/>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aseline="0" dirty="0" smtClean="0"/>
              <a:t>~~~~`~~(add people slide)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strike="noStrike" kern="1200" baseline="0" dirty="0" smtClean="0">
                <a:solidFill>
                  <a:schemeClr val="tx1"/>
                </a:solidFill>
                <a:effectLst/>
                <a:latin typeface="+mn-lt"/>
                <a:ea typeface="+mn-ea"/>
                <a:cs typeface="+mn-cs"/>
              </a:rPr>
              <a:t>The two types of fee increases that we are proposing today </a:t>
            </a:r>
            <a:r>
              <a:rPr lang="en-US" sz="1200" b="0" strike="noStrike" baseline="0" dirty="0" smtClean="0"/>
              <a:t>will help support and meet our core commitments to Oregon and EPA:</a:t>
            </a:r>
            <a:endParaRPr lang="en-US" sz="1200" kern="1200" dirty="0" smtClean="0">
              <a:solidFill>
                <a:schemeClr val="tx1"/>
              </a:solidFill>
              <a:effectLst/>
              <a:latin typeface="+mn-lt"/>
              <a:ea typeface="+mn-ea"/>
              <a:cs typeface="+mn-cs"/>
            </a:endParaRPr>
          </a:p>
          <a:p>
            <a:pPr lvl="0" fontAlgn="base" hangingPunct="0"/>
            <a:endParaRPr lang="en-US" sz="1200" kern="1200" dirty="0" smtClean="0">
              <a:solidFill>
                <a:schemeClr val="tx1"/>
              </a:solidFill>
              <a:effectLst/>
              <a:latin typeface="+mn-lt"/>
              <a:ea typeface="+mn-ea"/>
              <a:cs typeface="+mn-cs"/>
            </a:endParaRPr>
          </a:p>
          <a:p>
            <a:pPr marL="171450" lvl="0" indent="-171450" fontAlgn="base" hangingPunct="0">
              <a:buFont typeface="Arial" panose="020B0604020202020204" pitchFamily="34" charset="0"/>
              <a:buChar char="•"/>
            </a:pPr>
            <a:r>
              <a:rPr lang="en-US" sz="1200" kern="1200" dirty="0" smtClean="0">
                <a:solidFill>
                  <a:schemeClr val="tx1"/>
                </a:solidFill>
                <a:effectLst/>
                <a:latin typeface="+mn-lt"/>
                <a:ea typeface="+mn-ea"/>
                <a:cs typeface="+mn-cs"/>
              </a:rPr>
              <a:t>First,</a:t>
            </a:r>
            <a:r>
              <a:rPr lang="en-US" sz="1200" kern="1200" baseline="0" dirty="0" smtClean="0">
                <a:solidFill>
                  <a:schemeClr val="tx1"/>
                </a:solidFill>
                <a:effectLst/>
                <a:latin typeface="+mn-lt"/>
                <a:ea typeface="+mn-ea"/>
                <a:cs typeface="+mn-cs"/>
              </a:rPr>
              <a:t> we are proposing increases to two existing hazardous waste generator fees:</a:t>
            </a:r>
            <a:endParaRPr lang="en-US" sz="1200" kern="1200" dirty="0" smtClean="0">
              <a:solidFill>
                <a:schemeClr val="tx1"/>
              </a:solidFill>
              <a:effectLst/>
              <a:latin typeface="+mn-lt"/>
              <a:ea typeface="+mn-ea"/>
              <a:cs typeface="+mn-cs"/>
            </a:endParaRPr>
          </a:p>
          <a:p>
            <a:pPr marL="628650" lvl="1" indent="-171450" fontAlgn="base" hangingPunct="0">
              <a:buFont typeface="Arial" panose="020B0604020202020204" pitchFamily="34" charset="0"/>
              <a:buChar char="•"/>
            </a:pPr>
            <a:r>
              <a:rPr lang="en-US" sz="1200" kern="1200" dirty="0" smtClean="0">
                <a:solidFill>
                  <a:schemeClr val="tx1"/>
                </a:solidFill>
                <a:effectLst/>
                <a:latin typeface="+mn-lt"/>
                <a:ea typeface="+mn-ea"/>
                <a:cs typeface="+mn-cs"/>
              </a:rPr>
              <a:t>Annual hazardous waste generators activity verification fees, and </a:t>
            </a:r>
            <a:endParaRPr lang="en-ZW" sz="1200" kern="1200" dirty="0" smtClean="0">
              <a:solidFill>
                <a:schemeClr val="tx1"/>
              </a:solidFill>
              <a:effectLst/>
              <a:latin typeface="+mn-lt"/>
              <a:ea typeface="+mn-ea"/>
              <a:cs typeface="+mn-cs"/>
            </a:endParaRPr>
          </a:p>
          <a:p>
            <a:pPr marL="628650" lvl="1" indent="-171450" fontAlgn="base" hangingPunct="0">
              <a:buFont typeface="Arial" panose="020B0604020202020204" pitchFamily="34" charset="0"/>
              <a:buChar char="•"/>
            </a:pPr>
            <a:r>
              <a:rPr lang="en-US" sz="1200" kern="1200" dirty="0" smtClean="0">
                <a:solidFill>
                  <a:schemeClr val="tx1"/>
                </a:solidFill>
                <a:effectLst/>
                <a:latin typeface="+mn-lt"/>
                <a:ea typeface="+mn-ea"/>
                <a:cs typeface="+mn-cs"/>
              </a:rPr>
              <a:t>Annual hazardous waste generators management method fee factors </a:t>
            </a:r>
          </a:p>
          <a:p>
            <a:pPr marL="457200" lvl="1" indent="0" fontAlgn="base" hangingPunct="0">
              <a:buFont typeface="Arial" panose="020B0604020202020204" pitchFamily="34" charset="0"/>
              <a:buNone/>
            </a:pPr>
            <a:endParaRPr lang="en-ZW" sz="1200" kern="1200" dirty="0" smtClean="0">
              <a:solidFill>
                <a:schemeClr val="tx1"/>
              </a:solidFill>
              <a:effectLst/>
              <a:latin typeface="+mn-lt"/>
              <a:ea typeface="+mn-ea"/>
              <a:cs typeface="+mn-cs"/>
            </a:endParaRPr>
          </a:p>
          <a:p>
            <a:pPr marL="457200" lvl="1" indent="0" fontAlgn="base" hangingPunct="0">
              <a:buFont typeface="Arial" panose="020B0604020202020204" pitchFamily="34" charset="0"/>
              <a:buNone/>
            </a:pPr>
            <a:r>
              <a:rPr lang="en-ZW" sz="1200" kern="1200" dirty="0" smtClean="0">
                <a:solidFill>
                  <a:schemeClr val="tx1"/>
                </a:solidFill>
                <a:effectLst/>
                <a:latin typeface="+mn-lt"/>
                <a:ea typeface="+mn-ea"/>
                <a:cs typeface="+mn-cs"/>
              </a:rPr>
              <a:t>[PAUSE]</a:t>
            </a:r>
          </a:p>
          <a:p>
            <a:pPr marL="457200" lvl="1" indent="0" fontAlgn="base" hangingPunct="0">
              <a:buFont typeface="Arial" panose="020B0604020202020204" pitchFamily="34" charset="0"/>
              <a:buNone/>
            </a:pPr>
            <a:endParaRPr lang="en-ZW" sz="1200" kern="1200" dirty="0" smtClean="0">
              <a:solidFill>
                <a:schemeClr val="tx1"/>
              </a:solidFill>
              <a:effectLst/>
              <a:latin typeface="+mn-lt"/>
              <a:ea typeface="+mn-ea"/>
              <a:cs typeface="+mn-cs"/>
            </a:endParaRPr>
          </a:p>
          <a:p>
            <a:pPr marL="628650" lvl="1" indent="-171450" fontAlgn="base" hangingPunct="0">
              <a:buFont typeface="Arial" panose="020B0604020202020204" pitchFamily="34" charset="0"/>
              <a:buChar char="•"/>
            </a:pPr>
            <a:r>
              <a:rPr lang="en-ZW" sz="1200" kern="1200" baseline="0" dirty="0" smtClean="0">
                <a:solidFill>
                  <a:schemeClr val="tx1"/>
                </a:solidFill>
                <a:effectLst/>
                <a:latin typeface="+mn-lt"/>
                <a:ea typeface="+mn-ea"/>
                <a:cs typeface="+mn-cs"/>
              </a:rPr>
              <a:t>If implemented, these proposed fee increases will impact the approximately 500 businesses and organizations in Oregon that currently pay hazardous waste fees. To moderate the impact on our fee-paying generators, we are proposing to phase in these fee increases over several years. </a:t>
            </a:r>
          </a:p>
          <a:p>
            <a:pPr lvl="0" fontAlgn="base" hangingPunct="0"/>
            <a:endParaRPr lang="en-ZW" sz="1200" kern="1200" baseline="0" dirty="0" smtClean="0">
              <a:solidFill>
                <a:schemeClr val="tx1"/>
              </a:solidFill>
              <a:effectLst/>
              <a:latin typeface="+mn-lt"/>
              <a:ea typeface="+mn-ea"/>
              <a:cs typeface="+mn-cs"/>
            </a:endParaRPr>
          </a:p>
          <a:p>
            <a:pPr marL="171450" lvl="0" indent="-171450" fontAlgn="base" hangingPunct="0">
              <a:buFont typeface="Arial" panose="020B0604020202020204" pitchFamily="34" charset="0"/>
              <a:buChar char="•"/>
            </a:pPr>
            <a:r>
              <a:rPr lang="en-ZW" sz="1200" kern="1200" baseline="0" dirty="0" smtClean="0">
                <a:solidFill>
                  <a:schemeClr val="tx1"/>
                </a:solidFill>
                <a:effectLst/>
                <a:latin typeface="+mn-lt"/>
                <a:ea typeface="+mn-ea"/>
                <a:cs typeface="+mn-cs"/>
              </a:rPr>
              <a:t>Second, we are proposing to change the </a:t>
            </a:r>
            <a:r>
              <a:rPr lang="en-US" sz="1200" kern="1200" dirty="0" smtClean="0">
                <a:solidFill>
                  <a:schemeClr val="tx1"/>
                </a:solidFill>
                <a:effectLst/>
                <a:latin typeface="+mn-lt"/>
                <a:ea typeface="+mn-ea"/>
                <a:cs typeface="+mn-cs"/>
              </a:rPr>
              <a:t>permitted fees for Treatment Storage and Disposal (TSD) fee structure.</a:t>
            </a:r>
            <a:r>
              <a:rPr lang="en-US" sz="1200" kern="1200" baseline="0" dirty="0" smtClean="0">
                <a:solidFill>
                  <a:schemeClr val="tx1"/>
                </a:solidFill>
                <a:effectLst/>
                <a:latin typeface="+mn-lt"/>
                <a:ea typeface="+mn-ea"/>
                <a:cs typeface="+mn-cs"/>
              </a:rPr>
              <a:t> </a:t>
            </a:r>
          </a:p>
          <a:p>
            <a:pPr marL="0" lvl="0" indent="0" fontAlgn="base" hangingPunct="0">
              <a:buFont typeface="Arial" panose="020B0604020202020204" pitchFamily="34" charset="0"/>
              <a:buNone/>
            </a:pPr>
            <a:r>
              <a:rPr lang="en-US" sz="1200" kern="1200" baseline="0" dirty="0" smtClean="0">
                <a:solidFill>
                  <a:schemeClr val="tx1"/>
                </a:solidFill>
                <a:effectLst/>
                <a:latin typeface="+mn-lt"/>
                <a:ea typeface="+mn-ea"/>
                <a:cs typeface="+mn-cs"/>
              </a:rPr>
              <a:t>~~~~~~~~~~</a:t>
            </a:r>
          </a:p>
          <a:p>
            <a:pPr marL="171450" lvl="0" indent="-171450" fontAlgn="base" hangingPunct="0">
              <a:buFont typeface="Arial" panose="020B0604020202020204" pitchFamily="34" charset="0"/>
              <a:buChar char="•"/>
            </a:pPr>
            <a:r>
              <a:rPr lang="en-US" dirty="0" smtClean="0"/>
              <a:t>Notes</a:t>
            </a:r>
          </a:p>
          <a:p>
            <a:pPr>
              <a:defRPr/>
            </a:pPr>
            <a:r>
              <a:rPr lang="en-US" i="1" dirty="0" smtClean="0"/>
              <a:t>Both</a:t>
            </a:r>
            <a:r>
              <a:rPr lang="en-US" i="1" baseline="0" dirty="0" smtClean="0"/>
              <a:t> 2007 fees increased 18%: </a:t>
            </a:r>
            <a:r>
              <a:rPr lang="en-US" i="1" dirty="0" smtClean="0"/>
              <a:t>Cap from $27,500</a:t>
            </a:r>
            <a:r>
              <a:rPr lang="en-US" i="1" baseline="0" dirty="0" smtClean="0"/>
              <a:t> to current $32,500 </a:t>
            </a:r>
            <a:r>
              <a:rPr lang="en-US" i="1" dirty="0" smtClean="0"/>
              <a:t>&amp; Metric</a:t>
            </a:r>
            <a:r>
              <a:rPr lang="en-US" i="1" baseline="0" dirty="0" smtClean="0"/>
              <a:t> ton from </a:t>
            </a:r>
            <a:r>
              <a:rPr lang="en-US" i="1" dirty="0" smtClean="0"/>
              <a:t>$110</a:t>
            </a:r>
            <a:r>
              <a:rPr lang="en-US" i="1" baseline="0" dirty="0" smtClean="0"/>
              <a:t> to current $130 per metric ton</a:t>
            </a:r>
            <a:endParaRPr lang="en-US" dirty="0"/>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57066" indent="-291179">
              <a:defRPr>
                <a:solidFill>
                  <a:schemeClr val="tx1"/>
                </a:solidFill>
                <a:latin typeface="Arial" panose="020B0604020202020204" pitchFamily="34" charset="0"/>
                <a:cs typeface="Arial" panose="020B0604020202020204" pitchFamily="34" charset="0"/>
              </a:defRPr>
            </a:lvl2pPr>
            <a:lvl3pPr marL="1164717" indent="-232943">
              <a:defRPr>
                <a:solidFill>
                  <a:schemeClr val="tx1"/>
                </a:solidFill>
                <a:latin typeface="Arial" panose="020B0604020202020204" pitchFamily="34" charset="0"/>
                <a:cs typeface="Arial" panose="020B0604020202020204" pitchFamily="34" charset="0"/>
              </a:defRPr>
            </a:lvl3pPr>
            <a:lvl4pPr marL="1630604" indent="-232943">
              <a:defRPr>
                <a:solidFill>
                  <a:schemeClr val="tx1"/>
                </a:solidFill>
                <a:latin typeface="Arial" panose="020B0604020202020204" pitchFamily="34" charset="0"/>
                <a:cs typeface="Arial" panose="020B0604020202020204" pitchFamily="34" charset="0"/>
              </a:defRPr>
            </a:lvl4pPr>
            <a:lvl5pPr marL="2096491" indent="-232943">
              <a:defRPr>
                <a:solidFill>
                  <a:schemeClr val="tx1"/>
                </a:solidFill>
                <a:latin typeface="Arial" panose="020B0604020202020204" pitchFamily="34" charset="0"/>
                <a:cs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7B42F9B-D759-4606-B8CC-C2D91FB52D39}" type="slidenum">
              <a:rPr lang="en-US" altLang="en-US" smtClean="0">
                <a:latin typeface="Calibri" panose="020F0502020204030204" pitchFamily="34" charset="0"/>
              </a:rPr>
              <a:pPr/>
              <a:t>3</a:t>
            </a:fld>
            <a:endParaRPr lang="en-US" altLang="en-US" dirty="0" smtClean="0">
              <a:latin typeface="Calibri" panose="020F0502020204030204" pitchFamily="34" charset="0"/>
            </a:endParaRPr>
          </a:p>
        </p:txBody>
      </p:sp>
    </p:spTree>
    <p:extLst>
      <p:ext uri="{BB962C8B-B14F-4D97-AF65-F5344CB8AC3E}">
        <p14:creationId xmlns:p14="http://schemas.microsoft.com/office/powerpoint/2010/main" val="14712527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65886" lvl="1" indent="0">
              <a:buFont typeface="Arial" panose="020B0604020202020204" pitchFamily="34" charset="0"/>
              <a:buNone/>
            </a:pPr>
            <a:endParaRPr lang="en-US" b="0" i="1" baseline="0" dirty="0" smtClean="0"/>
          </a:p>
        </p:txBody>
      </p:sp>
      <p:sp>
        <p:nvSpPr>
          <p:cNvPr id="4" name="Slide Number Placeholder 3"/>
          <p:cNvSpPr>
            <a:spLocks noGrp="1"/>
          </p:cNvSpPr>
          <p:nvPr>
            <p:ph type="sldNum" sz="quarter" idx="10"/>
          </p:nvPr>
        </p:nvSpPr>
        <p:spPr/>
        <p:txBody>
          <a:bodyPr/>
          <a:lstStyle/>
          <a:p>
            <a:fld id="{783981EC-B6E6-4B85-93C1-B50A6F43896D}" type="slidenum">
              <a:rPr lang="en-US" smtClean="0"/>
              <a:t>4</a:t>
            </a:fld>
            <a:endParaRPr lang="en-US"/>
          </a:p>
        </p:txBody>
      </p:sp>
    </p:spTree>
    <p:extLst>
      <p:ext uri="{BB962C8B-B14F-4D97-AF65-F5344CB8AC3E}">
        <p14:creationId xmlns:p14="http://schemas.microsoft.com/office/powerpoint/2010/main" val="18584634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AD13C299-9259-485E-A829-8F01C4140AD5}"/>
              </a:ext>
            </a:extLst>
          </p:cNvPr>
          <p:cNvSpPr>
            <a:spLocks noGrp="1"/>
          </p:cNvSpPr>
          <p:nvPr>
            <p:ph type="body" idx="1"/>
          </p:nvPr>
        </p:nvSpPr>
        <p:spPr/>
        <p:txBody>
          <a:bodyPr>
            <a:normAutofit fontScale="77500" lnSpcReduction="20000"/>
          </a:bodyPr>
          <a:lstStyle/>
          <a:p>
            <a:pPr marL="171450" indent="-171450">
              <a:buFont typeface="Arial" panose="020B0604020202020204" pitchFamily="34" charset="0"/>
              <a:buChar char="•"/>
              <a:defRPr/>
            </a:pPr>
            <a:r>
              <a:rPr lang="en-US" sz="1200" kern="1200" baseline="0" dirty="0" smtClean="0">
                <a:solidFill>
                  <a:schemeClr val="tx1"/>
                </a:solidFill>
                <a:effectLst/>
                <a:latin typeface="+mn-lt"/>
                <a:ea typeface="+mn-ea"/>
                <a:cs typeface="+mn-cs"/>
              </a:rPr>
              <a:t>Today, we face a projected $1.2 to $1.5 million deficit in the Hazardous Waste Program revenue for the 2019-2021 biennium.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DEQ last increased the Hazardous</a:t>
            </a:r>
            <a:r>
              <a:rPr lang="en-US" baseline="0" dirty="0" smtClean="0"/>
              <a:t> Waste fee cap and per metric ton fee</a:t>
            </a:r>
            <a:r>
              <a:rPr lang="en-US" dirty="0" smtClean="0"/>
              <a:t>s in 2007.</a:t>
            </a:r>
            <a:r>
              <a:rPr lang="en-US" baseline="0" dirty="0" smtClean="0"/>
              <a:t> H</a:t>
            </a:r>
            <a:r>
              <a:rPr lang="en-US" dirty="0" smtClean="0"/>
              <a:t>owever,</a:t>
            </a:r>
            <a:r>
              <a:rPr lang="en-US" baseline="0" dirty="0" smtClean="0"/>
              <a:t> the </a:t>
            </a:r>
            <a:r>
              <a:rPr lang="en-US" dirty="0" smtClean="0"/>
              <a:t>fees we are proposing</a:t>
            </a:r>
            <a:r>
              <a:rPr lang="en-US" baseline="0" dirty="0" smtClean="0"/>
              <a:t> have not increased since 1998.</a:t>
            </a:r>
          </a:p>
          <a:p>
            <a:pPr marL="0" indent="0">
              <a:buFont typeface="Arial" panose="020B0604020202020204" pitchFamily="34" charset="0"/>
              <a:buNone/>
              <a:defRPr/>
            </a:pPr>
            <a:endParaRPr lang="en-US" sz="1200" kern="1200" baseline="0" dirty="0" smtClean="0">
              <a:solidFill>
                <a:schemeClr val="tx1"/>
              </a:solidFill>
              <a:effectLst/>
              <a:latin typeface="+mn-lt"/>
              <a:ea typeface="+mn-ea"/>
              <a:cs typeface="+mn-cs"/>
            </a:endParaRPr>
          </a:p>
          <a:p>
            <a:pPr marL="171450" indent="-171450">
              <a:buFont typeface="Arial" panose="020B0604020202020204" pitchFamily="34" charset="0"/>
              <a:buChar char="•"/>
              <a:defRPr/>
            </a:pPr>
            <a:r>
              <a:rPr lang="en-US" sz="1200" kern="1200" baseline="0" dirty="0" smtClean="0">
                <a:solidFill>
                  <a:schemeClr val="tx1"/>
                </a:solidFill>
                <a:effectLst/>
                <a:latin typeface="+mn-lt"/>
                <a:ea typeface="+mn-ea"/>
                <a:cs typeface="+mn-cs"/>
              </a:rPr>
              <a:t>This shortfall threatens DEQ’s ability to ensure safe management and disposal of hazardous waste and greatly reduces compliance assistance to small businesses. </a:t>
            </a:r>
          </a:p>
          <a:p>
            <a:pPr marL="171450" indent="-171450">
              <a:buFont typeface="Arial" panose="020B0604020202020204" pitchFamily="34" charset="0"/>
              <a:buChar char="•"/>
              <a:defRPr/>
            </a:pPr>
            <a:r>
              <a:rPr lang="en-US" sz="1200" kern="1200" baseline="0" dirty="0" smtClean="0">
                <a:solidFill>
                  <a:schemeClr val="tx1"/>
                </a:solidFill>
                <a:effectLst/>
                <a:latin typeface="+mn-lt"/>
                <a:ea typeface="+mn-ea"/>
                <a:cs typeface="+mn-cs"/>
              </a:rPr>
              <a:t>Also, the deficit</a:t>
            </a:r>
            <a:r>
              <a:rPr lang="en-US" sz="1200" kern="1200" dirty="0" smtClean="0">
                <a:solidFill>
                  <a:schemeClr val="tx1"/>
                </a:solidFill>
                <a:effectLst/>
                <a:latin typeface="+mn-lt"/>
                <a:ea typeface="+mn-ea"/>
                <a:cs typeface="+mn-cs"/>
              </a:rPr>
              <a:t> potentially impacts Oregon’s ability to maintain the state’s status as a federally-authorized hazardous waste program.</a:t>
            </a:r>
          </a:p>
          <a:p>
            <a:pPr marL="171450" indent="-171450">
              <a:buFont typeface="Arial" panose="020B0604020202020204" pitchFamily="34" charset="0"/>
              <a:buChar char="•"/>
              <a:defRPr/>
            </a:pP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defRPr/>
            </a:pPr>
            <a:r>
              <a:rPr lang="en-US" sz="1200" b="1" kern="1200" dirty="0" smtClean="0">
                <a:solidFill>
                  <a:schemeClr val="tx1"/>
                </a:solidFill>
                <a:effectLst/>
                <a:latin typeface="+mn-lt"/>
                <a:ea typeface="+mn-ea"/>
                <a:cs typeface="+mn-cs"/>
              </a:rPr>
              <a:t>We are looking to regain our legislatively approved budget service level, and not adding staff in this rulemaking.</a:t>
            </a:r>
          </a:p>
          <a:p>
            <a:pPr marL="171450" indent="-171450">
              <a:buFont typeface="Arial" panose="020B0604020202020204" pitchFamily="34" charset="0"/>
              <a:buChar char="•"/>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aseline="0" dirty="0" smtClean="0"/>
              <a:t>~~~~`~~(add people slide)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strike="noStrike" kern="1200" baseline="0" dirty="0" smtClean="0">
                <a:solidFill>
                  <a:schemeClr val="tx1"/>
                </a:solidFill>
                <a:effectLst/>
                <a:latin typeface="+mn-lt"/>
                <a:ea typeface="+mn-ea"/>
                <a:cs typeface="+mn-cs"/>
              </a:rPr>
              <a:t>The two types of fee increases that we are proposing today </a:t>
            </a:r>
            <a:r>
              <a:rPr lang="en-US" sz="1200" b="0" strike="noStrike" baseline="0" dirty="0" smtClean="0"/>
              <a:t>will help support and meet our core commitments to Oregon and EPA:</a:t>
            </a:r>
            <a:endParaRPr lang="en-US" sz="1200" kern="1200" dirty="0" smtClean="0">
              <a:solidFill>
                <a:schemeClr val="tx1"/>
              </a:solidFill>
              <a:effectLst/>
              <a:latin typeface="+mn-lt"/>
              <a:ea typeface="+mn-ea"/>
              <a:cs typeface="+mn-cs"/>
            </a:endParaRPr>
          </a:p>
          <a:p>
            <a:pPr lvl="0" fontAlgn="base" hangingPunct="0"/>
            <a:endParaRPr lang="en-US" sz="1200" kern="1200" dirty="0" smtClean="0">
              <a:solidFill>
                <a:schemeClr val="tx1"/>
              </a:solidFill>
              <a:effectLst/>
              <a:latin typeface="+mn-lt"/>
              <a:ea typeface="+mn-ea"/>
              <a:cs typeface="+mn-cs"/>
            </a:endParaRPr>
          </a:p>
          <a:p>
            <a:pPr marL="171450" lvl="0" indent="-171450" fontAlgn="base" hangingPunct="0">
              <a:buFont typeface="Arial" panose="020B0604020202020204" pitchFamily="34" charset="0"/>
              <a:buChar char="•"/>
            </a:pPr>
            <a:r>
              <a:rPr lang="en-US" sz="1200" kern="1200" dirty="0" smtClean="0">
                <a:solidFill>
                  <a:schemeClr val="tx1"/>
                </a:solidFill>
                <a:effectLst/>
                <a:latin typeface="+mn-lt"/>
                <a:ea typeface="+mn-ea"/>
                <a:cs typeface="+mn-cs"/>
              </a:rPr>
              <a:t>First,</a:t>
            </a:r>
            <a:r>
              <a:rPr lang="en-US" sz="1200" kern="1200" baseline="0" dirty="0" smtClean="0">
                <a:solidFill>
                  <a:schemeClr val="tx1"/>
                </a:solidFill>
                <a:effectLst/>
                <a:latin typeface="+mn-lt"/>
                <a:ea typeface="+mn-ea"/>
                <a:cs typeface="+mn-cs"/>
              </a:rPr>
              <a:t> we are proposing increases to two existing hazardous waste generator fees:</a:t>
            </a:r>
            <a:endParaRPr lang="en-US" sz="1200" kern="1200" dirty="0" smtClean="0">
              <a:solidFill>
                <a:schemeClr val="tx1"/>
              </a:solidFill>
              <a:effectLst/>
              <a:latin typeface="+mn-lt"/>
              <a:ea typeface="+mn-ea"/>
              <a:cs typeface="+mn-cs"/>
            </a:endParaRPr>
          </a:p>
          <a:p>
            <a:pPr marL="628650" lvl="1" indent="-171450" fontAlgn="base" hangingPunct="0">
              <a:buFont typeface="Arial" panose="020B0604020202020204" pitchFamily="34" charset="0"/>
              <a:buChar char="•"/>
            </a:pPr>
            <a:r>
              <a:rPr lang="en-US" sz="1200" kern="1200" dirty="0" smtClean="0">
                <a:solidFill>
                  <a:schemeClr val="tx1"/>
                </a:solidFill>
                <a:effectLst/>
                <a:latin typeface="+mn-lt"/>
                <a:ea typeface="+mn-ea"/>
                <a:cs typeface="+mn-cs"/>
              </a:rPr>
              <a:t>Annual hazardous waste generators activity verification fees, and </a:t>
            </a:r>
            <a:endParaRPr lang="en-ZW" sz="1200" kern="1200" dirty="0" smtClean="0">
              <a:solidFill>
                <a:schemeClr val="tx1"/>
              </a:solidFill>
              <a:effectLst/>
              <a:latin typeface="+mn-lt"/>
              <a:ea typeface="+mn-ea"/>
              <a:cs typeface="+mn-cs"/>
            </a:endParaRPr>
          </a:p>
          <a:p>
            <a:pPr marL="628650" lvl="1" indent="-171450" fontAlgn="base" hangingPunct="0">
              <a:buFont typeface="Arial" panose="020B0604020202020204" pitchFamily="34" charset="0"/>
              <a:buChar char="•"/>
            </a:pPr>
            <a:r>
              <a:rPr lang="en-US" sz="1200" kern="1200" dirty="0" smtClean="0">
                <a:solidFill>
                  <a:schemeClr val="tx1"/>
                </a:solidFill>
                <a:effectLst/>
                <a:latin typeface="+mn-lt"/>
                <a:ea typeface="+mn-ea"/>
                <a:cs typeface="+mn-cs"/>
              </a:rPr>
              <a:t>Annual hazardous waste generators management method fee factors </a:t>
            </a:r>
          </a:p>
          <a:p>
            <a:pPr marL="457200" lvl="1" indent="0" fontAlgn="base" hangingPunct="0">
              <a:buFont typeface="Arial" panose="020B0604020202020204" pitchFamily="34" charset="0"/>
              <a:buNone/>
            </a:pPr>
            <a:endParaRPr lang="en-ZW" sz="1200" kern="1200" dirty="0" smtClean="0">
              <a:solidFill>
                <a:schemeClr val="tx1"/>
              </a:solidFill>
              <a:effectLst/>
              <a:latin typeface="+mn-lt"/>
              <a:ea typeface="+mn-ea"/>
              <a:cs typeface="+mn-cs"/>
            </a:endParaRPr>
          </a:p>
          <a:p>
            <a:pPr marL="457200" lvl="1" indent="0" fontAlgn="base" hangingPunct="0">
              <a:buFont typeface="Arial" panose="020B0604020202020204" pitchFamily="34" charset="0"/>
              <a:buNone/>
            </a:pPr>
            <a:r>
              <a:rPr lang="en-ZW" sz="1200" kern="1200" dirty="0" smtClean="0">
                <a:solidFill>
                  <a:schemeClr val="tx1"/>
                </a:solidFill>
                <a:effectLst/>
                <a:latin typeface="+mn-lt"/>
                <a:ea typeface="+mn-ea"/>
                <a:cs typeface="+mn-cs"/>
              </a:rPr>
              <a:t>[PAUSE]</a:t>
            </a:r>
          </a:p>
          <a:p>
            <a:pPr marL="457200" lvl="1" indent="0" fontAlgn="base" hangingPunct="0">
              <a:buFont typeface="Arial" panose="020B0604020202020204" pitchFamily="34" charset="0"/>
              <a:buNone/>
            </a:pPr>
            <a:endParaRPr lang="en-ZW" sz="1200" kern="1200" dirty="0" smtClean="0">
              <a:solidFill>
                <a:schemeClr val="tx1"/>
              </a:solidFill>
              <a:effectLst/>
              <a:latin typeface="+mn-lt"/>
              <a:ea typeface="+mn-ea"/>
              <a:cs typeface="+mn-cs"/>
            </a:endParaRPr>
          </a:p>
          <a:p>
            <a:pPr marL="628650" lvl="1" indent="-171450" fontAlgn="base" hangingPunct="0">
              <a:buFont typeface="Arial" panose="020B0604020202020204" pitchFamily="34" charset="0"/>
              <a:buChar char="•"/>
            </a:pPr>
            <a:r>
              <a:rPr lang="en-ZW" sz="1200" kern="1200" baseline="0" dirty="0" smtClean="0">
                <a:solidFill>
                  <a:schemeClr val="tx1"/>
                </a:solidFill>
                <a:effectLst/>
                <a:latin typeface="+mn-lt"/>
                <a:ea typeface="+mn-ea"/>
                <a:cs typeface="+mn-cs"/>
              </a:rPr>
              <a:t>If implemented, these proposed fee increases will impact the approximately 500 businesses and organizations in Oregon that currently pay hazardous waste fees. To moderate the impact on our fee-paying generators, we are proposing to phase in these fee increases over several years. </a:t>
            </a:r>
          </a:p>
          <a:p>
            <a:pPr lvl="0" fontAlgn="base" hangingPunct="0"/>
            <a:endParaRPr lang="en-ZW" sz="1200" kern="1200" baseline="0" dirty="0" smtClean="0">
              <a:solidFill>
                <a:schemeClr val="tx1"/>
              </a:solidFill>
              <a:effectLst/>
              <a:latin typeface="+mn-lt"/>
              <a:ea typeface="+mn-ea"/>
              <a:cs typeface="+mn-cs"/>
            </a:endParaRPr>
          </a:p>
          <a:p>
            <a:pPr marL="171450" lvl="0" indent="-171450" fontAlgn="base" hangingPunct="0">
              <a:buFont typeface="Arial" panose="020B0604020202020204" pitchFamily="34" charset="0"/>
              <a:buChar char="•"/>
            </a:pPr>
            <a:r>
              <a:rPr lang="en-ZW" sz="1200" kern="1200" baseline="0" dirty="0" smtClean="0">
                <a:solidFill>
                  <a:schemeClr val="tx1"/>
                </a:solidFill>
                <a:effectLst/>
                <a:latin typeface="+mn-lt"/>
                <a:ea typeface="+mn-ea"/>
                <a:cs typeface="+mn-cs"/>
              </a:rPr>
              <a:t>Second, we are proposing to change the </a:t>
            </a:r>
            <a:r>
              <a:rPr lang="en-US" sz="1200" kern="1200" dirty="0" smtClean="0">
                <a:solidFill>
                  <a:schemeClr val="tx1"/>
                </a:solidFill>
                <a:effectLst/>
                <a:latin typeface="+mn-lt"/>
                <a:ea typeface="+mn-ea"/>
                <a:cs typeface="+mn-cs"/>
              </a:rPr>
              <a:t>permitted fees for Treatment Storage and Disposal (TSD) fee structure.</a:t>
            </a:r>
            <a:r>
              <a:rPr lang="en-US" sz="1200" kern="1200" baseline="0" dirty="0" smtClean="0">
                <a:solidFill>
                  <a:schemeClr val="tx1"/>
                </a:solidFill>
                <a:effectLst/>
                <a:latin typeface="+mn-lt"/>
                <a:ea typeface="+mn-ea"/>
                <a:cs typeface="+mn-cs"/>
              </a:rPr>
              <a:t> </a:t>
            </a:r>
          </a:p>
          <a:p>
            <a:pPr marL="0" lvl="0" indent="0" fontAlgn="base" hangingPunct="0">
              <a:buFont typeface="Arial" panose="020B0604020202020204" pitchFamily="34" charset="0"/>
              <a:buNone/>
            </a:pPr>
            <a:r>
              <a:rPr lang="en-US" sz="1200" kern="1200" baseline="0" dirty="0" smtClean="0">
                <a:solidFill>
                  <a:schemeClr val="tx1"/>
                </a:solidFill>
                <a:effectLst/>
                <a:latin typeface="+mn-lt"/>
                <a:ea typeface="+mn-ea"/>
                <a:cs typeface="+mn-cs"/>
              </a:rPr>
              <a:t>~~~~~~~~~~</a:t>
            </a:r>
          </a:p>
          <a:p>
            <a:pPr marL="171450" lvl="0" indent="-171450" fontAlgn="base" hangingPunct="0">
              <a:buFont typeface="Arial" panose="020B0604020202020204" pitchFamily="34" charset="0"/>
              <a:buChar char="•"/>
            </a:pPr>
            <a:r>
              <a:rPr lang="en-US" dirty="0" smtClean="0"/>
              <a:t>Notes</a:t>
            </a:r>
          </a:p>
          <a:p>
            <a:pPr>
              <a:defRPr/>
            </a:pPr>
            <a:r>
              <a:rPr lang="en-US" i="1" dirty="0" smtClean="0"/>
              <a:t>Both</a:t>
            </a:r>
            <a:r>
              <a:rPr lang="en-US" i="1" baseline="0" dirty="0" smtClean="0"/>
              <a:t> 2007 fees increased 18%: </a:t>
            </a:r>
            <a:r>
              <a:rPr lang="en-US" i="1" dirty="0" smtClean="0"/>
              <a:t>Cap from $27,500</a:t>
            </a:r>
            <a:r>
              <a:rPr lang="en-US" i="1" baseline="0" dirty="0" smtClean="0"/>
              <a:t> to current $32,500 </a:t>
            </a:r>
            <a:r>
              <a:rPr lang="en-US" i="1" dirty="0" smtClean="0"/>
              <a:t>&amp; Metric</a:t>
            </a:r>
            <a:r>
              <a:rPr lang="en-US" i="1" baseline="0" dirty="0" smtClean="0"/>
              <a:t> ton from </a:t>
            </a:r>
            <a:r>
              <a:rPr lang="en-US" i="1" dirty="0" smtClean="0"/>
              <a:t>$110</a:t>
            </a:r>
            <a:r>
              <a:rPr lang="en-US" i="1" baseline="0" dirty="0" smtClean="0"/>
              <a:t> to current $130 per metric ton</a:t>
            </a:r>
            <a:endParaRPr lang="en-US" dirty="0"/>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57066" indent="-291179">
              <a:defRPr>
                <a:solidFill>
                  <a:schemeClr val="tx1"/>
                </a:solidFill>
                <a:latin typeface="Arial" panose="020B0604020202020204" pitchFamily="34" charset="0"/>
                <a:cs typeface="Arial" panose="020B0604020202020204" pitchFamily="34" charset="0"/>
              </a:defRPr>
            </a:lvl2pPr>
            <a:lvl3pPr marL="1164717" indent="-232943">
              <a:defRPr>
                <a:solidFill>
                  <a:schemeClr val="tx1"/>
                </a:solidFill>
                <a:latin typeface="Arial" panose="020B0604020202020204" pitchFamily="34" charset="0"/>
                <a:cs typeface="Arial" panose="020B0604020202020204" pitchFamily="34" charset="0"/>
              </a:defRPr>
            </a:lvl3pPr>
            <a:lvl4pPr marL="1630604" indent="-232943">
              <a:defRPr>
                <a:solidFill>
                  <a:schemeClr val="tx1"/>
                </a:solidFill>
                <a:latin typeface="Arial" panose="020B0604020202020204" pitchFamily="34" charset="0"/>
                <a:cs typeface="Arial" panose="020B0604020202020204" pitchFamily="34" charset="0"/>
              </a:defRPr>
            </a:lvl4pPr>
            <a:lvl5pPr marL="2096491" indent="-232943">
              <a:defRPr>
                <a:solidFill>
                  <a:schemeClr val="tx1"/>
                </a:solidFill>
                <a:latin typeface="Arial" panose="020B0604020202020204" pitchFamily="34" charset="0"/>
                <a:cs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7B42F9B-D759-4606-B8CC-C2D91FB52D39}" type="slidenum">
              <a:rPr lang="en-US" altLang="en-US" smtClean="0">
                <a:latin typeface="Calibri" panose="020F0502020204030204" pitchFamily="34" charset="0"/>
              </a:rPr>
              <a:pPr/>
              <a:t>5</a:t>
            </a:fld>
            <a:endParaRPr lang="en-US" altLang="en-US" dirty="0" smtClean="0">
              <a:latin typeface="Calibri" panose="020F0502020204030204" pitchFamily="34" charset="0"/>
            </a:endParaRPr>
          </a:p>
        </p:txBody>
      </p:sp>
    </p:spTree>
    <p:extLst>
      <p:ext uri="{BB962C8B-B14F-4D97-AF65-F5344CB8AC3E}">
        <p14:creationId xmlns:p14="http://schemas.microsoft.com/office/powerpoint/2010/main" val="27154822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marL="0" indent="0" eaLnBrk="1" hangingPunct="1">
              <a:spcBef>
                <a:spcPct val="0"/>
              </a:spcBef>
              <a:buFont typeface="Arial" panose="020B0604020202020204" pitchFamily="34" charset="0"/>
              <a:buNone/>
              <a:defRPr/>
            </a:pPr>
            <a:endParaRPr lang="en-US" altLang="en-US" b="0" dirty="0"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57066" indent="-291179">
              <a:defRPr>
                <a:solidFill>
                  <a:schemeClr val="tx1"/>
                </a:solidFill>
                <a:latin typeface="Arial" panose="020B0604020202020204" pitchFamily="34" charset="0"/>
                <a:cs typeface="Arial" panose="020B0604020202020204" pitchFamily="34" charset="0"/>
              </a:defRPr>
            </a:lvl2pPr>
            <a:lvl3pPr marL="1164717" indent="-232943">
              <a:defRPr>
                <a:solidFill>
                  <a:schemeClr val="tx1"/>
                </a:solidFill>
                <a:latin typeface="Arial" panose="020B0604020202020204" pitchFamily="34" charset="0"/>
                <a:cs typeface="Arial" panose="020B0604020202020204" pitchFamily="34" charset="0"/>
              </a:defRPr>
            </a:lvl3pPr>
            <a:lvl4pPr marL="1630604" indent="-232943">
              <a:defRPr>
                <a:solidFill>
                  <a:schemeClr val="tx1"/>
                </a:solidFill>
                <a:latin typeface="Arial" panose="020B0604020202020204" pitchFamily="34" charset="0"/>
                <a:cs typeface="Arial" panose="020B0604020202020204" pitchFamily="34" charset="0"/>
              </a:defRPr>
            </a:lvl4pPr>
            <a:lvl5pPr marL="2096491" indent="-232943">
              <a:defRPr>
                <a:solidFill>
                  <a:schemeClr val="tx1"/>
                </a:solidFill>
                <a:latin typeface="Arial" panose="020B0604020202020204" pitchFamily="34" charset="0"/>
                <a:cs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defTabSz="931774" fontAlgn="base">
              <a:spcBef>
                <a:spcPct val="0"/>
              </a:spcBef>
              <a:spcAft>
                <a:spcPct val="0"/>
              </a:spcAft>
              <a:defRPr/>
            </a:pPr>
            <a:fld id="{D2E2E563-4C59-453F-9949-C4FA210B917B}" type="slidenum">
              <a:rPr lang="en-US" altLang="en-US">
                <a:solidFill>
                  <a:prstClr val="black"/>
                </a:solidFill>
                <a:latin typeface="Calibri" panose="020F0502020204030204" pitchFamily="34" charset="0"/>
              </a:rPr>
              <a:pPr defTabSz="931774" fontAlgn="base">
                <a:spcBef>
                  <a:spcPct val="0"/>
                </a:spcBef>
                <a:spcAft>
                  <a:spcPct val="0"/>
                </a:spcAft>
                <a:defRPr/>
              </a:pPr>
              <a:t>6</a:t>
            </a:fld>
            <a:endParaRPr lang="en-US" altLang="en-US" dirty="0">
              <a:solidFill>
                <a:prstClr val="black"/>
              </a:solidFill>
              <a:latin typeface="Calibri" panose="020F0502020204030204" pitchFamily="34" charset="0"/>
            </a:endParaRPr>
          </a:p>
        </p:txBody>
      </p:sp>
    </p:spTree>
    <p:extLst>
      <p:ext uri="{BB962C8B-B14F-4D97-AF65-F5344CB8AC3E}">
        <p14:creationId xmlns:p14="http://schemas.microsoft.com/office/powerpoint/2010/main" val="21097337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marL="0" indent="0" eaLnBrk="1" hangingPunct="1">
              <a:lnSpc>
                <a:spcPct val="110000"/>
              </a:lnSpc>
              <a:spcBef>
                <a:spcPct val="0"/>
              </a:spcBef>
              <a:buFont typeface="Arial" panose="020B0604020202020204" pitchFamily="34" charset="0"/>
              <a:buNone/>
              <a:defRPr/>
            </a:pPr>
            <a:endParaRPr lang="en-US" altLang="en-US" baseline="0" dirty="0"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57066" indent="-291179">
              <a:defRPr>
                <a:solidFill>
                  <a:schemeClr val="tx1"/>
                </a:solidFill>
                <a:latin typeface="Arial" panose="020B0604020202020204" pitchFamily="34" charset="0"/>
                <a:cs typeface="Arial" panose="020B0604020202020204" pitchFamily="34" charset="0"/>
              </a:defRPr>
            </a:lvl2pPr>
            <a:lvl3pPr marL="1164717" indent="-232943">
              <a:defRPr>
                <a:solidFill>
                  <a:schemeClr val="tx1"/>
                </a:solidFill>
                <a:latin typeface="Arial" panose="020B0604020202020204" pitchFamily="34" charset="0"/>
                <a:cs typeface="Arial" panose="020B0604020202020204" pitchFamily="34" charset="0"/>
              </a:defRPr>
            </a:lvl3pPr>
            <a:lvl4pPr marL="1630604" indent="-232943">
              <a:defRPr>
                <a:solidFill>
                  <a:schemeClr val="tx1"/>
                </a:solidFill>
                <a:latin typeface="Arial" panose="020B0604020202020204" pitchFamily="34" charset="0"/>
                <a:cs typeface="Arial" panose="020B0604020202020204" pitchFamily="34" charset="0"/>
              </a:defRPr>
            </a:lvl4pPr>
            <a:lvl5pPr marL="2096491" indent="-232943">
              <a:defRPr>
                <a:solidFill>
                  <a:schemeClr val="tx1"/>
                </a:solidFill>
                <a:latin typeface="Arial" panose="020B0604020202020204" pitchFamily="34" charset="0"/>
                <a:cs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defTabSz="931774" fontAlgn="base">
              <a:spcBef>
                <a:spcPct val="0"/>
              </a:spcBef>
              <a:spcAft>
                <a:spcPct val="0"/>
              </a:spcAft>
              <a:defRPr/>
            </a:pPr>
            <a:fld id="{D2E2E563-4C59-453F-9949-C4FA210B917B}" type="slidenum">
              <a:rPr lang="en-US" altLang="en-US">
                <a:solidFill>
                  <a:prstClr val="black"/>
                </a:solidFill>
                <a:latin typeface="Calibri" panose="020F0502020204030204" pitchFamily="34" charset="0"/>
              </a:rPr>
              <a:pPr defTabSz="931774" fontAlgn="base">
                <a:spcBef>
                  <a:spcPct val="0"/>
                </a:spcBef>
                <a:spcAft>
                  <a:spcPct val="0"/>
                </a:spcAft>
                <a:defRPr/>
              </a:pPr>
              <a:t>7</a:t>
            </a:fld>
            <a:endParaRPr lang="en-US" altLang="en-US" dirty="0">
              <a:solidFill>
                <a:prstClr val="black"/>
              </a:solidFill>
              <a:latin typeface="Calibri" panose="020F0502020204030204" pitchFamily="34" charset="0"/>
            </a:endParaRPr>
          </a:p>
        </p:txBody>
      </p:sp>
    </p:spTree>
    <p:extLst>
      <p:ext uri="{BB962C8B-B14F-4D97-AF65-F5344CB8AC3E}">
        <p14:creationId xmlns:p14="http://schemas.microsoft.com/office/powerpoint/2010/main" val="10103228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dirty="0" smtClean="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3981EC-B6E6-4B85-93C1-B50A6F43896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725397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57066" indent="-291179">
              <a:defRPr>
                <a:solidFill>
                  <a:schemeClr val="tx1"/>
                </a:solidFill>
                <a:latin typeface="Arial" panose="020B0604020202020204" pitchFamily="34" charset="0"/>
                <a:cs typeface="Arial" panose="020B0604020202020204" pitchFamily="34" charset="0"/>
              </a:defRPr>
            </a:lvl2pPr>
            <a:lvl3pPr marL="1164717" indent="-232943">
              <a:defRPr>
                <a:solidFill>
                  <a:schemeClr val="tx1"/>
                </a:solidFill>
                <a:latin typeface="Arial" panose="020B0604020202020204" pitchFamily="34" charset="0"/>
                <a:cs typeface="Arial" panose="020B0604020202020204" pitchFamily="34" charset="0"/>
              </a:defRPr>
            </a:lvl3pPr>
            <a:lvl4pPr marL="1630604" indent="-232943">
              <a:defRPr>
                <a:solidFill>
                  <a:schemeClr val="tx1"/>
                </a:solidFill>
                <a:latin typeface="Arial" panose="020B0604020202020204" pitchFamily="34" charset="0"/>
                <a:cs typeface="Arial" panose="020B0604020202020204" pitchFamily="34" charset="0"/>
              </a:defRPr>
            </a:lvl4pPr>
            <a:lvl5pPr marL="2096491" indent="-232943">
              <a:defRPr>
                <a:solidFill>
                  <a:schemeClr val="tx1"/>
                </a:solidFill>
                <a:latin typeface="Arial" panose="020B0604020202020204" pitchFamily="34" charset="0"/>
                <a:cs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0C47FEC-0461-4FCE-81E5-53BF9F11FEB1}" type="slidenum">
              <a:rPr lang="en-US" altLang="en-US" smtClean="0">
                <a:latin typeface="Calibri" panose="020F0502020204030204" pitchFamily="34" charset="0"/>
              </a:rPr>
              <a:pPr/>
              <a:t>9</a:t>
            </a:fld>
            <a:endParaRPr lang="en-US" altLang="en-US" dirty="0" smtClean="0">
              <a:latin typeface="Calibri" panose="020F0502020204030204" pitchFamily="34" charset="0"/>
            </a:endParaRPr>
          </a:p>
        </p:txBody>
      </p:sp>
    </p:spTree>
    <p:extLst>
      <p:ext uri="{BB962C8B-B14F-4D97-AF65-F5344CB8AC3E}">
        <p14:creationId xmlns:p14="http://schemas.microsoft.com/office/powerpoint/2010/main" val="12411944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DE240206-5BE6-426D-BE36-5ECD0DF8E782}" type="datetime1">
              <a:rPr lang="en-US" smtClean="0"/>
              <a:t>7/10/2019</a:t>
            </a:fld>
            <a:endParaRPr lang="en-US" dirty="0"/>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FE9FC36C-D80B-4F69-9874-5C181AF7D3AC}" type="datetime1">
              <a:rPr lang="en-US" smtClean="0"/>
              <a:t>7/10/2019</a:t>
            </a:fld>
            <a:endParaRPr lang="en-US" dirty="0"/>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170519-40EF-469C-87E9-94CD95A783CD}" type="datetime1">
              <a:rPr lang="en-US" smtClean="0"/>
              <a:t>7/10/2019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F9491AF2-6007-44B7-BD1A-F79C0BAD5D1A}"/>
              </a:ext>
            </a:extLst>
          </p:cNvPr>
          <p:cNvSpPr>
            <a:spLocks noGrp="1"/>
          </p:cNvSpPr>
          <p:nvPr>
            <p:ph type="dt" sz="half" idx="10"/>
          </p:nvPr>
        </p:nvSpPr>
        <p:spPr/>
        <p:txBody>
          <a:bodyPr/>
          <a:lstStyle>
            <a:lvl1pPr>
              <a:defRPr/>
            </a:lvl1pPr>
          </a:lstStyle>
          <a:p>
            <a:pPr>
              <a:defRPr/>
            </a:pPr>
            <a:fld id="{C5687E81-4055-4EA3-A84B-CA3A3B7E245D}" type="datetimeFigureOut">
              <a:rPr lang="en-US"/>
              <a:pPr>
                <a:defRPr/>
              </a:pPr>
              <a:t>7/10/2019</a:t>
            </a:fld>
            <a:endParaRPr lang="en-US" dirty="0"/>
          </a:p>
        </p:txBody>
      </p:sp>
      <p:sp>
        <p:nvSpPr>
          <p:cNvPr id="5" name="Footer Placeholder 4">
            <a:extLst>
              <a:ext uri="{FF2B5EF4-FFF2-40B4-BE49-F238E27FC236}">
                <a16:creationId xmlns:a16="http://schemas.microsoft.com/office/drawing/2014/main" id="{577CE625-B5FA-41B1-A97F-1F73D3C9FAF2}"/>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049B0AA1-5AFD-40E7-AFD0-70AF31FC73DD}"/>
              </a:ext>
            </a:extLst>
          </p:cNvPr>
          <p:cNvSpPr>
            <a:spLocks noGrp="1"/>
          </p:cNvSpPr>
          <p:nvPr>
            <p:ph type="sldNum" sz="quarter" idx="12"/>
          </p:nvPr>
        </p:nvSpPr>
        <p:spPr/>
        <p:txBody>
          <a:bodyPr/>
          <a:lstStyle>
            <a:lvl1pPr>
              <a:defRPr/>
            </a:lvl1pPr>
          </a:lstStyle>
          <a:p>
            <a:pPr>
              <a:defRPr/>
            </a:pPr>
            <a:fld id="{0AE47128-ED51-49D4-AC0C-615129EFD610}" type="slidenum">
              <a:rPr lang="en-US" altLang="en-US"/>
              <a:pPr>
                <a:defRPr/>
              </a:pPr>
              <a:t>‹#›</a:t>
            </a:fld>
            <a:endParaRPr lang="en-US" altLang="en-US" dirty="0"/>
          </a:p>
        </p:txBody>
      </p:sp>
    </p:spTree>
    <p:extLst>
      <p:ext uri="{BB962C8B-B14F-4D97-AF65-F5344CB8AC3E}">
        <p14:creationId xmlns:p14="http://schemas.microsoft.com/office/powerpoint/2010/main" val="21139001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491AF2-6007-44B7-BD1A-F79C0BAD5D1A}"/>
              </a:ext>
            </a:extLst>
          </p:cNvPr>
          <p:cNvSpPr>
            <a:spLocks noGrp="1"/>
          </p:cNvSpPr>
          <p:nvPr>
            <p:ph type="dt" sz="half" idx="10"/>
          </p:nvPr>
        </p:nvSpPr>
        <p:spPr/>
        <p:txBody>
          <a:bodyPr/>
          <a:lstStyle>
            <a:lvl1pPr>
              <a:defRPr/>
            </a:lvl1pPr>
          </a:lstStyle>
          <a:p>
            <a:pPr>
              <a:defRPr/>
            </a:pPr>
            <a:fld id="{B8F8A595-0288-4E7D-A9FC-398FEFCE370B}" type="datetimeFigureOut">
              <a:rPr lang="en-US"/>
              <a:pPr>
                <a:defRPr/>
              </a:pPr>
              <a:t>7/10/2019</a:t>
            </a:fld>
            <a:endParaRPr lang="en-US" dirty="0"/>
          </a:p>
        </p:txBody>
      </p:sp>
      <p:sp>
        <p:nvSpPr>
          <p:cNvPr id="5" name="Footer Placeholder 4">
            <a:extLst>
              <a:ext uri="{FF2B5EF4-FFF2-40B4-BE49-F238E27FC236}">
                <a16:creationId xmlns:a16="http://schemas.microsoft.com/office/drawing/2014/main" id="{577CE625-B5FA-41B1-A97F-1F73D3C9FAF2}"/>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049B0AA1-5AFD-40E7-AFD0-70AF31FC73DD}"/>
              </a:ext>
            </a:extLst>
          </p:cNvPr>
          <p:cNvSpPr>
            <a:spLocks noGrp="1"/>
          </p:cNvSpPr>
          <p:nvPr>
            <p:ph type="sldNum" sz="quarter" idx="12"/>
          </p:nvPr>
        </p:nvSpPr>
        <p:spPr/>
        <p:txBody>
          <a:bodyPr/>
          <a:lstStyle>
            <a:lvl1pPr>
              <a:defRPr/>
            </a:lvl1pPr>
          </a:lstStyle>
          <a:p>
            <a:pPr>
              <a:defRPr/>
            </a:pPr>
            <a:fld id="{A8177EE4-E9AA-463A-B560-AA1D3A93DFA6}" type="slidenum">
              <a:rPr lang="en-US" altLang="en-US"/>
              <a:pPr>
                <a:defRPr/>
              </a:pPr>
              <a:t>‹#›</a:t>
            </a:fld>
            <a:endParaRPr lang="en-US" altLang="en-US" dirty="0"/>
          </a:p>
        </p:txBody>
      </p:sp>
    </p:spTree>
    <p:extLst>
      <p:ext uri="{BB962C8B-B14F-4D97-AF65-F5344CB8AC3E}">
        <p14:creationId xmlns:p14="http://schemas.microsoft.com/office/powerpoint/2010/main" val="15223061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491AF2-6007-44B7-BD1A-F79C0BAD5D1A}"/>
              </a:ext>
            </a:extLst>
          </p:cNvPr>
          <p:cNvSpPr>
            <a:spLocks noGrp="1"/>
          </p:cNvSpPr>
          <p:nvPr>
            <p:ph type="dt" sz="half" idx="10"/>
          </p:nvPr>
        </p:nvSpPr>
        <p:spPr/>
        <p:txBody>
          <a:bodyPr/>
          <a:lstStyle>
            <a:lvl1pPr>
              <a:defRPr/>
            </a:lvl1pPr>
          </a:lstStyle>
          <a:p>
            <a:pPr>
              <a:defRPr/>
            </a:pPr>
            <a:fld id="{94707A89-8DB8-44F0-AAB9-9191CB5EF928}" type="datetimeFigureOut">
              <a:rPr lang="en-US"/>
              <a:pPr>
                <a:defRPr/>
              </a:pPr>
              <a:t>7/10/2019</a:t>
            </a:fld>
            <a:endParaRPr lang="en-US" dirty="0"/>
          </a:p>
        </p:txBody>
      </p:sp>
      <p:sp>
        <p:nvSpPr>
          <p:cNvPr id="5" name="Footer Placeholder 4">
            <a:extLst>
              <a:ext uri="{FF2B5EF4-FFF2-40B4-BE49-F238E27FC236}">
                <a16:creationId xmlns:a16="http://schemas.microsoft.com/office/drawing/2014/main" id="{577CE625-B5FA-41B1-A97F-1F73D3C9FAF2}"/>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049B0AA1-5AFD-40E7-AFD0-70AF31FC73DD}"/>
              </a:ext>
            </a:extLst>
          </p:cNvPr>
          <p:cNvSpPr>
            <a:spLocks noGrp="1"/>
          </p:cNvSpPr>
          <p:nvPr>
            <p:ph type="sldNum" sz="quarter" idx="12"/>
          </p:nvPr>
        </p:nvSpPr>
        <p:spPr/>
        <p:txBody>
          <a:bodyPr/>
          <a:lstStyle>
            <a:lvl1pPr>
              <a:defRPr/>
            </a:lvl1pPr>
          </a:lstStyle>
          <a:p>
            <a:pPr>
              <a:defRPr/>
            </a:pPr>
            <a:fld id="{613C2764-D9E5-4D34-ACF5-FDE3094C30C3}" type="slidenum">
              <a:rPr lang="en-US" altLang="en-US"/>
              <a:pPr>
                <a:defRPr/>
              </a:pPr>
              <a:t>‹#›</a:t>
            </a:fld>
            <a:endParaRPr lang="en-US" altLang="en-US" dirty="0"/>
          </a:p>
        </p:txBody>
      </p:sp>
    </p:spTree>
    <p:extLst>
      <p:ext uri="{BB962C8B-B14F-4D97-AF65-F5344CB8AC3E}">
        <p14:creationId xmlns:p14="http://schemas.microsoft.com/office/powerpoint/2010/main" val="23791131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F9491AF2-6007-44B7-BD1A-F79C0BAD5D1A}"/>
              </a:ext>
            </a:extLst>
          </p:cNvPr>
          <p:cNvSpPr>
            <a:spLocks noGrp="1"/>
          </p:cNvSpPr>
          <p:nvPr>
            <p:ph type="dt" sz="half" idx="10"/>
          </p:nvPr>
        </p:nvSpPr>
        <p:spPr/>
        <p:txBody>
          <a:bodyPr/>
          <a:lstStyle>
            <a:lvl1pPr>
              <a:defRPr/>
            </a:lvl1pPr>
          </a:lstStyle>
          <a:p>
            <a:pPr>
              <a:defRPr/>
            </a:pPr>
            <a:fld id="{514A86C4-B0D4-4833-9AD0-F508439811D6}" type="datetimeFigureOut">
              <a:rPr lang="en-US"/>
              <a:pPr>
                <a:defRPr/>
              </a:pPr>
              <a:t>7/10/2019</a:t>
            </a:fld>
            <a:endParaRPr lang="en-US" dirty="0"/>
          </a:p>
        </p:txBody>
      </p:sp>
      <p:sp>
        <p:nvSpPr>
          <p:cNvPr id="6" name="Footer Placeholder 4">
            <a:extLst>
              <a:ext uri="{FF2B5EF4-FFF2-40B4-BE49-F238E27FC236}">
                <a16:creationId xmlns:a16="http://schemas.microsoft.com/office/drawing/2014/main" id="{577CE625-B5FA-41B1-A97F-1F73D3C9FAF2}"/>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049B0AA1-5AFD-40E7-AFD0-70AF31FC73DD}"/>
              </a:ext>
            </a:extLst>
          </p:cNvPr>
          <p:cNvSpPr>
            <a:spLocks noGrp="1"/>
          </p:cNvSpPr>
          <p:nvPr>
            <p:ph type="sldNum" sz="quarter" idx="12"/>
          </p:nvPr>
        </p:nvSpPr>
        <p:spPr/>
        <p:txBody>
          <a:bodyPr/>
          <a:lstStyle>
            <a:lvl1pPr>
              <a:defRPr/>
            </a:lvl1pPr>
          </a:lstStyle>
          <a:p>
            <a:pPr>
              <a:defRPr/>
            </a:pPr>
            <a:fld id="{80C3C298-BF80-49DA-B8D9-C43816B44E45}" type="slidenum">
              <a:rPr lang="en-US" altLang="en-US"/>
              <a:pPr>
                <a:defRPr/>
              </a:pPr>
              <a:t>‹#›</a:t>
            </a:fld>
            <a:endParaRPr lang="en-US" altLang="en-US" dirty="0"/>
          </a:p>
        </p:txBody>
      </p:sp>
    </p:spTree>
    <p:extLst>
      <p:ext uri="{BB962C8B-B14F-4D97-AF65-F5344CB8AC3E}">
        <p14:creationId xmlns:p14="http://schemas.microsoft.com/office/powerpoint/2010/main" val="2044894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F9491AF2-6007-44B7-BD1A-F79C0BAD5D1A}"/>
              </a:ext>
            </a:extLst>
          </p:cNvPr>
          <p:cNvSpPr>
            <a:spLocks noGrp="1"/>
          </p:cNvSpPr>
          <p:nvPr>
            <p:ph type="dt" sz="half" idx="10"/>
          </p:nvPr>
        </p:nvSpPr>
        <p:spPr/>
        <p:txBody>
          <a:bodyPr/>
          <a:lstStyle>
            <a:lvl1pPr>
              <a:defRPr/>
            </a:lvl1pPr>
          </a:lstStyle>
          <a:p>
            <a:pPr>
              <a:defRPr/>
            </a:pPr>
            <a:fld id="{E7B9EA2A-27D9-4E87-B454-E2EAD30F6141}" type="datetimeFigureOut">
              <a:rPr lang="en-US"/>
              <a:pPr>
                <a:defRPr/>
              </a:pPr>
              <a:t>7/10/2019</a:t>
            </a:fld>
            <a:endParaRPr lang="en-US" dirty="0"/>
          </a:p>
        </p:txBody>
      </p:sp>
      <p:sp>
        <p:nvSpPr>
          <p:cNvPr id="8" name="Footer Placeholder 4">
            <a:extLst>
              <a:ext uri="{FF2B5EF4-FFF2-40B4-BE49-F238E27FC236}">
                <a16:creationId xmlns:a16="http://schemas.microsoft.com/office/drawing/2014/main" id="{577CE625-B5FA-41B1-A97F-1F73D3C9FAF2}"/>
              </a:ext>
            </a:extLst>
          </p:cNvPr>
          <p:cNvSpPr>
            <a:spLocks noGrp="1"/>
          </p:cNvSpPr>
          <p:nvPr>
            <p:ph type="ftr" sz="quarter" idx="11"/>
          </p:nvPr>
        </p:nvSpPr>
        <p:spPr/>
        <p:txBody>
          <a:bodyPr/>
          <a:lstStyle>
            <a:lvl1pPr>
              <a:defRPr/>
            </a:lvl1pPr>
          </a:lstStyle>
          <a:p>
            <a:pPr>
              <a:defRPr/>
            </a:pPr>
            <a:endParaRPr lang="en-US" dirty="0"/>
          </a:p>
        </p:txBody>
      </p:sp>
      <p:sp>
        <p:nvSpPr>
          <p:cNvPr id="9" name="Slide Number Placeholder 5">
            <a:extLst>
              <a:ext uri="{FF2B5EF4-FFF2-40B4-BE49-F238E27FC236}">
                <a16:creationId xmlns:a16="http://schemas.microsoft.com/office/drawing/2014/main" id="{049B0AA1-5AFD-40E7-AFD0-70AF31FC73DD}"/>
              </a:ext>
            </a:extLst>
          </p:cNvPr>
          <p:cNvSpPr>
            <a:spLocks noGrp="1"/>
          </p:cNvSpPr>
          <p:nvPr>
            <p:ph type="sldNum" sz="quarter" idx="12"/>
          </p:nvPr>
        </p:nvSpPr>
        <p:spPr/>
        <p:txBody>
          <a:bodyPr/>
          <a:lstStyle>
            <a:lvl1pPr>
              <a:defRPr/>
            </a:lvl1pPr>
          </a:lstStyle>
          <a:p>
            <a:pPr>
              <a:defRPr/>
            </a:pPr>
            <a:fld id="{7608BAB9-A3BF-4C73-9BB1-E9B1C25645E6}" type="slidenum">
              <a:rPr lang="en-US" altLang="en-US"/>
              <a:pPr>
                <a:defRPr/>
              </a:pPr>
              <a:t>‹#›</a:t>
            </a:fld>
            <a:endParaRPr lang="en-US" altLang="en-US" dirty="0"/>
          </a:p>
        </p:txBody>
      </p:sp>
    </p:spTree>
    <p:extLst>
      <p:ext uri="{BB962C8B-B14F-4D97-AF65-F5344CB8AC3E}">
        <p14:creationId xmlns:p14="http://schemas.microsoft.com/office/powerpoint/2010/main" val="10421153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F9491AF2-6007-44B7-BD1A-F79C0BAD5D1A}"/>
              </a:ext>
            </a:extLst>
          </p:cNvPr>
          <p:cNvSpPr>
            <a:spLocks noGrp="1"/>
          </p:cNvSpPr>
          <p:nvPr>
            <p:ph type="dt" sz="half" idx="10"/>
          </p:nvPr>
        </p:nvSpPr>
        <p:spPr/>
        <p:txBody>
          <a:bodyPr/>
          <a:lstStyle>
            <a:lvl1pPr>
              <a:defRPr/>
            </a:lvl1pPr>
          </a:lstStyle>
          <a:p>
            <a:pPr>
              <a:defRPr/>
            </a:pPr>
            <a:fld id="{57065E34-092A-45C2-80A1-8CE3775C7602}" type="datetimeFigureOut">
              <a:rPr lang="en-US"/>
              <a:pPr>
                <a:defRPr/>
              </a:pPr>
              <a:t>7/10/2019</a:t>
            </a:fld>
            <a:endParaRPr lang="en-US" dirty="0"/>
          </a:p>
        </p:txBody>
      </p:sp>
      <p:sp>
        <p:nvSpPr>
          <p:cNvPr id="4" name="Footer Placeholder 4">
            <a:extLst>
              <a:ext uri="{FF2B5EF4-FFF2-40B4-BE49-F238E27FC236}">
                <a16:creationId xmlns:a16="http://schemas.microsoft.com/office/drawing/2014/main" id="{577CE625-B5FA-41B1-A97F-1F73D3C9FAF2}"/>
              </a:ext>
            </a:extLst>
          </p:cNvPr>
          <p:cNvSpPr>
            <a:spLocks noGrp="1"/>
          </p:cNvSpPr>
          <p:nvPr>
            <p:ph type="ftr" sz="quarter" idx="11"/>
          </p:nvPr>
        </p:nvSpPr>
        <p:spPr/>
        <p:txBody>
          <a:bodyPr/>
          <a:lstStyle>
            <a:lvl1pPr>
              <a:defRPr/>
            </a:lvl1pPr>
          </a:lstStyle>
          <a:p>
            <a:pPr>
              <a:defRPr/>
            </a:pPr>
            <a:endParaRPr lang="en-US" dirty="0"/>
          </a:p>
        </p:txBody>
      </p:sp>
      <p:sp>
        <p:nvSpPr>
          <p:cNvPr id="5" name="Slide Number Placeholder 5">
            <a:extLst>
              <a:ext uri="{FF2B5EF4-FFF2-40B4-BE49-F238E27FC236}">
                <a16:creationId xmlns:a16="http://schemas.microsoft.com/office/drawing/2014/main" id="{049B0AA1-5AFD-40E7-AFD0-70AF31FC73DD}"/>
              </a:ext>
            </a:extLst>
          </p:cNvPr>
          <p:cNvSpPr>
            <a:spLocks noGrp="1"/>
          </p:cNvSpPr>
          <p:nvPr>
            <p:ph type="sldNum" sz="quarter" idx="12"/>
          </p:nvPr>
        </p:nvSpPr>
        <p:spPr/>
        <p:txBody>
          <a:bodyPr/>
          <a:lstStyle>
            <a:lvl1pPr>
              <a:defRPr/>
            </a:lvl1pPr>
          </a:lstStyle>
          <a:p>
            <a:pPr>
              <a:defRPr/>
            </a:pPr>
            <a:fld id="{A33D2272-B0D8-44FC-8F85-7CA67FFFD393}" type="slidenum">
              <a:rPr lang="en-US" altLang="en-US"/>
              <a:pPr>
                <a:defRPr/>
              </a:pPr>
              <a:t>‹#›</a:t>
            </a:fld>
            <a:endParaRPr lang="en-US" altLang="en-US" dirty="0"/>
          </a:p>
        </p:txBody>
      </p:sp>
    </p:spTree>
    <p:extLst>
      <p:ext uri="{BB962C8B-B14F-4D97-AF65-F5344CB8AC3E}">
        <p14:creationId xmlns:p14="http://schemas.microsoft.com/office/powerpoint/2010/main" val="18375815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9491AF2-6007-44B7-BD1A-F79C0BAD5D1A}"/>
              </a:ext>
            </a:extLst>
          </p:cNvPr>
          <p:cNvSpPr>
            <a:spLocks noGrp="1"/>
          </p:cNvSpPr>
          <p:nvPr>
            <p:ph type="dt" sz="half" idx="10"/>
          </p:nvPr>
        </p:nvSpPr>
        <p:spPr/>
        <p:txBody>
          <a:bodyPr/>
          <a:lstStyle>
            <a:lvl1pPr>
              <a:defRPr/>
            </a:lvl1pPr>
          </a:lstStyle>
          <a:p>
            <a:pPr>
              <a:defRPr/>
            </a:pPr>
            <a:fld id="{18402361-27D8-4101-A6FB-12732D1819C5}" type="datetimeFigureOut">
              <a:rPr lang="en-US"/>
              <a:pPr>
                <a:defRPr/>
              </a:pPr>
              <a:t>7/10/2019</a:t>
            </a:fld>
            <a:endParaRPr lang="en-US" dirty="0"/>
          </a:p>
        </p:txBody>
      </p:sp>
      <p:sp>
        <p:nvSpPr>
          <p:cNvPr id="3" name="Footer Placeholder 4">
            <a:extLst>
              <a:ext uri="{FF2B5EF4-FFF2-40B4-BE49-F238E27FC236}">
                <a16:creationId xmlns:a16="http://schemas.microsoft.com/office/drawing/2014/main" id="{577CE625-B5FA-41B1-A97F-1F73D3C9FAF2}"/>
              </a:ext>
            </a:extLst>
          </p:cNvPr>
          <p:cNvSpPr>
            <a:spLocks noGrp="1"/>
          </p:cNvSpPr>
          <p:nvPr>
            <p:ph type="ftr" sz="quarter" idx="11"/>
          </p:nvPr>
        </p:nvSpPr>
        <p:spPr/>
        <p:txBody>
          <a:bodyPr/>
          <a:lstStyle>
            <a:lvl1pPr>
              <a:defRPr/>
            </a:lvl1pPr>
          </a:lstStyle>
          <a:p>
            <a:pPr>
              <a:defRPr/>
            </a:pPr>
            <a:endParaRPr lang="en-US" dirty="0"/>
          </a:p>
        </p:txBody>
      </p:sp>
      <p:sp>
        <p:nvSpPr>
          <p:cNvPr id="4" name="Slide Number Placeholder 5">
            <a:extLst>
              <a:ext uri="{FF2B5EF4-FFF2-40B4-BE49-F238E27FC236}">
                <a16:creationId xmlns:a16="http://schemas.microsoft.com/office/drawing/2014/main" id="{049B0AA1-5AFD-40E7-AFD0-70AF31FC73DD}"/>
              </a:ext>
            </a:extLst>
          </p:cNvPr>
          <p:cNvSpPr>
            <a:spLocks noGrp="1"/>
          </p:cNvSpPr>
          <p:nvPr>
            <p:ph type="sldNum" sz="quarter" idx="12"/>
          </p:nvPr>
        </p:nvSpPr>
        <p:spPr/>
        <p:txBody>
          <a:bodyPr/>
          <a:lstStyle>
            <a:lvl1pPr>
              <a:defRPr/>
            </a:lvl1pPr>
          </a:lstStyle>
          <a:p>
            <a:pPr>
              <a:defRPr/>
            </a:pPr>
            <a:fld id="{1669916D-5A53-4F4F-89F3-3E4761FB8F9F}" type="slidenum">
              <a:rPr lang="en-US" altLang="en-US"/>
              <a:pPr>
                <a:defRPr/>
              </a:pPr>
              <a:t>‹#›</a:t>
            </a:fld>
            <a:endParaRPr lang="en-US" altLang="en-US" dirty="0"/>
          </a:p>
        </p:txBody>
      </p:sp>
    </p:spTree>
    <p:extLst>
      <p:ext uri="{BB962C8B-B14F-4D97-AF65-F5344CB8AC3E}">
        <p14:creationId xmlns:p14="http://schemas.microsoft.com/office/powerpoint/2010/main" val="16177520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F9491AF2-6007-44B7-BD1A-F79C0BAD5D1A}"/>
              </a:ext>
            </a:extLst>
          </p:cNvPr>
          <p:cNvSpPr>
            <a:spLocks noGrp="1"/>
          </p:cNvSpPr>
          <p:nvPr>
            <p:ph type="dt" sz="half" idx="10"/>
          </p:nvPr>
        </p:nvSpPr>
        <p:spPr/>
        <p:txBody>
          <a:bodyPr/>
          <a:lstStyle>
            <a:lvl1pPr>
              <a:defRPr/>
            </a:lvl1pPr>
          </a:lstStyle>
          <a:p>
            <a:pPr>
              <a:defRPr/>
            </a:pPr>
            <a:fld id="{0A7614C6-2346-4D3A-A3AA-F74B561DE3E5}" type="datetimeFigureOut">
              <a:rPr lang="en-US"/>
              <a:pPr>
                <a:defRPr/>
              </a:pPr>
              <a:t>7/10/2019</a:t>
            </a:fld>
            <a:endParaRPr lang="en-US" dirty="0"/>
          </a:p>
        </p:txBody>
      </p:sp>
      <p:sp>
        <p:nvSpPr>
          <p:cNvPr id="6" name="Footer Placeholder 4">
            <a:extLst>
              <a:ext uri="{FF2B5EF4-FFF2-40B4-BE49-F238E27FC236}">
                <a16:creationId xmlns:a16="http://schemas.microsoft.com/office/drawing/2014/main" id="{577CE625-B5FA-41B1-A97F-1F73D3C9FAF2}"/>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049B0AA1-5AFD-40E7-AFD0-70AF31FC73DD}"/>
              </a:ext>
            </a:extLst>
          </p:cNvPr>
          <p:cNvSpPr>
            <a:spLocks noGrp="1"/>
          </p:cNvSpPr>
          <p:nvPr>
            <p:ph type="sldNum" sz="quarter" idx="12"/>
          </p:nvPr>
        </p:nvSpPr>
        <p:spPr/>
        <p:txBody>
          <a:bodyPr/>
          <a:lstStyle>
            <a:lvl1pPr>
              <a:defRPr/>
            </a:lvl1pPr>
          </a:lstStyle>
          <a:p>
            <a:pPr>
              <a:defRPr/>
            </a:pPr>
            <a:fld id="{84B169AB-99C9-4BEF-8AC3-208A5C669B45}" type="slidenum">
              <a:rPr lang="en-US" altLang="en-US"/>
              <a:pPr>
                <a:defRPr/>
              </a:pPr>
              <a:t>‹#›</a:t>
            </a:fld>
            <a:endParaRPr lang="en-US" altLang="en-US" dirty="0"/>
          </a:p>
        </p:txBody>
      </p:sp>
    </p:spTree>
    <p:extLst>
      <p:ext uri="{BB962C8B-B14F-4D97-AF65-F5344CB8AC3E}">
        <p14:creationId xmlns:p14="http://schemas.microsoft.com/office/powerpoint/2010/main" val="2124146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F2DB3C-5C1A-4DF4-BE6B-FF0C9F325B64}" type="datetime1">
              <a:rPr lang="en-US" smtClean="0"/>
              <a:t>7/10/2019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F9491AF2-6007-44B7-BD1A-F79C0BAD5D1A}"/>
              </a:ext>
            </a:extLst>
          </p:cNvPr>
          <p:cNvSpPr>
            <a:spLocks noGrp="1"/>
          </p:cNvSpPr>
          <p:nvPr>
            <p:ph type="dt" sz="half" idx="10"/>
          </p:nvPr>
        </p:nvSpPr>
        <p:spPr/>
        <p:txBody>
          <a:bodyPr/>
          <a:lstStyle>
            <a:lvl1pPr>
              <a:defRPr/>
            </a:lvl1pPr>
          </a:lstStyle>
          <a:p>
            <a:pPr>
              <a:defRPr/>
            </a:pPr>
            <a:fld id="{0CCAFE40-4BB4-4B06-B96F-4B7D80D8671D}" type="datetimeFigureOut">
              <a:rPr lang="en-US"/>
              <a:pPr>
                <a:defRPr/>
              </a:pPr>
              <a:t>7/10/2019</a:t>
            </a:fld>
            <a:endParaRPr lang="en-US" dirty="0"/>
          </a:p>
        </p:txBody>
      </p:sp>
      <p:sp>
        <p:nvSpPr>
          <p:cNvPr id="6" name="Footer Placeholder 4">
            <a:extLst>
              <a:ext uri="{FF2B5EF4-FFF2-40B4-BE49-F238E27FC236}">
                <a16:creationId xmlns:a16="http://schemas.microsoft.com/office/drawing/2014/main" id="{577CE625-B5FA-41B1-A97F-1F73D3C9FAF2}"/>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049B0AA1-5AFD-40E7-AFD0-70AF31FC73DD}"/>
              </a:ext>
            </a:extLst>
          </p:cNvPr>
          <p:cNvSpPr>
            <a:spLocks noGrp="1"/>
          </p:cNvSpPr>
          <p:nvPr>
            <p:ph type="sldNum" sz="quarter" idx="12"/>
          </p:nvPr>
        </p:nvSpPr>
        <p:spPr/>
        <p:txBody>
          <a:bodyPr/>
          <a:lstStyle>
            <a:lvl1pPr>
              <a:defRPr/>
            </a:lvl1pPr>
          </a:lstStyle>
          <a:p>
            <a:pPr>
              <a:defRPr/>
            </a:pPr>
            <a:fld id="{EAD763E9-5220-4D62-8C5C-802525FB83D6}" type="slidenum">
              <a:rPr lang="en-US" altLang="en-US"/>
              <a:pPr>
                <a:defRPr/>
              </a:pPr>
              <a:t>‹#›</a:t>
            </a:fld>
            <a:endParaRPr lang="en-US" altLang="en-US" dirty="0"/>
          </a:p>
        </p:txBody>
      </p:sp>
    </p:spTree>
    <p:extLst>
      <p:ext uri="{BB962C8B-B14F-4D97-AF65-F5344CB8AC3E}">
        <p14:creationId xmlns:p14="http://schemas.microsoft.com/office/powerpoint/2010/main" val="29611098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491AF2-6007-44B7-BD1A-F79C0BAD5D1A}"/>
              </a:ext>
            </a:extLst>
          </p:cNvPr>
          <p:cNvSpPr>
            <a:spLocks noGrp="1"/>
          </p:cNvSpPr>
          <p:nvPr>
            <p:ph type="dt" sz="half" idx="10"/>
          </p:nvPr>
        </p:nvSpPr>
        <p:spPr/>
        <p:txBody>
          <a:bodyPr/>
          <a:lstStyle>
            <a:lvl1pPr>
              <a:defRPr/>
            </a:lvl1pPr>
          </a:lstStyle>
          <a:p>
            <a:pPr>
              <a:defRPr/>
            </a:pPr>
            <a:fld id="{860E7FC6-0020-4882-BBF7-CE2913913F0B}" type="datetimeFigureOut">
              <a:rPr lang="en-US"/>
              <a:pPr>
                <a:defRPr/>
              </a:pPr>
              <a:t>7/10/2019</a:t>
            </a:fld>
            <a:endParaRPr lang="en-US" dirty="0"/>
          </a:p>
        </p:txBody>
      </p:sp>
      <p:sp>
        <p:nvSpPr>
          <p:cNvPr id="5" name="Footer Placeholder 4">
            <a:extLst>
              <a:ext uri="{FF2B5EF4-FFF2-40B4-BE49-F238E27FC236}">
                <a16:creationId xmlns:a16="http://schemas.microsoft.com/office/drawing/2014/main" id="{577CE625-B5FA-41B1-A97F-1F73D3C9FAF2}"/>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049B0AA1-5AFD-40E7-AFD0-70AF31FC73DD}"/>
              </a:ext>
            </a:extLst>
          </p:cNvPr>
          <p:cNvSpPr>
            <a:spLocks noGrp="1"/>
          </p:cNvSpPr>
          <p:nvPr>
            <p:ph type="sldNum" sz="quarter" idx="12"/>
          </p:nvPr>
        </p:nvSpPr>
        <p:spPr/>
        <p:txBody>
          <a:bodyPr/>
          <a:lstStyle>
            <a:lvl1pPr>
              <a:defRPr/>
            </a:lvl1pPr>
          </a:lstStyle>
          <a:p>
            <a:pPr>
              <a:defRPr/>
            </a:pPr>
            <a:fld id="{7D2D44AB-D390-4610-9EFF-B1DA5F45E339}" type="slidenum">
              <a:rPr lang="en-US" altLang="en-US"/>
              <a:pPr>
                <a:defRPr/>
              </a:pPr>
              <a:t>‹#›</a:t>
            </a:fld>
            <a:endParaRPr lang="en-US" altLang="en-US" dirty="0"/>
          </a:p>
        </p:txBody>
      </p:sp>
    </p:spTree>
    <p:extLst>
      <p:ext uri="{BB962C8B-B14F-4D97-AF65-F5344CB8AC3E}">
        <p14:creationId xmlns:p14="http://schemas.microsoft.com/office/powerpoint/2010/main" val="2826903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491AF2-6007-44B7-BD1A-F79C0BAD5D1A}"/>
              </a:ext>
            </a:extLst>
          </p:cNvPr>
          <p:cNvSpPr>
            <a:spLocks noGrp="1"/>
          </p:cNvSpPr>
          <p:nvPr>
            <p:ph type="dt" sz="half" idx="10"/>
          </p:nvPr>
        </p:nvSpPr>
        <p:spPr/>
        <p:txBody>
          <a:bodyPr/>
          <a:lstStyle>
            <a:lvl1pPr>
              <a:defRPr/>
            </a:lvl1pPr>
          </a:lstStyle>
          <a:p>
            <a:pPr>
              <a:defRPr/>
            </a:pPr>
            <a:fld id="{12148ED6-0A47-4C0A-B8A5-9A99810276B3}" type="datetimeFigureOut">
              <a:rPr lang="en-US"/>
              <a:pPr>
                <a:defRPr/>
              </a:pPr>
              <a:t>7/10/2019</a:t>
            </a:fld>
            <a:endParaRPr lang="en-US" dirty="0"/>
          </a:p>
        </p:txBody>
      </p:sp>
      <p:sp>
        <p:nvSpPr>
          <p:cNvPr id="5" name="Footer Placeholder 4">
            <a:extLst>
              <a:ext uri="{FF2B5EF4-FFF2-40B4-BE49-F238E27FC236}">
                <a16:creationId xmlns:a16="http://schemas.microsoft.com/office/drawing/2014/main" id="{577CE625-B5FA-41B1-A97F-1F73D3C9FAF2}"/>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049B0AA1-5AFD-40E7-AFD0-70AF31FC73DD}"/>
              </a:ext>
            </a:extLst>
          </p:cNvPr>
          <p:cNvSpPr>
            <a:spLocks noGrp="1"/>
          </p:cNvSpPr>
          <p:nvPr>
            <p:ph type="sldNum" sz="quarter" idx="12"/>
          </p:nvPr>
        </p:nvSpPr>
        <p:spPr/>
        <p:txBody>
          <a:bodyPr/>
          <a:lstStyle>
            <a:lvl1pPr>
              <a:defRPr/>
            </a:lvl1pPr>
          </a:lstStyle>
          <a:p>
            <a:pPr>
              <a:defRPr/>
            </a:pPr>
            <a:fld id="{B52A14D5-F752-4F41-BBB8-0B450F2A0F2D}" type="slidenum">
              <a:rPr lang="en-US" altLang="en-US"/>
              <a:pPr>
                <a:defRPr/>
              </a:pPr>
              <a:t>‹#›</a:t>
            </a:fld>
            <a:endParaRPr lang="en-US" altLang="en-US" dirty="0"/>
          </a:p>
        </p:txBody>
      </p:sp>
    </p:spTree>
    <p:extLst>
      <p:ext uri="{BB962C8B-B14F-4D97-AF65-F5344CB8AC3E}">
        <p14:creationId xmlns:p14="http://schemas.microsoft.com/office/powerpoint/2010/main" val="28051201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5A0FFB9-C39A-45CD-AE4C-DF939FEA1B6E}" type="datetime1">
              <a:rPr lang="en-US" smtClean="0"/>
              <a:t>7/10/2019</a:t>
            </a:fld>
            <a:endParaRPr lang="en-US" dirty="0"/>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Tree>
    <p:extLst>
      <p:ext uri="{BB962C8B-B14F-4D97-AF65-F5344CB8AC3E}">
        <p14:creationId xmlns:p14="http://schemas.microsoft.com/office/powerpoint/2010/main" val="2644329384"/>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DFA4AD28-2750-4CFD-9B0D-D87EAE14F0AF}" type="datetime1">
              <a:rPr lang="en-US" smtClean="0"/>
              <a:t>7/10/2019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extLst>
      <p:ext uri="{BB962C8B-B14F-4D97-AF65-F5344CB8AC3E}">
        <p14:creationId xmlns:p14="http://schemas.microsoft.com/office/powerpoint/2010/main" val="660697871"/>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p:spPr>
        <p:txBody>
          <a:bodyPr anchor="t"/>
          <a:lstStyle>
            <a:lvl1pPr algn="l">
              <a:defRPr sz="4000" b="1" cap="none" baseline="0">
                <a:latin typeface="Arial" panose="020B0604020202020204" pitchFamily="34" charset="0"/>
                <a:cs typeface="Arial" panose="020B0604020202020204" pitchFamily="34" charset="0"/>
              </a:defRPr>
            </a:lvl1pPr>
          </a:lstStyle>
          <a:p>
            <a:r>
              <a:rPr lang="en-US" dirty="0" smtClean="0"/>
              <a:t>Click to edit master text styles</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A6BAB7A2-C656-4974-8AF7-95BEE7E0FA6F}" type="datetime1">
              <a:rPr lang="en-US" smtClean="0"/>
              <a:t>7/10/2019</a:t>
            </a:fld>
            <a:endParaRPr lang="en-US" dirty="0"/>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Tree>
    <p:extLst>
      <p:ext uri="{BB962C8B-B14F-4D97-AF65-F5344CB8AC3E}">
        <p14:creationId xmlns:p14="http://schemas.microsoft.com/office/powerpoint/2010/main" val="1476453836"/>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F28E1939-31B8-411E-9C39-3C81F02F1D17}" type="datetime1">
              <a:rPr lang="en-US" smtClean="0"/>
              <a:t>7/10/2019</a:t>
            </a:fld>
            <a:endParaRPr lang="en-US" dirty="0"/>
          </a:p>
        </p:txBody>
      </p:sp>
      <p:sp>
        <p:nvSpPr>
          <p:cNvPr id="6" name="Footer Placeholder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7" name="Slide Number Placehold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Tree>
    <p:extLst>
      <p:ext uri="{BB962C8B-B14F-4D97-AF65-F5344CB8AC3E}">
        <p14:creationId xmlns:p14="http://schemas.microsoft.com/office/powerpoint/2010/main" val="997673336"/>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CC1B308E-51AD-4FD2-AA01-AADDF97DFF5C}" type="datetime1">
              <a:rPr lang="en-US" smtClean="0"/>
              <a:t>7/10/2019</a:t>
            </a:fld>
            <a:endParaRPr lang="en-US" dirty="0"/>
          </a:p>
        </p:txBody>
      </p:sp>
      <p:sp>
        <p:nvSpPr>
          <p:cNvPr id="8" name="Footer Placeholder 7"/>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9" name="Slide Number Placeholder 8"/>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Tree>
    <p:extLst>
      <p:ext uri="{BB962C8B-B14F-4D97-AF65-F5344CB8AC3E}">
        <p14:creationId xmlns:p14="http://schemas.microsoft.com/office/powerpoint/2010/main" val="1512375202"/>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DE20F514-75C5-4FB5-AB62-A460357483F2}" type="datetime1">
              <a:rPr lang="en-US" smtClean="0"/>
              <a:t>7/10/2019</a:t>
            </a:fld>
            <a:endParaRPr lang="en-US" dirty="0"/>
          </a:p>
        </p:txBody>
      </p:sp>
      <p:sp>
        <p:nvSpPr>
          <p:cNvPr id="4" name="Footer Placeholder 3"/>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5" name="Slide Number Placeholder 4"/>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Tree>
    <p:extLst>
      <p:ext uri="{BB962C8B-B14F-4D97-AF65-F5344CB8AC3E}">
        <p14:creationId xmlns:p14="http://schemas.microsoft.com/office/powerpoint/2010/main" val="3399795720"/>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A8ACCFA4-C561-4F2C-801B-EC2098C96221}" type="datetime1">
              <a:rPr lang="en-US" smtClean="0"/>
              <a:t>7/10/2019</a:t>
            </a:fld>
            <a:endParaRPr lang="en-US" dirty="0"/>
          </a:p>
        </p:txBody>
      </p:sp>
      <p:sp>
        <p:nvSpPr>
          <p:cNvPr id="3" name="Footer Placeholder 2"/>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4" name="Slide Number Placeholder 3"/>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Tree>
    <p:extLst>
      <p:ext uri="{BB962C8B-B14F-4D97-AF65-F5344CB8AC3E}">
        <p14:creationId xmlns:p14="http://schemas.microsoft.com/office/powerpoint/2010/main" val="277416877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p:spPr>
        <p:txBody>
          <a:bodyPr anchor="t"/>
          <a:lstStyle>
            <a:lvl1pPr algn="l">
              <a:defRPr sz="4000" b="1" cap="none" baseline="0">
                <a:latin typeface="Arial" panose="020B0604020202020204" pitchFamily="34" charset="0"/>
                <a:cs typeface="Arial" panose="020B0604020202020204" pitchFamily="34" charset="0"/>
              </a:defRPr>
            </a:lvl1pPr>
          </a:lstStyle>
          <a:p>
            <a:r>
              <a:rPr lang="en-US" dirty="0" smtClean="0"/>
              <a:t>Click to edit master text styles</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C983083C-0811-41EA-B1DC-DF69FB2C1355}" type="datetime1">
              <a:rPr lang="en-US" smtClean="0"/>
              <a:t>7/10/2019</a:t>
            </a:fld>
            <a:endParaRPr lang="en-US" dirty="0"/>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Arial" panose="020B0604020202020204" pitchFamily="34" charset="0"/>
                <a:cs typeface="Arial" panose="020B0604020202020204" pitchFamily="34" charset="0"/>
              </a:defRPr>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56546BCE-60DA-48FE-A44E-778E757E243A}" type="datetime1">
              <a:rPr lang="en-US" smtClean="0"/>
              <a:t>7/10/2019</a:t>
            </a:fld>
            <a:endParaRPr lang="en-US" dirty="0"/>
          </a:p>
        </p:txBody>
      </p:sp>
      <p:sp>
        <p:nvSpPr>
          <p:cNvPr id="6" name="Footer Placeholder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7" name="Slide Number Placehold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Tree>
    <p:extLst>
      <p:ext uri="{BB962C8B-B14F-4D97-AF65-F5344CB8AC3E}">
        <p14:creationId xmlns:p14="http://schemas.microsoft.com/office/powerpoint/2010/main" val="3118610097"/>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Arial" panose="020B0604020202020204" pitchFamily="34" charset="0"/>
                <a:cs typeface="Arial" panose="020B0604020202020204" pitchFamily="34" charset="0"/>
              </a:defRPr>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D8184923-301E-462B-80E0-638E7CD29F05}" type="datetime1">
              <a:rPr lang="en-US" smtClean="0"/>
              <a:t>7/10/2019</a:t>
            </a:fld>
            <a:endParaRPr lang="en-US" dirty="0"/>
          </a:p>
        </p:txBody>
      </p:sp>
      <p:sp>
        <p:nvSpPr>
          <p:cNvPr id="6" name="Footer Placeholder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7" name="Slide Number Placehold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Tree>
    <p:extLst>
      <p:ext uri="{BB962C8B-B14F-4D97-AF65-F5344CB8AC3E}">
        <p14:creationId xmlns:p14="http://schemas.microsoft.com/office/powerpoint/2010/main" val="1960762596"/>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32DABB48-FFDA-40E4-A614-F1C0F32F92B5}" type="datetime1">
              <a:rPr lang="en-US" smtClean="0"/>
              <a:t>7/10/2019</a:t>
            </a:fld>
            <a:endParaRPr lang="en-US" dirty="0"/>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Tree>
    <p:extLst>
      <p:ext uri="{BB962C8B-B14F-4D97-AF65-F5344CB8AC3E}">
        <p14:creationId xmlns:p14="http://schemas.microsoft.com/office/powerpoint/2010/main" val="1677642746"/>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78B61F-E168-4D2B-B8B4-F5ABBD3B2B82}" type="datetime1">
              <a:rPr lang="en-US" smtClean="0"/>
              <a:t>7/10/2019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extLst>
      <p:ext uri="{BB962C8B-B14F-4D97-AF65-F5344CB8AC3E}">
        <p14:creationId xmlns:p14="http://schemas.microsoft.com/office/powerpoint/2010/main" val="4199982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6263EB34-01A1-4B63-A844-6FFD7ED7780F}" type="datetime1">
              <a:rPr lang="en-US" smtClean="0"/>
              <a:t>7/10/2019</a:t>
            </a:fld>
            <a:endParaRPr lang="en-US" dirty="0"/>
          </a:p>
        </p:txBody>
      </p:sp>
      <p:sp>
        <p:nvSpPr>
          <p:cNvPr id="6" name="Footer Placeholder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7" name="Slide Number Placehold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628A9596-5C80-4561-94CD-80DF2D977FB0}" type="datetime1">
              <a:rPr lang="en-US" smtClean="0"/>
              <a:t>7/10/2019</a:t>
            </a:fld>
            <a:endParaRPr lang="en-US" dirty="0"/>
          </a:p>
        </p:txBody>
      </p:sp>
      <p:sp>
        <p:nvSpPr>
          <p:cNvPr id="8" name="Footer Placeholder 7"/>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9" name="Slide Number Placeholder 8"/>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279BA518-7D5C-4E0C-9A9E-5E01A6CD986B}" type="datetime1">
              <a:rPr lang="en-US" smtClean="0"/>
              <a:t>7/10/2019</a:t>
            </a:fld>
            <a:endParaRPr lang="en-US" dirty="0"/>
          </a:p>
        </p:txBody>
      </p:sp>
      <p:sp>
        <p:nvSpPr>
          <p:cNvPr id="4" name="Footer Placeholder 3"/>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5" name="Slide Number Placeholder 4"/>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A5A2AA0E-80D9-4945-BA2E-9BA0F57046EB}" type="datetime1">
              <a:rPr lang="en-US" smtClean="0"/>
              <a:t>7/10/2019</a:t>
            </a:fld>
            <a:endParaRPr lang="en-US" dirty="0"/>
          </a:p>
        </p:txBody>
      </p:sp>
      <p:sp>
        <p:nvSpPr>
          <p:cNvPr id="3" name="Footer Placeholder 2"/>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4" name="Slide Number Placeholder 3"/>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Arial" panose="020B0604020202020204" pitchFamily="34" charset="0"/>
                <a:cs typeface="Arial" panose="020B0604020202020204" pitchFamily="34" charset="0"/>
              </a:defRPr>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6B3D9AD1-E48F-4AEB-9572-739C68A6C648}" type="datetime1">
              <a:rPr lang="en-US" smtClean="0"/>
              <a:t>7/10/2019</a:t>
            </a:fld>
            <a:endParaRPr lang="en-US" dirty="0"/>
          </a:p>
        </p:txBody>
      </p:sp>
      <p:sp>
        <p:nvSpPr>
          <p:cNvPr id="6" name="Footer Placeholder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7" name="Slide Number Placehold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Arial" panose="020B0604020202020204" pitchFamily="34" charset="0"/>
                <a:cs typeface="Arial" panose="020B0604020202020204" pitchFamily="34" charset="0"/>
              </a:defRPr>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84A402E3-145F-43CC-9318-40157A723AF3}" type="datetime1">
              <a:rPr lang="en-US" smtClean="0"/>
              <a:t>7/10/2019</a:t>
            </a:fld>
            <a:endParaRPr lang="en-US" dirty="0"/>
          </a:p>
        </p:txBody>
      </p:sp>
      <p:sp>
        <p:nvSpPr>
          <p:cNvPr id="6" name="Footer Placeholder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7" name="Slide Number Placehold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4102CAED-AEA4-4B3C-B7FF-3B80E7B26A8F}" type="datetime1">
              <a:rPr lang="en-US" smtClean="0"/>
              <a:t>7/10/2019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a:extLst>
              <a:ext uri="{FF2B5EF4-FFF2-40B4-BE49-F238E27FC236}">
                <a16:creationId xmlns:a16="http://schemas.microsoft.com/office/drawing/2014/main" id="{F9491AF2-6007-44B7-BD1A-F79C0BAD5D1A}"/>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734971E0-3DC6-4B87-B50F-C5BD5EE81099}" type="datetimeFigureOut">
              <a:rPr lang="en-US"/>
              <a:pPr>
                <a:defRPr/>
              </a:pPr>
              <a:t>7/10/2019</a:t>
            </a:fld>
            <a:endParaRPr lang="en-US" dirty="0"/>
          </a:p>
        </p:txBody>
      </p:sp>
      <p:sp>
        <p:nvSpPr>
          <p:cNvPr id="5" name="Footer Placeholder 4">
            <a:extLst>
              <a:ext uri="{FF2B5EF4-FFF2-40B4-BE49-F238E27FC236}">
                <a16:creationId xmlns:a16="http://schemas.microsoft.com/office/drawing/2014/main" id="{577CE625-B5FA-41B1-A97F-1F73D3C9FAF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6" name="Slide Number Placeholder 5">
            <a:extLst>
              <a:ext uri="{FF2B5EF4-FFF2-40B4-BE49-F238E27FC236}">
                <a16:creationId xmlns:a16="http://schemas.microsoft.com/office/drawing/2014/main" id="{049B0AA1-5AFD-40E7-AFD0-70AF31FC73DD}"/>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C4CBED54-B5AA-4104-9DFC-3EF92C28C9AD}" type="slidenum">
              <a:rPr lang="en-US" altLang="en-US"/>
              <a:pPr>
                <a:defRPr/>
              </a:pPr>
              <a:t>‹#›</a:t>
            </a:fld>
            <a:endParaRPr lang="en-US" altLang="en-US" dirty="0"/>
          </a:p>
        </p:txBody>
      </p:sp>
    </p:spTree>
    <p:extLst>
      <p:ext uri="{BB962C8B-B14F-4D97-AF65-F5344CB8AC3E}">
        <p14:creationId xmlns:p14="http://schemas.microsoft.com/office/powerpoint/2010/main" val="35796742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7890763B-1AD2-4CE7-B162-43855109A2E6}" type="datetime1">
              <a:rPr lang="en-US" smtClean="0"/>
              <a:t>7/10/2019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dirty="0"/>
          </a:p>
        </p:txBody>
      </p:sp>
    </p:spTree>
    <p:extLst>
      <p:ext uri="{BB962C8B-B14F-4D97-AF65-F5344CB8AC3E}">
        <p14:creationId xmlns:p14="http://schemas.microsoft.com/office/powerpoint/2010/main" val="407190474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Livengood.david@deq.state.or.us"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hyperlink" Target="mailto:Acomb.Jeannette@deq.state.or.us" TargetMode="Externa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6.xml"/><Relationship Id="rId5" Type="http://schemas.openxmlformats.org/officeDocument/2006/relationships/chart" Target="../charts/chart3.xml"/><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4.xml"/><Relationship Id="rId1" Type="http://schemas.openxmlformats.org/officeDocument/2006/relationships/slideLayout" Target="../slideLayouts/slideLayout26.xml"/><Relationship Id="rId5" Type="http://schemas.openxmlformats.org/officeDocument/2006/relationships/image" Target="../media/image4.jpe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457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Hazardous Waste</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a:bodyPr>
          <a:lstStyle/>
          <a:p>
            <a:pPr algn="r"/>
            <a:r>
              <a:rPr lang="en-US" sz="3600" dirty="0" smtClean="0">
                <a:solidFill>
                  <a:schemeClr val="tx1"/>
                </a:solidFill>
                <a:latin typeface="Arial" pitchFamily="34" charset="0"/>
                <a:cs typeface="Arial" pitchFamily="34" charset="0"/>
              </a:rPr>
              <a:t>Hazardous Waste Fee Increase EQC Proposal</a:t>
            </a:r>
          </a:p>
          <a:p>
            <a:pPr algn="r"/>
            <a:endParaRPr lang="en-US" sz="3600" dirty="0" smtClean="0">
              <a:solidFill>
                <a:schemeClr val="tx1"/>
              </a:solidFill>
              <a:latin typeface="Arial" pitchFamily="34" charset="0"/>
              <a:cs typeface="Arial" pitchFamily="34" charset="0"/>
            </a:endParaRPr>
          </a:p>
          <a:p>
            <a:pPr algn="r"/>
            <a:endParaRPr lang="en-US" sz="2800" dirty="0" smtClean="0">
              <a:solidFill>
                <a:schemeClr val="tx1"/>
              </a:solidFill>
              <a:latin typeface="Arial" pitchFamily="34" charset="0"/>
              <a:cs typeface="Arial" pitchFamily="34" charset="0"/>
            </a:endParaRPr>
          </a:p>
          <a:p>
            <a:pPr algn="r">
              <a:lnSpc>
                <a:spcPct val="110000"/>
              </a:lnSpc>
              <a:spcBef>
                <a:spcPts val="0"/>
              </a:spcBef>
            </a:pPr>
            <a:r>
              <a:rPr lang="en-US" sz="2800" dirty="0" smtClean="0">
                <a:solidFill>
                  <a:schemeClr val="tx1"/>
                </a:solidFill>
              </a:rPr>
              <a:t>July 18, 2019</a:t>
            </a:r>
          </a:p>
          <a:p>
            <a:pPr algn="r">
              <a:lnSpc>
                <a:spcPct val="110000"/>
              </a:lnSpc>
              <a:spcBef>
                <a:spcPts val="0"/>
              </a:spcBef>
            </a:pPr>
            <a:r>
              <a:rPr lang="en-US" sz="2800" dirty="0" smtClean="0">
                <a:solidFill>
                  <a:schemeClr val="tx1"/>
                </a:solidFill>
              </a:rPr>
              <a:t>Enterprise, OR</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David </a:t>
            </a:r>
            <a:r>
              <a:rPr lang="en-US" sz="1000" dirty="0" err="1" smtClean="0">
                <a:latin typeface="Arial" pitchFamily="34" charset="0"/>
                <a:cs typeface="Arial" pitchFamily="34" charset="0"/>
              </a:rPr>
              <a:t>Livengood</a:t>
            </a:r>
            <a:r>
              <a:rPr lang="en-US" sz="1000" dirty="0" smtClean="0">
                <a:latin typeface="Arial" pitchFamily="34" charset="0"/>
                <a:cs typeface="Arial" pitchFamily="34" charset="0"/>
              </a:rPr>
              <a:t> &amp; Jeannette </a:t>
            </a:r>
            <a:r>
              <a:rPr lang="en-US" sz="1000" dirty="0" err="1" smtClean="0">
                <a:latin typeface="Arial" pitchFamily="34" charset="0"/>
                <a:cs typeface="Arial" pitchFamily="34" charset="0"/>
              </a:rPr>
              <a:t>Acomb</a:t>
            </a:r>
            <a:r>
              <a:rPr lang="en-US" sz="1000" dirty="0" smtClean="0">
                <a:latin typeface="Arial" pitchFamily="34" charset="0"/>
                <a:cs typeface="Arial" pitchFamily="34" charset="0"/>
              </a:rPr>
              <a:t>   </a:t>
            </a:r>
            <a:r>
              <a:rPr lang="en-US" sz="1000" dirty="0" smtClean="0">
                <a:latin typeface="Arial" pitchFamily="34" charset="0"/>
                <a:cs typeface="Arial" pitchFamily="34" charset="0"/>
              </a:rPr>
              <a:t>|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1964009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810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Contacts</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304800" y="1295400"/>
            <a:ext cx="8534400" cy="5334000"/>
          </a:xfrm>
          <a:solidFill>
            <a:schemeClr val="bg1"/>
          </a:solidFill>
          <a:ln>
            <a:noFill/>
          </a:ln>
        </p:spPr>
        <p:txBody>
          <a:bodyPr>
            <a:normAutofit/>
          </a:bodyPr>
          <a:lstStyle/>
          <a:p>
            <a:pPr lvl="0" algn="l"/>
            <a:endParaRPr lang="en-US" sz="1000" dirty="0" smtClean="0"/>
          </a:p>
          <a:p>
            <a:pPr lvl="0">
              <a:spcBef>
                <a:spcPts val="0"/>
              </a:spcBef>
            </a:pPr>
            <a:endParaRPr lang="en-US" sz="2800" dirty="0" smtClean="0">
              <a:solidFill>
                <a:schemeClr val="tx1"/>
              </a:solidFill>
            </a:endParaRPr>
          </a:p>
          <a:p>
            <a:pPr lvl="0">
              <a:spcBef>
                <a:spcPts val="0"/>
              </a:spcBef>
            </a:pPr>
            <a:endParaRPr lang="en-US" sz="2800" dirty="0">
              <a:solidFill>
                <a:schemeClr val="tx1"/>
              </a:solidFill>
            </a:endParaRPr>
          </a:p>
          <a:p>
            <a:pPr lvl="0">
              <a:spcBef>
                <a:spcPts val="0"/>
              </a:spcBef>
            </a:pPr>
            <a:r>
              <a:rPr lang="en-US" sz="2800" dirty="0" smtClean="0">
                <a:solidFill>
                  <a:schemeClr val="tx1"/>
                </a:solidFill>
              </a:rPr>
              <a:t>David Livengood, Project Sponsor</a:t>
            </a:r>
          </a:p>
          <a:p>
            <a:pPr lvl="0">
              <a:spcBef>
                <a:spcPts val="0"/>
              </a:spcBef>
            </a:pPr>
            <a:r>
              <a:rPr lang="en-US" sz="2800" dirty="0" smtClean="0">
                <a:solidFill>
                  <a:schemeClr val="tx1"/>
                </a:solidFill>
                <a:hlinkClick r:id="rId3"/>
              </a:rPr>
              <a:t>Livengood.david@deq.state.or.us</a:t>
            </a:r>
            <a:endParaRPr lang="en-US" sz="2800" dirty="0" smtClean="0">
              <a:solidFill>
                <a:schemeClr val="tx1"/>
              </a:solidFill>
            </a:endParaRPr>
          </a:p>
          <a:p>
            <a:pPr lvl="0">
              <a:spcBef>
                <a:spcPts val="0"/>
              </a:spcBef>
            </a:pPr>
            <a:r>
              <a:rPr lang="en-US" sz="2800" dirty="0" smtClean="0">
                <a:solidFill>
                  <a:schemeClr val="tx1"/>
                </a:solidFill>
              </a:rPr>
              <a:t>503.229.5769</a:t>
            </a:r>
          </a:p>
          <a:p>
            <a:pPr lvl="0">
              <a:spcBef>
                <a:spcPts val="0"/>
              </a:spcBef>
            </a:pPr>
            <a:endParaRPr lang="en-US" sz="2800" dirty="0"/>
          </a:p>
          <a:p>
            <a:pPr lvl="0">
              <a:spcBef>
                <a:spcPts val="0"/>
              </a:spcBef>
            </a:pPr>
            <a:r>
              <a:rPr lang="en-US" sz="2800" dirty="0" smtClean="0">
                <a:solidFill>
                  <a:schemeClr val="tx1"/>
                </a:solidFill>
              </a:rPr>
              <a:t>Jeannette Acomb, Project Lead</a:t>
            </a:r>
          </a:p>
          <a:p>
            <a:pPr lvl="0">
              <a:spcBef>
                <a:spcPts val="0"/>
              </a:spcBef>
            </a:pPr>
            <a:r>
              <a:rPr lang="en-US" sz="2800" dirty="0" smtClean="0">
                <a:solidFill>
                  <a:schemeClr val="tx1"/>
                </a:solidFill>
                <a:hlinkClick r:id="rId4"/>
              </a:rPr>
              <a:t>Acomb.Jeannette@deq.state.or.us</a:t>
            </a:r>
            <a:endParaRPr lang="en-US" sz="2800" dirty="0" smtClean="0">
              <a:solidFill>
                <a:schemeClr val="tx1"/>
              </a:solidFill>
            </a:endParaRPr>
          </a:p>
          <a:p>
            <a:pPr lvl="0">
              <a:spcBef>
                <a:spcPts val="0"/>
              </a:spcBef>
            </a:pPr>
            <a:r>
              <a:rPr lang="en-US" sz="2800" dirty="0" smtClean="0">
                <a:solidFill>
                  <a:schemeClr val="tx1"/>
                </a:solidFill>
              </a:rPr>
              <a:t>503.229.6303</a:t>
            </a:r>
          </a:p>
          <a:p>
            <a:pPr lvl="0"/>
            <a:endParaRPr lang="en-US" sz="2800" dirty="0" smtClean="0"/>
          </a:p>
          <a:p>
            <a:pPr lvl="0"/>
            <a:endParaRPr lang="en-US" sz="2800" dirty="0"/>
          </a:p>
        </p:txBody>
      </p:sp>
    </p:spTree>
    <p:extLst>
      <p:ext uri="{BB962C8B-B14F-4D97-AF65-F5344CB8AC3E}">
        <p14:creationId xmlns:p14="http://schemas.microsoft.com/office/powerpoint/2010/main" val="1440662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half" idx="1"/>
          </p:nvPr>
        </p:nvGraphicFramePr>
        <p:xfrm>
          <a:off x="304800" y="1600200"/>
          <a:ext cx="41910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a:xfrm>
            <a:off x="685800" y="365759"/>
            <a:ext cx="8229600" cy="868681"/>
          </a:xfrm>
        </p:spPr>
        <p:txBody>
          <a:bodyPr/>
          <a:lstStyle/>
          <a:p>
            <a:endParaRPr lang="en-ZW" dirty="0"/>
          </a:p>
        </p:txBody>
      </p:sp>
      <p:sp>
        <p:nvSpPr>
          <p:cNvPr id="10" name="Title 1"/>
          <p:cNvSpPr txBox="1">
            <a:spLocks/>
          </p:cNvSpPr>
          <p:nvPr/>
        </p:nvSpPr>
        <p:spPr>
          <a:xfrm>
            <a:off x="457200" y="334742"/>
            <a:ext cx="8534400" cy="958850"/>
          </a:xfrm>
          <a:prstGeom prst="rect">
            <a:avLst/>
          </a:prstGeom>
          <a:solidFill>
            <a:srgbClr val="439777"/>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smtClean="0">
                <a:ln>
                  <a:noFill/>
                </a:ln>
                <a:solidFill>
                  <a:prstClr val="white"/>
                </a:solidFill>
                <a:effectLst/>
                <a:uLnTx/>
                <a:uFillTx/>
                <a:latin typeface="Arial" panose="020B0604020202020204" pitchFamily="34" charset="0"/>
                <a:ea typeface="+mj-ea"/>
                <a:cs typeface="Arial" panose="020B0604020202020204" pitchFamily="34" charset="0"/>
              </a:rPr>
              <a:t>Hazardous Waste Program Background -  Funding</a:t>
            </a:r>
            <a:endParaRPr kumimoji="0" lang="en-US" sz="2800" b="0" i="0" u="none" strike="noStrike" kern="1200" cap="none" spc="0" normalizeH="0" baseline="0" noProof="0" dirty="0">
              <a:ln>
                <a:noFill/>
              </a:ln>
              <a:solidFill>
                <a:prstClr val="white"/>
              </a:solidFill>
              <a:effectLst/>
              <a:uLnTx/>
              <a:uFillTx/>
              <a:latin typeface="Arial" pitchFamily="34" charset="0"/>
              <a:ea typeface="+mj-ea"/>
              <a:cs typeface="Arial" pitchFamily="34" charset="0"/>
            </a:endParaRPr>
          </a:p>
        </p:txBody>
      </p:sp>
      <p:graphicFrame>
        <p:nvGraphicFramePr>
          <p:cNvPr id="20" name="Chart 19"/>
          <p:cNvGraphicFramePr>
            <a:graphicFrameLocks/>
          </p:cNvGraphicFramePr>
          <p:nvPr>
            <p:extLst>
              <p:ext uri="{D42A27DB-BD31-4B8C-83A1-F6EECF244321}">
                <p14:modId xmlns:p14="http://schemas.microsoft.com/office/powerpoint/2010/main" val="133417727"/>
              </p:ext>
            </p:extLst>
          </p:nvPr>
        </p:nvGraphicFramePr>
        <p:xfrm>
          <a:off x="744071" y="1234440"/>
          <a:ext cx="7772400" cy="512191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Chart 10"/>
          <p:cNvGraphicFramePr>
            <a:graphicFrameLocks/>
          </p:cNvGraphicFramePr>
          <p:nvPr>
            <p:extLst>
              <p:ext uri="{D42A27DB-BD31-4B8C-83A1-F6EECF244321}">
                <p14:modId xmlns:p14="http://schemas.microsoft.com/office/powerpoint/2010/main" val="558218558"/>
              </p:ext>
            </p:extLst>
          </p:nvPr>
        </p:nvGraphicFramePr>
        <p:xfrm>
          <a:off x="715726" y="1234440"/>
          <a:ext cx="7772400" cy="512191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373378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84791" y="381000"/>
            <a:ext cx="8077200" cy="914400"/>
          </a:xfrm>
          <a:solidFill>
            <a:srgbClr val="439777"/>
          </a:solidFill>
        </p:spPr>
        <p:txBody>
          <a:bodyPr/>
          <a:lstStyle/>
          <a:p>
            <a:pPr eaLnBrk="1" hangingPunct="1"/>
            <a:r>
              <a:rPr lang="en-US" altLang="en-US" sz="2800" dirty="0" smtClean="0">
                <a:solidFill>
                  <a:schemeClr val="bg1"/>
                </a:solidFill>
                <a:latin typeface="Arial" panose="020B0604020202020204" pitchFamily="34" charset="0"/>
                <a:cs typeface="Arial" panose="020B0604020202020204" pitchFamily="34" charset="0"/>
              </a:rPr>
              <a:t>Proposed Hazardous Waste Fee Increases</a:t>
            </a:r>
          </a:p>
        </p:txBody>
      </p:sp>
      <p:sp>
        <p:nvSpPr>
          <p:cNvPr id="3" name="Subtitle 2">
            <a:extLst>
              <a:ext uri="{FF2B5EF4-FFF2-40B4-BE49-F238E27FC236}">
                <a16:creationId xmlns:a16="http://schemas.microsoft.com/office/drawing/2014/main" id="{39AD7AF8-9A49-4860-B339-55D50F46865E}"/>
              </a:ext>
            </a:extLst>
          </p:cNvPr>
          <p:cNvSpPr>
            <a:spLocks noGrp="1"/>
          </p:cNvSpPr>
          <p:nvPr>
            <p:ph type="subTitle" idx="1"/>
          </p:nvPr>
        </p:nvSpPr>
        <p:spPr>
          <a:xfrm>
            <a:off x="609600" y="2362200"/>
            <a:ext cx="7543800" cy="3429000"/>
          </a:xfrm>
        </p:spPr>
        <p:txBody>
          <a:bodyPr rtlCol="0">
            <a:normAutofit/>
          </a:bodyPr>
          <a:lstStyle/>
          <a:p>
            <a:pPr eaLnBrk="1" fontAlgn="auto" hangingPunct="1">
              <a:spcAft>
                <a:spcPts val="0"/>
              </a:spcAft>
              <a:defRPr/>
            </a:pPr>
            <a:endParaRPr lang="en-US" sz="3600" dirty="0">
              <a:latin typeface="Arial" pitchFamily="34" charset="0"/>
              <a:cs typeface="Arial" pitchFamily="34" charset="0"/>
            </a:endParaRPr>
          </a:p>
          <a:p>
            <a:pPr eaLnBrk="1" fontAlgn="auto" hangingPunct="1">
              <a:spcAft>
                <a:spcPts val="0"/>
              </a:spcAft>
              <a:defRPr/>
            </a:pPr>
            <a:endParaRPr lang="en-US" sz="3600" dirty="0">
              <a:latin typeface="Arial" pitchFamily="34" charset="0"/>
              <a:cs typeface="Arial" pitchFamily="34" charset="0"/>
            </a:endParaRPr>
          </a:p>
          <a:p>
            <a:pPr algn="r" eaLnBrk="1" fontAlgn="auto" hangingPunct="1">
              <a:spcAft>
                <a:spcPts val="0"/>
              </a:spcAft>
              <a:defRPr/>
            </a:pPr>
            <a:endParaRPr lang="en-US" sz="3600" dirty="0">
              <a:latin typeface="Arial" pitchFamily="34" charset="0"/>
              <a:cs typeface="Arial" pitchFamily="34" charset="0"/>
            </a:endParaRPr>
          </a:p>
          <a:p>
            <a:pPr algn="r" eaLnBrk="1" fontAlgn="auto" hangingPunct="1">
              <a:spcAft>
                <a:spcPts val="0"/>
              </a:spcAft>
              <a:defRPr/>
            </a:pPr>
            <a:endParaRPr lang="en-US" sz="2800" dirty="0">
              <a:latin typeface="Arial" pitchFamily="34" charset="0"/>
              <a:cs typeface="Arial" pitchFamily="34" charset="0"/>
            </a:endParaRPr>
          </a:p>
          <a:p>
            <a:pPr algn="r" eaLnBrk="1" fontAlgn="auto" hangingPunct="1">
              <a:lnSpc>
                <a:spcPct val="110000"/>
              </a:lnSpc>
              <a:spcBef>
                <a:spcPts val="0"/>
              </a:spcBef>
              <a:spcAft>
                <a:spcPts val="0"/>
              </a:spcAft>
              <a:defRPr/>
            </a:pPr>
            <a:endParaRPr lang="en-US" sz="2800" dirty="0">
              <a:latin typeface="Arial" pitchFamily="34" charset="0"/>
              <a:cs typeface="Arial" pitchFamily="34" charset="0"/>
            </a:endParaRPr>
          </a:p>
        </p:txBody>
      </p:sp>
      <p:sp>
        <p:nvSpPr>
          <p:cNvPr id="4" name="Rectangle 3">
            <a:extLst>
              <a:ext uri="{FF2B5EF4-FFF2-40B4-BE49-F238E27FC236}">
                <a16:creationId xmlns:a16="http://schemas.microsoft.com/office/drawing/2014/main" id="{BD25B297-93A3-47A5-BC31-933CBC81F9B2}"/>
              </a:ext>
            </a:extLst>
          </p:cNvPr>
          <p:cNvSpPr/>
          <p:nvPr/>
        </p:nvSpPr>
        <p:spPr>
          <a:xfrm>
            <a:off x="-28074" y="6286351"/>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US" sz="1000" dirty="0">
                <a:latin typeface="Arial" pitchFamily="34" charset="0"/>
                <a:cs typeface="Arial" pitchFamily="34" charset="0"/>
              </a:rPr>
              <a:t>    </a:t>
            </a:r>
            <a:r>
              <a:rPr lang="en-US" sz="1000" dirty="0" smtClean="0">
                <a:latin typeface="Arial" pitchFamily="34" charset="0"/>
                <a:cs typeface="Arial" pitchFamily="34" charset="0"/>
              </a:rPr>
              <a:t>David Livengood   |  </a:t>
            </a:r>
            <a:r>
              <a:rPr lang="en-US" sz="1000" dirty="0">
                <a:latin typeface="Arial" pitchFamily="34" charset="0"/>
                <a:cs typeface="Arial" pitchFamily="34" charset="0"/>
              </a:rPr>
              <a:t>Oregon Department of Environmental Quality</a:t>
            </a:r>
            <a:endParaRPr lang="en-US" sz="1200" dirty="0">
              <a:latin typeface="Arial" pitchFamily="34" charset="0"/>
              <a:cs typeface="Arial" pitchFamily="34" charset="0"/>
            </a:endParaRPr>
          </a:p>
        </p:txBody>
      </p:sp>
      <p:pic>
        <p:nvPicPr>
          <p:cNvPr id="5125" name="Picture 4" descr="Logo Color RegularSM.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458200" y="6019800"/>
            <a:ext cx="320675" cy="7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5"/>
          <p:cNvSpPr>
            <a:spLocks noChangeArrowheads="1"/>
          </p:cNvSpPr>
          <p:nvPr/>
        </p:nvSpPr>
        <p:spPr bwMode="auto">
          <a:xfrm>
            <a:off x="685800" y="1600200"/>
            <a:ext cx="8229600" cy="4647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1800" b="1" dirty="0" smtClean="0"/>
          </a:p>
          <a:p>
            <a:pPr algn="ctr" eaLnBrk="1" hangingPunct="1">
              <a:spcBef>
                <a:spcPct val="0"/>
              </a:spcBef>
              <a:buFontTx/>
              <a:buNone/>
            </a:pPr>
            <a:r>
              <a:rPr lang="en-US" altLang="en-US" sz="2800" b="1" dirty="0" smtClean="0"/>
              <a:t>Background </a:t>
            </a:r>
            <a:r>
              <a:rPr lang="en-US" altLang="en-US" sz="2800" b="1" dirty="0"/>
              <a:t>– </a:t>
            </a:r>
            <a:r>
              <a:rPr lang="en-US" altLang="en-US" sz="2800" b="1" dirty="0" smtClean="0"/>
              <a:t>Hazardous Waste Program </a:t>
            </a:r>
            <a:r>
              <a:rPr lang="en-US" altLang="en-US" sz="2800" b="1" dirty="0" smtClean="0"/>
              <a:t>Fees</a:t>
            </a:r>
          </a:p>
          <a:p>
            <a:pPr algn="ctr" eaLnBrk="1" hangingPunct="1">
              <a:spcBef>
                <a:spcPct val="0"/>
              </a:spcBef>
              <a:buFontTx/>
              <a:buNone/>
            </a:pPr>
            <a:endParaRPr lang="en-US" altLang="en-US" sz="2800" b="1" dirty="0"/>
          </a:p>
          <a:p>
            <a:pPr algn="ctr" eaLnBrk="1" hangingPunct="1">
              <a:spcBef>
                <a:spcPct val="0"/>
              </a:spcBef>
              <a:buFontTx/>
              <a:buNone/>
            </a:pPr>
            <a:endParaRPr lang="en-US" altLang="en-US" sz="1000" b="1" dirty="0"/>
          </a:p>
          <a:p>
            <a:pPr marL="342900" indent="-342900" eaLnBrk="1" hangingPunct="1">
              <a:spcBef>
                <a:spcPct val="0"/>
              </a:spcBef>
              <a:spcAft>
                <a:spcPts val="600"/>
              </a:spcAft>
              <a:buFont typeface="Wingdings" panose="05000000000000000000" pitchFamily="2" charset="2"/>
              <a:buChar char="§"/>
            </a:pPr>
            <a:r>
              <a:rPr lang="en-US" altLang="en-US" sz="2400" dirty="0" smtClean="0"/>
              <a:t>Projected $1.2-$1.5 million revenue deficit in </a:t>
            </a:r>
            <a:r>
              <a:rPr lang="en-US" altLang="en-US" sz="2400" dirty="0" smtClean="0"/>
              <a:t>revenue</a:t>
            </a:r>
          </a:p>
          <a:p>
            <a:pPr marL="342900" indent="-342900" eaLnBrk="1" hangingPunct="1">
              <a:spcBef>
                <a:spcPct val="0"/>
              </a:spcBef>
              <a:spcAft>
                <a:spcPts val="600"/>
              </a:spcAft>
              <a:buFont typeface="Wingdings" panose="05000000000000000000" pitchFamily="2" charset="2"/>
              <a:buChar char="§"/>
            </a:pPr>
            <a:endParaRPr lang="en-US" altLang="en-US" sz="2400" dirty="0"/>
          </a:p>
          <a:p>
            <a:pPr marL="342900" indent="-342900" eaLnBrk="1" hangingPunct="1">
              <a:spcBef>
                <a:spcPct val="0"/>
              </a:spcBef>
              <a:spcAft>
                <a:spcPts val="600"/>
              </a:spcAft>
              <a:buFont typeface="Wingdings" panose="05000000000000000000" pitchFamily="2" charset="2"/>
              <a:buChar char="§"/>
            </a:pPr>
            <a:r>
              <a:rPr lang="en-US" altLang="en-US" sz="2400" dirty="0"/>
              <a:t>Fee increases needed as </a:t>
            </a:r>
            <a:r>
              <a:rPr lang="en-US" altLang="en-US" sz="2400" dirty="0" smtClean="0"/>
              <a:t>program </a:t>
            </a:r>
            <a:r>
              <a:rPr lang="en-US" altLang="en-US" sz="2400" dirty="0"/>
              <a:t>operating costs </a:t>
            </a:r>
            <a:r>
              <a:rPr lang="en-US" altLang="en-US" sz="2400" dirty="0" smtClean="0"/>
              <a:t>increase</a:t>
            </a:r>
          </a:p>
          <a:p>
            <a:pPr marL="342900" indent="-342900" eaLnBrk="1" hangingPunct="1">
              <a:spcBef>
                <a:spcPct val="0"/>
              </a:spcBef>
              <a:spcAft>
                <a:spcPts val="600"/>
              </a:spcAft>
              <a:buFont typeface="Wingdings" panose="05000000000000000000" pitchFamily="2" charset="2"/>
              <a:buChar char="§"/>
            </a:pPr>
            <a:endParaRPr lang="en-US" altLang="en-US" sz="2400" dirty="0"/>
          </a:p>
          <a:p>
            <a:pPr marL="342900" indent="-342900" eaLnBrk="1" hangingPunct="1">
              <a:spcBef>
                <a:spcPct val="0"/>
              </a:spcBef>
              <a:spcAft>
                <a:spcPts val="600"/>
              </a:spcAft>
              <a:buFont typeface="Wingdings" panose="05000000000000000000" pitchFamily="2" charset="2"/>
              <a:buChar char="§"/>
            </a:pPr>
            <a:r>
              <a:rPr lang="en-US" altLang="en-US" sz="2400" dirty="0"/>
              <a:t>Federal and state statutes authorize fee increases </a:t>
            </a:r>
            <a:r>
              <a:rPr lang="en-US" altLang="en-US" sz="2400" dirty="0" smtClean="0"/>
              <a:t>to implement program</a:t>
            </a:r>
            <a:endParaRPr lang="en-US" altLang="en-US" sz="2400" dirty="0"/>
          </a:p>
          <a:p>
            <a:pPr eaLnBrk="1" hangingPunct="1">
              <a:spcBef>
                <a:spcPct val="0"/>
              </a:spcBef>
              <a:spcAft>
                <a:spcPts val="600"/>
              </a:spcAft>
              <a:buFont typeface="Wingdings" panose="05000000000000000000" pitchFamily="2" charset="2"/>
              <a:buChar char="Ø"/>
            </a:pPr>
            <a:endParaRPr lang="en-US" altLang="en-US" sz="2000" dirty="0" smtClean="0"/>
          </a:p>
          <a:p>
            <a:pPr eaLnBrk="1" hangingPunct="1">
              <a:spcBef>
                <a:spcPct val="0"/>
              </a:spcBef>
              <a:spcAft>
                <a:spcPts val="600"/>
              </a:spcAft>
              <a:buFontTx/>
              <a:buNone/>
            </a:pPr>
            <a:endParaRPr lang="en-US" altLang="en-US" sz="1800" dirty="0"/>
          </a:p>
        </p:txBody>
      </p:sp>
    </p:spTree>
    <p:extLst>
      <p:ext uri="{BB962C8B-B14F-4D97-AF65-F5344CB8AC3E}">
        <p14:creationId xmlns:p14="http://schemas.microsoft.com/office/powerpoint/2010/main" val="13303687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noGrp="1"/>
          </p:cNvSpPr>
          <p:nvPr>
            <p:ph type="title"/>
          </p:nvPr>
        </p:nvSpPr>
        <p:spPr>
          <a:xfrm>
            <a:off x="155587" y="274638"/>
            <a:ext cx="8647491" cy="940780"/>
          </a:xfrm>
          <a:prstGeom prst="rect">
            <a:avLst/>
          </a:prstGeom>
          <a:solidFill>
            <a:srgbClr val="439777"/>
          </a:solidFill>
          <a:ln>
            <a:solidFill>
              <a:srgbClr val="439777"/>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smtClean="0">
                <a:solidFill>
                  <a:schemeClr val="bg1"/>
                </a:solidFill>
                <a:latin typeface="Arial" pitchFamily="34" charset="0"/>
                <a:cs typeface="Arial" pitchFamily="34" charset="0"/>
              </a:rPr>
              <a:t>Hazardous Waste Program Background - Staff</a:t>
            </a:r>
            <a:endParaRPr lang="en-US" sz="3200" dirty="0">
              <a:solidFill>
                <a:schemeClr val="bg1"/>
              </a:solidFill>
              <a:latin typeface="Arial" pitchFamily="34" charset="0"/>
              <a:cs typeface="Arial" pitchFamily="34" charset="0"/>
            </a:endParaRPr>
          </a:p>
        </p:txBody>
      </p:sp>
      <p:pic>
        <p:nvPicPr>
          <p:cNvPr id="8" name="Content Placeholder 7"/>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2776637" y="1702646"/>
            <a:ext cx="6026441" cy="4138156"/>
          </a:xfrm>
        </p:spPr>
      </p:pic>
      <p:sp>
        <p:nvSpPr>
          <p:cNvPr id="9" name="TextBox 8"/>
          <p:cNvSpPr txBox="1"/>
          <p:nvPr/>
        </p:nvSpPr>
        <p:spPr>
          <a:xfrm>
            <a:off x="308521" y="1630129"/>
            <a:ext cx="2382600" cy="4524315"/>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b="1" dirty="0" smtClean="0"/>
              <a:t>Headquarters</a:t>
            </a:r>
          </a:p>
          <a:p>
            <a:pPr lvl="1"/>
            <a:endParaRPr lang="en-US" dirty="0" smtClean="0"/>
          </a:p>
          <a:p>
            <a:pPr lvl="1"/>
            <a:endParaRPr lang="en-US" dirty="0" smtClean="0"/>
          </a:p>
          <a:p>
            <a:endParaRPr lang="en-US" b="1" dirty="0" smtClean="0"/>
          </a:p>
          <a:p>
            <a:r>
              <a:rPr lang="en-US" b="1" dirty="0" smtClean="0"/>
              <a:t>Northwest</a:t>
            </a:r>
          </a:p>
          <a:p>
            <a:pPr lvl="1"/>
            <a:endParaRPr lang="en-US" dirty="0" smtClean="0"/>
          </a:p>
          <a:p>
            <a:pPr lvl="1"/>
            <a:endParaRPr lang="en-US" dirty="0" smtClean="0"/>
          </a:p>
          <a:p>
            <a:endParaRPr lang="en-US" b="1" dirty="0" smtClean="0"/>
          </a:p>
          <a:p>
            <a:r>
              <a:rPr lang="en-US" b="1" dirty="0" smtClean="0"/>
              <a:t>Western</a:t>
            </a:r>
          </a:p>
          <a:p>
            <a:pPr lvl="1"/>
            <a:endParaRPr lang="en-US" dirty="0" smtClean="0"/>
          </a:p>
          <a:p>
            <a:pPr lvl="1"/>
            <a:endParaRPr lang="en-US" dirty="0" smtClean="0"/>
          </a:p>
          <a:p>
            <a:endParaRPr lang="en-US" b="1" dirty="0" smtClean="0"/>
          </a:p>
          <a:p>
            <a:r>
              <a:rPr lang="en-US" b="1" dirty="0" smtClean="0"/>
              <a:t>Eastern</a:t>
            </a:r>
          </a:p>
          <a:p>
            <a:endParaRPr lang="en-US" b="1" dirty="0" smtClean="0"/>
          </a:p>
          <a:p>
            <a:r>
              <a:rPr lang="en-US" b="1" dirty="0"/>
              <a:t> </a:t>
            </a:r>
            <a:r>
              <a:rPr lang="en-US" b="1" dirty="0" smtClean="0"/>
              <a:t> </a:t>
            </a:r>
            <a:endParaRPr lang="en-US" dirty="0"/>
          </a:p>
          <a:p>
            <a:endParaRPr lang="en-US" dirty="0"/>
          </a:p>
        </p:txBody>
      </p:sp>
      <p:grpSp>
        <p:nvGrpSpPr>
          <p:cNvPr id="16" name="Group 15"/>
          <p:cNvGrpSpPr/>
          <p:nvPr/>
        </p:nvGrpSpPr>
        <p:grpSpPr>
          <a:xfrm>
            <a:off x="2409129" y="6089188"/>
            <a:ext cx="6102784" cy="520203"/>
            <a:chOff x="92327" y="6116904"/>
            <a:chExt cx="5181600" cy="486527"/>
          </a:xfrm>
        </p:grpSpPr>
        <p:sp>
          <p:nvSpPr>
            <p:cNvPr id="15" name="TextBox 14"/>
            <p:cNvSpPr txBox="1"/>
            <p:nvPr/>
          </p:nvSpPr>
          <p:spPr>
            <a:xfrm>
              <a:off x="92327" y="6177936"/>
              <a:ext cx="5181600" cy="345423"/>
            </a:xfrm>
            <a:prstGeom prst="rect">
              <a:avLst/>
            </a:prstGeom>
            <a:noFill/>
          </p:spPr>
          <p:txBody>
            <a:bodyPr wrap="square" rtlCol="0">
              <a:spAutoFit/>
            </a:bodyPr>
            <a:lstStyle/>
            <a:p>
              <a:r>
                <a:rPr lang="en-US" dirty="0" smtClean="0"/>
                <a:t>                  TA          Inspection        Permit         Administration</a:t>
              </a:r>
              <a:endParaRPr lang="en-US" dirty="0"/>
            </a:p>
          </p:txBody>
        </p:sp>
        <p:pic>
          <p:nvPicPr>
            <p:cNvPr id="52" name="Picture 51"/>
            <p:cNvPicPr/>
            <p:nvPr/>
          </p:nvPicPr>
          <p:blipFill>
            <a:blip r:embed="rId4" cstate="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717454" y="6125529"/>
              <a:ext cx="222489" cy="476250"/>
            </a:xfrm>
            <a:prstGeom prst="rect">
              <a:avLst/>
            </a:prstGeom>
          </p:spPr>
        </p:pic>
        <p:pic>
          <p:nvPicPr>
            <p:cNvPr id="53" name="Picture 52"/>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310399" y="6125529"/>
              <a:ext cx="208369" cy="476250"/>
            </a:xfrm>
            <a:prstGeom prst="rect">
              <a:avLst/>
            </a:prstGeom>
          </p:spPr>
        </p:pic>
        <p:pic>
          <p:nvPicPr>
            <p:cNvPr id="54" name="Picture 53"/>
            <p:cNvPicPr/>
            <p:nvPr/>
          </p:nvPicPr>
          <p:blipFill>
            <a:blip r:embed="rId4" cstate="print">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2492520" y="6118555"/>
              <a:ext cx="212579" cy="484876"/>
            </a:xfrm>
            <a:prstGeom prst="rect">
              <a:avLst/>
            </a:prstGeom>
          </p:spPr>
        </p:pic>
        <p:pic>
          <p:nvPicPr>
            <p:cNvPr id="55" name="Picture 54"/>
            <p:cNvPicPr/>
            <p:nvPr/>
          </p:nvPicPr>
          <p:blipFill>
            <a:blip r:embed="rId4" cstate="print">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3430212" y="6116904"/>
              <a:ext cx="212400" cy="484876"/>
            </a:xfrm>
            <a:prstGeom prst="rect">
              <a:avLst/>
            </a:prstGeom>
          </p:spPr>
        </p:pic>
      </p:grpSp>
      <p:pic>
        <p:nvPicPr>
          <p:cNvPr id="40" name="Picture 39"/>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164339" y="3083235"/>
            <a:ext cx="245413" cy="476250"/>
          </a:xfrm>
          <a:prstGeom prst="rect">
            <a:avLst/>
          </a:prstGeom>
        </p:spPr>
      </p:pic>
      <p:pic>
        <p:nvPicPr>
          <p:cNvPr id="41" name="Picture 40"/>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163050" y="4234364"/>
            <a:ext cx="245413" cy="476250"/>
          </a:xfrm>
          <a:prstGeom prst="rect">
            <a:avLst/>
          </a:prstGeom>
        </p:spPr>
      </p:pic>
      <p:pic>
        <p:nvPicPr>
          <p:cNvPr id="43" name="Picture 42"/>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771881" y="3083235"/>
            <a:ext cx="245413" cy="476250"/>
          </a:xfrm>
          <a:prstGeom prst="rect">
            <a:avLst/>
          </a:prstGeom>
        </p:spPr>
      </p:pic>
      <p:pic>
        <p:nvPicPr>
          <p:cNvPr id="56" name="Picture 55"/>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463488" y="3083235"/>
            <a:ext cx="245413" cy="476250"/>
          </a:xfrm>
          <a:prstGeom prst="rect">
            <a:avLst/>
          </a:prstGeom>
        </p:spPr>
      </p:pic>
      <p:pic>
        <p:nvPicPr>
          <p:cNvPr id="57" name="Picture 56"/>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825229" y="4234364"/>
            <a:ext cx="245413" cy="476250"/>
          </a:xfrm>
          <a:prstGeom prst="rect">
            <a:avLst/>
          </a:prstGeom>
        </p:spPr>
      </p:pic>
      <p:pic>
        <p:nvPicPr>
          <p:cNvPr id="59" name="Picture 58"/>
          <p:cNvPicPr/>
          <p:nvPr/>
        </p:nvPicPr>
        <p:blipFill>
          <a:blip r:embed="rId4" cstate="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513619" y="2027917"/>
            <a:ext cx="262043" cy="486374"/>
          </a:xfrm>
          <a:prstGeom prst="rect">
            <a:avLst/>
          </a:prstGeom>
        </p:spPr>
      </p:pic>
      <p:pic>
        <p:nvPicPr>
          <p:cNvPr id="60" name="Picture 59"/>
          <p:cNvPicPr/>
          <p:nvPr/>
        </p:nvPicPr>
        <p:blipFill>
          <a:blip r:embed="rId4" cstate="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826396" y="3085052"/>
            <a:ext cx="262043" cy="476250"/>
          </a:xfrm>
          <a:prstGeom prst="rect">
            <a:avLst/>
          </a:prstGeom>
        </p:spPr>
      </p:pic>
      <p:pic>
        <p:nvPicPr>
          <p:cNvPr id="61" name="Picture 60"/>
          <p:cNvPicPr/>
          <p:nvPr/>
        </p:nvPicPr>
        <p:blipFill>
          <a:blip r:embed="rId4" cstate="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504875" y="3083235"/>
            <a:ext cx="262043" cy="476250"/>
          </a:xfrm>
          <a:prstGeom prst="rect">
            <a:avLst/>
          </a:prstGeom>
        </p:spPr>
      </p:pic>
      <p:pic>
        <p:nvPicPr>
          <p:cNvPr id="62" name="Picture 61"/>
          <p:cNvPicPr/>
          <p:nvPr/>
        </p:nvPicPr>
        <p:blipFill>
          <a:blip r:embed="rId4" cstate="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504874" y="4234364"/>
            <a:ext cx="262043" cy="476250"/>
          </a:xfrm>
          <a:prstGeom prst="rect">
            <a:avLst/>
          </a:prstGeom>
        </p:spPr>
      </p:pic>
      <p:pic>
        <p:nvPicPr>
          <p:cNvPr id="63" name="Picture 62"/>
          <p:cNvPicPr/>
          <p:nvPr/>
        </p:nvPicPr>
        <p:blipFill>
          <a:blip r:embed="rId4" cstate="print">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501743" y="5302351"/>
            <a:ext cx="250371" cy="518438"/>
          </a:xfrm>
          <a:prstGeom prst="rect">
            <a:avLst/>
          </a:prstGeom>
        </p:spPr>
      </p:pic>
      <p:pic>
        <p:nvPicPr>
          <p:cNvPr id="65" name="Picture 64"/>
          <p:cNvPicPr/>
          <p:nvPr/>
        </p:nvPicPr>
        <p:blipFill>
          <a:blip r:embed="rId4" cstate="print">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820150" y="5302351"/>
            <a:ext cx="250371" cy="518438"/>
          </a:xfrm>
          <a:prstGeom prst="rect">
            <a:avLst/>
          </a:prstGeom>
        </p:spPr>
      </p:pic>
      <p:pic>
        <p:nvPicPr>
          <p:cNvPr id="66" name="Picture 65"/>
          <p:cNvPicPr/>
          <p:nvPr/>
        </p:nvPicPr>
        <p:blipFill rotWithShape="1">
          <a:blip r:embed="rId4" cstate="print">
            <a:duotone>
              <a:schemeClr val="accent5">
                <a:shade val="45000"/>
                <a:satMod val="135000"/>
              </a:schemeClr>
              <a:prstClr val="white"/>
            </a:duotone>
            <a:extLst>
              <a:ext uri="{28A0092B-C50C-407E-A947-70E740481C1C}">
                <a14:useLocalDpi xmlns:a14="http://schemas.microsoft.com/office/drawing/2010/main" val="0"/>
              </a:ext>
            </a:extLst>
          </a:blip>
          <a:srcRect l="1" r="51954"/>
          <a:stretch/>
        </p:blipFill>
        <p:spPr>
          <a:xfrm>
            <a:off x="1477839" y="5293540"/>
            <a:ext cx="115220" cy="518438"/>
          </a:xfrm>
          <a:prstGeom prst="rect">
            <a:avLst/>
          </a:prstGeom>
        </p:spPr>
      </p:pic>
      <p:pic>
        <p:nvPicPr>
          <p:cNvPr id="68" name="Picture 67"/>
          <p:cNvPicPr/>
          <p:nvPr/>
        </p:nvPicPr>
        <p:blipFill>
          <a:blip r:embed="rId4" cstate="print">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834183" y="2027917"/>
            <a:ext cx="250160" cy="492963"/>
          </a:xfrm>
          <a:prstGeom prst="rect">
            <a:avLst/>
          </a:prstGeom>
        </p:spPr>
      </p:pic>
      <p:pic>
        <p:nvPicPr>
          <p:cNvPr id="71" name="Picture 70"/>
          <p:cNvPicPr/>
          <p:nvPr/>
        </p:nvPicPr>
        <p:blipFill rotWithShape="1">
          <a:blip r:embed="rId4" cstate="print">
            <a:duotone>
              <a:schemeClr val="accent4">
                <a:shade val="45000"/>
                <a:satMod val="135000"/>
              </a:schemeClr>
              <a:prstClr val="white"/>
            </a:duotone>
            <a:extLst>
              <a:ext uri="{28A0092B-C50C-407E-A947-70E740481C1C}">
                <a14:useLocalDpi xmlns:a14="http://schemas.microsoft.com/office/drawing/2010/main" val="0"/>
              </a:ext>
            </a:extLst>
          </a:blip>
          <a:srcRect r="54109"/>
          <a:stretch/>
        </p:blipFill>
        <p:spPr>
          <a:xfrm>
            <a:off x="1489211" y="4224657"/>
            <a:ext cx="124436" cy="486508"/>
          </a:xfrm>
          <a:prstGeom prst="rect">
            <a:avLst/>
          </a:prstGeom>
        </p:spPr>
      </p:pic>
      <p:pic>
        <p:nvPicPr>
          <p:cNvPr id="75" name="Picture 74"/>
          <p:cNvPicPr/>
          <p:nvPr/>
        </p:nvPicPr>
        <p:blipFill>
          <a:blip r:embed="rId4" cstate="print">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1148835" y="2030838"/>
            <a:ext cx="250160" cy="492963"/>
          </a:xfrm>
          <a:prstGeom prst="rect">
            <a:avLst/>
          </a:prstGeom>
        </p:spPr>
      </p:pic>
      <p:pic>
        <p:nvPicPr>
          <p:cNvPr id="76" name="Picture 75"/>
          <p:cNvPicPr/>
          <p:nvPr/>
        </p:nvPicPr>
        <p:blipFill>
          <a:blip r:embed="rId4" cstate="print">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1460237" y="2027917"/>
            <a:ext cx="250160" cy="492963"/>
          </a:xfrm>
          <a:prstGeom prst="rect">
            <a:avLst/>
          </a:prstGeom>
        </p:spPr>
      </p:pic>
      <p:pic>
        <p:nvPicPr>
          <p:cNvPr id="77" name="Picture 76"/>
          <p:cNvPicPr/>
          <p:nvPr/>
        </p:nvPicPr>
        <p:blipFill>
          <a:blip r:embed="rId4" cstate="print">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1781486" y="2029809"/>
            <a:ext cx="250160" cy="492963"/>
          </a:xfrm>
          <a:prstGeom prst="rect">
            <a:avLst/>
          </a:prstGeom>
        </p:spPr>
      </p:pic>
      <p:pic>
        <p:nvPicPr>
          <p:cNvPr id="78" name="Picture 77"/>
          <p:cNvPicPr/>
          <p:nvPr/>
        </p:nvPicPr>
        <p:blipFill>
          <a:blip r:embed="rId4" cstate="print">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2092380" y="2030991"/>
            <a:ext cx="250160" cy="492963"/>
          </a:xfrm>
          <a:prstGeom prst="rect">
            <a:avLst/>
          </a:prstGeom>
        </p:spPr>
      </p:pic>
      <p:pic>
        <p:nvPicPr>
          <p:cNvPr id="79" name="Picture 78"/>
          <p:cNvPicPr/>
          <p:nvPr/>
        </p:nvPicPr>
        <p:blipFill rotWithShape="1">
          <a:blip r:embed="rId4" cstate="print">
            <a:duotone>
              <a:schemeClr val="accent4">
                <a:shade val="45000"/>
                <a:satMod val="135000"/>
              </a:schemeClr>
              <a:prstClr val="white"/>
            </a:duotone>
            <a:extLst>
              <a:ext uri="{28A0092B-C50C-407E-A947-70E740481C1C}">
                <a14:useLocalDpi xmlns:a14="http://schemas.microsoft.com/office/drawing/2010/main" val="0"/>
              </a:ext>
            </a:extLst>
          </a:blip>
          <a:srcRect r="54109"/>
          <a:stretch/>
        </p:blipFill>
        <p:spPr>
          <a:xfrm>
            <a:off x="2093000" y="3083235"/>
            <a:ext cx="124436" cy="486508"/>
          </a:xfrm>
          <a:prstGeom prst="rect">
            <a:avLst/>
          </a:prstGeom>
        </p:spPr>
      </p:pic>
      <p:pic>
        <p:nvPicPr>
          <p:cNvPr id="80" name="Picture 7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837986" y="2813396"/>
            <a:ext cx="381000" cy="581186"/>
          </a:xfrm>
          <a:prstGeom prst="rect">
            <a:avLst/>
          </a:prstGeom>
        </p:spPr>
      </p:pic>
      <p:pic>
        <p:nvPicPr>
          <p:cNvPr id="81" name="Picture 8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219698" y="3528344"/>
            <a:ext cx="381000" cy="581186"/>
          </a:xfrm>
          <a:prstGeom prst="rect">
            <a:avLst/>
          </a:prstGeom>
        </p:spPr>
      </p:pic>
      <p:pic>
        <p:nvPicPr>
          <p:cNvPr id="82" name="Picture 8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89163" y="2127001"/>
            <a:ext cx="381000" cy="581186"/>
          </a:xfrm>
          <a:prstGeom prst="rect">
            <a:avLst/>
          </a:prstGeom>
        </p:spPr>
      </p:pic>
      <p:pic>
        <p:nvPicPr>
          <p:cNvPr id="83" name="Picture 8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239000" y="2127001"/>
            <a:ext cx="381000" cy="581186"/>
          </a:xfrm>
          <a:prstGeom prst="rect">
            <a:avLst/>
          </a:prstGeom>
        </p:spPr>
      </p:pic>
      <p:pic>
        <p:nvPicPr>
          <p:cNvPr id="84" name="Picture 8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53196" y="3528344"/>
            <a:ext cx="381000" cy="581186"/>
          </a:xfrm>
          <a:prstGeom prst="rect">
            <a:avLst/>
          </a:prstGeom>
        </p:spPr>
      </p:pic>
      <p:pic>
        <p:nvPicPr>
          <p:cNvPr id="44" name="Picture 43"/>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158244" y="5301800"/>
            <a:ext cx="245413" cy="507276"/>
          </a:xfrm>
          <a:prstGeom prst="rect">
            <a:avLst/>
          </a:prstGeom>
        </p:spPr>
      </p:pic>
      <p:pic>
        <p:nvPicPr>
          <p:cNvPr id="45" name="Picture 44"/>
          <p:cNvPicPr/>
          <p:nvPr/>
        </p:nvPicPr>
        <p:blipFill rotWithShape="1">
          <a:blip r:embed="rId4" cstate="print">
            <a:duotone>
              <a:schemeClr val="accent4">
                <a:shade val="45000"/>
                <a:satMod val="135000"/>
              </a:schemeClr>
              <a:prstClr val="white"/>
            </a:duotone>
            <a:extLst>
              <a:ext uri="{28A0092B-C50C-407E-A947-70E740481C1C}">
                <a14:useLocalDpi xmlns:a14="http://schemas.microsoft.com/office/drawing/2010/main" val="0"/>
              </a:ext>
            </a:extLst>
          </a:blip>
          <a:srcRect r="54109"/>
          <a:stretch/>
        </p:blipFill>
        <p:spPr>
          <a:xfrm>
            <a:off x="1684953" y="5293540"/>
            <a:ext cx="108408" cy="515536"/>
          </a:xfrm>
          <a:prstGeom prst="rect">
            <a:avLst/>
          </a:prstGeom>
        </p:spPr>
      </p:pic>
    </p:spTree>
    <p:extLst>
      <p:ext uri="{BB962C8B-B14F-4D97-AF65-F5344CB8AC3E}">
        <p14:creationId xmlns:p14="http://schemas.microsoft.com/office/powerpoint/2010/main" val="41234152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84791" y="381000"/>
            <a:ext cx="8077200" cy="914400"/>
          </a:xfrm>
          <a:solidFill>
            <a:srgbClr val="439777"/>
          </a:solidFill>
        </p:spPr>
        <p:txBody>
          <a:bodyPr/>
          <a:lstStyle/>
          <a:p>
            <a:pPr eaLnBrk="1" hangingPunct="1"/>
            <a:r>
              <a:rPr lang="en-US" altLang="en-US" sz="2800" dirty="0" smtClean="0">
                <a:solidFill>
                  <a:schemeClr val="bg1"/>
                </a:solidFill>
                <a:latin typeface="Arial" panose="020B0604020202020204" pitchFamily="34" charset="0"/>
                <a:cs typeface="Arial" panose="020B0604020202020204" pitchFamily="34" charset="0"/>
              </a:rPr>
              <a:t>Proposed Hazardous Waste Fee Increases</a:t>
            </a:r>
          </a:p>
        </p:txBody>
      </p:sp>
      <p:sp>
        <p:nvSpPr>
          <p:cNvPr id="3" name="Subtitle 2">
            <a:extLst>
              <a:ext uri="{FF2B5EF4-FFF2-40B4-BE49-F238E27FC236}">
                <a16:creationId xmlns:a16="http://schemas.microsoft.com/office/drawing/2014/main" id="{39AD7AF8-9A49-4860-B339-55D50F46865E}"/>
              </a:ext>
            </a:extLst>
          </p:cNvPr>
          <p:cNvSpPr>
            <a:spLocks noGrp="1"/>
          </p:cNvSpPr>
          <p:nvPr>
            <p:ph type="subTitle" idx="1"/>
          </p:nvPr>
        </p:nvSpPr>
        <p:spPr>
          <a:xfrm>
            <a:off x="609600" y="2362200"/>
            <a:ext cx="7543800" cy="3429000"/>
          </a:xfrm>
        </p:spPr>
        <p:txBody>
          <a:bodyPr rtlCol="0">
            <a:normAutofit/>
          </a:bodyPr>
          <a:lstStyle/>
          <a:p>
            <a:pPr eaLnBrk="1" fontAlgn="auto" hangingPunct="1">
              <a:spcAft>
                <a:spcPts val="0"/>
              </a:spcAft>
              <a:defRPr/>
            </a:pPr>
            <a:endParaRPr lang="en-US" sz="3600" dirty="0">
              <a:latin typeface="Arial" pitchFamily="34" charset="0"/>
              <a:cs typeface="Arial" pitchFamily="34" charset="0"/>
            </a:endParaRPr>
          </a:p>
          <a:p>
            <a:pPr eaLnBrk="1" fontAlgn="auto" hangingPunct="1">
              <a:spcAft>
                <a:spcPts val="0"/>
              </a:spcAft>
              <a:defRPr/>
            </a:pPr>
            <a:endParaRPr lang="en-US" sz="3600" dirty="0">
              <a:latin typeface="Arial" pitchFamily="34" charset="0"/>
              <a:cs typeface="Arial" pitchFamily="34" charset="0"/>
            </a:endParaRPr>
          </a:p>
          <a:p>
            <a:pPr algn="r" eaLnBrk="1" fontAlgn="auto" hangingPunct="1">
              <a:spcAft>
                <a:spcPts val="0"/>
              </a:spcAft>
              <a:defRPr/>
            </a:pPr>
            <a:endParaRPr lang="en-US" sz="3600" dirty="0">
              <a:latin typeface="Arial" pitchFamily="34" charset="0"/>
              <a:cs typeface="Arial" pitchFamily="34" charset="0"/>
            </a:endParaRPr>
          </a:p>
          <a:p>
            <a:pPr algn="r" eaLnBrk="1" fontAlgn="auto" hangingPunct="1">
              <a:spcAft>
                <a:spcPts val="0"/>
              </a:spcAft>
              <a:defRPr/>
            </a:pPr>
            <a:endParaRPr lang="en-US" sz="2800" dirty="0">
              <a:latin typeface="Arial" pitchFamily="34" charset="0"/>
              <a:cs typeface="Arial" pitchFamily="34" charset="0"/>
            </a:endParaRPr>
          </a:p>
          <a:p>
            <a:pPr algn="r" eaLnBrk="1" fontAlgn="auto" hangingPunct="1">
              <a:lnSpc>
                <a:spcPct val="110000"/>
              </a:lnSpc>
              <a:spcBef>
                <a:spcPts val="0"/>
              </a:spcBef>
              <a:spcAft>
                <a:spcPts val="0"/>
              </a:spcAft>
              <a:defRPr/>
            </a:pPr>
            <a:endParaRPr lang="en-US" sz="2800" dirty="0">
              <a:latin typeface="Arial" pitchFamily="34" charset="0"/>
              <a:cs typeface="Arial" pitchFamily="34" charset="0"/>
            </a:endParaRPr>
          </a:p>
        </p:txBody>
      </p:sp>
      <p:sp>
        <p:nvSpPr>
          <p:cNvPr id="4" name="Rectangle 3">
            <a:extLst>
              <a:ext uri="{FF2B5EF4-FFF2-40B4-BE49-F238E27FC236}">
                <a16:creationId xmlns:a16="http://schemas.microsoft.com/office/drawing/2014/main" id="{BD25B297-93A3-47A5-BC31-933CBC81F9B2}"/>
              </a:ext>
            </a:extLst>
          </p:cNvPr>
          <p:cNvSpPr/>
          <p:nvPr/>
        </p:nvSpPr>
        <p:spPr>
          <a:xfrm>
            <a:off x="-28074" y="6286351"/>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US" sz="1000" dirty="0">
                <a:latin typeface="Arial" pitchFamily="34" charset="0"/>
                <a:cs typeface="Arial" pitchFamily="34" charset="0"/>
              </a:rPr>
              <a:t>    </a:t>
            </a:r>
            <a:r>
              <a:rPr lang="en-US" sz="1000" dirty="0" smtClean="0">
                <a:latin typeface="Arial" pitchFamily="34" charset="0"/>
                <a:cs typeface="Arial" pitchFamily="34" charset="0"/>
              </a:rPr>
              <a:t>David Livengood   |  </a:t>
            </a:r>
            <a:r>
              <a:rPr lang="en-US" sz="1000" dirty="0">
                <a:latin typeface="Arial" pitchFamily="34" charset="0"/>
                <a:cs typeface="Arial" pitchFamily="34" charset="0"/>
              </a:rPr>
              <a:t>Oregon Department of Environmental Quality</a:t>
            </a:r>
            <a:endParaRPr lang="en-US" sz="1200" dirty="0">
              <a:latin typeface="Arial" pitchFamily="34" charset="0"/>
              <a:cs typeface="Arial" pitchFamily="34" charset="0"/>
            </a:endParaRPr>
          </a:p>
        </p:txBody>
      </p:sp>
      <p:pic>
        <p:nvPicPr>
          <p:cNvPr id="5125" name="Picture 4" descr="Logo Color RegularSM.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458200" y="6019800"/>
            <a:ext cx="320675" cy="7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5"/>
          <p:cNvSpPr>
            <a:spLocks noChangeArrowheads="1"/>
          </p:cNvSpPr>
          <p:nvPr/>
        </p:nvSpPr>
        <p:spPr bwMode="auto">
          <a:xfrm>
            <a:off x="685800" y="1600200"/>
            <a:ext cx="8229600" cy="35855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1800" b="1" dirty="0" smtClean="0"/>
          </a:p>
          <a:p>
            <a:pPr algn="ctr">
              <a:spcBef>
                <a:spcPct val="0"/>
              </a:spcBef>
              <a:buNone/>
            </a:pPr>
            <a:endParaRPr lang="en-US" altLang="en-US" sz="2800" b="1" dirty="0" smtClean="0"/>
          </a:p>
          <a:p>
            <a:pPr algn="ctr">
              <a:spcBef>
                <a:spcPct val="0"/>
              </a:spcBef>
              <a:buNone/>
            </a:pPr>
            <a:r>
              <a:rPr lang="en-US" altLang="en-US" sz="2800" b="1" dirty="0" smtClean="0"/>
              <a:t>Today’s Fee Increase Proposal:</a:t>
            </a:r>
          </a:p>
          <a:p>
            <a:pPr algn="ctr">
              <a:spcBef>
                <a:spcPct val="0"/>
              </a:spcBef>
              <a:buNone/>
            </a:pPr>
            <a:endParaRPr lang="en-US" altLang="en-US" sz="1400" b="1" dirty="0" smtClean="0"/>
          </a:p>
          <a:p>
            <a:pPr algn="ctr">
              <a:spcBef>
                <a:spcPct val="0"/>
              </a:spcBef>
              <a:buNone/>
            </a:pPr>
            <a:endParaRPr lang="en-US" altLang="en-US" sz="2800" b="1" dirty="0"/>
          </a:p>
          <a:p>
            <a:pPr marL="342900" indent="-342900" eaLnBrk="1" hangingPunct="1">
              <a:spcBef>
                <a:spcPct val="0"/>
              </a:spcBef>
              <a:spcAft>
                <a:spcPts val="600"/>
              </a:spcAft>
              <a:buFont typeface="Wingdings" panose="05000000000000000000" pitchFamily="2" charset="2"/>
              <a:buChar char="§"/>
            </a:pPr>
            <a:r>
              <a:rPr lang="en-US" altLang="en-US" sz="2400" b="1" dirty="0" smtClean="0"/>
              <a:t>Generator </a:t>
            </a:r>
            <a:r>
              <a:rPr lang="en-US" altLang="en-US" sz="2400" b="1" dirty="0" smtClean="0"/>
              <a:t>Fees: </a:t>
            </a:r>
            <a:r>
              <a:rPr lang="en-US" altLang="en-US" sz="2400" dirty="0" smtClean="0"/>
              <a:t>Phased in from 2019 to </a:t>
            </a:r>
            <a:r>
              <a:rPr lang="en-US" altLang="en-US" sz="2400" dirty="0" smtClean="0"/>
              <a:t>2024</a:t>
            </a:r>
          </a:p>
          <a:p>
            <a:pPr marL="342900" indent="-342900" eaLnBrk="1" hangingPunct="1">
              <a:spcBef>
                <a:spcPct val="0"/>
              </a:spcBef>
              <a:spcAft>
                <a:spcPts val="600"/>
              </a:spcAft>
              <a:buFont typeface="Wingdings" panose="05000000000000000000" pitchFamily="2" charset="2"/>
              <a:buChar char="§"/>
            </a:pPr>
            <a:endParaRPr lang="en-US" altLang="en-US" sz="2400" dirty="0" smtClean="0"/>
          </a:p>
          <a:p>
            <a:pPr marL="342900" indent="-342900" eaLnBrk="1" hangingPunct="1">
              <a:spcBef>
                <a:spcPct val="0"/>
              </a:spcBef>
              <a:spcAft>
                <a:spcPts val="600"/>
              </a:spcAft>
              <a:buFont typeface="Wingdings" panose="05000000000000000000" pitchFamily="2" charset="2"/>
              <a:buChar char="§"/>
            </a:pPr>
            <a:r>
              <a:rPr lang="en-US" altLang="en-US" sz="2400" b="1" dirty="0" smtClean="0"/>
              <a:t>Permitting Fees: </a:t>
            </a:r>
            <a:r>
              <a:rPr lang="en-US" altLang="en-US" sz="2400" dirty="0" smtClean="0"/>
              <a:t>One increase in 2019</a:t>
            </a:r>
            <a:endParaRPr lang="en-US" altLang="en-US" sz="2400" dirty="0"/>
          </a:p>
          <a:p>
            <a:pPr eaLnBrk="1" hangingPunct="1">
              <a:spcBef>
                <a:spcPct val="0"/>
              </a:spcBef>
              <a:spcAft>
                <a:spcPts val="600"/>
              </a:spcAft>
              <a:buFontTx/>
              <a:buNone/>
            </a:pPr>
            <a:endParaRPr lang="en-US" altLang="en-US" sz="2400" dirty="0"/>
          </a:p>
        </p:txBody>
      </p:sp>
    </p:spTree>
    <p:extLst>
      <p:ext uri="{BB962C8B-B14F-4D97-AF65-F5344CB8AC3E}">
        <p14:creationId xmlns:p14="http://schemas.microsoft.com/office/powerpoint/2010/main" val="10237335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ctrTitle"/>
          </p:nvPr>
        </p:nvSpPr>
        <p:spPr>
          <a:xfrm>
            <a:off x="541337" y="275431"/>
            <a:ext cx="8077200" cy="914400"/>
          </a:xfrm>
          <a:solidFill>
            <a:srgbClr val="439777"/>
          </a:solidFill>
        </p:spPr>
        <p:txBody>
          <a:bodyPr/>
          <a:lstStyle/>
          <a:p>
            <a:pPr eaLnBrk="1" hangingPunct="1"/>
            <a:r>
              <a:rPr lang="en-US" altLang="en-US" sz="2800" dirty="0" smtClean="0">
                <a:solidFill>
                  <a:schemeClr val="bg1"/>
                </a:solidFill>
                <a:latin typeface="Arial" panose="020B0604020202020204" pitchFamily="34" charset="0"/>
                <a:cs typeface="Arial" panose="020B0604020202020204" pitchFamily="34" charset="0"/>
              </a:rPr>
              <a:t>Proposed HW Generator Fee Increases </a:t>
            </a:r>
          </a:p>
        </p:txBody>
      </p:sp>
      <p:sp>
        <p:nvSpPr>
          <p:cNvPr id="4" name="Rectangle 3">
            <a:extLst>
              <a:ext uri="{FF2B5EF4-FFF2-40B4-BE49-F238E27FC236}">
                <a16:creationId xmlns:a16="http://schemas.microsoft.com/office/drawing/2014/main" id="{F94E4DE3-3445-4D7E-B322-49860B3509DC}"/>
              </a:ext>
            </a:extLst>
          </p:cNvPr>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    </a:t>
            </a:r>
            <a:r>
              <a:rPr kumimoji="0" lang="en-US" sz="1000" b="0" i="0" u="none" strike="noStrike" kern="1200" cap="none" spc="0" normalizeH="0" baseline="0" noProof="0" dirty="0" smtClean="0">
                <a:ln>
                  <a:noFill/>
                </a:ln>
                <a:solidFill>
                  <a:prstClr val="white"/>
                </a:solidFill>
                <a:effectLst/>
                <a:uLnTx/>
                <a:uFillTx/>
                <a:latin typeface="Arial" pitchFamily="34" charset="0"/>
                <a:ea typeface="+mn-ea"/>
                <a:cs typeface="Arial" pitchFamily="34" charset="0"/>
              </a:rPr>
              <a:t>Jeannette </a:t>
            </a:r>
            <a:r>
              <a:rPr kumimoji="0" lang="en-US" sz="1000" b="0" i="0" u="none" strike="noStrike" kern="1200" cap="none" spc="0" normalizeH="0" baseline="0" noProof="0" dirty="0" err="1" smtClean="0">
                <a:ln>
                  <a:noFill/>
                </a:ln>
                <a:solidFill>
                  <a:prstClr val="white"/>
                </a:solidFill>
                <a:effectLst/>
                <a:uLnTx/>
                <a:uFillTx/>
                <a:latin typeface="Arial" pitchFamily="34" charset="0"/>
                <a:ea typeface="+mn-ea"/>
                <a:cs typeface="Arial" pitchFamily="34" charset="0"/>
              </a:rPr>
              <a:t>Acomb</a:t>
            </a:r>
            <a:r>
              <a:rPr kumimoji="0" lang="en-US" sz="1000" b="0" i="0" u="none" strike="noStrike" kern="1200" cap="none" spc="0" normalizeH="0" baseline="0" noProof="0" dirty="0" smtClean="0">
                <a:ln>
                  <a:noFill/>
                </a:ln>
                <a:solidFill>
                  <a:prstClr val="white"/>
                </a:solidFill>
                <a:effectLst/>
                <a:uLnTx/>
                <a:uFillTx/>
                <a:latin typeface="Arial" pitchFamily="34" charset="0"/>
                <a:ea typeface="+mn-ea"/>
                <a:cs typeface="Arial" pitchFamily="34" charset="0"/>
              </a:rPr>
              <a:t>  |  </a:t>
            </a:r>
            <a:r>
              <a:rPr kumimoji="0" lang="en-US" sz="1000" b="0" i="0" u="none" strike="noStrike" kern="1200" cap="none" spc="0" normalizeH="0" baseline="0" noProof="0" dirty="0" smtClean="0">
                <a:ln>
                  <a:noFill/>
                </a:ln>
                <a:solidFill>
                  <a:prstClr val="white"/>
                </a:solidFill>
                <a:effectLst/>
                <a:uLnTx/>
                <a:uFillTx/>
                <a:latin typeface="Arial" pitchFamily="34" charset="0"/>
                <a:ea typeface="+mn-ea"/>
                <a:cs typeface="Arial" pitchFamily="34" charset="0"/>
              </a:rPr>
              <a:t>Oregon </a:t>
            </a:r>
            <a:r>
              <a:rPr kumimoji="0" lang="en-US" sz="10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Department of Environmental Quality</a:t>
            </a:r>
            <a:endParaRPr kumimoji="0" lang="en-US" sz="12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pic>
        <p:nvPicPr>
          <p:cNvPr id="7173" name="Picture 4" descr="Logo Color RegularSM.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458200" y="6019800"/>
            <a:ext cx="320675" cy="7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Rectangle 5"/>
          <p:cNvSpPr>
            <a:spLocks noChangeArrowheads="1"/>
          </p:cNvSpPr>
          <p:nvPr/>
        </p:nvSpPr>
        <p:spPr bwMode="auto">
          <a:xfrm>
            <a:off x="685800" y="1752600"/>
            <a:ext cx="75438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ts val="600"/>
              </a:spcAft>
              <a:buClrTx/>
              <a:buSzTx/>
              <a:buFontTx/>
              <a:buNone/>
              <a:tabLst/>
              <a:defRPr/>
            </a:pPr>
            <a:endParaRPr kumimoji="0" lang="en-US" altLang="en-US" sz="1800" b="0" i="0" u="none" strike="noStrike" kern="1200" cap="none" spc="0" normalizeH="0" baseline="0" noProof="0" dirty="0" smtClean="0">
              <a:ln>
                <a:noFill/>
              </a:ln>
              <a:solidFill>
                <a:srgbClr val="FF0000"/>
              </a:solidFill>
              <a:effectLst/>
              <a:uLnTx/>
              <a:uFillTx/>
              <a:latin typeface="Calibri" panose="020F050202020403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ts val="600"/>
              </a:spcAft>
              <a:buClrTx/>
              <a:buSzTx/>
              <a:buFontTx/>
              <a:buNone/>
              <a:tabLst/>
              <a:defRPr/>
            </a:pPr>
            <a:endParaRPr kumimoji="0" lang="en-US" altLang="en-US" sz="1800" b="0" i="0" u="none" strike="noStrike" kern="1200" cap="none" spc="0" normalizeH="0" baseline="0" noProof="0" dirty="0" smtClean="0">
              <a:ln>
                <a:noFill/>
              </a:ln>
              <a:solidFill>
                <a:srgbClr val="FF0000"/>
              </a:solidFill>
              <a:effectLst/>
              <a:uLnTx/>
              <a:uFillTx/>
              <a:latin typeface="Calibri" panose="020F050202020403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ts val="600"/>
              </a:spcAft>
              <a:buClrTx/>
              <a:buSzTx/>
              <a:buFont typeface="Wingdings" panose="05000000000000000000" pitchFamily="2" charset="2"/>
              <a:buChar char="Ø"/>
              <a:tabLst/>
              <a:defRPr/>
            </a:pPr>
            <a:endParaRPr kumimoji="0" lang="en-US" altLang="en-US" sz="1800" b="0" i="0" u="none" strike="noStrike" kern="1200" cap="none" spc="0" normalizeH="0" baseline="0" noProof="0" dirty="0" smtClean="0">
              <a:ln>
                <a:noFill/>
              </a:ln>
              <a:solidFill>
                <a:srgbClr val="FF0000"/>
              </a:solidFill>
              <a:effectLst/>
              <a:uLnTx/>
              <a:uFillTx/>
              <a:latin typeface="Calibri" panose="020F050202020403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ts val="600"/>
              </a:spcAft>
              <a:buClrTx/>
              <a:buSzTx/>
              <a:buFont typeface="Wingdings" panose="05000000000000000000" pitchFamily="2" charset="2"/>
              <a:buChar char="Ø"/>
              <a:tabLst/>
              <a:defRPr/>
            </a:pPr>
            <a:endParaRPr kumimoji="0" lang="en-US" altLang="en-US" sz="1800" b="0" i="0" u="none" strike="noStrike" kern="1200" cap="none" spc="0" normalizeH="0" baseline="0" noProof="0" dirty="0" smtClean="0">
              <a:ln>
                <a:noFill/>
              </a:ln>
              <a:solidFill>
                <a:srgbClr val="FF0000"/>
              </a:solidFill>
              <a:effectLst/>
              <a:uLnTx/>
              <a:uFillTx/>
              <a:latin typeface="Calibri" panose="020F0502020204030204" pitchFamily="34" charset="0"/>
              <a:ea typeface="+mn-ea"/>
              <a:cs typeface="Arial" panose="020B0604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412498291"/>
              </p:ext>
            </p:extLst>
          </p:nvPr>
        </p:nvGraphicFramePr>
        <p:xfrm>
          <a:off x="541337" y="1524000"/>
          <a:ext cx="8077199" cy="4045193"/>
        </p:xfrm>
        <a:graphic>
          <a:graphicData uri="http://schemas.openxmlformats.org/drawingml/2006/table">
            <a:tbl>
              <a:tblPr firstRow="1" bandRow="1">
                <a:tableStyleId>{5C22544A-7EE6-4342-B048-85BDC9FD1C3A}</a:tableStyleId>
              </a:tblPr>
              <a:tblGrid>
                <a:gridCol w="3328870">
                  <a:extLst>
                    <a:ext uri="{9D8B030D-6E8A-4147-A177-3AD203B41FA5}">
                      <a16:colId xmlns:a16="http://schemas.microsoft.com/office/drawing/2014/main" val="2368349835"/>
                    </a:ext>
                  </a:extLst>
                </a:gridCol>
                <a:gridCol w="2174177">
                  <a:extLst>
                    <a:ext uri="{9D8B030D-6E8A-4147-A177-3AD203B41FA5}">
                      <a16:colId xmlns:a16="http://schemas.microsoft.com/office/drawing/2014/main" val="856286081"/>
                    </a:ext>
                  </a:extLst>
                </a:gridCol>
                <a:gridCol w="2574152">
                  <a:extLst>
                    <a:ext uri="{9D8B030D-6E8A-4147-A177-3AD203B41FA5}">
                      <a16:colId xmlns:a16="http://schemas.microsoft.com/office/drawing/2014/main" val="288871500"/>
                    </a:ext>
                  </a:extLst>
                </a:gridCol>
              </a:tblGrid>
              <a:tr h="152400">
                <a:tc gridSpan="3">
                  <a:txBody>
                    <a:bodyPr/>
                    <a:lstStyle/>
                    <a:p>
                      <a:endParaRPr lang="en-ZW"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39777"/>
                    </a:solidFill>
                  </a:tcPr>
                </a:tc>
                <a:tc hMerge="1">
                  <a:txBody>
                    <a:bodyPr/>
                    <a:lstStyle/>
                    <a:p>
                      <a:endParaRPr lang="en-ZW"/>
                    </a:p>
                  </a:txBody>
                  <a:tcPr/>
                </a:tc>
                <a:tc hMerge="1">
                  <a:txBody>
                    <a:bodyPr/>
                    <a:lstStyle/>
                    <a:p>
                      <a:endParaRPr lang="en-ZW"/>
                    </a:p>
                  </a:txBody>
                  <a:tcPr/>
                </a:tc>
                <a:extLst>
                  <a:ext uri="{0D108BD9-81ED-4DB2-BD59-A6C34878D82A}">
                    <a16:rowId xmlns:a16="http://schemas.microsoft.com/office/drawing/2014/main" val="2461454031"/>
                  </a:ext>
                </a:extLst>
              </a:tr>
              <a:tr h="53340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1" i="0" u="none" strike="noStrike" cap="none" normalizeH="0" baseline="0" dirty="0">
                          <a:ln>
                            <a:noFill/>
                          </a:ln>
                          <a:solidFill>
                            <a:schemeClr val="tx1"/>
                          </a:solidFill>
                          <a:effectLst/>
                          <a:latin typeface="+mj-lt"/>
                          <a:cs typeface="Calibri" panose="020F0502020204030204" pitchFamily="34" charset="0"/>
                        </a:rPr>
                        <a:t>Fee </a:t>
                      </a:r>
                      <a:r>
                        <a:rPr kumimoji="0" lang="en-US" altLang="en-US" sz="1800" b="1" i="0" u="none" strike="noStrike" cap="none" normalizeH="0" baseline="0" dirty="0" smtClean="0">
                          <a:ln>
                            <a:noFill/>
                          </a:ln>
                          <a:solidFill>
                            <a:schemeClr val="tx1"/>
                          </a:solidFill>
                          <a:effectLst/>
                          <a:latin typeface="+mj-lt"/>
                          <a:cs typeface="Calibri" panose="020F0502020204030204" pitchFamily="34" charset="0"/>
                        </a:rPr>
                        <a:t>Category</a:t>
                      </a:r>
                      <a:endParaRPr kumimoji="0" lang="en-US" altLang="en-US" sz="1800" b="1"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1EB"/>
                    </a:solid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1" i="0" u="none" strike="noStrike" cap="none" normalizeH="0" baseline="0" dirty="0">
                          <a:ln>
                            <a:noFill/>
                          </a:ln>
                          <a:solidFill>
                            <a:schemeClr val="tx1"/>
                          </a:solidFill>
                          <a:effectLst/>
                          <a:latin typeface="+mj-lt"/>
                          <a:cs typeface="Calibri" panose="020F0502020204030204" pitchFamily="34" charset="0"/>
                        </a:rPr>
                        <a:t>Current Fees</a:t>
                      </a: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1EB"/>
                    </a:solidFill>
                  </a:tcPr>
                </a:tc>
                <a:tc>
                  <a:txBody>
                    <a:bodyPr/>
                    <a:lstStyle/>
                    <a:p>
                      <a:pPr marL="0" marR="0" lvl="0" indent="0" algn="ctr" defTabSz="914400" rtl="0" eaLnBrk="1" fontAlgn="base" latinLnBrk="0" hangingPunct="1">
                        <a:lnSpc>
                          <a:spcPct val="100000"/>
                        </a:lnSpc>
                        <a:spcBef>
                          <a:spcPct val="0"/>
                        </a:spcBef>
                        <a:spcAft>
                          <a:spcPts val="0"/>
                        </a:spcAft>
                        <a:buClrTx/>
                        <a:buSzTx/>
                        <a:buFontTx/>
                        <a:buNone/>
                        <a:tabLst/>
                      </a:pPr>
                      <a:r>
                        <a:rPr kumimoji="0" lang="en-US" altLang="en-US" sz="1800" b="1" i="0" u="none" strike="noStrike" cap="none" normalizeH="0" baseline="0" dirty="0" smtClean="0">
                          <a:ln>
                            <a:noFill/>
                          </a:ln>
                          <a:solidFill>
                            <a:schemeClr val="tx1"/>
                          </a:solidFill>
                          <a:effectLst/>
                          <a:latin typeface="+mj-lt"/>
                          <a:cs typeface="Calibri" panose="020F0502020204030204" pitchFamily="34" charset="0"/>
                        </a:rPr>
                        <a:t>3-year Phase-in</a:t>
                      </a:r>
                    </a:p>
                    <a:p>
                      <a:pPr marL="0" marR="0" lvl="0" indent="0" algn="ctr" defTabSz="914400" rtl="0" eaLnBrk="1" fontAlgn="base" latinLnBrk="0" hangingPunct="1">
                        <a:lnSpc>
                          <a:spcPct val="100000"/>
                        </a:lnSpc>
                        <a:spcBef>
                          <a:spcPct val="0"/>
                        </a:spcBef>
                        <a:spcAft>
                          <a:spcPts val="0"/>
                        </a:spcAft>
                        <a:buClrTx/>
                        <a:buSzTx/>
                        <a:buFontTx/>
                        <a:buNone/>
                        <a:tabLst/>
                      </a:pPr>
                      <a:r>
                        <a:rPr kumimoji="0" lang="en-US" altLang="en-US" sz="1800" b="1" i="0" u="none" strike="noStrike" cap="none" normalizeH="0" baseline="0" dirty="0" smtClean="0">
                          <a:ln>
                            <a:noFill/>
                          </a:ln>
                          <a:solidFill>
                            <a:schemeClr val="tx1"/>
                          </a:solidFill>
                          <a:effectLst/>
                          <a:latin typeface="+mj-lt"/>
                          <a:cs typeface="Calibri" panose="020F0502020204030204" pitchFamily="34" charset="0"/>
                        </a:rPr>
                        <a:t>Final 2021 Increase</a:t>
                      </a:r>
                      <a:endParaRPr kumimoji="0" lang="en-US" altLang="en-US" sz="1800" b="1"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1EB"/>
                    </a:solidFill>
                  </a:tcPr>
                </a:tc>
                <a:extLst>
                  <a:ext uri="{0D108BD9-81ED-4DB2-BD59-A6C34878D82A}">
                    <a16:rowId xmlns:a16="http://schemas.microsoft.com/office/drawing/2014/main" val="3183237961"/>
                  </a:ext>
                </a:extLst>
              </a:tr>
              <a:tr h="352033">
                <a:tc gridSpan="3">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en-US" altLang="en-US" sz="1800" b="1" i="0" u="none" strike="noStrike" cap="none" normalizeH="0" baseline="0" dirty="0">
                          <a:ln>
                            <a:noFill/>
                          </a:ln>
                          <a:solidFill>
                            <a:schemeClr val="tx1"/>
                          </a:solidFill>
                          <a:effectLst/>
                          <a:latin typeface="+mj-lt"/>
                          <a:cs typeface="Calibri" panose="020F0502020204030204" pitchFamily="34" charset="0"/>
                        </a:rPr>
                        <a:t>   </a:t>
                      </a:r>
                      <a:r>
                        <a:rPr kumimoji="0" lang="en-US" altLang="en-US" sz="1800" b="1" i="0" u="none" strike="noStrike" cap="none" normalizeH="0" baseline="0" dirty="0" smtClean="0">
                          <a:ln>
                            <a:noFill/>
                          </a:ln>
                          <a:solidFill>
                            <a:schemeClr val="tx1"/>
                          </a:solidFill>
                          <a:effectLst/>
                          <a:latin typeface="+mj-lt"/>
                          <a:cs typeface="Calibri" panose="020F0502020204030204" pitchFamily="34" charset="0"/>
                        </a:rPr>
                        <a:t>Annual Generator Fees</a:t>
                      </a:r>
                      <a:endParaRPr kumimoji="0" lang="en-US" altLang="en-US" sz="1800" b="1"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1EB"/>
                    </a:solidFill>
                  </a:tcPr>
                </a:tc>
                <a:tc hMerge="1">
                  <a:txBody>
                    <a:bodyPr/>
                    <a:lstStyle/>
                    <a:p>
                      <a:endParaRPr lang="en-ZW"/>
                    </a:p>
                  </a:txBody>
                  <a:tcPr/>
                </a:tc>
                <a:tc hMerge="1">
                  <a:txBody>
                    <a:bodyPr/>
                    <a:lstStyle/>
                    <a:p>
                      <a:endParaRPr lang="en-ZW"/>
                    </a:p>
                  </a:txBody>
                  <a:tcPr/>
                </a:tc>
                <a:extLst>
                  <a:ext uri="{0D108BD9-81ED-4DB2-BD59-A6C34878D82A}">
                    <a16:rowId xmlns:a16="http://schemas.microsoft.com/office/drawing/2014/main" val="170054923"/>
                  </a:ext>
                </a:extLst>
              </a:tr>
              <a:tr h="370840">
                <a:tc>
                  <a:txBody>
                    <a:bodyPr/>
                    <a:lstStyle/>
                    <a:p>
                      <a:pPr algn="r"/>
                      <a:r>
                        <a:rPr kumimoji="0" lang="en-US" altLang="en-US" sz="1800" b="0" i="0" u="none" strike="noStrike" kern="1200" cap="none" spc="0" normalizeH="0" baseline="0" noProof="0" dirty="0" smtClean="0">
                          <a:ln>
                            <a:noFill/>
                          </a:ln>
                          <a:solidFill>
                            <a:srgbClr val="000000"/>
                          </a:solidFill>
                          <a:effectLst/>
                          <a:uLnTx/>
                          <a:uFillTx/>
                          <a:latin typeface="+mj-lt"/>
                          <a:ea typeface="+mn-ea"/>
                          <a:cs typeface="Times New Roman" panose="02020603050405020304" pitchFamily="18" charset="0"/>
                        </a:rPr>
                        <a:t>Large Quantity Generator Fee </a:t>
                      </a:r>
                      <a:endParaRPr lang="en-ZW" sz="1800" dirty="0">
                        <a:latin typeface="+mj-lt"/>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53975"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smtClean="0">
                          <a:ln>
                            <a:noFill/>
                          </a:ln>
                          <a:solidFill>
                            <a:srgbClr val="000000"/>
                          </a:solidFill>
                          <a:effectLst/>
                          <a:latin typeface="+mj-lt"/>
                          <a:cs typeface="Times New Roman" panose="02020603050405020304" pitchFamily="18" charset="0"/>
                        </a:rPr>
                        <a:t>$525</a:t>
                      </a:r>
                      <a:endParaRPr kumimoji="0" lang="en-US" altLang="en-US" sz="1800" b="0"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53975"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smtClean="0">
                          <a:ln>
                            <a:noFill/>
                          </a:ln>
                          <a:solidFill>
                            <a:srgbClr val="000000"/>
                          </a:solidFill>
                          <a:effectLst/>
                          <a:latin typeface="+mj-lt"/>
                          <a:cs typeface="Times New Roman" panose="02020603050405020304" pitchFamily="18" charset="0"/>
                        </a:rPr>
                        <a:t>$945</a:t>
                      </a:r>
                      <a:endParaRPr kumimoji="0" lang="en-US" altLang="en-US" sz="1800" b="0"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02748235"/>
                  </a:ext>
                </a:extLst>
              </a:tr>
              <a:tr h="370840">
                <a:tc>
                  <a:txBody>
                    <a:bodyPr/>
                    <a:lstStyle/>
                    <a:p>
                      <a:pPr algn="r"/>
                      <a:r>
                        <a:rPr kumimoji="0" lang="en-US" altLang="en-US" sz="1800" b="0" i="0" u="none" strike="noStrike" cap="none" normalizeH="0" baseline="0" dirty="0" smtClean="0">
                          <a:ln>
                            <a:noFill/>
                          </a:ln>
                          <a:solidFill>
                            <a:srgbClr val="000000"/>
                          </a:solidFill>
                          <a:effectLst/>
                          <a:latin typeface="+mj-lt"/>
                          <a:cs typeface="Times New Roman" panose="02020603050405020304" pitchFamily="18" charset="0"/>
                        </a:rPr>
                        <a:t>Small Quantity Generator Fee </a:t>
                      </a:r>
                      <a:endParaRPr lang="en-ZW" sz="1800" dirty="0">
                        <a:latin typeface="+mj-lt"/>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53975"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smtClean="0">
                          <a:ln>
                            <a:noFill/>
                          </a:ln>
                          <a:solidFill>
                            <a:srgbClr val="000000"/>
                          </a:solidFill>
                          <a:effectLst/>
                          <a:latin typeface="+mj-lt"/>
                          <a:cs typeface="Times New Roman" panose="02020603050405020304" pitchFamily="18" charset="0"/>
                        </a:rPr>
                        <a:t>$300</a:t>
                      </a:r>
                      <a:endParaRPr kumimoji="0" lang="en-US" altLang="en-US" sz="1800" b="0"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53975"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smtClean="0">
                          <a:ln>
                            <a:noFill/>
                          </a:ln>
                          <a:solidFill>
                            <a:srgbClr val="000000"/>
                          </a:solidFill>
                          <a:effectLst/>
                          <a:latin typeface="+mj-lt"/>
                          <a:cs typeface="Times New Roman" panose="02020603050405020304" pitchFamily="18" charset="0"/>
                        </a:rPr>
                        <a:t>$540</a:t>
                      </a:r>
                      <a:endParaRPr kumimoji="0" lang="en-US" altLang="en-US" sz="1800" b="0"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6619754"/>
                  </a:ext>
                </a:extLst>
              </a:tr>
              <a:tr h="370840">
                <a:tc>
                  <a:txBody>
                    <a:bodyPr/>
                    <a:lstStyle/>
                    <a:p>
                      <a:endParaRPr lang="en-ZW" sz="1800"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ZW" sz="1800"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ZW" sz="1800"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82166330"/>
                  </a:ext>
                </a:extLst>
              </a:tr>
              <a:tr h="226060">
                <a:tc gridSpan="3">
                  <a:txBody>
                    <a:bodyPr/>
                    <a:lstStyle/>
                    <a:p>
                      <a:endParaRPr lang="en-ZW" sz="18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39777"/>
                    </a:solidFill>
                  </a:tcPr>
                </a:tc>
                <a:tc hMerge="1">
                  <a:txBody>
                    <a:bodyPr/>
                    <a:lstStyle/>
                    <a:p>
                      <a:endParaRPr lang="en-ZW"/>
                    </a:p>
                  </a:txBody>
                  <a:tcPr/>
                </a:tc>
                <a:tc hMerge="1">
                  <a:txBody>
                    <a:bodyPr/>
                    <a:lstStyle/>
                    <a:p>
                      <a:endParaRPr lang="en-ZW"/>
                    </a:p>
                  </a:txBody>
                  <a:tcPr/>
                </a:tc>
                <a:extLst>
                  <a:ext uri="{0D108BD9-81ED-4DB2-BD59-A6C34878D82A}">
                    <a16:rowId xmlns:a16="http://schemas.microsoft.com/office/drawing/2014/main" val="1716613318"/>
                  </a:ext>
                </a:extLst>
              </a:tr>
              <a:tr h="37084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ts val="600"/>
                        </a:spcAft>
                        <a:buClrTx/>
                        <a:buSzTx/>
                        <a:buFontTx/>
                        <a:buNone/>
                        <a:tabLst/>
                        <a:defRPr/>
                      </a:pPr>
                      <a:r>
                        <a:rPr kumimoji="0" lang="en-US" altLang="en-US" sz="1800" b="1" i="0" u="none" strike="noStrike" cap="none" normalizeH="0" baseline="0" dirty="0" smtClean="0">
                          <a:ln>
                            <a:noFill/>
                          </a:ln>
                          <a:solidFill>
                            <a:schemeClr val="tx1"/>
                          </a:solidFill>
                          <a:effectLst/>
                          <a:latin typeface="+mj-lt"/>
                          <a:cs typeface="Calibri" panose="020F0502020204030204" pitchFamily="34" charset="0"/>
                        </a:rPr>
                        <a:t>Fee Category</a:t>
                      </a: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1EB"/>
                    </a:solid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1" i="0" u="none" strike="noStrike" cap="none" normalizeH="0" baseline="0" dirty="0">
                          <a:ln>
                            <a:noFill/>
                          </a:ln>
                          <a:solidFill>
                            <a:schemeClr val="tx1"/>
                          </a:solidFill>
                          <a:effectLst/>
                          <a:latin typeface="+mj-lt"/>
                          <a:cs typeface="Calibri" panose="020F0502020204030204" pitchFamily="34" charset="0"/>
                        </a:rPr>
                        <a:t>Current </a:t>
                      </a:r>
                      <a:r>
                        <a:rPr kumimoji="0" lang="en-US" altLang="en-US" sz="1800" b="1" i="0" u="none" strike="noStrike" cap="none" normalizeH="0" baseline="0" dirty="0" smtClean="0">
                          <a:ln>
                            <a:noFill/>
                          </a:ln>
                          <a:solidFill>
                            <a:schemeClr val="tx1"/>
                          </a:solidFill>
                          <a:effectLst/>
                          <a:latin typeface="+mj-lt"/>
                          <a:cs typeface="Calibri" panose="020F0502020204030204" pitchFamily="34" charset="0"/>
                        </a:rPr>
                        <a:t>Factors</a:t>
                      </a:r>
                      <a:endParaRPr kumimoji="0" lang="en-US" altLang="en-US" sz="1800" b="1"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1EB"/>
                    </a:solidFill>
                  </a:tcPr>
                </a:tc>
                <a:tc>
                  <a:txBody>
                    <a:bodyPr/>
                    <a:lstStyle/>
                    <a:p>
                      <a:pPr marL="0" marR="0" lvl="0" indent="0" algn="ctr" defTabSz="914400" rtl="0" eaLnBrk="1" fontAlgn="base" latinLnBrk="0" hangingPunct="1">
                        <a:lnSpc>
                          <a:spcPct val="100000"/>
                        </a:lnSpc>
                        <a:spcBef>
                          <a:spcPct val="0"/>
                        </a:spcBef>
                        <a:spcAft>
                          <a:spcPts val="0"/>
                        </a:spcAft>
                        <a:buClrTx/>
                        <a:buSzTx/>
                        <a:buFontTx/>
                        <a:buNone/>
                        <a:tabLst/>
                      </a:pPr>
                      <a:r>
                        <a:rPr kumimoji="0" lang="en-US" altLang="en-US" sz="1800" b="1" i="0" u="none" strike="noStrike" cap="none" normalizeH="0" baseline="0" dirty="0" smtClean="0">
                          <a:ln>
                            <a:noFill/>
                          </a:ln>
                          <a:solidFill>
                            <a:schemeClr val="tx1"/>
                          </a:solidFill>
                          <a:effectLst/>
                          <a:latin typeface="+mj-lt"/>
                          <a:cs typeface="Calibri" panose="020F0502020204030204" pitchFamily="34" charset="0"/>
                        </a:rPr>
                        <a:t>6-year Phase-in</a:t>
                      </a:r>
                    </a:p>
                    <a:p>
                      <a:pPr marL="0" marR="0" lvl="0" indent="0" algn="ctr" defTabSz="914400" rtl="0" eaLnBrk="1" fontAlgn="base" latinLnBrk="0" hangingPunct="1">
                        <a:lnSpc>
                          <a:spcPct val="100000"/>
                        </a:lnSpc>
                        <a:spcBef>
                          <a:spcPct val="0"/>
                        </a:spcBef>
                        <a:spcAft>
                          <a:spcPts val="0"/>
                        </a:spcAft>
                        <a:buClrTx/>
                        <a:buSzTx/>
                        <a:buFontTx/>
                        <a:buNone/>
                        <a:tabLst/>
                      </a:pPr>
                      <a:r>
                        <a:rPr kumimoji="0" lang="en-US" altLang="en-US" sz="1800" b="1" i="0" u="none" strike="noStrike" cap="none" normalizeH="0" baseline="0" dirty="0" smtClean="0">
                          <a:ln>
                            <a:noFill/>
                          </a:ln>
                          <a:solidFill>
                            <a:schemeClr val="tx1"/>
                          </a:solidFill>
                          <a:effectLst/>
                          <a:latin typeface="+mj-lt"/>
                          <a:cs typeface="Calibri" panose="020F0502020204030204" pitchFamily="34" charset="0"/>
                        </a:rPr>
                        <a:t>Final 2024 Increase</a:t>
                      </a:r>
                      <a:endParaRPr kumimoji="0" lang="en-US" altLang="en-US" sz="1800" b="1"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1EB"/>
                    </a:solidFill>
                  </a:tcPr>
                </a:tc>
                <a:extLst>
                  <a:ext uri="{0D108BD9-81ED-4DB2-BD59-A6C34878D82A}">
                    <a16:rowId xmlns:a16="http://schemas.microsoft.com/office/drawing/2014/main" val="440657728"/>
                  </a:ext>
                </a:extLst>
              </a:tr>
              <a:tr h="406400">
                <a:tc gridSpan="3">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a:ln>
                            <a:noFill/>
                          </a:ln>
                          <a:solidFill>
                            <a:schemeClr val="tx1"/>
                          </a:solidFill>
                          <a:effectLst/>
                          <a:latin typeface="+mj-lt"/>
                          <a:cs typeface="Calibri" panose="020F0502020204030204" pitchFamily="34" charset="0"/>
                        </a:rPr>
                        <a:t>   </a:t>
                      </a:r>
                      <a:r>
                        <a:rPr kumimoji="0" lang="en-US" altLang="en-US" sz="1800" b="1" i="0" u="none" strike="noStrike" cap="none" normalizeH="0" baseline="0" dirty="0" smtClean="0">
                          <a:ln>
                            <a:noFill/>
                          </a:ln>
                          <a:solidFill>
                            <a:schemeClr val="tx1"/>
                          </a:solidFill>
                          <a:effectLst/>
                          <a:latin typeface="+mj-lt"/>
                          <a:cs typeface="Calibri" panose="020F0502020204030204" pitchFamily="34" charset="0"/>
                        </a:rPr>
                        <a:t>Management Method Fee Factors</a:t>
                      </a:r>
                      <a:endParaRPr kumimoji="0" lang="en-US" altLang="en-US" sz="1800" b="1"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1EB"/>
                    </a:solidFill>
                  </a:tcPr>
                </a:tc>
                <a:tc hMerge="1">
                  <a:txBody>
                    <a:bodyPr/>
                    <a:lstStyle/>
                    <a:p>
                      <a:endParaRPr lang="en-ZW"/>
                    </a:p>
                  </a:txBody>
                  <a:tcPr/>
                </a:tc>
                <a:tc hMerge="1">
                  <a:txBody>
                    <a:bodyPr/>
                    <a:lstStyle/>
                    <a:p>
                      <a:endParaRPr lang="en-ZW"/>
                    </a:p>
                  </a:txBody>
                  <a:tcPr/>
                </a:tc>
                <a:extLst>
                  <a:ext uri="{0D108BD9-81ED-4DB2-BD59-A6C34878D82A}">
                    <a16:rowId xmlns:a16="http://schemas.microsoft.com/office/drawing/2014/main" val="1832098013"/>
                  </a:ext>
                </a:extLst>
              </a:tr>
              <a:tr h="370840">
                <a:tc>
                  <a:txBody>
                    <a:bodyPr/>
                    <a:lstStyle/>
                    <a:p>
                      <a:pPr algn="r"/>
                      <a:r>
                        <a:rPr lang="en-US" sz="1800" dirty="0" smtClean="0">
                          <a:latin typeface="+mj-lt"/>
                          <a:cs typeface="Times New Roman" panose="02020603050405020304" pitchFamily="18" charset="0"/>
                        </a:rPr>
                        <a:t>Various Factors</a:t>
                      </a:r>
                      <a:endParaRPr lang="en-ZW" sz="1800" dirty="0">
                        <a:latin typeface="+mj-lt"/>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53975" marR="0" lvl="0" indent="0" algn="ctr" defTabSz="914400" rtl="0" eaLnBrk="1" fontAlgn="base" latinLnBrk="0" hangingPunct="1">
                        <a:lnSpc>
                          <a:spcPct val="100000"/>
                        </a:lnSpc>
                        <a:spcBef>
                          <a:spcPct val="0"/>
                        </a:spcBef>
                        <a:spcAft>
                          <a:spcPts val="600"/>
                        </a:spcAft>
                        <a:buClrTx/>
                        <a:buSzTx/>
                        <a:buFontTx/>
                        <a:buNone/>
                        <a:tabLst/>
                      </a:pPr>
                      <a:r>
                        <a:rPr lang="en-US" sz="1800" dirty="0" smtClean="0">
                          <a:latin typeface="+mj-lt"/>
                          <a:cs typeface="Times New Roman" panose="02020603050405020304" pitchFamily="18" charset="0"/>
                        </a:rPr>
                        <a:t>0.50 – 2.00</a:t>
                      </a:r>
                      <a:endParaRPr kumimoji="0" lang="en-US" altLang="en-US" sz="1800" b="0"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53975" marR="0" lvl="0" indent="0" algn="ctr" defTabSz="914400" rtl="0" eaLnBrk="1" fontAlgn="base" latinLnBrk="0" hangingPunct="1">
                        <a:lnSpc>
                          <a:spcPct val="100000"/>
                        </a:lnSpc>
                        <a:spcBef>
                          <a:spcPct val="0"/>
                        </a:spcBef>
                        <a:spcAft>
                          <a:spcPts val="600"/>
                        </a:spcAft>
                        <a:buClrTx/>
                        <a:buSzTx/>
                        <a:buFontTx/>
                        <a:buNone/>
                        <a:tabLst/>
                        <a:defRPr/>
                      </a:pPr>
                      <a:r>
                        <a:rPr lang="en-US" sz="1800" dirty="0" smtClean="0">
                          <a:latin typeface="+mj-lt"/>
                          <a:cs typeface="Times New Roman" panose="02020603050405020304" pitchFamily="18" charset="0"/>
                        </a:rPr>
                        <a:t>0.85 – 3.40</a:t>
                      </a:r>
                      <a:endParaRPr kumimoji="0" lang="en-US" altLang="en-US" sz="1800" b="0" i="0" u="none" strike="noStrike" cap="none" normalizeH="0" baseline="0" dirty="0" smtClean="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45461666"/>
                  </a:ext>
                </a:extLst>
              </a:tr>
            </a:tbl>
          </a:graphicData>
        </a:graphic>
      </p:graphicFrame>
    </p:spTree>
    <p:extLst>
      <p:ext uri="{BB962C8B-B14F-4D97-AF65-F5344CB8AC3E}">
        <p14:creationId xmlns:p14="http://schemas.microsoft.com/office/powerpoint/2010/main" val="7402429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ctrTitle"/>
          </p:nvPr>
        </p:nvSpPr>
        <p:spPr>
          <a:xfrm>
            <a:off x="541337" y="275431"/>
            <a:ext cx="8077200" cy="914400"/>
          </a:xfrm>
          <a:solidFill>
            <a:srgbClr val="439777"/>
          </a:solidFill>
        </p:spPr>
        <p:txBody>
          <a:bodyPr/>
          <a:lstStyle/>
          <a:p>
            <a:pPr eaLnBrk="1" hangingPunct="1"/>
            <a:r>
              <a:rPr lang="en-US" altLang="en-US" sz="2800" dirty="0" smtClean="0">
                <a:solidFill>
                  <a:schemeClr val="bg1"/>
                </a:solidFill>
                <a:latin typeface="Arial" panose="020B0604020202020204" pitchFamily="34" charset="0"/>
                <a:cs typeface="Arial" panose="020B0604020202020204" pitchFamily="34" charset="0"/>
              </a:rPr>
              <a:t>Proposed HW Permitting Fee Increases </a:t>
            </a:r>
          </a:p>
        </p:txBody>
      </p:sp>
      <p:sp>
        <p:nvSpPr>
          <p:cNvPr id="4" name="Rectangle 3">
            <a:extLst>
              <a:ext uri="{FF2B5EF4-FFF2-40B4-BE49-F238E27FC236}">
                <a16:creationId xmlns:a16="http://schemas.microsoft.com/office/drawing/2014/main" id="{F94E4DE3-3445-4D7E-B322-49860B3509DC}"/>
              </a:ext>
            </a:extLst>
          </p:cNvPr>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    </a:t>
            </a:r>
            <a:r>
              <a:rPr kumimoji="0" lang="en-US" sz="1000" b="0" i="0" u="none" strike="noStrike" kern="1200" cap="none" spc="0" normalizeH="0" baseline="0" noProof="0" dirty="0" smtClean="0">
                <a:ln>
                  <a:noFill/>
                </a:ln>
                <a:solidFill>
                  <a:prstClr val="white"/>
                </a:solidFill>
                <a:effectLst/>
                <a:uLnTx/>
                <a:uFillTx/>
                <a:latin typeface="Arial" pitchFamily="34" charset="0"/>
                <a:ea typeface="+mn-ea"/>
                <a:cs typeface="Arial" pitchFamily="34" charset="0"/>
              </a:rPr>
              <a:t>Jeannette </a:t>
            </a:r>
            <a:r>
              <a:rPr kumimoji="0" lang="en-US" sz="1000" b="0" i="0" u="none" strike="noStrike" kern="1200" cap="none" spc="0" normalizeH="0" baseline="0" noProof="0" dirty="0" err="1" smtClean="0">
                <a:ln>
                  <a:noFill/>
                </a:ln>
                <a:solidFill>
                  <a:prstClr val="white"/>
                </a:solidFill>
                <a:effectLst/>
                <a:uLnTx/>
                <a:uFillTx/>
                <a:latin typeface="Arial" pitchFamily="34" charset="0"/>
                <a:ea typeface="+mn-ea"/>
                <a:cs typeface="Arial" pitchFamily="34" charset="0"/>
              </a:rPr>
              <a:t>Acomb</a:t>
            </a:r>
            <a:r>
              <a:rPr kumimoji="0" lang="en-US" sz="1000" b="0" i="0" u="none" strike="noStrike" kern="1200" cap="none" spc="0" normalizeH="0" baseline="0" noProof="0" dirty="0" smtClean="0">
                <a:ln>
                  <a:noFill/>
                </a:ln>
                <a:solidFill>
                  <a:prstClr val="white"/>
                </a:solidFill>
                <a:effectLst/>
                <a:uLnTx/>
                <a:uFillTx/>
                <a:latin typeface="Arial" pitchFamily="34" charset="0"/>
                <a:ea typeface="+mn-ea"/>
                <a:cs typeface="Arial" pitchFamily="34" charset="0"/>
              </a:rPr>
              <a:t>  |  </a:t>
            </a:r>
            <a:r>
              <a:rPr kumimoji="0" lang="en-US" sz="1000" b="0" i="0" u="none" strike="noStrike" kern="1200" cap="none" spc="0" normalizeH="0" baseline="0" noProof="0" dirty="0" smtClean="0">
                <a:ln>
                  <a:noFill/>
                </a:ln>
                <a:solidFill>
                  <a:prstClr val="white"/>
                </a:solidFill>
                <a:effectLst/>
                <a:uLnTx/>
                <a:uFillTx/>
                <a:latin typeface="Arial" pitchFamily="34" charset="0"/>
                <a:ea typeface="+mn-ea"/>
                <a:cs typeface="Arial" pitchFamily="34" charset="0"/>
              </a:rPr>
              <a:t>Oregon </a:t>
            </a:r>
            <a:r>
              <a:rPr kumimoji="0" lang="en-US" sz="10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Department of Environmental Quality</a:t>
            </a:r>
            <a:endParaRPr kumimoji="0" lang="en-US" sz="12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pic>
        <p:nvPicPr>
          <p:cNvPr id="7173" name="Picture 4" descr="Logo Color RegularSM.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458200" y="6019800"/>
            <a:ext cx="320675" cy="7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Rectangle 5"/>
          <p:cNvSpPr>
            <a:spLocks noChangeArrowheads="1"/>
          </p:cNvSpPr>
          <p:nvPr/>
        </p:nvSpPr>
        <p:spPr bwMode="auto">
          <a:xfrm>
            <a:off x="685800" y="1752600"/>
            <a:ext cx="75438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ts val="600"/>
              </a:spcAft>
              <a:buClrTx/>
              <a:buSzTx/>
              <a:buFontTx/>
              <a:buNone/>
              <a:tabLst/>
              <a:defRPr/>
            </a:pPr>
            <a:endParaRPr kumimoji="0" lang="en-US" altLang="en-US" sz="1800" b="0" i="0" u="none" strike="noStrike" kern="1200" cap="none" spc="0" normalizeH="0" baseline="0" noProof="0" dirty="0" smtClean="0">
              <a:ln>
                <a:noFill/>
              </a:ln>
              <a:solidFill>
                <a:srgbClr val="FF0000"/>
              </a:solidFill>
              <a:effectLst/>
              <a:uLnTx/>
              <a:uFillTx/>
              <a:latin typeface="Calibri" panose="020F050202020403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ts val="600"/>
              </a:spcAft>
              <a:buClrTx/>
              <a:buSzTx/>
              <a:buFontTx/>
              <a:buNone/>
              <a:tabLst/>
              <a:defRPr/>
            </a:pPr>
            <a:endParaRPr kumimoji="0" lang="en-US" altLang="en-US" sz="1800" b="0" i="0" u="none" strike="noStrike" kern="1200" cap="none" spc="0" normalizeH="0" baseline="0" noProof="0" dirty="0" smtClean="0">
              <a:ln>
                <a:noFill/>
              </a:ln>
              <a:solidFill>
                <a:srgbClr val="FF0000"/>
              </a:solidFill>
              <a:effectLst/>
              <a:uLnTx/>
              <a:uFillTx/>
              <a:latin typeface="Calibri" panose="020F050202020403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ts val="600"/>
              </a:spcAft>
              <a:buClrTx/>
              <a:buSzTx/>
              <a:buFont typeface="Wingdings" panose="05000000000000000000" pitchFamily="2" charset="2"/>
              <a:buChar char="Ø"/>
              <a:tabLst/>
              <a:defRPr/>
            </a:pPr>
            <a:endParaRPr kumimoji="0" lang="en-US" altLang="en-US" sz="1800" b="0" i="0" u="none" strike="noStrike" kern="1200" cap="none" spc="0" normalizeH="0" baseline="0" noProof="0" dirty="0" smtClean="0">
              <a:ln>
                <a:noFill/>
              </a:ln>
              <a:solidFill>
                <a:srgbClr val="FF0000"/>
              </a:solidFill>
              <a:effectLst/>
              <a:uLnTx/>
              <a:uFillTx/>
              <a:latin typeface="Calibri" panose="020F050202020403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ts val="600"/>
              </a:spcAft>
              <a:buClrTx/>
              <a:buSzTx/>
              <a:buFont typeface="Wingdings" panose="05000000000000000000" pitchFamily="2" charset="2"/>
              <a:buChar char="Ø"/>
              <a:tabLst/>
              <a:defRPr/>
            </a:pPr>
            <a:endParaRPr kumimoji="0" lang="en-US" altLang="en-US" sz="1800" b="0" i="0" u="none" strike="noStrike" kern="1200" cap="none" spc="0" normalizeH="0" baseline="0" noProof="0" dirty="0" smtClean="0">
              <a:ln>
                <a:noFill/>
              </a:ln>
              <a:solidFill>
                <a:srgbClr val="FF0000"/>
              </a:solidFill>
              <a:effectLst/>
              <a:uLnTx/>
              <a:uFillTx/>
              <a:latin typeface="Calibri" panose="020F0502020204030204" pitchFamily="34" charset="0"/>
              <a:ea typeface="+mn-ea"/>
              <a:cs typeface="Arial" panose="020B0604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4037203418"/>
              </p:ext>
            </p:extLst>
          </p:nvPr>
        </p:nvGraphicFramePr>
        <p:xfrm>
          <a:off x="539565" y="1443968"/>
          <a:ext cx="8078972" cy="4346537"/>
        </p:xfrm>
        <a:graphic>
          <a:graphicData uri="http://schemas.openxmlformats.org/drawingml/2006/table">
            <a:tbl>
              <a:tblPr firstRow="1" bandRow="1">
                <a:tableStyleId>{5C22544A-7EE6-4342-B048-85BDC9FD1C3A}</a:tableStyleId>
              </a:tblPr>
              <a:tblGrid>
                <a:gridCol w="3329600">
                  <a:extLst>
                    <a:ext uri="{9D8B030D-6E8A-4147-A177-3AD203B41FA5}">
                      <a16:colId xmlns:a16="http://schemas.microsoft.com/office/drawing/2014/main" val="2368349835"/>
                    </a:ext>
                  </a:extLst>
                </a:gridCol>
                <a:gridCol w="2174654">
                  <a:extLst>
                    <a:ext uri="{9D8B030D-6E8A-4147-A177-3AD203B41FA5}">
                      <a16:colId xmlns:a16="http://schemas.microsoft.com/office/drawing/2014/main" val="856286081"/>
                    </a:ext>
                  </a:extLst>
                </a:gridCol>
                <a:gridCol w="2574718">
                  <a:extLst>
                    <a:ext uri="{9D8B030D-6E8A-4147-A177-3AD203B41FA5}">
                      <a16:colId xmlns:a16="http://schemas.microsoft.com/office/drawing/2014/main" val="288871500"/>
                    </a:ext>
                  </a:extLst>
                </a:gridCol>
              </a:tblGrid>
              <a:tr h="541578">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1" i="0" u="none" strike="noStrike" cap="none" normalizeH="0" baseline="0" dirty="0">
                          <a:ln>
                            <a:noFill/>
                          </a:ln>
                          <a:solidFill>
                            <a:schemeClr val="tx1"/>
                          </a:solidFill>
                          <a:effectLst/>
                          <a:latin typeface="+mj-lt"/>
                          <a:cs typeface="Calibri" panose="020F0502020204030204" pitchFamily="34" charset="0"/>
                        </a:rPr>
                        <a:t>Fee </a:t>
                      </a:r>
                      <a:r>
                        <a:rPr kumimoji="0" lang="en-US" altLang="en-US" sz="1800" b="1" i="0" u="none" strike="noStrike" cap="none" normalizeH="0" baseline="0" dirty="0" smtClean="0">
                          <a:ln>
                            <a:noFill/>
                          </a:ln>
                          <a:solidFill>
                            <a:schemeClr val="tx1"/>
                          </a:solidFill>
                          <a:effectLst/>
                          <a:latin typeface="+mj-lt"/>
                          <a:cs typeface="Calibri" panose="020F0502020204030204" pitchFamily="34" charset="0"/>
                        </a:rPr>
                        <a:t>Category</a:t>
                      </a:r>
                      <a:endParaRPr kumimoji="0" lang="en-US" altLang="en-US" sz="1800" b="1"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1EB"/>
                    </a:solid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1" i="0" u="none" strike="noStrike" cap="none" normalizeH="0" baseline="0" dirty="0">
                          <a:ln>
                            <a:noFill/>
                          </a:ln>
                          <a:solidFill>
                            <a:schemeClr val="tx1"/>
                          </a:solidFill>
                          <a:effectLst/>
                          <a:latin typeface="+mj-lt"/>
                          <a:cs typeface="Calibri" panose="020F0502020204030204" pitchFamily="34" charset="0"/>
                        </a:rPr>
                        <a:t>Current Fees</a:t>
                      </a: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1EB"/>
                    </a:solid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1" i="0" u="none" strike="noStrike" cap="none" normalizeH="0" baseline="0" dirty="0" smtClean="0">
                          <a:ln>
                            <a:noFill/>
                          </a:ln>
                          <a:solidFill>
                            <a:schemeClr val="tx1"/>
                          </a:solidFill>
                          <a:effectLst/>
                          <a:latin typeface="+mj-lt"/>
                          <a:cs typeface="Calibri" panose="020F0502020204030204" pitchFamily="34" charset="0"/>
                        </a:rPr>
                        <a:t>One Increase </a:t>
                      </a:r>
                    </a:p>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1" i="0" u="none" strike="noStrike" cap="none" normalizeH="0" baseline="0" dirty="0" smtClean="0">
                          <a:ln>
                            <a:noFill/>
                          </a:ln>
                          <a:solidFill>
                            <a:schemeClr val="tx1"/>
                          </a:solidFill>
                          <a:effectLst/>
                          <a:latin typeface="+mj-lt"/>
                          <a:cs typeface="Calibri" panose="020F0502020204030204" pitchFamily="34" charset="0"/>
                        </a:rPr>
                        <a:t>2019</a:t>
                      </a:r>
                      <a:endParaRPr kumimoji="0" lang="en-US" altLang="en-US" sz="1800" b="1"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1EB"/>
                    </a:solidFill>
                  </a:tcPr>
                </a:tc>
                <a:extLst>
                  <a:ext uri="{0D108BD9-81ED-4DB2-BD59-A6C34878D82A}">
                    <a16:rowId xmlns:a16="http://schemas.microsoft.com/office/drawing/2014/main" val="3183237961"/>
                  </a:ext>
                </a:extLst>
              </a:tr>
              <a:tr h="336593">
                <a:tc gridSpan="3">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en-US" altLang="en-US" sz="1800" b="1" i="0" u="none" strike="noStrike" cap="none" normalizeH="0" baseline="0" dirty="0">
                          <a:ln>
                            <a:noFill/>
                          </a:ln>
                          <a:solidFill>
                            <a:schemeClr val="tx1"/>
                          </a:solidFill>
                          <a:effectLst/>
                          <a:latin typeface="+mj-lt"/>
                          <a:cs typeface="Calibri" panose="020F0502020204030204" pitchFamily="34" charset="0"/>
                        </a:rPr>
                        <a:t>   </a:t>
                      </a:r>
                      <a:r>
                        <a:rPr kumimoji="0" lang="en-US" altLang="en-US" sz="1800" b="1" i="0" u="none" strike="noStrike" cap="none" normalizeH="0" baseline="0" dirty="0" smtClean="0">
                          <a:ln>
                            <a:noFill/>
                          </a:ln>
                          <a:solidFill>
                            <a:schemeClr val="tx1"/>
                          </a:solidFill>
                          <a:effectLst/>
                          <a:latin typeface="+mj-lt"/>
                          <a:cs typeface="Calibri" panose="020F0502020204030204" pitchFamily="34" charset="0"/>
                        </a:rPr>
                        <a:t>Annual Compliance Determination Fees</a:t>
                      </a:r>
                      <a:endParaRPr kumimoji="0" lang="en-US" altLang="en-US" sz="1800" b="1"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1EB"/>
                    </a:solidFill>
                  </a:tcPr>
                </a:tc>
                <a:tc hMerge="1">
                  <a:txBody>
                    <a:bodyPr/>
                    <a:lstStyle/>
                    <a:p>
                      <a:endParaRPr lang="en-ZW"/>
                    </a:p>
                  </a:txBody>
                  <a:tcPr/>
                </a:tc>
                <a:tc hMerge="1">
                  <a:txBody>
                    <a:bodyPr/>
                    <a:lstStyle/>
                    <a:p>
                      <a:endParaRPr lang="en-ZW"/>
                    </a:p>
                  </a:txBody>
                  <a:tcPr/>
                </a:tc>
                <a:extLst>
                  <a:ext uri="{0D108BD9-81ED-4DB2-BD59-A6C34878D82A}">
                    <a16:rowId xmlns:a16="http://schemas.microsoft.com/office/drawing/2014/main" val="170054923"/>
                  </a:ext>
                </a:extLst>
              </a:tr>
              <a:tr h="354575">
                <a:tc>
                  <a:txBody>
                    <a:bodyPr/>
                    <a:lstStyle/>
                    <a:p>
                      <a:pPr algn="r"/>
                      <a:r>
                        <a:rPr kumimoji="0" lang="en-US" altLang="en-US" sz="1800" b="0" i="0" u="none" strike="noStrike" kern="1200" cap="none" spc="0" normalizeH="0" baseline="0" noProof="0" dirty="0" smtClean="0">
                          <a:ln>
                            <a:noFill/>
                          </a:ln>
                          <a:solidFill>
                            <a:srgbClr val="000000"/>
                          </a:solidFill>
                          <a:effectLst/>
                          <a:uLnTx/>
                          <a:uFillTx/>
                          <a:latin typeface="+mj-lt"/>
                          <a:ea typeface="+mn-ea"/>
                          <a:cs typeface="Times New Roman" panose="02020603050405020304" pitchFamily="18" charset="0"/>
                        </a:rPr>
                        <a:t>Storage</a:t>
                      </a:r>
                      <a:endParaRPr lang="en-ZW" sz="1800" dirty="0">
                        <a:latin typeface="+mj-lt"/>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53975"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smtClean="0">
                          <a:ln>
                            <a:noFill/>
                          </a:ln>
                          <a:solidFill>
                            <a:srgbClr val="000000"/>
                          </a:solidFill>
                          <a:effectLst/>
                          <a:latin typeface="+mj-lt"/>
                          <a:cs typeface="Times New Roman" panose="02020603050405020304" pitchFamily="18" charset="0"/>
                        </a:rPr>
                        <a:t>$18,750</a:t>
                      </a:r>
                      <a:endParaRPr kumimoji="0" lang="en-US" altLang="en-US" sz="1800" b="0"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53975"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smtClean="0">
                          <a:ln>
                            <a:noFill/>
                          </a:ln>
                          <a:solidFill>
                            <a:srgbClr val="000000"/>
                          </a:solidFill>
                          <a:effectLst/>
                          <a:latin typeface="+mj-lt"/>
                          <a:cs typeface="Times New Roman" panose="02020603050405020304" pitchFamily="18" charset="0"/>
                        </a:rPr>
                        <a:t>$24,500</a:t>
                      </a:r>
                      <a:endParaRPr kumimoji="0" lang="en-US" altLang="en-US" sz="1800" b="0"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02748235"/>
                  </a:ext>
                </a:extLst>
              </a:tr>
              <a:tr h="374595">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800" b="0" i="0" u="none" strike="noStrike" cap="none" normalizeH="0" baseline="0" dirty="0" smtClean="0">
                          <a:ln>
                            <a:noFill/>
                          </a:ln>
                          <a:solidFill>
                            <a:srgbClr val="000000"/>
                          </a:solidFill>
                          <a:effectLst/>
                          <a:latin typeface="+mj-lt"/>
                          <a:cs typeface="Times New Roman" panose="02020603050405020304" pitchFamily="18" charset="0"/>
                        </a:rPr>
                        <a:t>Multi- Treatment</a:t>
                      </a:r>
                      <a:endParaRPr lang="en-ZW" sz="1800" dirty="0" smtClean="0">
                        <a:latin typeface="+mj-lt"/>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53975"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smtClean="0">
                          <a:ln>
                            <a:noFill/>
                          </a:ln>
                          <a:solidFill>
                            <a:schemeClr val="tx1"/>
                          </a:solidFill>
                          <a:effectLst/>
                          <a:latin typeface="+mj-lt"/>
                          <a:cs typeface="Times New Roman" panose="02020603050405020304" pitchFamily="18" charset="0"/>
                        </a:rPr>
                        <a:t>$75,000</a:t>
                      </a:r>
                      <a:endParaRPr kumimoji="0" lang="en-US" altLang="en-US" sz="1800" b="0" i="0" u="none" strike="noStrike" cap="none" normalizeH="0" baseline="0" dirty="0">
                        <a:ln>
                          <a:noFill/>
                        </a:ln>
                        <a:solidFill>
                          <a:schemeClr val="tx1"/>
                        </a:solidFill>
                        <a:effectLst/>
                        <a:latin typeface="+mj-lt"/>
                        <a:cs typeface="Times New Roman" panose="02020603050405020304" pitchFamily="18"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53975"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smtClean="0">
                          <a:ln>
                            <a:noFill/>
                          </a:ln>
                          <a:solidFill>
                            <a:schemeClr val="tx1"/>
                          </a:solidFill>
                          <a:effectLst/>
                          <a:latin typeface="+mj-lt"/>
                          <a:cs typeface="Times New Roman" panose="02020603050405020304" pitchFamily="18" charset="0"/>
                        </a:rPr>
                        <a:t>$98,500</a:t>
                      </a:r>
                      <a:endParaRPr kumimoji="0" lang="en-US" altLang="en-US" sz="1800" b="0" i="0" u="none" strike="noStrike" cap="none" normalizeH="0" baseline="0" dirty="0">
                        <a:ln>
                          <a:noFill/>
                        </a:ln>
                        <a:solidFill>
                          <a:schemeClr val="tx1"/>
                        </a:solidFill>
                        <a:effectLst/>
                        <a:latin typeface="+mj-lt"/>
                        <a:cs typeface="Times New Roman" panose="02020603050405020304" pitchFamily="18"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21437677"/>
                  </a:ext>
                </a:extLst>
              </a:tr>
              <a:tr h="354575">
                <a:tc>
                  <a:txBody>
                    <a:bodyPr/>
                    <a:lstStyle/>
                    <a:p>
                      <a:pPr algn="r"/>
                      <a:r>
                        <a:rPr kumimoji="0" lang="en-US" altLang="en-US" sz="1800" b="0" i="0" u="none" strike="noStrike" cap="none" normalizeH="0" baseline="0" dirty="0" smtClean="0">
                          <a:ln>
                            <a:noFill/>
                          </a:ln>
                          <a:solidFill>
                            <a:srgbClr val="000000"/>
                          </a:solidFill>
                          <a:effectLst/>
                          <a:latin typeface="+mj-lt"/>
                          <a:cs typeface="Times New Roman" panose="02020603050405020304" pitchFamily="18" charset="0"/>
                        </a:rPr>
                        <a:t>Multi- Disposal</a:t>
                      </a:r>
                      <a:endParaRPr lang="en-ZW" sz="1800" dirty="0">
                        <a:latin typeface="+mj-lt"/>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53975"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smtClean="0">
                          <a:ln>
                            <a:noFill/>
                          </a:ln>
                          <a:solidFill>
                            <a:srgbClr val="000000"/>
                          </a:solidFill>
                          <a:effectLst/>
                          <a:latin typeface="+mj-lt"/>
                          <a:cs typeface="Times New Roman" panose="02020603050405020304" pitchFamily="18" charset="0"/>
                        </a:rPr>
                        <a:t>$150,000</a:t>
                      </a:r>
                      <a:endParaRPr kumimoji="0" lang="en-US" altLang="en-US" sz="1800" b="0"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53975"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smtClean="0">
                          <a:ln>
                            <a:noFill/>
                          </a:ln>
                          <a:solidFill>
                            <a:srgbClr val="000000"/>
                          </a:solidFill>
                          <a:effectLst/>
                          <a:latin typeface="+mj-lt"/>
                          <a:cs typeface="Times New Roman" panose="02020603050405020304" pitchFamily="18" charset="0"/>
                        </a:rPr>
                        <a:t>$196,500</a:t>
                      </a:r>
                      <a:endParaRPr kumimoji="0" lang="en-US" altLang="en-US" sz="1800" b="0"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6619754"/>
                  </a:ext>
                </a:extLst>
              </a:tr>
              <a:tr h="354575">
                <a:tc gridSpan="3">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a:ln>
                            <a:noFill/>
                          </a:ln>
                          <a:solidFill>
                            <a:schemeClr val="tx1"/>
                          </a:solidFill>
                          <a:effectLst/>
                          <a:latin typeface="+mj-lt"/>
                          <a:cs typeface="Calibri" panose="020F0502020204030204" pitchFamily="34" charset="0"/>
                        </a:rPr>
                        <a:t>   </a:t>
                      </a:r>
                      <a:r>
                        <a:rPr kumimoji="0" lang="en-US" altLang="en-US" sz="1800" b="1" i="0" u="none" strike="noStrike" cap="none" normalizeH="0" baseline="0" dirty="0" smtClean="0">
                          <a:ln>
                            <a:noFill/>
                          </a:ln>
                          <a:solidFill>
                            <a:schemeClr val="tx1"/>
                          </a:solidFill>
                          <a:effectLst/>
                          <a:latin typeface="+mj-lt"/>
                          <a:cs typeface="Calibri" panose="020F0502020204030204" pitchFamily="34" charset="0"/>
                        </a:rPr>
                        <a:t>Permit Modification Fees</a:t>
                      </a:r>
                      <a:endParaRPr kumimoji="0" lang="en-US" altLang="en-US" sz="1800" b="1"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FF1EB"/>
                    </a:solidFill>
                  </a:tcPr>
                </a:tc>
                <a:tc hMerge="1">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82166330"/>
                  </a:ext>
                </a:extLst>
              </a:tr>
              <a:tr h="365830">
                <a:tc>
                  <a:txBody>
                    <a:bodyPr/>
                    <a:lstStyle>
                      <a:lvl1pPr marL="53975">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ts val="0"/>
                        </a:spcAft>
                        <a:buClrTx/>
                        <a:buSzTx/>
                        <a:buFontTx/>
                        <a:buNone/>
                        <a:tabLst/>
                      </a:pPr>
                      <a:r>
                        <a:rPr kumimoji="0" lang="en-US" altLang="en-US" sz="1800" b="0" i="0" u="none" strike="noStrike" cap="none" normalizeH="0" baseline="0" dirty="0" smtClean="0">
                          <a:ln>
                            <a:noFill/>
                          </a:ln>
                          <a:solidFill>
                            <a:srgbClr val="000000"/>
                          </a:solidFill>
                          <a:effectLst/>
                          <a:latin typeface="+mj-lt"/>
                          <a:cs typeface="Times New Roman" panose="02020603050405020304" pitchFamily="18" charset="0"/>
                        </a:rPr>
                        <a:t>                                     Class 1  </a:t>
                      </a:r>
                      <a:endParaRPr kumimoji="0" lang="en-US" altLang="en-US" sz="1800" b="0"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lvl1pPr marL="53975">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ts val="0"/>
                        </a:spcAft>
                        <a:buClrTx/>
                        <a:buSzTx/>
                        <a:buFontTx/>
                        <a:buNone/>
                        <a:tabLst/>
                      </a:pPr>
                      <a:r>
                        <a:rPr kumimoji="0" lang="en-US" altLang="en-US" sz="1800" b="0" i="0" u="none" strike="noStrike" cap="none" normalizeH="0" baseline="0" dirty="0" smtClean="0">
                          <a:ln>
                            <a:noFill/>
                          </a:ln>
                          <a:solidFill>
                            <a:srgbClr val="000000"/>
                          </a:solidFill>
                          <a:effectLst/>
                          <a:latin typeface="+mj-lt"/>
                          <a:cs typeface="Times New Roman" panose="02020603050405020304" pitchFamily="18" charset="0"/>
                        </a:rPr>
                        <a:t>$2,800</a:t>
                      </a:r>
                      <a:endParaRPr kumimoji="0" lang="en-US" altLang="en-US" sz="1800" b="0"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lvl1pPr marL="53975">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ts val="0"/>
                        </a:spcAft>
                        <a:buClrTx/>
                        <a:buSzTx/>
                        <a:buFontTx/>
                        <a:buNone/>
                        <a:tabLst/>
                      </a:pPr>
                      <a:r>
                        <a:rPr kumimoji="0" lang="en-US" altLang="en-US" sz="1800" b="0" i="0" u="none" strike="noStrike" cap="none" normalizeH="0" baseline="0" dirty="0" smtClean="0">
                          <a:ln>
                            <a:noFill/>
                          </a:ln>
                          <a:solidFill>
                            <a:srgbClr val="000000"/>
                          </a:solidFill>
                          <a:effectLst/>
                          <a:latin typeface="+mj-lt"/>
                          <a:cs typeface="Times New Roman" panose="02020603050405020304" pitchFamily="18" charset="0"/>
                        </a:rPr>
                        <a:t>$4,500</a:t>
                      </a:r>
                      <a:endParaRPr kumimoji="0" lang="en-US" altLang="en-US" sz="1800" b="0"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16613318"/>
                  </a:ext>
                </a:extLst>
              </a:tr>
              <a:tr h="357652">
                <a:tc>
                  <a:txBody>
                    <a:bodyPr/>
                    <a:lstStyle>
                      <a:lvl1pPr marL="53975">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ts val="0"/>
                        </a:spcAft>
                        <a:buClrTx/>
                        <a:buSzTx/>
                        <a:buFontTx/>
                        <a:buNone/>
                        <a:tabLst/>
                      </a:pPr>
                      <a:r>
                        <a:rPr kumimoji="0" lang="en-US" altLang="en-US" sz="1800" b="0" i="0" u="none" strike="noStrike" cap="none" normalizeH="0" baseline="0" dirty="0" smtClean="0">
                          <a:ln>
                            <a:noFill/>
                          </a:ln>
                          <a:solidFill>
                            <a:srgbClr val="000000"/>
                          </a:solidFill>
                          <a:effectLst/>
                          <a:latin typeface="+mj-lt"/>
                          <a:cs typeface="Times New Roman" panose="02020603050405020304" pitchFamily="18" charset="0"/>
                        </a:rPr>
                        <a:t>                                     Class 2</a:t>
                      </a:r>
                      <a:endParaRPr kumimoji="0" lang="en-US" altLang="en-US" sz="1800" b="0"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lvl1pPr marL="53975">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ts val="0"/>
                        </a:spcAft>
                        <a:buClrTx/>
                        <a:buSzTx/>
                        <a:buFontTx/>
                        <a:buNone/>
                        <a:tabLst/>
                      </a:pPr>
                      <a:r>
                        <a:rPr kumimoji="0" lang="en-US" altLang="en-US" sz="1800" b="0" i="0" u="none" strike="noStrike" cap="none" normalizeH="0" baseline="0" dirty="0" smtClean="0">
                          <a:ln>
                            <a:noFill/>
                          </a:ln>
                          <a:solidFill>
                            <a:srgbClr val="000000"/>
                          </a:solidFill>
                          <a:effectLst/>
                          <a:latin typeface="+mj-lt"/>
                          <a:cs typeface="Times New Roman" panose="02020603050405020304" pitchFamily="18" charset="0"/>
                        </a:rPr>
                        <a:t>$20,000</a:t>
                      </a:r>
                      <a:endParaRPr kumimoji="0" lang="en-US" altLang="en-US" sz="1800" b="0"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lvl1pPr marL="53975">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ts val="0"/>
                        </a:spcAft>
                        <a:buClrTx/>
                        <a:buSzTx/>
                        <a:buFontTx/>
                        <a:buNone/>
                        <a:tabLst/>
                      </a:pPr>
                      <a:r>
                        <a:rPr kumimoji="0" lang="en-US" altLang="en-US" sz="1800" b="0" i="0" u="none" strike="noStrike" cap="none" normalizeH="0" baseline="0" dirty="0" smtClean="0">
                          <a:ln>
                            <a:noFill/>
                          </a:ln>
                          <a:solidFill>
                            <a:srgbClr val="000000"/>
                          </a:solidFill>
                          <a:effectLst/>
                          <a:latin typeface="+mj-lt"/>
                          <a:cs typeface="Times New Roman" panose="02020603050405020304" pitchFamily="18" charset="0"/>
                        </a:rPr>
                        <a:t>$31,800</a:t>
                      </a:r>
                      <a:endParaRPr kumimoji="0" lang="en-US" altLang="en-US" sz="1800" b="0"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40657728"/>
                  </a:ext>
                </a:extLst>
              </a:tr>
              <a:tr h="349474">
                <a:tc>
                  <a:txBody>
                    <a:bodyPr/>
                    <a:lstStyle>
                      <a:lvl1pPr marL="53975">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ts val="0"/>
                        </a:spcAft>
                        <a:buClrTx/>
                        <a:buSzTx/>
                        <a:buFontTx/>
                        <a:buNone/>
                        <a:tabLst/>
                      </a:pPr>
                      <a:r>
                        <a:rPr kumimoji="0" lang="en-US" altLang="en-US" sz="1800" b="0" i="0" u="none" strike="noStrike" cap="none" normalizeH="0" baseline="0" dirty="0" smtClean="0">
                          <a:ln>
                            <a:noFill/>
                          </a:ln>
                          <a:solidFill>
                            <a:srgbClr val="000000"/>
                          </a:solidFill>
                          <a:effectLst/>
                          <a:latin typeface="+mj-lt"/>
                          <a:cs typeface="Times New Roman" panose="02020603050405020304" pitchFamily="18" charset="0"/>
                        </a:rPr>
                        <a:t>                                     Class 3</a:t>
                      </a:r>
                      <a:endParaRPr kumimoji="0" lang="en-US" altLang="en-US" sz="1800" b="0"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lvl1pPr marL="53975">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ts val="0"/>
                        </a:spcAft>
                        <a:buClrTx/>
                        <a:buSzTx/>
                        <a:buFontTx/>
                        <a:buNone/>
                        <a:tabLst/>
                      </a:pPr>
                      <a:r>
                        <a:rPr kumimoji="0" lang="en-US" altLang="en-US" sz="1800" b="0" i="0" u="none" strike="noStrike" cap="none" normalizeH="0" baseline="0" dirty="0" smtClean="0">
                          <a:ln>
                            <a:noFill/>
                          </a:ln>
                          <a:solidFill>
                            <a:srgbClr val="000000"/>
                          </a:solidFill>
                          <a:effectLst/>
                          <a:latin typeface="+mj-lt"/>
                          <a:cs typeface="Times New Roman" panose="02020603050405020304" pitchFamily="18" charset="0"/>
                        </a:rPr>
                        <a:t>$31,000</a:t>
                      </a:r>
                      <a:endParaRPr kumimoji="0" lang="en-US" altLang="en-US" sz="1800" b="0"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lvl1pPr marL="53975">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ts val="0"/>
                        </a:spcAft>
                        <a:buClrTx/>
                        <a:buSzTx/>
                        <a:buFontTx/>
                        <a:buNone/>
                        <a:tabLst/>
                      </a:pPr>
                      <a:r>
                        <a:rPr kumimoji="0" lang="en-US" altLang="en-US" sz="1800" b="0" i="0" u="none" strike="noStrike" cap="none" normalizeH="0" baseline="0" dirty="0" smtClean="0">
                          <a:ln>
                            <a:noFill/>
                          </a:ln>
                          <a:solidFill>
                            <a:srgbClr val="000000"/>
                          </a:solidFill>
                          <a:effectLst/>
                          <a:latin typeface="+mj-lt"/>
                          <a:cs typeface="Times New Roman" panose="02020603050405020304" pitchFamily="18" charset="0"/>
                        </a:rPr>
                        <a:t>$49,300</a:t>
                      </a:r>
                      <a:endParaRPr kumimoji="0" lang="en-US" altLang="en-US" sz="1800" b="0"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32098013"/>
                  </a:ext>
                </a:extLst>
              </a:tr>
              <a:tr h="279289">
                <a:tc gridSpan="3">
                  <a:txBody>
                    <a:bodyPr/>
                    <a:lstStyle/>
                    <a:p>
                      <a:pPr marL="53975" marR="0" lvl="0" indent="0" algn="l" defTabSz="914400" rtl="0" eaLnBrk="1" fontAlgn="base" latinLnBrk="0" hangingPunct="1">
                        <a:lnSpc>
                          <a:spcPct val="100000"/>
                        </a:lnSpc>
                        <a:spcBef>
                          <a:spcPct val="0"/>
                        </a:spcBef>
                        <a:spcAft>
                          <a:spcPts val="600"/>
                        </a:spcAft>
                        <a:buClrTx/>
                        <a:buSzTx/>
                        <a:buFontTx/>
                        <a:buNone/>
                        <a:tabLst/>
                      </a:pPr>
                      <a:r>
                        <a:rPr kumimoji="0" lang="en-US" altLang="en-US" sz="1800" b="1" i="0" u="none" strike="noStrike" kern="1200" cap="none" spc="0" normalizeH="0" baseline="0" noProof="0" dirty="0" smtClean="0">
                          <a:ln>
                            <a:noFill/>
                          </a:ln>
                          <a:solidFill>
                            <a:prstClr val="black"/>
                          </a:solidFill>
                          <a:effectLst/>
                          <a:uLnTx/>
                          <a:uFillTx/>
                          <a:latin typeface="+mj-lt"/>
                          <a:ea typeface="+mn-ea"/>
                          <a:cs typeface="Calibri" panose="020F0502020204030204" pitchFamily="34" charset="0"/>
                        </a:rPr>
                        <a:t> Operating Permitted Disposal Administrative Fee</a:t>
                      </a:r>
                      <a:endParaRPr kumimoji="0" lang="en-US" altLang="en-US" sz="1800" b="0" i="0" u="none" strike="noStrike" cap="none" normalizeH="0" baseline="0" dirty="0">
                        <a:ln>
                          <a:noFill/>
                        </a:ln>
                        <a:solidFill>
                          <a:schemeClr val="tx1"/>
                        </a:solidFill>
                        <a:effectLst/>
                        <a:latin typeface="+mj-lt"/>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1EB"/>
                    </a:solidFill>
                  </a:tcPr>
                </a:tc>
                <a:tc hMerge="1">
                  <a:txBody>
                    <a:bodyPr/>
                    <a:lstStyle/>
                    <a:p>
                      <a:pPr marL="53975" marR="0" lvl="0" indent="0" algn="ctr" defTabSz="914400" rtl="0" eaLnBrk="1" fontAlgn="base" latinLnBrk="0" hangingPunct="1">
                        <a:lnSpc>
                          <a:spcPct val="100000"/>
                        </a:lnSpc>
                        <a:spcBef>
                          <a:spcPct val="0"/>
                        </a:spcBef>
                        <a:spcAft>
                          <a:spcPts val="600"/>
                        </a:spcAft>
                        <a:buClrTx/>
                        <a:buSzTx/>
                        <a:buFontTx/>
                        <a:buNone/>
                        <a:tabLst/>
                      </a:pPr>
                      <a:endParaRPr kumimoji="0" lang="en-US" altLang="en-US" sz="1200" b="0" i="0" u="none" strike="noStrike" cap="none" normalizeH="0" baseline="0" dirty="0">
                        <a:ln>
                          <a:noFill/>
                        </a:ln>
                        <a:solidFill>
                          <a:schemeClr val="tx1"/>
                        </a:solidFill>
                        <a:effectLst/>
                        <a:latin typeface="Arial" panose="020B0604020202020204" pitchFamily="34" charset="0"/>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1EB"/>
                    </a:solidFill>
                  </a:tcPr>
                </a:tc>
                <a:tc hMerge="1">
                  <a:txBody>
                    <a:bodyPr/>
                    <a:lstStyle/>
                    <a:p>
                      <a:pPr marL="53975" marR="0" lvl="0" indent="0" algn="ctr" defTabSz="914400" rtl="0" eaLnBrk="1" fontAlgn="base" latinLnBrk="0" hangingPunct="1">
                        <a:lnSpc>
                          <a:spcPct val="100000"/>
                        </a:lnSpc>
                        <a:spcBef>
                          <a:spcPct val="0"/>
                        </a:spcBef>
                        <a:spcAft>
                          <a:spcPts val="600"/>
                        </a:spcAft>
                        <a:buClrTx/>
                        <a:buSzTx/>
                        <a:buFontTx/>
                        <a:buNone/>
                        <a:tabLst/>
                      </a:pPr>
                      <a:endParaRPr kumimoji="0" lang="en-US" altLang="en-US" sz="1200" b="0" i="0" u="none" strike="noStrike" cap="none" normalizeH="0" baseline="0" dirty="0">
                        <a:ln>
                          <a:noFill/>
                        </a:ln>
                        <a:solidFill>
                          <a:schemeClr val="tx1"/>
                        </a:solidFill>
                        <a:effectLst/>
                        <a:latin typeface="Arial" panose="020B0604020202020204" pitchFamily="34" charset="0"/>
                        <a:cs typeface="Calibri" panose="020F0502020204030204" pitchFamily="34"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1EB"/>
                    </a:solidFill>
                  </a:tcPr>
                </a:tc>
                <a:extLst>
                  <a:ext uri="{0D108BD9-81ED-4DB2-BD59-A6C34878D82A}">
                    <a16:rowId xmlns:a16="http://schemas.microsoft.com/office/drawing/2014/main" val="1064895036"/>
                  </a:ext>
                </a:extLst>
              </a:tr>
              <a:tr h="541578">
                <a:tc>
                  <a:txBody>
                    <a:bodyPr/>
                    <a:lstStyle/>
                    <a:p>
                      <a:pPr marL="53975"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smtClean="0">
                          <a:ln>
                            <a:noFill/>
                          </a:ln>
                          <a:solidFill>
                            <a:schemeClr val="tx1"/>
                          </a:solidFill>
                          <a:effectLst/>
                          <a:latin typeface="+mj-lt"/>
                          <a:cs typeface="Times New Roman" panose="02020603050405020304" pitchFamily="18" charset="0"/>
                        </a:rPr>
                        <a:t>   Annual Reported Metric Tons</a:t>
                      </a:r>
                      <a:endParaRPr kumimoji="0" lang="en-US" altLang="en-US" sz="1800" b="0" i="0" u="none" strike="noStrike" cap="none" normalizeH="0" baseline="0" dirty="0">
                        <a:ln>
                          <a:noFill/>
                        </a:ln>
                        <a:solidFill>
                          <a:schemeClr val="tx1"/>
                        </a:solidFill>
                        <a:effectLst/>
                        <a:latin typeface="+mj-lt"/>
                        <a:cs typeface="Times New Roman" panose="02020603050405020304" pitchFamily="18"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53975"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smtClean="0">
                          <a:ln>
                            <a:noFill/>
                          </a:ln>
                          <a:solidFill>
                            <a:schemeClr val="tx1"/>
                          </a:solidFill>
                          <a:effectLst/>
                          <a:latin typeface="+mj-lt"/>
                          <a:cs typeface="Times New Roman" panose="02020603050405020304" pitchFamily="18" charset="0"/>
                        </a:rPr>
                        <a:t>$0</a:t>
                      </a:r>
                      <a:endParaRPr kumimoji="0" lang="en-US" altLang="en-US" sz="1800" b="0" i="0" u="none" strike="noStrike" cap="none" normalizeH="0" baseline="0" dirty="0">
                        <a:ln>
                          <a:noFill/>
                        </a:ln>
                        <a:solidFill>
                          <a:schemeClr val="tx1"/>
                        </a:solidFill>
                        <a:effectLst/>
                        <a:latin typeface="+mj-lt"/>
                        <a:cs typeface="Times New Roman" panose="02020603050405020304" pitchFamily="18"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53975" marR="0" lvl="0" indent="0" algn="ctr" defTabSz="914400" rtl="0" eaLnBrk="1" fontAlgn="base" latinLnBrk="0" hangingPunct="1">
                        <a:lnSpc>
                          <a:spcPct val="100000"/>
                        </a:lnSpc>
                        <a:spcBef>
                          <a:spcPct val="0"/>
                        </a:spcBef>
                        <a:spcAft>
                          <a:spcPts val="600"/>
                        </a:spcAft>
                        <a:buClrTx/>
                        <a:buSzTx/>
                        <a:buFontTx/>
                        <a:buNone/>
                        <a:tabLst/>
                      </a:pPr>
                      <a:r>
                        <a:rPr kumimoji="0" lang="en-US" altLang="en-US" sz="1800" b="0" i="0" u="none" strike="noStrike" cap="none" normalizeH="0" baseline="0" dirty="0" smtClean="0">
                          <a:ln>
                            <a:noFill/>
                          </a:ln>
                          <a:solidFill>
                            <a:schemeClr val="tx1"/>
                          </a:solidFill>
                          <a:effectLst/>
                          <a:latin typeface="+mj-lt"/>
                          <a:cs typeface="Times New Roman" panose="02020603050405020304" pitchFamily="18" charset="0"/>
                        </a:rPr>
                        <a:t>$5.50</a:t>
                      </a:r>
                      <a:endParaRPr kumimoji="0" lang="en-US" altLang="en-US" sz="1800" b="0" i="0" u="none" strike="noStrike" cap="none" normalizeH="0" baseline="0" dirty="0">
                        <a:ln>
                          <a:noFill/>
                        </a:ln>
                        <a:solidFill>
                          <a:schemeClr val="tx1"/>
                        </a:solidFill>
                        <a:effectLst/>
                        <a:latin typeface="+mj-lt"/>
                        <a:cs typeface="Times New Roman" panose="02020603050405020304" pitchFamily="18" charset="0"/>
                      </a:endParaRPr>
                    </a:p>
                  </a:txBody>
                  <a:tcPr marL="8890" marR="8890" marT="8890" marB="88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31590159"/>
                  </a:ext>
                </a:extLst>
              </a:tr>
            </a:tbl>
          </a:graphicData>
        </a:graphic>
      </p:graphicFrame>
    </p:spTree>
    <p:extLst>
      <p:ext uri="{BB962C8B-B14F-4D97-AF65-F5344CB8AC3E}">
        <p14:creationId xmlns:p14="http://schemas.microsoft.com/office/powerpoint/2010/main" val="41399988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98867" y="169860"/>
            <a:ext cx="8229600" cy="1143000"/>
          </a:xfrm>
          <a:solidFill>
            <a:srgbClr val="439777"/>
          </a:solidFill>
        </p:spPr>
        <p:txBody>
          <a:bodyPr>
            <a:normAutofit/>
          </a:bodyPr>
          <a:lstStyle/>
          <a:p>
            <a:r>
              <a:rPr lang="en-US" sz="3200" dirty="0" smtClean="0">
                <a:solidFill>
                  <a:schemeClr val="bg1"/>
                </a:solidFill>
                <a:latin typeface="Arial" pitchFamily="34" charset="0"/>
                <a:cs typeface="Arial" pitchFamily="34" charset="0"/>
              </a:rPr>
              <a:t>Hazardous Waste Fee Increase 2019 </a:t>
            </a:r>
            <a:endParaRPr lang="en-US" sz="3200" dirty="0">
              <a:solidFill>
                <a:schemeClr val="bg1"/>
              </a:solidFill>
              <a:latin typeface="Arial" pitchFamily="34" charset="0"/>
              <a:cs typeface="Arial" pitchFamily="34" charset="0"/>
            </a:endParaRPr>
          </a:p>
        </p:txBody>
      </p:sp>
      <p:sp>
        <p:nvSpPr>
          <p:cNvPr id="5" name="Pentagon 4"/>
          <p:cNvSpPr/>
          <p:nvPr/>
        </p:nvSpPr>
        <p:spPr>
          <a:xfrm>
            <a:off x="94067" y="3400422"/>
            <a:ext cx="1219200" cy="561978"/>
          </a:xfrm>
          <a:prstGeom prst="homePlate">
            <a:avLst/>
          </a:prstGeom>
          <a:solidFill>
            <a:srgbClr val="68B6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Calibri"/>
                <a:ea typeface="+mn-ea"/>
                <a:cs typeface="+mn-cs"/>
              </a:rPr>
              <a:t>Aug. 2018</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Pentagon 5"/>
          <p:cNvSpPr/>
          <p:nvPr/>
        </p:nvSpPr>
        <p:spPr>
          <a:xfrm>
            <a:off x="1557107" y="3400422"/>
            <a:ext cx="1219200" cy="561978"/>
          </a:xfrm>
          <a:prstGeom prst="homePlate">
            <a:avLst/>
          </a:prstGeom>
          <a:solidFill>
            <a:srgbClr val="444C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Calibri"/>
                <a:ea typeface="+mn-ea"/>
                <a:cs typeface="+mn-cs"/>
              </a:rPr>
              <a:t>Sept. 2018</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7" name="Pentagon 6"/>
          <p:cNvSpPr/>
          <p:nvPr/>
        </p:nvSpPr>
        <p:spPr>
          <a:xfrm>
            <a:off x="3020147" y="3400422"/>
            <a:ext cx="1219200" cy="561978"/>
          </a:xfrm>
          <a:prstGeom prst="homePlate">
            <a:avLst/>
          </a:prstGeom>
          <a:solidFill>
            <a:srgbClr val="68B6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Calibri"/>
                <a:ea typeface="+mn-ea"/>
                <a:cs typeface="+mn-cs"/>
              </a:rPr>
              <a:t>Oct.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Calibri"/>
                <a:ea typeface="+mn-ea"/>
                <a:cs typeface="+mn-cs"/>
              </a:rPr>
              <a:t>2018</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8" name="Pentagon 7"/>
          <p:cNvSpPr/>
          <p:nvPr/>
        </p:nvSpPr>
        <p:spPr>
          <a:xfrm>
            <a:off x="4483187" y="3400422"/>
            <a:ext cx="1219200" cy="561978"/>
          </a:xfrm>
          <a:prstGeom prst="homePlate">
            <a:avLst/>
          </a:prstGeom>
          <a:solidFill>
            <a:srgbClr val="444C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Calibri"/>
                <a:ea typeface="+mn-ea"/>
                <a:cs typeface="+mn-cs"/>
              </a:rPr>
              <a:t>Dec. 2018</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9" name="Pentagon 8"/>
          <p:cNvSpPr/>
          <p:nvPr/>
        </p:nvSpPr>
        <p:spPr>
          <a:xfrm>
            <a:off x="5946227" y="3400422"/>
            <a:ext cx="1219200" cy="561978"/>
          </a:xfrm>
          <a:prstGeom prst="homePlate">
            <a:avLst/>
          </a:prstGeom>
          <a:solidFill>
            <a:srgbClr val="68B6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Calibri"/>
                <a:ea typeface="+mn-ea"/>
                <a:cs typeface="+mn-cs"/>
              </a:rPr>
              <a:t>Jan.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Calibri"/>
                <a:ea typeface="+mn-ea"/>
                <a:cs typeface="+mn-cs"/>
              </a:rPr>
              <a:t>2019</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Pentagon 9"/>
          <p:cNvSpPr/>
          <p:nvPr/>
        </p:nvSpPr>
        <p:spPr>
          <a:xfrm>
            <a:off x="7315287" y="3400422"/>
            <a:ext cx="1219200" cy="561978"/>
          </a:xfrm>
          <a:prstGeom prst="homePlate">
            <a:avLst/>
          </a:prstGeom>
          <a:solidFill>
            <a:srgbClr val="444C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Calibri"/>
                <a:ea typeface="+mn-ea"/>
                <a:cs typeface="+mn-cs"/>
              </a:rPr>
              <a:t>July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Calibri"/>
                <a:ea typeface="+mn-ea"/>
                <a:cs typeface="+mn-cs"/>
              </a:rPr>
              <a:t> 2019</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249665" y="4128411"/>
            <a:ext cx="592933" cy="592933"/>
          </a:xfrm>
          <a:prstGeom prst="rect">
            <a:avLst/>
          </a:prstGeom>
        </p:spPr>
      </p:pic>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1827776" y="2562222"/>
            <a:ext cx="567530" cy="567530"/>
          </a:xfrm>
          <a:prstGeom prst="rect">
            <a:avLst/>
          </a:prstGeom>
        </p:spPr>
      </p:pic>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3218267" y="4128291"/>
            <a:ext cx="567532" cy="567532"/>
          </a:xfrm>
          <a:prstGeom prst="rect">
            <a:avLst/>
          </a:prstGeom>
        </p:spPr>
      </p:pic>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6164666" y="4128289"/>
            <a:ext cx="567533" cy="567533"/>
          </a:xfrm>
          <a:prstGeom prst="rect">
            <a:avLst/>
          </a:prstGeom>
        </p:spPr>
      </p:pic>
      <p:pic>
        <p:nvPicPr>
          <p:cNvPr id="17" name="Pictur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66067" y="2562222"/>
            <a:ext cx="533400" cy="533400"/>
          </a:xfrm>
          <a:prstGeom prst="rect">
            <a:avLst/>
          </a:prstGeom>
        </p:spPr>
      </p:pic>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94890" y="2562222"/>
            <a:ext cx="558596" cy="558596"/>
          </a:xfrm>
          <a:prstGeom prst="rect">
            <a:avLst/>
          </a:prstGeom>
        </p:spPr>
      </p:pic>
      <p:sp>
        <p:nvSpPr>
          <p:cNvPr id="20" name="TextBox 19"/>
          <p:cNvSpPr txBox="1"/>
          <p:nvPr/>
        </p:nvSpPr>
        <p:spPr>
          <a:xfrm>
            <a:off x="94067" y="1647822"/>
            <a:ext cx="990600" cy="14819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1" name="TextBox 20"/>
          <p:cNvSpPr txBox="1"/>
          <p:nvPr/>
        </p:nvSpPr>
        <p:spPr>
          <a:xfrm>
            <a:off x="94067" y="1638888"/>
            <a:ext cx="1219200" cy="145673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2" name="TextBox 21"/>
          <p:cNvSpPr txBox="1"/>
          <p:nvPr/>
        </p:nvSpPr>
        <p:spPr>
          <a:xfrm>
            <a:off x="170944" y="1478748"/>
            <a:ext cx="1326248"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smtClean="0">
                <a:ln>
                  <a:noFill/>
                </a:ln>
                <a:solidFill>
                  <a:srgbClr val="68B656"/>
                </a:solidFill>
                <a:effectLst/>
                <a:uLnTx/>
                <a:uFillTx/>
                <a:latin typeface="Calibri"/>
                <a:ea typeface="+mn-ea"/>
                <a:cs typeface="+mn-cs"/>
              </a:rPr>
              <a:t>Consult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smtClean="0">
                <a:ln>
                  <a:noFill/>
                </a:ln>
                <a:solidFill>
                  <a:prstClr val="black"/>
                </a:solidFill>
                <a:effectLst/>
                <a:uLnTx/>
                <a:uFillTx/>
                <a:latin typeface="Calibri"/>
                <a:ea typeface="+mn-ea"/>
                <a:cs typeface="+mn-cs"/>
              </a:rPr>
              <a:t>First Advisory Committee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smtClean="0">
                <a:ln>
                  <a:noFill/>
                </a:ln>
                <a:solidFill>
                  <a:prstClr val="black"/>
                </a:solidFill>
                <a:effectLst/>
                <a:uLnTx/>
                <a:uFillTx/>
                <a:latin typeface="Calibri"/>
                <a:ea typeface="+mn-ea"/>
                <a:cs typeface="+mn-cs"/>
              </a:rPr>
              <a:t>Meeting</a:t>
            </a:r>
            <a:endParaRPr kumimoji="0" lang="en-US" b="0" i="0" u="none" strike="noStrike" kern="1200" cap="none" spc="0" normalizeH="0" baseline="0" noProof="0" dirty="0">
              <a:ln>
                <a:noFill/>
              </a:ln>
              <a:solidFill>
                <a:prstClr val="black"/>
              </a:solidFill>
              <a:effectLst/>
              <a:uLnTx/>
              <a:uFillTx/>
              <a:latin typeface="Calibri"/>
              <a:ea typeface="+mn-ea"/>
              <a:cs typeface="+mn-cs"/>
            </a:endParaRPr>
          </a:p>
        </p:txBody>
      </p:sp>
      <p:sp>
        <p:nvSpPr>
          <p:cNvPr id="23" name="TextBox 22"/>
          <p:cNvSpPr txBox="1"/>
          <p:nvPr/>
        </p:nvSpPr>
        <p:spPr>
          <a:xfrm>
            <a:off x="1670051" y="4362144"/>
            <a:ext cx="1350095"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68B656"/>
                </a:solidFill>
                <a:effectLst/>
                <a:uLnTx/>
                <a:uFillTx/>
                <a:latin typeface="Calibri"/>
                <a:ea typeface="+mn-ea"/>
                <a:cs typeface="+mn-cs"/>
              </a:rPr>
              <a:t>C</a:t>
            </a:r>
            <a:r>
              <a:rPr kumimoji="0" lang="en-US" b="1" i="0" u="none" strike="noStrike" kern="1200" cap="none" spc="0" normalizeH="0" baseline="0" noProof="0" dirty="0" smtClean="0">
                <a:ln>
                  <a:noFill/>
                </a:ln>
                <a:solidFill>
                  <a:srgbClr val="68B656"/>
                </a:solidFill>
                <a:effectLst/>
                <a:uLnTx/>
                <a:uFillTx/>
                <a:latin typeface="Calibri"/>
                <a:ea typeface="+mn-ea"/>
                <a:cs typeface="+mn-cs"/>
              </a:rPr>
              <a:t>onsult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smtClean="0">
                <a:ln>
                  <a:noFill/>
                </a:ln>
                <a:solidFill>
                  <a:prstClr val="black"/>
                </a:solidFill>
                <a:effectLst/>
                <a:uLnTx/>
                <a:uFillTx/>
                <a:latin typeface="Calibri"/>
                <a:ea typeface="+mn-ea"/>
                <a:cs typeface="+mn-cs"/>
              </a:rPr>
              <a:t>Second Advisory Committee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smtClean="0">
                <a:ln>
                  <a:noFill/>
                </a:ln>
                <a:solidFill>
                  <a:prstClr val="black"/>
                </a:solidFill>
                <a:effectLst/>
                <a:uLnTx/>
                <a:uFillTx/>
                <a:latin typeface="Calibri"/>
                <a:ea typeface="+mn-ea"/>
                <a:cs typeface="+mn-cs"/>
              </a:rPr>
              <a:t>Meeting</a:t>
            </a:r>
            <a:endParaRPr kumimoji="0" lang="en-US" b="0" i="0" u="none" strike="noStrike" kern="1200" cap="none" spc="0" normalizeH="0" baseline="0" noProof="0" dirty="0">
              <a:ln>
                <a:noFill/>
              </a:ln>
              <a:solidFill>
                <a:prstClr val="black"/>
              </a:solidFill>
              <a:effectLst/>
              <a:uLnTx/>
              <a:uFillTx/>
              <a:latin typeface="Calibri"/>
              <a:ea typeface="+mn-ea"/>
              <a:cs typeface="+mn-cs"/>
            </a:endParaRPr>
          </a:p>
        </p:txBody>
      </p:sp>
      <p:sp>
        <p:nvSpPr>
          <p:cNvPr id="24" name="TextBox 23"/>
          <p:cNvSpPr txBox="1"/>
          <p:nvPr/>
        </p:nvSpPr>
        <p:spPr>
          <a:xfrm>
            <a:off x="3074076" y="1478749"/>
            <a:ext cx="1269323"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smtClean="0">
                <a:ln>
                  <a:noFill/>
                </a:ln>
                <a:solidFill>
                  <a:srgbClr val="68B656"/>
                </a:solidFill>
                <a:effectLst/>
                <a:uLnTx/>
                <a:uFillTx/>
                <a:latin typeface="Calibri"/>
                <a:ea typeface="+mn-ea"/>
                <a:cs typeface="+mn-cs"/>
              </a:rPr>
              <a:t>Consult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smtClean="0">
                <a:ln>
                  <a:noFill/>
                </a:ln>
                <a:solidFill>
                  <a:prstClr val="black"/>
                </a:solidFill>
                <a:effectLst/>
                <a:uLnTx/>
                <a:uFillTx/>
                <a:latin typeface="Calibri"/>
                <a:ea typeface="+mn-ea"/>
                <a:cs typeface="+mn-cs"/>
              </a:rPr>
              <a:t>Third Advisory Committee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smtClean="0">
                <a:ln>
                  <a:noFill/>
                </a:ln>
                <a:solidFill>
                  <a:prstClr val="black"/>
                </a:solidFill>
                <a:effectLst/>
                <a:uLnTx/>
                <a:uFillTx/>
                <a:latin typeface="Calibri"/>
                <a:ea typeface="+mn-ea"/>
                <a:cs typeface="+mn-cs"/>
              </a:rPr>
              <a:t>Meeting</a:t>
            </a:r>
            <a:endParaRPr kumimoji="0" lang="en-US" b="0" i="0" u="none" strike="noStrike" kern="1200" cap="none" spc="0" normalizeH="0" baseline="0" noProof="0" dirty="0">
              <a:ln>
                <a:noFill/>
              </a:ln>
              <a:solidFill>
                <a:prstClr val="black"/>
              </a:solidFill>
              <a:effectLst/>
              <a:uLnTx/>
              <a:uFillTx/>
              <a:latin typeface="Calibri"/>
              <a:ea typeface="+mn-ea"/>
              <a:cs typeface="+mn-cs"/>
            </a:endParaRPr>
          </a:p>
        </p:txBody>
      </p:sp>
      <p:sp>
        <p:nvSpPr>
          <p:cNvPr id="25" name="TextBox 24"/>
          <p:cNvSpPr txBox="1"/>
          <p:nvPr/>
        </p:nvSpPr>
        <p:spPr>
          <a:xfrm>
            <a:off x="4483187" y="4360854"/>
            <a:ext cx="1178502" cy="175432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smtClean="0">
                <a:ln>
                  <a:noFill/>
                </a:ln>
                <a:solidFill>
                  <a:srgbClr val="7552BA"/>
                </a:solidFill>
                <a:effectLst/>
                <a:uLnTx/>
                <a:uFillTx/>
                <a:latin typeface="Calibri"/>
                <a:ea typeface="+mn-ea"/>
                <a:cs typeface="+mn-cs"/>
              </a:rPr>
              <a:t>Inform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smtClean="0">
                <a:ln>
                  <a:noFill/>
                </a:ln>
                <a:solidFill>
                  <a:prstClr val="black"/>
                </a:solidFill>
                <a:effectLst/>
                <a:uLnTx/>
                <a:uFillTx/>
                <a:latin typeface="Calibri"/>
                <a:ea typeface="+mn-ea"/>
                <a:cs typeface="+mn-cs"/>
              </a:rPr>
              <a:t>Public Notice and Open Public Comment</a:t>
            </a:r>
            <a:endParaRPr kumimoji="0" lang="en-US" b="0" i="0" u="none" strike="noStrike" kern="1200" cap="none" spc="0" normalizeH="0" baseline="0" noProof="0" dirty="0">
              <a:ln>
                <a:noFill/>
              </a:ln>
              <a:solidFill>
                <a:prstClr val="black"/>
              </a:solidFill>
              <a:effectLst/>
              <a:uLnTx/>
              <a:uFillTx/>
              <a:latin typeface="Calibri"/>
              <a:ea typeface="+mn-ea"/>
              <a:cs typeface="+mn-cs"/>
            </a:endParaRPr>
          </a:p>
        </p:txBody>
      </p:sp>
      <p:sp>
        <p:nvSpPr>
          <p:cNvPr id="26" name="TextBox 25"/>
          <p:cNvSpPr txBox="1"/>
          <p:nvPr/>
        </p:nvSpPr>
        <p:spPr>
          <a:xfrm>
            <a:off x="5648386" y="1520272"/>
            <a:ext cx="1728929"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smtClean="0">
                <a:ln>
                  <a:noFill/>
                </a:ln>
                <a:solidFill>
                  <a:srgbClr val="68B656"/>
                </a:solidFill>
                <a:effectLst/>
                <a:uLnTx/>
                <a:uFillTx/>
                <a:latin typeface="Calibri"/>
                <a:ea typeface="+mn-ea"/>
                <a:cs typeface="+mn-cs"/>
              </a:rPr>
              <a:t>Consult          </a:t>
            </a:r>
            <a:r>
              <a:rPr kumimoji="0" lang="en-US" b="1" i="0" u="none" strike="noStrike" kern="1200" cap="none" spc="0" normalizeH="0" baseline="0" noProof="0" dirty="0" smtClean="0">
                <a:ln>
                  <a:noFill/>
                </a:ln>
                <a:solidFill>
                  <a:srgbClr val="8064A2">
                    <a:lumMod val="75000"/>
                  </a:srgbClr>
                </a:solidFill>
                <a:effectLst/>
                <a:uLnTx/>
                <a:uFillTx/>
                <a:latin typeface="Calibri"/>
                <a:ea typeface="+mn-ea"/>
                <a:cs typeface="+mn-cs"/>
              </a:rPr>
              <a:t>and</a:t>
            </a:r>
            <a:r>
              <a:rPr kumimoji="0" lang="en-US" b="1" i="0" u="none" strike="noStrike" kern="1200" cap="none" spc="0" normalizeH="0" baseline="0" noProof="0" dirty="0" smtClean="0">
                <a:ln>
                  <a:noFill/>
                </a:ln>
                <a:solidFill>
                  <a:srgbClr val="68B656"/>
                </a:solidFill>
                <a:effectLst/>
                <a:uLnTx/>
                <a:uFillTx/>
                <a:latin typeface="Calibri"/>
                <a:ea typeface="+mn-ea"/>
                <a:cs typeface="+mn-cs"/>
              </a:rPr>
              <a:t> </a:t>
            </a:r>
            <a:r>
              <a:rPr kumimoji="0" lang="en-US" b="1" i="0" u="none" strike="noStrike" kern="1200" cap="none" spc="0" normalizeH="0" baseline="0" noProof="0" dirty="0" smtClean="0">
                <a:ln>
                  <a:noFill/>
                </a:ln>
                <a:solidFill>
                  <a:srgbClr val="8064A2">
                    <a:lumMod val="75000"/>
                  </a:srgbClr>
                </a:solidFill>
                <a:effectLst/>
                <a:uLnTx/>
                <a:uFillTx/>
                <a:latin typeface="Calibri"/>
                <a:ea typeface="+mn-ea"/>
                <a:cs typeface="+mn-cs"/>
              </a:rPr>
              <a:t>Inform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smtClean="0">
                <a:ln>
                  <a:noFill/>
                </a:ln>
                <a:solidFill>
                  <a:prstClr val="black"/>
                </a:solidFill>
                <a:effectLst/>
                <a:uLnTx/>
                <a:uFillTx/>
                <a:latin typeface="Calibri"/>
                <a:ea typeface="+mn-ea"/>
                <a:cs typeface="+mn-cs"/>
              </a:rPr>
              <a:t>Public Hearing and EQC pre-inform meeting</a:t>
            </a:r>
            <a:endParaRPr kumimoji="0" lang="en-US" b="0" i="0" u="none" strike="noStrike" kern="1200" cap="none" spc="0" normalizeH="0" baseline="0" noProof="0" dirty="0">
              <a:ln>
                <a:noFill/>
              </a:ln>
              <a:solidFill>
                <a:prstClr val="black"/>
              </a:solidFill>
              <a:effectLst/>
              <a:uLnTx/>
              <a:uFillTx/>
              <a:latin typeface="Calibri"/>
              <a:ea typeface="+mn-ea"/>
              <a:cs typeface="+mn-cs"/>
            </a:endParaRPr>
          </a:p>
        </p:txBody>
      </p:sp>
      <p:sp>
        <p:nvSpPr>
          <p:cNvPr id="27" name="TextBox 26"/>
          <p:cNvSpPr txBox="1"/>
          <p:nvPr/>
        </p:nvSpPr>
        <p:spPr>
          <a:xfrm>
            <a:off x="7449386" y="4362144"/>
            <a:ext cx="1466013"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7552BA"/>
                </a:solidFill>
                <a:effectLst/>
                <a:uLnTx/>
                <a:uFillTx/>
                <a:latin typeface="Calibri"/>
                <a:ea typeface="+mn-ea"/>
                <a:cs typeface="+mn-cs"/>
              </a:rPr>
              <a:t>P</a:t>
            </a:r>
            <a:r>
              <a:rPr kumimoji="0" lang="en-US" b="1" i="0" u="none" strike="noStrike" kern="1200" cap="none" spc="0" normalizeH="0" baseline="0" noProof="0" dirty="0" smtClean="0">
                <a:ln>
                  <a:noFill/>
                </a:ln>
                <a:solidFill>
                  <a:srgbClr val="7552BA"/>
                </a:solidFill>
                <a:effectLst/>
                <a:uLnTx/>
                <a:uFillTx/>
                <a:latin typeface="Calibri"/>
                <a:ea typeface="+mn-ea"/>
                <a:cs typeface="+mn-cs"/>
              </a:rPr>
              <a:t>resent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smtClean="0">
                <a:ln>
                  <a:noFill/>
                </a:ln>
                <a:solidFill>
                  <a:prstClr val="black"/>
                </a:solidFill>
                <a:effectLst/>
                <a:uLnTx/>
                <a:uFillTx/>
                <a:latin typeface="Calibri"/>
                <a:ea typeface="+mn-ea"/>
                <a:cs typeface="+mn-cs"/>
              </a:rPr>
              <a:t>Present Rulemaking to the EQC</a:t>
            </a:r>
            <a:endParaRPr kumimoji="0" lang="en-US" b="0" i="0" u="none" strike="noStrike" kern="1200" cap="none" spc="0" normalizeH="0" baseline="0" noProof="0" dirty="0">
              <a:ln>
                <a:noFill/>
              </a:ln>
              <a:solidFill>
                <a:prstClr val="black"/>
              </a:solidFill>
              <a:effectLst/>
              <a:uLnTx/>
              <a:uFillTx/>
              <a:latin typeface="Calibri"/>
              <a:ea typeface="+mn-ea"/>
              <a:cs typeface="+mn-cs"/>
            </a:endParaRPr>
          </a:p>
        </p:txBody>
      </p:sp>
      <p:pic>
        <p:nvPicPr>
          <p:cNvPr id="28" name="Picture 2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4665104" y="1651818"/>
            <a:ext cx="567532" cy="567532"/>
          </a:xfrm>
          <a:prstGeom prst="rect">
            <a:avLst/>
          </a:prstGeom>
        </p:spPr>
      </p:pic>
    </p:spTree>
    <p:extLst>
      <p:ext uri="{BB962C8B-B14F-4D97-AF65-F5344CB8AC3E}">
        <p14:creationId xmlns:p14="http://schemas.microsoft.com/office/powerpoint/2010/main" val="9822370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ctrTitle"/>
          </p:nvPr>
        </p:nvSpPr>
        <p:spPr>
          <a:xfrm>
            <a:off x="457200" y="304800"/>
            <a:ext cx="8321675" cy="1066800"/>
          </a:xfrm>
          <a:solidFill>
            <a:srgbClr val="439777"/>
          </a:solidFill>
        </p:spPr>
        <p:txBody>
          <a:bodyPr/>
          <a:lstStyle/>
          <a:p>
            <a:pPr eaLnBrk="1" hangingPunct="1"/>
            <a:r>
              <a:rPr lang="en-US" altLang="en-US" sz="2800" dirty="0" smtClean="0">
                <a:solidFill>
                  <a:schemeClr val="bg1"/>
                </a:solidFill>
                <a:latin typeface="Arial" panose="020B0604020202020204" pitchFamily="34" charset="0"/>
                <a:cs typeface="Arial" panose="020B0604020202020204" pitchFamily="34" charset="0"/>
              </a:rPr>
              <a:t>Increase Generator &amp; Permit Fees</a:t>
            </a:r>
          </a:p>
        </p:txBody>
      </p:sp>
      <p:sp>
        <p:nvSpPr>
          <p:cNvPr id="3" name="Subtitle 2">
            <a:extLst>
              <a:ext uri="{FF2B5EF4-FFF2-40B4-BE49-F238E27FC236}">
                <a16:creationId xmlns:a16="http://schemas.microsoft.com/office/drawing/2014/main" id="{B2D82579-5B38-49F7-967A-AADF98F2BF28}"/>
              </a:ext>
            </a:extLst>
          </p:cNvPr>
          <p:cNvSpPr>
            <a:spLocks noGrp="1"/>
          </p:cNvSpPr>
          <p:nvPr>
            <p:ph type="subTitle" idx="1"/>
          </p:nvPr>
        </p:nvSpPr>
        <p:spPr>
          <a:xfrm>
            <a:off x="533400" y="1828800"/>
            <a:ext cx="8077200" cy="3429000"/>
          </a:xfrm>
        </p:spPr>
        <p:txBody>
          <a:bodyPr rtlCol="0">
            <a:normAutofit/>
          </a:bodyPr>
          <a:lstStyle/>
          <a:p>
            <a:pPr eaLnBrk="1" fontAlgn="t" hangingPunct="1">
              <a:spcAft>
                <a:spcPts val="600"/>
              </a:spcAft>
              <a:defRPr/>
            </a:pPr>
            <a:r>
              <a:rPr lang="en-US" sz="3000" dirty="0"/>
              <a:t> </a:t>
            </a:r>
            <a:r>
              <a:rPr lang="en-US" sz="3000" b="1" dirty="0">
                <a:solidFill>
                  <a:schemeClr val="tx1"/>
                </a:solidFill>
              </a:rPr>
              <a:t>RECOMMENDATION</a:t>
            </a:r>
          </a:p>
          <a:p>
            <a:pPr eaLnBrk="1" fontAlgn="auto" hangingPunct="1">
              <a:spcAft>
                <a:spcPts val="0"/>
              </a:spcAft>
              <a:defRPr/>
            </a:pPr>
            <a:r>
              <a:rPr lang="en-US" sz="3000" dirty="0">
                <a:solidFill>
                  <a:schemeClr val="tx1"/>
                </a:solidFill>
              </a:rPr>
              <a:t>    DEQ recommends </a:t>
            </a:r>
            <a:r>
              <a:rPr lang="en-US" sz="3000" dirty="0" smtClean="0">
                <a:solidFill>
                  <a:schemeClr val="tx1"/>
                </a:solidFill>
              </a:rPr>
              <a:t>the </a:t>
            </a:r>
            <a:r>
              <a:rPr lang="en-US" sz="3000" dirty="0">
                <a:solidFill>
                  <a:schemeClr val="tx1"/>
                </a:solidFill>
              </a:rPr>
              <a:t>Environmental Quality Commission adopt Phase One of the proposed rules in Attachment A as part of chapter 340 of the Oregon Administrative Rules.</a:t>
            </a:r>
          </a:p>
          <a:p>
            <a:pPr algn="r" eaLnBrk="1" fontAlgn="auto" hangingPunct="1">
              <a:lnSpc>
                <a:spcPct val="110000"/>
              </a:lnSpc>
              <a:spcBef>
                <a:spcPts val="0"/>
              </a:spcBef>
              <a:spcAft>
                <a:spcPts val="0"/>
              </a:spcAft>
              <a:defRPr/>
            </a:pPr>
            <a:endParaRPr lang="en-US" sz="2800" dirty="0">
              <a:latin typeface="Arial" pitchFamily="34" charset="0"/>
              <a:cs typeface="Arial" pitchFamily="34" charset="0"/>
            </a:endParaRPr>
          </a:p>
        </p:txBody>
      </p:sp>
      <p:sp>
        <p:nvSpPr>
          <p:cNvPr id="4" name="Rectangle 3">
            <a:extLst>
              <a:ext uri="{FF2B5EF4-FFF2-40B4-BE49-F238E27FC236}">
                <a16:creationId xmlns:a16="http://schemas.microsoft.com/office/drawing/2014/main" id="{A94396F1-7CA4-4D9A-8306-C7BD9D3A6A18}"/>
              </a:ext>
            </a:extLst>
          </p:cNvPr>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US" sz="1000" dirty="0">
                <a:latin typeface="Arial" pitchFamily="34" charset="0"/>
                <a:cs typeface="Arial" pitchFamily="34" charset="0"/>
              </a:rPr>
              <a:t>    </a:t>
            </a:r>
            <a:r>
              <a:rPr lang="en-US" sz="1000" dirty="0" smtClean="0">
                <a:latin typeface="Arial" pitchFamily="34" charset="0"/>
                <a:cs typeface="Arial" pitchFamily="34" charset="0"/>
              </a:rPr>
              <a:t>David Livengood   |  Oregon </a:t>
            </a:r>
            <a:r>
              <a:rPr lang="en-US" sz="1000" dirty="0">
                <a:latin typeface="Arial" pitchFamily="34" charset="0"/>
                <a:cs typeface="Arial" pitchFamily="34" charset="0"/>
              </a:rPr>
              <a:t>Department of Environmental Quality</a:t>
            </a:r>
            <a:endParaRPr lang="en-US" sz="1200" dirty="0">
              <a:latin typeface="Arial" pitchFamily="34" charset="0"/>
              <a:cs typeface="Arial" pitchFamily="34" charset="0"/>
            </a:endParaRPr>
          </a:p>
        </p:txBody>
      </p:sp>
      <p:pic>
        <p:nvPicPr>
          <p:cNvPr id="11269" name="Picture 4" descr="Logo Color RegularSM.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458200" y="6019800"/>
            <a:ext cx="320675" cy="7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213784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PTtemplate.potx [Read-Only]" id="{7970BDC3-28B1-430B-A5CE-D89E7E0FF1C7}" vid="{25AE1362-4680-423C-BD0B-3665CA5C09AA}"/>
    </a:ext>
  </a:extLst>
</a:theme>
</file>

<file path=ppt/theme/theme2.xml><?xml version="1.0" encoding="utf-8"?>
<a:theme xmlns:a="http://schemas.openxmlformats.org/drawingml/2006/main" name="PPT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EQC FINAL Caldera 010719.potx" id="{AD373247-9F23-44F3-B1F6-DE08D40B0523}" vid="{9889FA5B-5E11-4B98-B73B-EE8520B69C6F}"/>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5B034C0DA662344A853A99D8BD3D7C8" ma:contentTypeVersion="" ma:contentTypeDescription="Create a new document." ma:contentTypeScope="" ma:versionID="a9c7d3a6a3d45b3a61aac1a001a62b83">
  <xsd:schema xmlns:xsd="http://www.w3.org/2001/XMLSchema" xmlns:xs="http://www.w3.org/2001/XMLSchema" xmlns:p="http://schemas.microsoft.com/office/2006/metadata/properties" xmlns:ns2="$ListId:docs;" targetNamespace="http://schemas.microsoft.com/office/2006/metadata/properties" ma:root="true" ma:fieldsID="aa39af51ed03c2af0534ab4ccf469737" ns2:_="">
    <xsd:import namespace="$ListId:docs;"/>
    <xsd:element name="properties">
      <xsd:complexType>
        <xsd:sequence>
          <xsd:element name="documentManagement">
            <xsd:complexType>
              <xsd:all>
                <xsd:element ref="ns2:Topi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Topic" ma:index="8" nillable="true" ma:displayName="Topic" ma:default="Select..." ma:format="Dropdown" ma:internalName="Topic">
      <xsd:simpleType>
        <xsd:restriction base="dms:Choice">
          <xsd:enumeration value="Select..."/>
          <xsd:enumeration value="Planning"/>
          <xsd:enumeration value="Stakeholder Involvement"/>
          <xsd:enumeration value="Fee Approval"/>
          <xsd:enumeration value="Public Notice"/>
          <xsd:enumeration value="EQC Preparation"/>
          <xsd:enumeration value="Supporting Documents"/>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opic xmlns="$ListId:docs;">EQC Preparation</Topic>
  </documentManagement>
</p:properties>
</file>

<file path=customXml/itemProps1.xml><?xml version="1.0" encoding="utf-8"?>
<ds:datastoreItem xmlns:ds="http://schemas.openxmlformats.org/officeDocument/2006/customXml" ds:itemID="{F1B93BE5-F755-4291-BA7D-567C6ADDBC7B}">
  <ds:schemaRefs>
    <ds:schemaRef ds:uri="http://schemas.microsoft.com/sharepoint/v3/contenttype/forms"/>
  </ds:schemaRefs>
</ds:datastoreItem>
</file>

<file path=customXml/itemProps2.xml><?xml version="1.0" encoding="utf-8"?>
<ds:datastoreItem xmlns:ds="http://schemas.openxmlformats.org/officeDocument/2006/customXml" ds:itemID="{308E9712-6773-4FFB-ADC9-C64986663F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4594EC8-188C-4366-83D5-656EE16AC4AD}">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ListId:doc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Facet</Template>
  <TotalTime>9681</TotalTime>
  <Words>1112</Words>
  <Application>Microsoft Office PowerPoint</Application>
  <PresentationFormat>On-screen Show (4:3)</PresentationFormat>
  <Paragraphs>218</Paragraphs>
  <Slides>10</Slides>
  <Notes>10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10</vt:i4>
      </vt:variant>
    </vt:vector>
  </HeadingPairs>
  <TitlesOfParts>
    <vt:vector size="17" baseType="lpstr">
      <vt:lpstr>Arial</vt:lpstr>
      <vt:lpstr>Calibri</vt:lpstr>
      <vt:lpstr>Times New Roman</vt:lpstr>
      <vt:lpstr>Wingdings</vt:lpstr>
      <vt:lpstr>Office Theme</vt:lpstr>
      <vt:lpstr>PPTtemplate</vt:lpstr>
      <vt:lpstr>2_Office Theme</vt:lpstr>
      <vt:lpstr>Hazardous Waste</vt:lpstr>
      <vt:lpstr>PowerPoint Presentation</vt:lpstr>
      <vt:lpstr>Proposed Hazardous Waste Fee Increases</vt:lpstr>
      <vt:lpstr>Hazardous Waste Program Background - Staff</vt:lpstr>
      <vt:lpstr>Proposed Hazardous Waste Fee Increases</vt:lpstr>
      <vt:lpstr>Proposed HW Generator Fee Increases </vt:lpstr>
      <vt:lpstr>Proposed HW Permitting Fee Increases </vt:lpstr>
      <vt:lpstr>Hazardous Waste Fee Increase 2019 </vt:lpstr>
      <vt:lpstr>Increase Generator &amp; Permit Fees</vt:lpstr>
      <vt:lpstr>Contacts</vt:lpstr>
    </vt:vector>
  </TitlesOfParts>
  <Company>Oregon Department of Environmental Quality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Final EQC PPT</dc:title>
  <dc:creator>Eileen Naples</dc:creator>
  <cp:lastModifiedBy>ACOMB Jeannette</cp:lastModifiedBy>
  <cp:revision>419</cp:revision>
  <cp:lastPrinted>2019-03-28T15:41:49Z</cp:lastPrinted>
  <dcterms:created xsi:type="dcterms:W3CDTF">2018-10-03T15:46:23Z</dcterms:created>
  <dcterms:modified xsi:type="dcterms:W3CDTF">2019-07-10T15:07:25Z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0x01010015B034C0DA662344A853A99D8BD3D7C8</vt:lpwstr>
  </property>
</Properties>
</file>