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78" r:id="rId4"/>
    <p:sldId id="261" r:id="rId5"/>
    <p:sldId id="271" r:id="rId6"/>
    <p:sldId id="262" r:id="rId7"/>
    <p:sldId id="270" r:id="rId8"/>
    <p:sldId id="263" r:id="rId9"/>
    <p:sldId id="275" r:id="rId10"/>
    <p:sldId id="264" r:id="rId11"/>
    <p:sldId id="265" r:id="rId12"/>
    <p:sldId id="269" r:id="rId13"/>
    <p:sldId id="274" r:id="rId14"/>
    <p:sldId id="268" r:id="rId15"/>
    <p:sldId id="273" r:id="rId16"/>
    <p:sldId id="272" r:id="rId17"/>
    <p:sldId id="267" r:id="rId18"/>
    <p:sldId id="276" r:id="rId19"/>
    <p:sldId id="279" r:id="rId20"/>
    <p:sldId id="277" r:id="rId2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D6F"/>
    <a:srgbClr val="439777"/>
    <a:srgbClr val="FF6600"/>
    <a:srgbClr val="FF5050"/>
    <a:srgbClr val="FF9933"/>
    <a:srgbClr val="88CAB1"/>
    <a:srgbClr val="B4DECE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3947" autoAdjust="0"/>
  </p:normalViewPr>
  <p:slideViewPr>
    <p:cSldViewPr>
      <p:cViewPr varScale="1">
        <p:scale>
          <a:sx n="72" d="100"/>
          <a:sy n="72" d="100"/>
        </p:scale>
        <p:origin x="12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2AD6C2-FF1C-4127-8125-EF2B0CCCD5BA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DF433B-BE8C-45EE-89AC-D84DA5125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1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solidFill>
            <a:srgbClr val="88CAB1"/>
          </a:solidFill>
        </p:spPr>
        <p:txBody>
          <a:bodyPr/>
          <a:lstStyle>
            <a:lvl1pPr>
              <a:defRPr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Trebuchet MS" panose="020B0603020202020204" pitchFamily="34" charset="0"/>
              </a:defRPr>
            </a:lvl1pPr>
            <a:lvl2pPr>
              <a:defRPr sz="2000">
                <a:latin typeface="Trebuchet MS" panose="020B0603020202020204" pitchFamily="34" charset="0"/>
              </a:defRPr>
            </a:lvl2pPr>
            <a:lvl3pPr>
              <a:defRPr sz="1800">
                <a:latin typeface="Trebuchet MS" panose="020B0603020202020204" pitchFamily="34" charset="0"/>
              </a:defRPr>
            </a:lvl3pPr>
            <a:lvl4pPr>
              <a:defRPr>
                <a:latin typeface="Trebuchet MS" panose="020B0603020202020204" pitchFamily="34" charset="0"/>
              </a:defRPr>
            </a:lvl4pPr>
            <a:lvl5pPr>
              <a:defRPr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76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 Color RegularSM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Clean Fuels Program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OregonCleanFuels@deq.state.or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838199"/>
          </a:xfrm>
          <a:solidFill>
            <a:srgbClr val="439777"/>
          </a:solidFill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Oregon Clean Fuels Program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sz="2800" dirty="0" smtClean="0">
                <a:latin typeface="Arial" pitchFamily="34" charset="0"/>
                <a:cs typeface="Arial" pitchFamily="34" charset="0"/>
              </a:rPr>
              <a:t>CFP 2018 Rulemaking</a:t>
            </a:r>
          </a:p>
          <a:p>
            <a:pPr algn="r"/>
            <a:r>
              <a:rPr lang="en-US" sz="2400" dirty="0" smtClean="0">
                <a:latin typeface="Arial" pitchFamily="34" charset="0"/>
                <a:cs typeface="Arial" pitchFamily="34" charset="0"/>
              </a:rPr>
              <a:t>June 18 Advisory Committee Meeting</a:t>
            </a:r>
          </a:p>
          <a:p>
            <a:pPr algn="r"/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latin typeface="Arial" pitchFamily="34" charset="0"/>
                <a:cs typeface="Arial" pitchFamily="34" charset="0"/>
              </a:rPr>
              <a:t>Oregon Department of Environmental Quality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Lookup Table Changes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0465305"/>
              </p:ext>
            </p:extLst>
          </p:nvPr>
        </p:nvGraphicFramePr>
        <p:xfrm>
          <a:off x="1485900" y="2191940"/>
          <a:ext cx="6172200" cy="339010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103092826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70409020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908497600"/>
                    </a:ext>
                  </a:extLst>
                </a:gridCol>
              </a:tblGrid>
              <a:tr h="493867"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Existing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New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9160796"/>
                  </a:ext>
                </a:extLst>
              </a:tr>
              <a:tr h="38164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CBOB / Clear Gasoline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3709101"/>
                  </a:ext>
                </a:extLst>
              </a:tr>
              <a:tr h="411635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ULSD / Clear Diesel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101.65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102.07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87956823"/>
                  </a:ext>
                </a:extLst>
              </a:tr>
              <a:tr h="36543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E10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98.64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98.29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1985527"/>
                  </a:ext>
                </a:extLst>
              </a:tr>
              <a:tr h="37487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B5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99.61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100.01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7413038"/>
                  </a:ext>
                </a:extLst>
              </a:tr>
              <a:tr h="29535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Imported B20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93.41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93.75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069863"/>
                  </a:ext>
                </a:extLst>
              </a:tr>
              <a:tr h="29535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CNG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79.93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80.44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62729863"/>
                  </a:ext>
                </a:extLst>
              </a:tr>
              <a:tr h="39650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LNG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94.46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86.97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4358565"/>
                  </a:ext>
                </a:extLst>
              </a:tr>
              <a:tr h="37544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 smtClean="0">
                          <a:effectLst/>
                        </a:rPr>
                        <a:t>Fossil LPG/Propane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83.05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u="none" strike="noStrike" dirty="0">
                          <a:effectLst/>
                        </a:rPr>
                        <a:t>83.52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416354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689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targets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997075"/>
              </p:ext>
            </p:extLst>
          </p:nvPr>
        </p:nvGraphicFramePr>
        <p:xfrm>
          <a:off x="304800" y="2286000"/>
          <a:ext cx="8610599" cy="3200400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1066719">
                  <a:extLst>
                    <a:ext uri="{9D8B030D-6E8A-4147-A177-3AD203B41FA5}">
                      <a16:colId xmlns:a16="http://schemas.microsoft.com/office/drawing/2014/main" val="4226523549"/>
                    </a:ext>
                  </a:extLst>
                </a:gridCol>
                <a:gridCol w="1222244">
                  <a:extLst>
                    <a:ext uri="{9D8B030D-6E8A-4147-A177-3AD203B41FA5}">
                      <a16:colId xmlns:a16="http://schemas.microsoft.com/office/drawing/2014/main" val="3007029112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2239097400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1647792068"/>
                    </a:ext>
                  </a:extLst>
                </a:gridCol>
                <a:gridCol w="917598">
                  <a:extLst>
                    <a:ext uri="{9D8B030D-6E8A-4147-A177-3AD203B41FA5}">
                      <a16:colId xmlns:a16="http://schemas.microsoft.com/office/drawing/2014/main" val="3936789935"/>
                    </a:ext>
                  </a:extLst>
                </a:gridCol>
                <a:gridCol w="1206690">
                  <a:extLst>
                    <a:ext uri="{9D8B030D-6E8A-4147-A177-3AD203B41FA5}">
                      <a16:colId xmlns:a16="http://schemas.microsoft.com/office/drawing/2014/main" val="784063671"/>
                    </a:ext>
                  </a:extLst>
                </a:gridCol>
                <a:gridCol w="1093250">
                  <a:extLst>
                    <a:ext uri="{9D8B030D-6E8A-4147-A177-3AD203B41FA5}">
                      <a16:colId xmlns:a16="http://schemas.microsoft.com/office/drawing/2014/main" val="1796499610"/>
                    </a:ext>
                  </a:extLst>
                </a:gridCol>
                <a:gridCol w="917598">
                  <a:extLst>
                    <a:ext uri="{9D8B030D-6E8A-4147-A177-3AD203B41FA5}">
                      <a16:colId xmlns:a16="http://schemas.microsoft.com/office/drawing/2014/main" val="253643063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 percentage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Gasoline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Revised Gasoline Standard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Diesel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Revised Diesel Standard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3931131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97.16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96.82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691213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96.18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95.83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500408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95.19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94.85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96.12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87025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93.71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93.38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94.63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916221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6.5%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92.23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91.90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93.14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93.51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087053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90.75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90.43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-0.33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91.64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12726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and beyond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10.0%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88.78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88.46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-0.32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89.65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90.01</a:t>
                      </a:r>
                      <a:endParaRPr lang="en-US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-914400" algn="l"/>
                          <a:tab pos="-457200" algn="l"/>
                        </a:tabLs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0.36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8473319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97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or updated EERs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909979"/>
              </p:ext>
            </p:extLst>
          </p:nvPr>
        </p:nvGraphicFramePr>
        <p:xfrm>
          <a:off x="1447800" y="2146269"/>
          <a:ext cx="6248399" cy="3481450"/>
        </p:xfrm>
        <a:graphic>
          <a:graphicData uri="http://schemas.openxmlformats.org/drawingml/2006/table">
            <a:tbl>
              <a:tblPr>
                <a:tableStyleId>{FABFCF23-3B69-468F-B69F-88F6DE6A72F2}</a:tableStyleId>
              </a:tblPr>
              <a:tblGrid>
                <a:gridCol w="3297125">
                  <a:extLst>
                    <a:ext uri="{9D8B030D-6E8A-4147-A177-3AD203B41FA5}">
                      <a16:colId xmlns:a16="http://schemas.microsoft.com/office/drawing/2014/main" val="4255045682"/>
                    </a:ext>
                  </a:extLst>
                </a:gridCol>
                <a:gridCol w="1475637">
                  <a:extLst>
                    <a:ext uri="{9D8B030D-6E8A-4147-A177-3AD203B41FA5}">
                      <a16:colId xmlns:a16="http://schemas.microsoft.com/office/drawing/2014/main" val="725955401"/>
                    </a:ext>
                  </a:extLst>
                </a:gridCol>
                <a:gridCol w="1475637">
                  <a:extLst>
                    <a:ext uri="{9D8B030D-6E8A-4147-A177-3AD203B41FA5}">
                      <a16:colId xmlns:a16="http://schemas.microsoft.com/office/drawing/2014/main" val="4287189830"/>
                    </a:ext>
                  </a:extLst>
                </a:gridCol>
              </a:tblGrid>
              <a:tr h="54240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Fuel Application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Existing EER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EER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918582079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Alternative Jet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962699661"/>
                  </a:ext>
                </a:extLst>
              </a:tr>
              <a:tr h="3884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On-Road Electric Motorcycle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161645076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3520134479"/>
                  </a:ext>
                </a:extLst>
              </a:tr>
              <a:tr h="3974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Hydrogen Fuel Cell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1188654693"/>
                  </a:ext>
                </a:extLst>
              </a:tr>
              <a:tr h="3572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Propane Forklift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26784706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Transit Bus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429732010"/>
                  </a:ext>
                </a:extLst>
              </a:tr>
              <a:tr h="3645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 Heavy Duty BEV or PHEV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440592322"/>
                  </a:ext>
                </a:extLst>
              </a:tr>
              <a:tr h="3212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Aerial Tram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892" marR="8892" marT="8892" marB="0" anchor="ctr"/>
                </a:tc>
                <a:extLst>
                  <a:ext uri="{0D108BD9-81ED-4DB2-BD59-A6C34878D82A}">
                    <a16:rowId xmlns:a16="http://schemas.microsoft.com/office/drawing/2014/main" val="2937378630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31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or Updated 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EERs would take effect for 2019 and onwards</a:t>
            </a:r>
          </a:p>
          <a:p>
            <a:endParaRPr lang="en-US" dirty="0"/>
          </a:p>
          <a:p>
            <a:r>
              <a:rPr lang="en-US" dirty="0" smtClean="0"/>
              <a:t>Electric Motorcycles will be inserted into the current structure for electric cars and be eligible for public and residential charging credits </a:t>
            </a:r>
          </a:p>
          <a:p>
            <a:endParaRPr lang="en-US" dirty="0"/>
          </a:p>
          <a:p>
            <a:r>
              <a:rPr lang="en-US" dirty="0" smtClean="0"/>
              <a:t>Aerial Tram EER update was promised in last rulemaking as only 2 years of data were available at the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408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Substitute Fuel Pathway Codes (FPCs) are used when biofuels are transferred within the state without the carbon intensity information being passed along by the seller</a:t>
            </a:r>
            <a:endParaRPr lang="en-US" dirty="0"/>
          </a:p>
          <a:p>
            <a:r>
              <a:rPr lang="en-US" dirty="0" smtClean="0"/>
              <a:t>They are set with conservatively low CIs to maintain the environmental integrity of the program</a:t>
            </a:r>
            <a:endParaRPr lang="en-US" dirty="0"/>
          </a:p>
          <a:p>
            <a:r>
              <a:rPr lang="en-US" dirty="0" smtClean="0"/>
              <a:t>Currently, many reporting parties are attempting to use the Imported E10/B5 FPCs when reporting in-state transfers of products blended in-state where they do not wish to specify the FPC of the biofuel component of the blend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383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Imported E10/B5/B20 FPCs were set with conservatively high CIs as the biofuel component was unknown</a:t>
            </a:r>
          </a:p>
          <a:p>
            <a:endParaRPr lang="en-US" dirty="0" smtClean="0"/>
          </a:p>
          <a:p>
            <a:r>
              <a:rPr lang="en-US" dirty="0" smtClean="0"/>
              <a:t>Substitute FPCs are used after the biofuel’s real FPC has been reported into the CFP Online System</a:t>
            </a:r>
          </a:p>
          <a:p>
            <a:endParaRPr lang="en-US" dirty="0" smtClean="0"/>
          </a:p>
          <a:p>
            <a:r>
              <a:rPr lang="en-US" dirty="0" smtClean="0"/>
              <a:t>Gap between the high CIs assumed for the imported FPCs (69.89 for Ethanol, 58.28 for Biodiesel) and the actual CI of delivered biofuels is increasing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132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Substitute Fuel Pathway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DEQ is proposing to create Substitute FPCs for blended fuels that should be used for purchases without obligation from a seller at a </a:t>
            </a:r>
            <a:r>
              <a:rPr lang="en-US" dirty="0" smtClean="0"/>
              <a:t>rack</a:t>
            </a:r>
          </a:p>
          <a:p>
            <a:r>
              <a:rPr lang="en-US" dirty="0" smtClean="0"/>
              <a:t>Would create the fuel pathway codes for reporting for Q3 2018 and beyond </a:t>
            </a:r>
          </a:p>
          <a:p>
            <a:r>
              <a:rPr lang="en-US" dirty="0" smtClean="0"/>
              <a:t>Rule change would require their use for in-state rack purchases except in cases where the rack seller specifies the biofuel CI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289149"/>
              </p:ext>
            </p:extLst>
          </p:nvPr>
        </p:nvGraphicFramePr>
        <p:xfrm>
          <a:off x="2876550" y="4953000"/>
          <a:ext cx="3390900" cy="10134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95450">
                  <a:extLst>
                    <a:ext uri="{9D8B030D-6E8A-4147-A177-3AD203B41FA5}">
                      <a16:colId xmlns:a16="http://schemas.microsoft.com/office/drawing/2014/main" val="2659113559"/>
                    </a:ext>
                  </a:extLst>
                </a:gridCol>
                <a:gridCol w="1695450">
                  <a:extLst>
                    <a:ext uri="{9D8B030D-6E8A-4147-A177-3AD203B41FA5}">
                      <a16:colId xmlns:a16="http://schemas.microsoft.com/office/drawing/2014/main" val="242647092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Substitute FPCs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1669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E10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96.23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64173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97.97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26551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B20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85.53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5930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3064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Credit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Forklifts</a:t>
            </a:r>
          </a:p>
          <a:p>
            <a:pPr lvl="1"/>
            <a:r>
              <a:rPr lang="en-US" dirty="0" smtClean="0"/>
              <a:t>Allowing credit generation for electricity, hydrogen, and LPG</a:t>
            </a:r>
          </a:p>
          <a:p>
            <a:pPr lvl="1"/>
            <a:r>
              <a:rPr lang="en-US" dirty="0" smtClean="0"/>
              <a:t>Forklift fleet owner is eligible to generate credits</a:t>
            </a:r>
          </a:p>
          <a:p>
            <a:pPr lvl="1"/>
            <a:r>
              <a:rPr lang="en-US" dirty="0" smtClean="0"/>
              <a:t>Owner may designate an aggregator</a:t>
            </a:r>
          </a:p>
          <a:p>
            <a:pPr lvl="1"/>
            <a:r>
              <a:rPr lang="en-US" dirty="0" smtClean="0"/>
              <a:t>Credit generation as in the California LCFS</a:t>
            </a:r>
          </a:p>
          <a:p>
            <a:pPr lvl="1"/>
            <a:r>
              <a:rPr lang="en-US" dirty="0" smtClean="0"/>
              <a:t>Gasoline, diesel used in these applications is an obligated fuel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Truck refrigeration units</a:t>
            </a:r>
          </a:p>
          <a:p>
            <a:pPr lvl="1"/>
            <a:r>
              <a:rPr lang="en-US" dirty="0" smtClean="0"/>
              <a:t>Allow credit generation for electric TRUs</a:t>
            </a:r>
          </a:p>
          <a:p>
            <a:pPr lvl="1"/>
            <a:r>
              <a:rPr lang="en-US" dirty="0" smtClean="0"/>
              <a:t>Owner of the </a:t>
            </a:r>
            <a:r>
              <a:rPr lang="en-US" dirty="0" err="1" smtClean="0"/>
              <a:t>eTRU</a:t>
            </a:r>
            <a:r>
              <a:rPr lang="en-US" dirty="0" smtClean="0"/>
              <a:t> is eligible to generate credits</a:t>
            </a:r>
          </a:p>
          <a:p>
            <a:pPr lvl="1"/>
            <a:r>
              <a:rPr lang="en-US" dirty="0" smtClean="0"/>
              <a:t>Owner may designate an aggregator</a:t>
            </a:r>
          </a:p>
          <a:p>
            <a:pPr lvl="1"/>
            <a:r>
              <a:rPr lang="en-US" dirty="0" smtClean="0"/>
              <a:t>Diesel used in TRUs is an obligated fuel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1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Jet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DEQ is considering allowing credit generation from alternative jet fueled into planes in Oregon</a:t>
            </a:r>
          </a:p>
          <a:p>
            <a:endParaRPr lang="en-US" dirty="0" smtClean="0"/>
          </a:p>
          <a:p>
            <a:r>
              <a:rPr lang="en-US" dirty="0"/>
              <a:t>Alternative jet is generally </a:t>
            </a:r>
            <a:r>
              <a:rPr lang="en-US" dirty="0" smtClean="0"/>
              <a:t>coproduced with </a:t>
            </a:r>
            <a:r>
              <a:rPr lang="en-US" dirty="0"/>
              <a:t>renewable </a:t>
            </a:r>
            <a:r>
              <a:rPr lang="en-US" dirty="0" smtClean="0"/>
              <a:t>diesel, addition of alternative jet intended to incent increasing production and supply of both fuels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DEQ would not create a compliance obligation for fossil jet fuel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2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Jet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DEQ </a:t>
            </a:r>
            <a:r>
              <a:rPr lang="en-US" dirty="0" smtClean="0"/>
              <a:t>would </a:t>
            </a:r>
            <a:r>
              <a:rPr lang="en-US" dirty="0"/>
              <a:t>mirror the California provisions on alternative </a:t>
            </a:r>
            <a:r>
              <a:rPr lang="en-US" dirty="0" smtClean="0"/>
              <a:t>jet</a:t>
            </a:r>
          </a:p>
          <a:p>
            <a:endParaRPr lang="en-US" dirty="0" smtClean="0"/>
          </a:p>
          <a:p>
            <a:r>
              <a:rPr lang="en-US" dirty="0" smtClean="0"/>
              <a:t>Credit generation will be measured against fossil jet CI until the Diesel pool targets intersect in 2025, at which point it will be measured against the </a:t>
            </a:r>
            <a:r>
              <a:rPr lang="en-US" dirty="0"/>
              <a:t>D</a:t>
            </a:r>
            <a:r>
              <a:rPr lang="en-US" dirty="0" smtClean="0"/>
              <a:t>iesel pool target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70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Overview of rulemaking, current timeline </a:t>
            </a:r>
          </a:p>
          <a:p>
            <a:endParaRPr lang="en-US" dirty="0" smtClean="0"/>
          </a:p>
          <a:p>
            <a:r>
              <a:rPr lang="en-US" dirty="0" smtClean="0"/>
              <a:t>Updates to and results from the Greenhouse </a:t>
            </a:r>
            <a:r>
              <a:rPr lang="en-US" dirty="0"/>
              <a:t>Gases, Regulated Emissions, and Energy Use in </a:t>
            </a:r>
            <a:r>
              <a:rPr lang="en-US" dirty="0" smtClean="0"/>
              <a:t>Transportation (GREET) and </a:t>
            </a:r>
            <a:r>
              <a:rPr lang="en-US" dirty="0"/>
              <a:t>Oil Production Greenhouse gas Emissions </a:t>
            </a:r>
            <a:r>
              <a:rPr lang="en-US" dirty="0" smtClean="0"/>
              <a:t>Estimator (OPGEE) models</a:t>
            </a:r>
          </a:p>
          <a:p>
            <a:endParaRPr lang="en-US" dirty="0" smtClean="0"/>
          </a:p>
          <a:p>
            <a:r>
              <a:rPr lang="en-US" dirty="0" smtClean="0"/>
              <a:t>Updates to CFP standards, lookup table, substitute FPCs</a:t>
            </a:r>
          </a:p>
          <a:p>
            <a:endParaRPr lang="en-US" dirty="0"/>
          </a:p>
          <a:p>
            <a:r>
              <a:rPr lang="en-US" dirty="0" smtClean="0"/>
              <a:t>Other housekeeping updates and enforcement rule changes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1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	 &amp;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Comments due Tuesday, July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Email them to </a:t>
            </a:r>
            <a:r>
              <a:rPr lang="en-US" dirty="0" smtClean="0">
                <a:hlinkClick r:id="rId2"/>
              </a:rPr>
              <a:t>OregonCleanFuels@deq.state.or.us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We say this every time, but you do not need to wait until the deadline to file comments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Next meeting is Monday, July 16</a:t>
            </a:r>
            <a:r>
              <a:rPr lang="en-US" baseline="30000" dirty="0" smtClean="0"/>
              <a:t>th</a:t>
            </a:r>
            <a:endParaRPr lang="en-US" dirty="0"/>
          </a:p>
          <a:p>
            <a:pPr lvl="1"/>
            <a:r>
              <a:rPr lang="en-US" dirty="0" smtClean="0"/>
              <a:t>Back at the Portland State Office building</a:t>
            </a:r>
          </a:p>
          <a:p>
            <a:pPr lvl="1"/>
            <a:r>
              <a:rPr lang="en-US" dirty="0" smtClean="0"/>
              <a:t>Will make an effort to have documents posted the Friday before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0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Rulemaking Timelin</a:t>
            </a:r>
            <a:r>
              <a:rPr lang="en-US" dirty="0"/>
              <a:t>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#4 – July 16th, 2018</a:t>
            </a:r>
            <a:endParaRPr lang="en-US" dirty="0"/>
          </a:p>
          <a:p>
            <a:pPr lvl="1"/>
            <a:r>
              <a:rPr lang="en-US" dirty="0" smtClean="0"/>
              <a:t>Draft regulatory text and fiscal analysis</a:t>
            </a:r>
          </a:p>
          <a:p>
            <a:endParaRPr lang="en-US" dirty="0" smtClean="0"/>
          </a:p>
          <a:p>
            <a:r>
              <a:rPr lang="en-US" dirty="0" smtClean="0"/>
              <a:t>Notice of Proposed Rulemaking – August 2018</a:t>
            </a:r>
          </a:p>
          <a:p>
            <a:endParaRPr lang="en-US" dirty="0"/>
          </a:p>
          <a:p>
            <a:r>
              <a:rPr lang="en-US" dirty="0" smtClean="0"/>
              <a:t>EQC Meeting – November 2018</a:t>
            </a:r>
          </a:p>
          <a:p>
            <a:endParaRPr lang="en-US" dirty="0"/>
          </a:p>
          <a:p>
            <a:r>
              <a:rPr lang="en-US" dirty="0" smtClean="0"/>
              <a:t>Meeting #1 for CFP 2019 rulemaking – December/January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603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of this analysis was to update the baseline CI for crude oils used to produce the gasoline and diesel supplied to Oregon in 2015</a:t>
            </a:r>
          </a:p>
          <a:p>
            <a:endParaRPr lang="en-US" dirty="0" smtClean="0"/>
          </a:p>
          <a:p>
            <a:r>
              <a:rPr lang="en-US" dirty="0" smtClean="0"/>
              <a:t>CFP initially used the analysis performed by Lifecycle Associates in 2014 for Washington Office of Financial Management using 2012 data</a:t>
            </a:r>
          </a:p>
          <a:p>
            <a:endParaRPr lang="en-US" dirty="0"/>
          </a:p>
          <a:p>
            <a:r>
              <a:rPr lang="en-US" dirty="0" smtClean="0"/>
              <a:t>DEQ does not plan to revisit this analysis for the 2015 baseline in future 3-year CI reviews unless significant new data or errors come to light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91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values from OPGEE 2.0’s results as of the 15-day package</a:t>
            </a:r>
          </a:p>
          <a:p>
            <a:endParaRPr lang="en-US" dirty="0" smtClean="0"/>
          </a:p>
          <a:p>
            <a:r>
              <a:rPr lang="en-US" dirty="0" smtClean="0"/>
              <a:t>Based on a review of available data, DEQ decided to analyze and use Washington state refineries’ crude slate to calculate the OPGEE value for all gasoline and diesel used in Oregon.</a:t>
            </a:r>
          </a:p>
          <a:p>
            <a:pPr lvl="1"/>
            <a:r>
              <a:rPr lang="en-US" dirty="0" smtClean="0"/>
              <a:t>Majority of gasoline and diesel comes from the Puget Sound Refineries</a:t>
            </a:r>
          </a:p>
          <a:p>
            <a:pPr lvl="1"/>
            <a:r>
              <a:rPr lang="en-US" dirty="0" smtClean="0"/>
              <a:t>Limited data on intra-US refined product movements </a:t>
            </a:r>
          </a:p>
          <a:p>
            <a:pPr lvl="1"/>
            <a:r>
              <a:rPr lang="en-US" dirty="0" smtClean="0"/>
              <a:t>Only public source of Utah refineries’ crude slates is missing &gt;40% of the crudes being input into those refineries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74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 relied on synthesizing two publicly-available datasets for 2015 crude oil inputs into Washington Refineries	</a:t>
            </a:r>
          </a:p>
          <a:p>
            <a:pPr lvl="1"/>
            <a:r>
              <a:rPr lang="en-US" dirty="0" smtClean="0"/>
              <a:t>Washington Research Council report</a:t>
            </a:r>
          </a:p>
          <a:p>
            <a:pPr lvl="1"/>
            <a:r>
              <a:rPr lang="en-US" dirty="0" smtClean="0"/>
              <a:t>EIA Company Level Imports Data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53879"/>
              </p:ext>
            </p:extLst>
          </p:nvPr>
        </p:nvGraphicFramePr>
        <p:xfrm>
          <a:off x="762000" y="3733800"/>
          <a:ext cx="3657600" cy="2026919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682240">
                  <a:extLst>
                    <a:ext uri="{9D8B030D-6E8A-4147-A177-3AD203B41FA5}">
                      <a16:colId xmlns:a16="http://schemas.microsoft.com/office/drawing/2014/main" val="2712854183"/>
                    </a:ext>
                  </a:extLst>
                </a:gridCol>
                <a:gridCol w="975360">
                  <a:extLst>
                    <a:ext uri="{9D8B030D-6E8A-4147-A177-3AD203B41FA5}">
                      <a16:colId xmlns:a16="http://schemas.microsoft.com/office/drawing/2014/main" val="2306995878"/>
                    </a:ext>
                  </a:extLst>
                </a:gridCol>
              </a:tblGrid>
              <a:tr h="26300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Washington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Research Council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51354744"/>
                  </a:ext>
                </a:extLst>
              </a:tr>
              <a:tr h="44888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 A.3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/Day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3602926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6823459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Canadian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4450175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 Sands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3769144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Bakken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8690257"/>
                  </a:ext>
                </a:extLst>
              </a:tr>
              <a:tr h="26300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Others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281258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031085"/>
              </p:ext>
            </p:extLst>
          </p:nvPr>
        </p:nvGraphicFramePr>
        <p:xfrm>
          <a:off x="5029200" y="3733800"/>
          <a:ext cx="3352800" cy="20269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723173235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515388696"/>
                    </a:ext>
                  </a:extLst>
                </a:gridCol>
              </a:tblGrid>
              <a:tr h="2286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EIA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 level imports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8129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3315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Argentina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567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Brazil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07117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Canada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68,811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67561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Ecuador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30961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12514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Saudi</a:t>
                      </a:r>
                      <a:r>
                        <a:rPr lang="en-US" sz="16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Arabia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2987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49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OPGEE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lack of crude field names, created jurisdictional average CI based on a straight average of all fields in OPGEE, other than Canada where Conventional and Oil Sands averages were created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825835"/>
              </p:ext>
            </p:extLst>
          </p:nvPr>
        </p:nvGraphicFramePr>
        <p:xfrm>
          <a:off x="1752600" y="3276597"/>
          <a:ext cx="5638800" cy="26670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756746">
                  <a:extLst>
                    <a:ext uri="{9D8B030D-6E8A-4147-A177-3AD203B41FA5}">
                      <a16:colId xmlns:a16="http://schemas.microsoft.com/office/drawing/2014/main" val="4020075425"/>
                    </a:ext>
                  </a:extLst>
                </a:gridCol>
                <a:gridCol w="1169529">
                  <a:extLst>
                    <a:ext uri="{9D8B030D-6E8A-4147-A177-3AD203B41FA5}">
                      <a16:colId xmlns:a16="http://schemas.microsoft.com/office/drawing/2014/main" val="3888079424"/>
                    </a:ext>
                  </a:extLst>
                </a:gridCol>
                <a:gridCol w="1712525">
                  <a:extLst>
                    <a:ext uri="{9D8B030D-6E8A-4147-A177-3AD203B41FA5}">
                      <a16:colId xmlns:a16="http://schemas.microsoft.com/office/drawing/2014/main" val="113474208"/>
                    </a:ext>
                  </a:extLst>
                </a:gridCol>
              </a:tblGrid>
              <a:tr h="29633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kbbls</a:t>
                      </a:r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 CI </a:t>
                      </a:r>
                      <a:r>
                        <a:rPr lang="en-US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3860962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Alaska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73,365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1935856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Conventional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46,136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2134067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 Sands Canadian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22,411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2382335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Bakken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51,465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95792351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Others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13,031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3988654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Known All Others from EIA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8,173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9642508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 </a:t>
                      </a:r>
                      <a:r>
                        <a:rPr lang="en-US" sz="1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Unknown (~2%)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4,858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6991854"/>
                  </a:ext>
                </a:extLst>
              </a:tr>
              <a:tr h="2963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Known </a:t>
                      </a: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 VWA 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13.22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382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112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GREET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DEQ plans to adopt lightly regionalized version of CA-GREET 3.0 and the simplified calculators</a:t>
            </a:r>
          </a:p>
          <a:p>
            <a:pPr lvl="1"/>
            <a:r>
              <a:rPr lang="en-US" dirty="0" smtClean="0"/>
              <a:t>Oregon grid mix</a:t>
            </a:r>
          </a:p>
          <a:p>
            <a:pPr lvl="1"/>
            <a:r>
              <a:rPr lang="en-US" dirty="0" smtClean="0"/>
              <a:t>Other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To maintain compatibility between CA- and OR-GREET, DEQ does not plan to change other aspects of the model or calculators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92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GREET 3.0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simplified calculators cover:</a:t>
            </a:r>
          </a:p>
          <a:p>
            <a:pPr lvl="1"/>
            <a:r>
              <a:rPr lang="en-US" dirty="0" smtClean="0"/>
              <a:t>Starch and corn fiber ethanol</a:t>
            </a:r>
          </a:p>
          <a:p>
            <a:pPr lvl="1"/>
            <a:r>
              <a:rPr lang="en-US" dirty="0" smtClean="0"/>
              <a:t>Sugarcane ethanol</a:t>
            </a:r>
          </a:p>
          <a:p>
            <a:pPr lvl="1"/>
            <a:r>
              <a:rPr lang="en-US" dirty="0" smtClean="0"/>
              <a:t>Biodiesel and Renewable Diesel</a:t>
            </a:r>
          </a:p>
          <a:p>
            <a:pPr lvl="1"/>
            <a:r>
              <a:rPr lang="en-US" dirty="0" smtClean="0"/>
              <a:t>LNG and L-CNG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landfills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wastewater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food, green, and other organic waste</a:t>
            </a:r>
          </a:p>
          <a:p>
            <a:pPr lvl="1"/>
            <a:r>
              <a:rPr lang="en-US" dirty="0" err="1" smtClean="0"/>
              <a:t>Biomethane</a:t>
            </a:r>
            <a:r>
              <a:rPr lang="en-US" dirty="0" smtClean="0"/>
              <a:t> from dairy and swine manure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Clean Fuels Program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28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t Containment.pptx" id="{41CD0167-85D4-481F-AAFD-B03C82A18577}" vid="{D9FC6621-6830-444A-9805-2B5DC9C2FB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F45068D72B744CBEA1F81679E37A32" ma:contentTypeVersion="" ma:contentTypeDescription="Create a new document." ma:contentTypeScope="" ma:versionID="4a90f897ea27214bf31546167e969978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4d97b0ac42d8abe8b5bd9b64daadd073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Planning"/>
          <xsd:enumeration value="B - Stakeholder Involvement"/>
          <xsd:enumeration value="C - Fee Approval"/>
          <xsd:enumeration value="D - Public Notice"/>
          <xsd:enumeration value="E - EQC Preparation"/>
          <xsd:enumeration value="F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B - Stakeholder Involvement</Topic>
    <Subtopic xmlns="$ListId:docs;">Meeting #3 Slides</Subtopic>
  </documentManagement>
</p:properties>
</file>

<file path=customXml/itemProps1.xml><?xml version="1.0" encoding="utf-8"?>
<ds:datastoreItem xmlns:ds="http://schemas.openxmlformats.org/officeDocument/2006/customXml" ds:itemID="{45952B40-E3E0-4F2C-80D8-560273E69F74}"/>
</file>

<file path=customXml/itemProps2.xml><?xml version="1.0" encoding="utf-8"?>
<ds:datastoreItem xmlns:ds="http://schemas.openxmlformats.org/officeDocument/2006/customXml" ds:itemID="{F20D5733-7C96-4B39-A681-33DA14333E82}"/>
</file>

<file path=customXml/itemProps3.xml><?xml version="1.0" encoding="utf-8"?>
<ds:datastoreItem xmlns:ds="http://schemas.openxmlformats.org/officeDocument/2006/customXml" ds:itemID="{F664D55E-40E7-4865-B463-650735ECC72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39455</TotalTime>
  <Words>1247</Words>
  <Application>Microsoft Office PowerPoint</Application>
  <PresentationFormat>On-screen Show (4:3)</PresentationFormat>
  <Paragraphs>329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Office Theme</vt:lpstr>
      <vt:lpstr>Oregon Clean Fuels Program</vt:lpstr>
      <vt:lpstr>Meeting Agenda</vt:lpstr>
      <vt:lpstr>Rulemaking Timeline</vt:lpstr>
      <vt:lpstr>OPGEE analysis</vt:lpstr>
      <vt:lpstr>OPGEE analysis</vt:lpstr>
      <vt:lpstr>OPGEE analysis</vt:lpstr>
      <vt:lpstr>OPGEE analysis</vt:lpstr>
      <vt:lpstr>GREET 3.0</vt:lpstr>
      <vt:lpstr>GREET 3.0</vt:lpstr>
      <vt:lpstr>Lookup Table Changes</vt:lpstr>
      <vt:lpstr>Modified targets</vt:lpstr>
      <vt:lpstr>New or updated EERs</vt:lpstr>
      <vt:lpstr>New or Updated EERs</vt:lpstr>
      <vt:lpstr>Substitute Fuel Pathway Codes</vt:lpstr>
      <vt:lpstr>Substitute Fuel Pathway Codes</vt:lpstr>
      <vt:lpstr>Substitute Fuel Pathway Codes</vt:lpstr>
      <vt:lpstr>Additional Credit Generation</vt:lpstr>
      <vt:lpstr>Alternative Jet</vt:lpstr>
      <vt:lpstr>Alternative Jet</vt:lpstr>
      <vt:lpstr>Comments  &amp; Next Steps</vt:lpstr>
    </vt:vector>
  </TitlesOfParts>
  <Company>State of 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Mtg #3 Slides</dc:title>
  <dc:creator>State of Oregon</dc:creator>
  <cp:lastModifiedBy>Bill Peters (ODEQ)</cp:lastModifiedBy>
  <cp:revision>223</cp:revision>
  <cp:lastPrinted>2016-10-25T16:03:15Z</cp:lastPrinted>
  <dcterms:created xsi:type="dcterms:W3CDTF">2012-12-04T19:19:06Z</dcterms:created>
  <dcterms:modified xsi:type="dcterms:W3CDTF">2018-06-26T23:41:11Z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0x010100AFF45068D72B744CBEA1F81679E37A32</vt:lpwstr>
  </property>
</Properties>
</file>