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58" r:id="rId6"/>
    <p:sldId id="272" r:id="rId7"/>
    <p:sldId id="271" r:id="rId8"/>
    <p:sldId id="273" r:id="rId9"/>
    <p:sldId id="259" r:id="rId10"/>
    <p:sldId id="260" r:id="rId11"/>
    <p:sldId id="261" r:id="rId12"/>
    <p:sldId id="262" r:id="rId13"/>
    <p:sldId id="263" r:id="rId14"/>
    <p:sldId id="264" r:id="rId15"/>
    <p:sldId id="265" r:id="rId16"/>
    <p:sldId id="266" r:id="rId17"/>
    <p:sldId id="276" r:id="rId18"/>
    <p:sldId id="275" r:id="rId19"/>
    <p:sldId id="268"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1"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55037" autoAdjust="0"/>
  </p:normalViewPr>
  <p:slideViewPr>
    <p:cSldViewPr>
      <p:cViewPr varScale="1">
        <p:scale>
          <a:sx n="59" d="100"/>
          <a:sy n="59" d="100"/>
        </p:scale>
        <p:origin x="253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Sheet1!$D$9</c:f>
              <c:strCache>
                <c:ptCount val="1"/>
                <c:pt idx="0">
                  <c:v>Chromium VI mg/kg</c:v>
                </c:pt>
              </c:strCache>
            </c:strRef>
          </c:tx>
          <c:spPr>
            <a:solidFill>
              <a:schemeClr val="accent1"/>
            </a:solidFill>
            <a:ln>
              <a:solidFill>
                <a:schemeClr val="accent1">
                  <a:shade val="95000"/>
                  <a:satMod val="105000"/>
                  <a:alpha val="89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Sheet1!$E$8:$H$8</c:f>
              <c:strCache>
                <c:ptCount val="4"/>
                <c:pt idx="0">
                  <c:v>Composite A</c:v>
                </c:pt>
                <c:pt idx="1">
                  <c:v>Composite B</c:v>
                </c:pt>
                <c:pt idx="2">
                  <c:v>Composite C</c:v>
                </c:pt>
                <c:pt idx="3">
                  <c:v> Composite D</c:v>
                </c:pt>
              </c:strCache>
            </c:strRef>
          </c:cat>
          <c:val>
            <c:numRef>
              <c:f>Sheet1!$E$9:$H$9</c:f>
              <c:numCache>
                <c:formatCode>General</c:formatCode>
                <c:ptCount val="4"/>
                <c:pt idx="0">
                  <c:v>23.3</c:v>
                </c:pt>
                <c:pt idx="1">
                  <c:v>3.14</c:v>
                </c:pt>
                <c:pt idx="2">
                  <c:v>22.1</c:v>
                </c:pt>
                <c:pt idx="3">
                  <c:v>17.899999999999999</c:v>
                </c:pt>
              </c:numCache>
            </c:numRef>
          </c:val>
          <c:extLst>
            <c:ext xmlns:c16="http://schemas.microsoft.com/office/drawing/2014/chart" uri="{C3380CC4-5D6E-409C-BE32-E72D297353CC}">
              <c16:uniqueId val="{00000000-6AA5-42F5-9C84-94D726ECAC09}"/>
            </c:ext>
          </c:extLst>
        </c:ser>
        <c:dLbls>
          <c:dLblPos val="ctr"/>
          <c:showLegendKey val="0"/>
          <c:showVal val="1"/>
          <c:showCatName val="0"/>
          <c:showSerName val="0"/>
          <c:showPercent val="0"/>
          <c:showBubbleSize val="0"/>
        </c:dLbls>
        <c:gapWidth val="219"/>
        <c:overlap val="-27"/>
        <c:axId val="451758392"/>
        <c:axId val="451759704"/>
      </c:barChart>
      <c:catAx>
        <c:axId val="45175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9704"/>
        <c:crosses val="autoZero"/>
        <c:auto val="1"/>
        <c:lblAlgn val="ctr"/>
        <c:lblOffset val="100"/>
        <c:noMultiLvlLbl val="0"/>
      </c:catAx>
      <c:valAx>
        <c:axId val="451759704"/>
        <c:scaling>
          <c:orientation val="minMax"/>
          <c:max val="15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1758392"/>
        <c:crosses val="autoZero"/>
        <c:crossBetween val="between"/>
        <c:majorUnit val="500"/>
      </c:valAx>
      <c:spPr>
        <a:noFill/>
        <a:ln>
          <a:noFill/>
        </a:ln>
        <a:effectLst/>
      </c:spPr>
    </c:plotArea>
    <c:plotVisOnly val="1"/>
    <c:dispBlanksAs val="gap"/>
    <c:showDLblsOverMax val="0"/>
  </c:chart>
  <c:spPr>
    <a:solidFill>
      <a:schemeClr val="bg1"/>
    </a:solidFill>
    <a:ln w="2857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10/29/2018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Commissioners,</a:t>
            </a:r>
            <a:r>
              <a:rPr lang="en-ZW" baseline="0" dirty="0" smtClean="0"/>
              <a:t> thank you for the opportunity to present the proposed Selmet, Inc., </a:t>
            </a:r>
            <a:r>
              <a:rPr lang="en-ZW" baseline="0" dirty="0" smtClean="0"/>
              <a:t>hazardous waste </a:t>
            </a:r>
            <a:r>
              <a:rPr lang="en-ZW" baseline="0" dirty="0" smtClean="0"/>
              <a:t>delisting for your consideration.</a:t>
            </a:r>
          </a:p>
          <a:p>
            <a:endParaRPr lang="en-ZW" baseline="0" dirty="0" smtClean="0"/>
          </a:p>
          <a:p>
            <a:pPr marL="174708" indent="-174708">
              <a:buFont typeface="Arial" panose="020B0604020202020204" pitchFamily="34" charset="0"/>
              <a:buChar char="•"/>
            </a:pPr>
            <a:r>
              <a:rPr lang="en-ZW" baseline="0" dirty="0" smtClean="0"/>
              <a:t>Before we dive into the </a:t>
            </a:r>
            <a:r>
              <a:rPr lang="en-ZW" baseline="0" dirty="0" smtClean="0"/>
              <a:t>presentation, </a:t>
            </a:r>
            <a:r>
              <a:rPr lang="en-ZW" baseline="0" dirty="0" smtClean="0"/>
              <a:t>we want to note </a:t>
            </a:r>
            <a:r>
              <a:rPr lang="en-ZW" baseline="0" dirty="0" smtClean="0"/>
              <a:t>that the proposed rule that we are here to discuss today </a:t>
            </a:r>
            <a:r>
              <a:rPr lang="en-ZW" baseline="0" dirty="0" smtClean="0"/>
              <a:t>is the first proposed </a:t>
            </a:r>
            <a:r>
              <a:rPr lang="en-ZW" baseline="0" dirty="0" smtClean="0"/>
              <a:t>delisting </a:t>
            </a:r>
            <a:r>
              <a:rPr lang="en-ZW" baseline="0" dirty="0" smtClean="0"/>
              <a:t>in </a:t>
            </a:r>
            <a:r>
              <a:rPr lang="en-ZW" baseline="0" dirty="0" smtClean="0"/>
              <a:t>Oregon; however, US </a:t>
            </a:r>
            <a:r>
              <a:rPr lang="en-ZW" baseline="0" dirty="0" smtClean="0"/>
              <a:t>EPA has </a:t>
            </a:r>
            <a:r>
              <a:rPr lang="en-ZW" baseline="0" dirty="0" smtClean="0"/>
              <a:t> successfully completed this process in other parts of the country. </a:t>
            </a:r>
            <a:endParaRPr lang="en-ZW" baseline="0" dirty="0" smtClean="0"/>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Now we’ll present some of the specifics about this delisting process. Please let us know if you would like more details about any of the information presented here.</a:t>
            </a:r>
          </a:p>
          <a:p>
            <a:pPr defTabSz="949478">
              <a:defRPr/>
            </a:pPr>
            <a:endParaRPr lang="en-US" b="0" baseline="0" dirty="0" smtClean="0"/>
          </a:p>
          <a:p>
            <a:pPr marL="178027" indent="-178027" defTabSz="949478">
              <a:buFont typeface="Arial" panose="020B0604020202020204" pitchFamily="34" charset="0"/>
              <a:buChar char="•"/>
              <a:defRPr/>
            </a:pPr>
            <a:r>
              <a:rPr lang="en-US" b="0" baseline="0" dirty="0" smtClean="0"/>
              <a:t>An important part of the delisting process is the waste sampling and analysis step.</a:t>
            </a:r>
          </a:p>
          <a:p>
            <a:pPr defTabSz="949478">
              <a:defRPr/>
            </a:pPr>
            <a:endParaRPr lang="en-US" b="0" baseline="0" dirty="0" smtClean="0"/>
          </a:p>
          <a:p>
            <a:pPr marL="178027" indent="-178027" defTabSz="949478">
              <a:buFont typeface="Arial" panose="020B0604020202020204" pitchFamily="34" charset="0"/>
              <a:buChar char="•"/>
              <a:defRPr/>
            </a:pPr>
            <a:r>
              <a:rPr lang="en-US" b="0" dirty="0" smtClean="0"/>
              <a:t>As a reminder about the delisting process,</a:t>
            </a:r>
            <a:r>
              <a:rPr lang="en-US" b="0" baseline="0" dirty="0" smtClean="0"/>
              <a:t> by submitting the petition, Selmet is seeking to demonstrate to DEQ that their chemical etching and milling current process </a:t>
            </a:r>
            <a:r>
              <a:rPr lang="en-US" b="0" u="sng" baseline="0" dirty="0" smtClean="0"/>
              <a:t>and </a:t>
            </a:r>
            <a:r>
              <a:rPr lang="en-US" b="0" baseline="0" dirty="0" smtClean="0"/>
              <a:t>evaporation pond sludge does not contain the constituents for which the US EPA originally listed the waste in concentrations above risk-based standards designed to protect human health and the environment. Selmet must also demonstrate that the waste is not characteristic of a hazardous waste – meaning it’s not ignitable, corrosive, reactive or toxic. </a:t>
            </a:r>
          </a:p>
          <a:p>
            <a:pPr defTabSz="949478">
              <a:defRPr/>
            </a:pPr>
            <a:endParaRPr lang="en-US" b="0" baseline="0" dirty="0" smtClean="0"/>
          </a:p>
          <a:p>
            <a:pPr marL="178027" indent="-178027" defTabSz="949478">
              <a:buFont typeface="Arial" panose="020B0604020202020204" pitchFamily="34" charset="0"/>
              <a:buChar char="•"/>
              <a:defRPr/>
            </a:pPr>
            <a:r>
              <a:rPr lang="en-US" b="0" baseline="0" dirty="0" smtClean="0"/>
              <a:t>After closely consulting with DEQ technical experts (Dan and Seth), Selmet developed a waste sampling and analysis plan to review all of the materials used in the company’s current chemical etching and milling process, as well as any processes that have led to hazardous wastes deposited in the onsite evaporation pond that was closed in 2017. </a:t>
            </a:r>
          </a:p>
          <a:p>
            <a:endParaRPr lang="en-US" baseline="0" dirty="0" smtClean="0"/>
          </a:p>
          <a:p>
            <a:pPr marL="178027" indent="-178027">
              <a:buFont typeface="Arial" panose="020B0604020202020204" pitchFamily="34" charset="0"/>
              <a:buChar char="•"/>
            </a:pPr>
            <a:r>
              <a:rPr lang="en-US" baseline="0" dirty="0" smtClean="0"/>
              <a:t>For the current process sludge, </a:t>
            </a:r>
            <a:r>
              <a:rPr lang="en-US" baseline="0" dirty="0" err="1" smtClean="0"/>
              <a:t>Selmet</a:t>
            </a:r>
            <a:r>
              <a:rPr lang="en-US" baseline="0" dirty="0" smtClean="0"/>
              <a:t> took four samples chosen randomly from a grid.  Sampling times were spaced approximately 2 weeks apart to represent the range of titanium alloys processed at Selmet and find any possible variations in waste.</a:t>
            </a:r>
          </a:p>
          <a:p>
            <a:endParaRPr lang="en-US" baseline="0" dirty="0" smtClean="0"/>
          </a:p>
          <a:p>
            <a:pPr marL="178027" indent="-178027">
              <a:buFont typeface="Arial" panose="020B0604020202020204" pitchFamily="34" charset="0"/>
              <a:buChar char="•"/>
            </a:pPr>
            <a:r>
              <a:rPr lang="en-US" baseline="0" dirty="0" smtClean="0"/>
              <a:t>For the evaporation pond, each sample was a combination of sediment cores from the surface to the base of the pond. To choose sampling locations, Selmet created a grid that was divided into 4 areas and selected 3 random locations within each grid to provide a representative sample of the whole pond.</a:t>
            </a:r>
          </a:p>
          <a:p>
            <a:endParaRPr lang="en-US" baseline="0" dirty="0" smtClean="0"/>
          </a:p>
          <a:p>
            <a:pPr marL="178027" indent="-178027" defTabSz="949478">
              <a:buFont typeface="Arial" panose="020B0604020202020204" pitchFamily="34" charset="0"/>
              <a:buChar char="•"/>
              <a:defRPr/>
            </a:pPr>
            <a:r>
              <a:rPr lang="en-US" b="0" baseline="0" dirty="0" smtClean="0"/>
              <a:t>We have more details about this process in the Public Notice and Staff Memorandum.  As a summary, Selmet’s chemical etching and milling wastes were ultimately analyzed for hazards, including cadmium, manganese, silver, hexavalent chromium, arsenic, cyanide, and other components.</a:t>
            </a:r>
          </a:p>
          <a:p>
            <a:endParaRPr lang="en-US" b="0" baseline="0" dirty="0" smtClean="0"/>
          </a:p>
          <a:p>
            <a:pPr marL="178027" indent="-178027">
              <a:buFont typeface="Arial" panose="020B0604020202020204" pitchFamily="34" charset="0"/>
              <a:buChar char="•"/>
            </a:pPr>
            <a:r>
              <a:rPr lang="en-US" b="0" baseline="0" dirty="0" smtClean="0"/>
              <a:t>All of Selmet’s samples that were collected and analyzed were sent to Independent Labs that are certified by the Oregon Environmental Laboratory Accreditation Program. </a:t>
            </a:r>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0" baseline="0" dirty="0" smtClean="0"/>
              <a:t>Based on review of Selmet’s processes, DEQ and Selmet came up with a list of hazardous waste to look for and measure. This includes the contaminants for which the F006 listing was designed (Cadmium, Chromium 6, Cyanides, and Fluorides) and any other potentially toxic parameters that may be present in the wastes.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0" baseline="0" dirty="0" smtClean="0"/>
              <a:t>Based on historical variations in what was used at Selmet, and possible unknown past activities, we chose a longer list of substances to look for in the evaporation pond.</a:t>
            </a:r>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This slide illustrates the risk screening for hexavalent chromium in the pond sediment</a:t>
            </a:r>
          </a:p>
          <a:p>
            <a:endParaRPr lang="en-US" baseline="0" dirty="0" smtClean="0"/>
          </a:p>
          <a:p>
            <a:pPr marL="174708" indent="-174708">
              <a:buFont typeface="Arial" panose="020B0604020202020204" pitchFamily="34" charset="0"/>
              <a:buChar char="•"/>
            </a:pPr>
            <a:r>
              <a:rPr lang="en-US" baseline="0" dirty="0" smtClean="0"/>
              <a:t>Sample results are shown on this histogram: </a:t>
            </a:r>
          </a:p>
          <a:p>
            <a:pPr marL="640594" lvl="1" indent="-174708">
              <a:buFont typeface="Arial" panose="020B0604020202020204" pitchFamily="34" charset="0"/>
              <a:buChar char="•"/>
            </a:pPr>
            <a:r>
              <a:rPr lang="en-US" dirty="0" smtClean="0"/>
              <a:t>Sample results are compared to EPA’s Delisting Risk Assessment Software</a:t>
            </a:r>
            <a:r>
              <a:rPr lang="en-US" baseline="0" dirty="0" smtClean="0"/>
              <a:t> – or </a:t>
            </a:r>
            <a:r>
              <a:rPr lang="en-US" dirty="0" smtClean="0"/>
              <a:t>DRAS for short - evaluates a range of potential exposure scenarios for leaching from a landfill to human or ecological receptors</a:t>
            </a:r>
            <a:r>
              <a:rPr lang="en-US" baseline="0" dirty="0" smtClean="0"/>
              <a:t>.  </a:t>
            </a:r>
            <a:r>
              <a:rPr lang="en-US" dirty="0" smtClean="0"/>
              <a:t>It takes into account the mass</a:t>
            </a:r>
            <a:r>
              <a:rPr lang="en-US" baseline="0" dirty="0" smtClean="0"/>
              <a:t> of material and other factors.</a:t>
            </a:r>
          </a:p>
          <a:p>
            <a:pPr marL="640594" lvl="1" indent="-174708">
              <a:buFont typeface="Arial" panose="020B0604020202020204" pitchFamily="34" charset="0"/>
              <a:buChar char="•"/>
            </a:pPr>
            <a:r>
              <a:rPr lang="en-US" dirty="0" smtClean="0"/>
              <a:t>Samples are also screened against characteristic hazardous waste concentrations.</a:t>
            </a:r>
          </a:p>
          <a:p>
            <a:pPr marL="640594" lvl="1" indent="-174708">
              <a:buFont typeface="Arial" panose="020B0604020202020204" pitchFamily="34" charset="0"/>
              <a:buChar char="•"/>
            </a:pPr>
            <a:r>
              <a:rPr lang="en-US" baseline="0" dirty="0" smtClean="0"/>
              <a:t>DEQ screened all detected chemicals from both waste streams for in this way. </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 has demonstrated that their chemical etching and milling sludge from both the current process and the evaporation pond meets the criteria for a hazardous waste delisting and can be safely disposed of in a non-hazardous landfill:</a:t>
            </a:r>
          </a:p>
          <a:p>
            <a:pPr marL="643914" lvl="1" indent="-178027">
              <a:buFont typeface="Arial" panose="020B0604020202020204" pitchFamily="34" charset="0"/>
              <a:buChar char="•"/>
            </a:pPr>
            <a:r>
              <a:rPr lang="en-US" dirty="0" smtClean="0"/>
              <a:t>Sample results are compared to EPA’s Delisting Risk Assessment Software</a:t>
            </a:r>
            <a:r>
              <a:rPr lang="en-US" baseline="0" dirty="0" smtClean="0"/>
              <a:t> - </a:t>
            </a:r>
            <a:r>
              <a:rPr lang="en-US" dirty="0" smtClean="0"/>
              <a:t>DRAS evaluates a range of potential exposure scenarios for leaching from a landfill to human or ecological receptors</a:t>
            </a:r>
          </a:p>
          <a:p>
            <a:pPr marL="643914" lvl="1" indent="-178027">
              <a:buFont typeface="Arial" panose="020B0604020202020204" pitchFamily="34" charset="0"/>
              <a:buChar char="•"/>
            </a:pPr>
            <a:r>
              <a:rPr lang="en-US" dirty="0" smtClean="0"/>
              <a:t>Samples are also screened against characteristic hazardous waste concentrations</a:t>
            </a:r>
          </a:p>
          <a:p>
            <a:pPr marL="643914" lvl="1" indent="-178027">
              <a:buFont typeface="Arial" panose="020B0604020202020204" pitchFamily="34" charset="0"/>
              <a:buChar char="•"/>
            </a:pPr>
            <a:r>
              <a:rPr lang="en-US" baseline="0" dirty="0" smtClean="0"/>
              <a:t>DEQ ultimately found that Selmet demonstrated that there are no unacceptable risks to human health or the environment in a scenario where Selmet disposes of their electroplating waste in a permitted, lined non-hazardous landfill.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non-hazardous landfill.</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DEQ;s other programs, the Hazardous Waste program strives to maintain balance between regulatory compliance, enforcement and education to ensure that hazardous waste in Oregon is safely managed.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solid and hazardous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statute introduced the concept of “authorized state programs” in which states would develop programs and then apply to EPA for program authorization that would allow individual states to operat</a:t>
            </a:r>
            <a:r>
              <a:rPr lang="en-US" baseline="0" dirty="0" smtClean="0">
                <a:solidFill>
                  <a:srgbClr val="FF0000"/>
                </a:solidFill>
              </a:rPr>
              <a:t>e </a:t>
            </a:r>
            <a:r>
              <a:rPr lang="en-US" baseline="0" dirty="0" smtClean="0"/>
              <a:t>RCRA programs in lieu of the federal government.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a:t>
            </a:r>
            <a:r>
              <a:rPr lang="en-US" dirty="0" smtClean="0"/>
              <a:t>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 as well as compliance assistance and hazardous waste training;</a:t>
            </a:r>
          </a:p>
          <a:p>
            <a:pPr marL="640594" lvl="1" indent="-174708">
              <a:buFont typeface="Arial" panose="020B0604020202020204" pitchFamily="34" charset="0"/>
              <a:buChar char="•"/>
            </a:pPr>
            <a:r>
              <a:rPr lang="en-US" baseline="0" dirty="0" smtClean="0"/>
              <a:t>Issue formal penalty assessments and information warnings,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In consultation with EPA and Oregon’s Department of Justice, two of DEQ’s hazardous waste inspectors with backgrounds in hydrology, cleanup and RCRA facility compliance, as well as one policy expert, worked with Selmet, Inc.– a facility based in Albany, OR– to sample and analyze the facility’s waste to determine whether the waste should continue to be managed as a hazardous waste, or if it met stringent and risk-based standards that would allow Selmet to manage</a:t>
            </a:r>
            <a:r>
              <a:rPr lang="en-US" strike="noStrike" baseline="0" dirty="0" smtClean="0"/>
              <a:t> it a</a:t>
            </a:r>
            <a:r>
              <a:rPr lang="en-US" baseline="0" dirty="0" smtClean="0"/>
              <a:t>s a non-hazardous waste.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Collectively, DEQ staff working on this project drew from many years of experience with hazardous waste issues in Oregon to work with stakeholders, including Selmet, </a:t>
            </a:r>
            <a:r>
              <a:rPr lang="en-US" baseline="0" dirty="0" err="1" smtClean="0"/>
              <a:t>Inc</a:t>
            </a:r>
            <a:r>
              <a:rPr lang="en-US" baseline="0" dirty="0" smtClean="0"/>
              <a:t>, US EPA, and the public during the delisting process. </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Before we jump into the specifics of </a:t>
            </a:r>
            <a:r>
              <a:rPr lang="en-US" dirty="0" smtClean="0"/>
              <a:t>the delisting</a:t>
            </a:r>
            <a:r>
              <a:rPr lang="en-US" dirty="0" smtClean="0"/>
              <a:t>,</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a:t>
            </a:r>
            <a:r>
              <a:rPr lang="en-US" baseline="0" dirty="0" smtClean="0"/>
              <a:t>gas) </a:t>
            </a:r>
            <a:r>
              <a:rPr lang="en-US" baseline="0" dirty="0" smtClean="0"/>
              <a:t>which may significantly contribute to an increase in mortality or in serious illness </a:t>
            </a:r>
            <a:r>
              <a:rPr lang="en-US" u="sng" baseline="0" dirty="0" smtClean="0"/>
              <a:t>OR</a:t>
            </a:r>
            <a:r>
              <a:rPr lang="en-US" baseline="0" dirty="0" smtClean="0"/>
              <a:t> pose a substantial hazard to human health or the environment when it’s improperly </a:t>
            </a:r>
            <a:r>
              <a:rPr lang="en-US" baseline="0" dirty="0" smtClean="0"/>
              <a:t>managed. </a:t>
            </a:r>
            <a:endParaRPr lang="en-US" baseline="0" dirty="0" smtClean="0"/>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pPr marL="652765" lvl="1" indent="-178027">
              <a:buFont typeface="Arial" panose="020B0604020202020204" pitchFamily="34" charset="0"/>
              <a:buChar char="•"/>
            </a:pPr>
            <a:r>
              <a:rPr lang="en-US" baseline="0" dirty="0" smtClean="0"/>
              <a:t>It’s also worth noting that mixtures of solid (or non-hazardous waste) and a listed or characteristic waste are also considered hazardous. </a:t>
            </a:r>
          </a:p>
          <a:p>
            <a:endParaRPr lang="en-US" baseline="0" dirty="0" smtClean="0"/>
          </a:p>
          <a:p>
            <a:pPr marL="178027" indent="-178027">
              <a:buFont typeface="Arial" panose="020B0604020202020204" pitchFamily="34" charset="0"/>
              <a:buChar char="•"/>
            </a:pPr>
            <a:r>
              <a:rPr lang="en-US" baseline="0" dirty="0" smtClean="0"/>
              <a:t>F006 wastes are in </a:t>
            </a:r>
            <a:r>
              <a:rPr lang="en-US" baseline="0" dirty="0" smtClean="0"/>
              <a:t>the </a:t>
            </a:r>
            <a:r>
              <a:rPr lang="en-US" baseline="0" dirty="0" smtClean="0"/>
              <a:t>category of listed wastes. In general, F-listed hazardous wastes, including F006 waste, (40 CFR 261.31) are wastes from non-specific sources, (i.e., m</a:t>
            </a:r>
            <a:r>
              <a:rPr lang="en-US" b="0" baseline="0" dirty="0" smtClean="0"/>
              <a:t>anufacturing process wastes produced by a wide variety of industrial </a:t>
            </a:r>
            <a:r>
              <a:rPr lang="en-US" b="0" baseline="0" dirty="0" smtClean="0"/>
              <a:t>operations) and </a:t>
            </a:r>
            <a:r>
              <a:rPr lang="en-US" b="0" baseline="0" dirty="0" smtClean="0"/>
              <a:t>specific to this </a:t>
            </a:r>
            <a:r>
              <a:rPr lang="en-US" b="0" baseline="0" dirty="0" smtClean="0"/>
              <a:t>delisting, </a:t>
            </a:r>
            <a:r>
              <a:rPr lang="en-US" b="0" baseline="0" dirty="0" smtClean="0"/>
              <a:t>include wastewater treatment sludges from electroplating </a:t>
            </a:r>
            <a:r>
              <a:rPr lang="en-US" b="0" baseline="0" dirty="0" smtClean="0"/>
              <a:t>operations.</a:t>
            </a:r>
            <a:endParaRPr lang="en-US" b="0" baseline="0" dirty="0" smtClean="0"/>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a:t>
            </a:r>
            <a:r>
              <a:rPr lang="en-US" b="0" baseline="0" dirty="0" smtClean="0"/>
              <a:t>stripping.  </a:t>
            </a:r>
            <a:r>
              <a:rPr lang="en-US" b="0" baseline="0" dirty="0" smtClean="0"/>
              <a:t>Chemical etching and milling processes utilize chemical solutions to dissolve metal layers from a part</a:t>
            </a:r>
            <a:r>
              <a:rPr lang="en-US" b="0" baseline="0" dirty="0" smtClean="0"/>
              <a:t>. Constituents associated with the process include cadmium, chromium, chromium nickel and complexed cyanides. </a:t>
            </a:r>
            <a:endParaRPr lang="en-US" b="0" baseline="0" dirty="0" smtClean="0"/>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particular facility’s waste from the list of hazardous wastes if they can demonstrate that their waste does not possess the dangerous qualities that caused the EPA to list the waste in the first place.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Today, we’re here to discuss the Selmet delisting petition to have their currently-listed F006 waste delisted in Oregon.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a:t>
            </a:r>
            <a:r>
              <a:rPr lang="en-US" baseline="0" dirty="0" err="1" smtClean="0"/>
              <a:t>Selmet’s</a:t>
            </a:r>
            <a:r>
              <a:rPr lang="en-US" baseline="0" dirty="0" smtClean="0"/>
              <a:t> F006 listed hazardous waste?</a:t>
            </a:r>
          </a:p>
          <a:p>
            <a:endParaRPr lang="en-US" baseline="0" dirty="0" smtClean="0"/>
          </a:p>
          <a:p>
            <a:pPr marL="178027" indent="-178027">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8027" indent="-178027">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8027" indent="-178027">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err="1"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acid solution baths,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In</a:t>
            </a:r>
            <a:r>
              <a:rPr lang="en-US" baseline="0" dirty="0" smtClean="0"/>
              <a:t> </a:t>
            </a:r>
            <a:r>
              <a:rPr lang="en-US" b="0" baseline="0" dirty="0" smtClean="0"/>
              <a:t>1995, </a:t>
            </a:r>
            <a:r>
              <a:rPr lang="en-US" baseline="0" dirty="0" smtClean="0"/>
              <a:t>DEQ informed  </a:t>
            </a:r>
            <a:r>
              <a:rPr lang="en-US" b="0" baseline="0" dirty="0" smtClean="0"/>
              <a:t>another titanium casting facility in Portland </a:t>
            </a:r>
            <a:r>
              <a:rPr lang="en-US" baseline="0" dirty="0" smtClean="0"/>
              <a:t>that it could manage its F006 waste as non-hazardous </a:t>
            </a:r>
            <a:r>
              <a:rPr lang="en-US" b="0" baseline="0" dirty="0" smtClean="0"/>
              <a:t>because the waste did not contain the constituents that F006 was originally listed for, specifically, cadmium, complex cyanides, chromium and nickel. Other facilities, including Selmet, interpreted this information to mean that their similar process also did not meet hazardous waste status. However, in 2017, a statewide change in interpreting management of this waste resulted in DEQ notifying Selmet and similar facilities that they must treat waste from the electroplating process as F006 listed hazardous waste until they demonstrate to DEQ that the waste was exempt through a delisting petition</a:t>
            </a:r>
            <a:r>
              <a:rPr lang="en-US" b="0" baseline="0" dirty="0" smtClean="0"/>
              <a:t>.</a:t>
            </a:r>
            <a:endParaRPr lang="en-US" b="0" baseline="0" dirty="0" smtClean="0"/>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aseline="0" dirty="0" smtClean="0"/>
              <a:t>However</a:t>
            </a:r>
            <a:r>
              <a:rPr lang="en-US" baseline="0" dirty="0" smtClean="0"/>
              <a:t>, due to a statewide change in interpreting how this waste should be managed, in </a:t>
            </a:r>
            <a:r>
              <a:rPr lang="en-US" b="0" baseline="0" dirty="0" smtClean="0"/>
              <a:t>2017,</a:t>
            </a:r>
            <a:r>
              <a:rPr lang="en-US" baseline="0" dirty="0" smtClean="0"/>
              <a:t> DEQ informed Selmet and similar facilitates that they would need to manage the waste that it produces as part of the chemical etching and milling process as an F006 listed hazardous waste until they were able to successfully demonstrate to DEQ that their waste did not meet the definition of hazardous waste through a delisting petition. </a:t>
            </a:r>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chemical etching and milling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While neither comment was supportive of the proposed rule, the commenters did not offer specific complaints about the sampling and analysis process that led to DEQ’s proposed rulemaking.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dirty="0"/>
              <a:t>Current </a:t>
            </a:r>
            <a:r>
              <a:rPr lang="en-US" dirty="0" smtClean="0"/>
              <a:t>process</a:t>
            </a:r>
          </a:p>
          <a:p>
            <a:pPr lvl="1"/>
            <a:r>
              <a:rPr lang="en-US" dirty="0" smtClean="0"/>
              <a:t> Collected four representative samples 2 weeks apart.</a:t>
            </a:r>
          </a:p>
          <a:p>
            <a:pPr marL="457200" lvl="1" indent="0">
              <a:buNone/>
            </a:pPr>
            <a:endParaRPr lang="en-US" dirty="0" smtClean="0"/>
          </a:p>
          <a:p>
            <a:r>
              <a:rPr lang="en-US" dirty="0" smtClean="0"/>
              <a:t>Evaporation pond</a:t>
            </a:r>
            <a:endParaRPr lang="en-US" dirty="0"/>
          </a:p>
          <a:p>
            <a:pPr lvl="1"/>
            <a:r>
              <a:rPr lang="en-US" dirty="0" smtClean="0"/>
              <a:t>Collected four representative samples from different parts of the pond. </a:t>
            </a:r>
            <a:endParaRPr lang="en-US" dirty="0"/>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029200" y="2415588"/>
            <a:ext cx="3276600" cy="2667000"/>
          </a:xfrm>
          <a:prstGeom prst="rect">
            <a:avLst/>
          </a:prstGeom>
          <a:ln>
            <a:noFill/>
          </a:ln>
          <a:effectLst>
            <a:softEdge rad="112500"/>
          </a:effectLst>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12" name="Content Placeholder 11"/>
          <p:cNvGraphicFramePr>
            <a:graphicFrameLocks noGrp="1"/>
          </p:cNvGraphicFramePr>
          <p:nvPr>
            <p:ph idx="1"/>
            <p:extLst>
              <p:ext uri="{D42A27DB-BD31-4B8C-83A1-F6EECF244321}">
                <p14:modId xmlns:p14="http://schemas.microsoft.com/office/powerpoint/2010/main" val="3084555519"/>
              </p:ext>
            </p:extLst>
          </p:nvPr>
        </p:nvGraphicFramePr>
        <p:xfrm>
          <a:off x="457200" y="1676400"/>
          <a:ext cx="7620000" cy="3542348"/>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2604997544"/>
                    </a:ext>
                  </a:extLst>
                </a:gridCol>
                <a:gridCol w="3810000">
                  <a:extLst>
                    <a:ext uri="{9D8B030D-6E8A-4147-A177-3AD203B41FA5}">
                      <a16:colId xmlns:a16="http://schemas.microsoft.com/office/drawing/2014/main" val="4158306219"/>
                    </a:ext>
                  </a:extLst>
                </a:gridCol>
              </a:tblGrid>
              <a:tr h="370840">
                <a:tc gridSpan="2">
                  <a:txBody>
                    <a:bodyPr/>
                    <a:lstStyle/>
                    <a:p>
                      <a:pPr algn="ctr"/>
                      <a:r>
                        <a:rPr lang="en-US" dirty="0" smtClean="0">
                          <a:solidFill>
                            <a:schemeClr val="bg1"/>
                          </a:solidFill>
                        </a:rPr>
                        <a:t>Selmet’s Current</a:t>
                      </a:r>
                      <a:r>
                        <a:rPr lang="en-US" baseline="0" dirty="0" smtClean="0">
                          <a:solidFill>
                            <a:schemeClr val="bg1"/>
                          </a:solidFill>
                        </a:rPr>
                        <a:t> Process was Sampled for Analytes: </a:t>
                      </a:r>
                      <a:endParaRPr lang="en-US"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2970353569"/>
                  </a:ext>
                </a:extLst>
              </a:tr>
              <a:tr h="473234">
                <a:tc gridSpan="2">
                  <a:txBody>
                    <a:bodyPr/>
                    <a:lstStyle/>
                    <a:p>
                      <a:r>
                        <a:rPr lang="en-US" b="1" dirty="0" smtClean="0"/>
                        <a:t>F006 Constituents</a:t>
                      </a:r>
                      <a:endParaRPr lang="en-US"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701869542"/>
                  </a:ext>
                </a:extLst>
              </a:tr>
              <a:tr h="473234">
                <a:tc>
                  <a:txBody>
                    <a:bodyPr/>
                    <a:lstStyle/>
                    <a:p>
                      <a:r>
                        <a:rPr lang="en-US" dirty="0" smtClean="0"/>
                        <a:t>Cadmium</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Chromium</a:t>
                      </a:r>
                    </a:p>
                  </a:txBody>
                  <a:tcPr/>
                </a:tc>
                <a:extLst>
                  <a:ext uri="{0D108BD9-81ED-4DB2-BD59-A6C34878D82A}">
                    <a16:rowId xmlns:a16="http://schemas.microsoft.com/office/drawing/2014/main" val="953222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Hexavalent Chromium</a:t>
                      </a:r>
                    </a:p>
                  </a:txBody>
                  <a:tcPr/>
                </a:tc>
                <a:tc>
                  <a:txBody>
                    <a:bodyPr/>
                    <a:lstStyle/>
                    <a:p>
                      <a:r>
                        <a:rPr lang="en-US" dirty="0" smtClean="0"/>
                        <a:t>Nickel</a:t>
                      </a:r>
                      <a:endParaRPr lang="en-US" dirty="0"/>
                    </a:p>
                  </a:txBody>
                  <a:tcPr/>
                </a:tc>
                <a:extLst>
                  <a:ext uri="{0D108BD9-81ED-4DB2-BD59-A6C34878D82A}">
                    <a16:rowId xmlns:a16="http://schemas.microsoft.com/office/drawing/2014/main" val="3742754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Cyanide</a:t>
                      </a:r>
                    </a:p>
                  </a:txBody>
                  <a:tcPr/>
                </a:tc>
                <a:tc>
                  <a:txBody>
                    <a:bodyPr/>
                    <a:lstStyle/>
                    <a:p>
                      <a:endParaRPr lang="en-US" dirty="0"/>
                    </a:p>
                  </a:txBody>
                  <a:tcPr/>
                </a:tc>
                <a:extLst>
                  <a:ext uri="{0D108BD9-81ED-4DB2-BD59-A6C34878D82A}">
                    <a16:rowId xmlns:a16="http://schemas.microsoft.com/office/drawing/2014/main" val="1357646906"/>
                  </a:ext>
                </a:extLst>
              </a:tr>
              <a:tr h="370840">
                <a:tc gridSpan="2">
                  <a:txBody>
                    <a:bodyPr/>
                    <a:lstStyle/>
                    <a:p>
                      <a:r>
                        <a:rPr lang="en-US" b="1" dirty="0" smtClean="0"/>
                        <a:t>Underlying Hazardous Constituents</a:t>
                      </a:r>
                      <a:endParaRPr lang="en-US"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2510391770"/>
                  </a:ext>
                </a:extLst>
              </a:tr>
              <a:tr h="370840">
                <a:tc>
                  <a:txBody>
                    <a:bodyPr/>
                    <a:lstStyle/>
                    <a:p>
                      <a:r>
                        <a:rPr lang="en-US" dirty="0" smtClean="0"/>
                        <a:t>Fluoride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Manganese</a:t>
                      </a:r>
                    </a:p>
                  </a:txBody>
                  <a:tcPr/>
                </a:tc>
                <a:extLst>
                  <a:ext uri="{0D108BD9-81ED-4DB2-BD59-A6C34878D82A}">
                    <a16:rowId xmlns:a16="http://schemas.microsoft.com/office/drawing/2014/main" val="2920496802"/>
                  </a:ext>
                </a:extLst>
              </a:tr>
              <a:tr h="370840">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3382146483"/>
                  </a:ext>
                </a:extLst>
              </a:tr>
              <a:tr h="370840">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3035810074"/>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97070852"/>
              </p:ext>
            </p:extLst>
          </p:nvPr>
        </p:nvGraphicFramePr>
        <p:xfrm>
          <a:off x="457200" y="1703538"/>
          <a:ext cx="7848600" cy="4572000"/>
        </p:xfrm>
        <a:graphic>
          <a:graphicData uri="http://schemas.openxmlformats.org/drawingml/2006/table">
            <a:tbl>
              <a:tblPr firstRow="1" bandRow="1">
                <a:tableStyleId>{073A0DAA-6AF3-43AB-8588-CEC1D06C72B9}</a:tableStyleId>
              </a:tblPr>
              <a:tblGrid>
                <a:gridCol w="2616200">
                  <a:extLst>
                    <a:ext uri="{9D8B030D-6E8A-4147-A177-3AD203B41FA5}">
                      <a16:colId xmlns:a16="http://schemas.microsoft.com/office/drawing/2014/main" val="2222124581"/>
                    </a:ext>
                  </a:extLst>
                </a:gridCol>
                <a:gridCol w="2616200">
                  <a:extLst>
                    <a:ext uri="{9D8B030D-6E8A-4147-A177-3AD203B41FA5}">
                      <a16:colId xmlns:a16="http://schemas.microsoft.com/office/drawing/2014/main" val="1580551574"/>
                    </a:ext>
                  </a:extLst>
                </a:gridCol>
                <a:gridCol w="2616200">
                  <a:extLst>
                    <a:ext uri="{9D8B030D-6E8A-4147-A177-3AD203B41FA5}">
                      <a16:colId xmlns:a16="http://schemas.microsoft.com/office/drawing/2014/main" val="2101070170"/>
                    </a:ext>
                  </a:extLst>
                </a:gridCol>
              </a:tblGrid>
              <a:tr h="381000">
                <a:tc gridSpan="3">
                  <a:txBody>
                    <a:bodyPr/>
                    <a:lstStyle/>
                    <a:p>
                      <a:pPr algn="ctr"/>
                      <a:r>
                        <a:rPr lang="en-US" dirty="0" smtClean="0"/>
                        <a:t>Selmet’s Evaporation</a:t>
                      </a:r>
                      <a:r>
                        <a:rPr lang="en-US" baseline="0" dirty="0" smtClean="0"/>
                        <a:t> Pond was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6817216"/>
                  </a:ext>
                </a:extLst>
              </a:tr>
              <a:tr h="381000">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3743646359"/>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Hexavalent Chromium</a:t>
                      </a:r>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375397094"/>
                  </a:ext>
                </a:extLst>
              </a:tr>
              <a:tr h="381000">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2542375779"/>
                  </a:ext>
                </a:extLst>
              </a:tr>
              <a:tr h="381000">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1817304874"/>
                  </a:ext>
                </a:extLst>
              </a:tr>
              <a:tr h="381000">
                <a:tc>
                  <a:txBody>
                    <a:bodyPr/>
                    <a:lstStyle/>
                    <a:p>
                      <a:r>
                        <a:rPr lang="en-US" dirty="0" smtClean="0"/>
                        <a:t>Fluoride</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287949662"/>
                  </a:ext>
                </a:extLst>
              </a:tr>
              <a:tr h="381000">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337134541"/>
                  </a:ext>
                </a:extLst>
              </a:tr>
              <a:tr h="381000">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1849448053"/>
                  </a:ext>
                </a:extLst>
              </a:tr>
              <a:tr h="381000">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2298627154"/>
                  </a:ext>
                </a:extLst>
              </a:tr>
              <a:tr h="381000">
                <a:tc gridSpan="3">
                  <a:txBody>
                    <a:bodyPr/>
                    <a:lstStyle/>
                    <a:p>
                      <a:r>
                        <a:rPr lang="en-US" dirty="0" smtClean="0"/>
                        <a:t>Poly Chlorinated Biphenyls (7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79764951"/>
                  </a:ext>
                </a:extLst>
              </a:tr>
              <a:tr h="381000">
                <a:tc gridSpan="3">
                  <a:txBody>
                    <a:bodyPr/>
                    <a:lstStyle/>
                    <a:p>
                      <a:r>
                        <a:rPr lang="en-US" dirty="0" smtClean="0"/>
                        <a:t>Volatile Organic Compounds (66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68493976"/>
                  </a:ext>
                </a:extLst>
              </a:tr>
              <a:tr h="381000">
                <a:tc gridSpan="3">
                  <a:txBody>
                    <a:bodyPr/>
                    <a:lstStyle/>
                    <a:p>
                      <a:r>
                        <a:rPr lang="en-US" dirty="0" smtClean="0"/>
                        <a:t>Semi-Volatile Organic Compounds (53 </a:t>
                      </a:r>
                      <a:r>
                        <a:rPr lang="en-US" dirty="0" err="1" smtClean="0"/>
                        <a:t>Analytes</a:t>
                      </a:r>
                      <a:r>
                        <a:rPr lang="en-US" dirty="0" smtClean="0"/>
                        <a:t>)</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60261883"/>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fontScale="90000"/>
          </a:bodyPr>
          <a:lstStyle/>
          <a:p>
            <a:r>
              <a:rPr lang="en-US" sz="4000" dirty="0" smtClean="0">
                <a:solidFill>
                  <a:schemeClr val="bg1"/>
                </a:solidFill>
                <a:latin typeface="Arial" pitchFamily="34" charset="0"/>
                <a:cs typeface="Arial" pitchFamily="34" charset="0"/>
              </a:rPr>
              <a:t>Risk Screening Example </a:t>
            </a:r>
            <a:br>
              <a:rPr lang="en-US" sz="4000" dirty="0" smtClean="0">
                <a:solidFill>
                  <a:schemeClr val="bg1"/>
                </a:solidFill>
                <a:latin typeface="Arial" pitchFamily="34" charset="0"/>
                <a:cs typeface="Arial" pitchFamily="34" charset="0"/>
              </a:rPr>
            </a:br>
            <a:r>
              <a:rPr lang="en-US" sz="4000" dirty="0" smtClean="0">
                <a:solidFill>
                  <a:schemeClr val="bg1"/>
                </a:solidFill>
              </a:rPr>
              <a:t>Hexavalent Chromium</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graphicFrame>
        <p:nvGraphicFramePr>
          <p:cNvPr id="7" name="Chart 6"/>
          <p:cNvGraphicFramePr>
            <a:graphicFrameLocks noGrp="1"/>
          </p:cNvGraphicFramePr>
          <p:nvPr>
            <p:extLst>
              <p:ext uri="{D42A27DB-BD31-4B8C-83A1-F6EECF244321}">
                <p14:modId xmlns:p14="http://schemas.microsoft.com/office/powerpoint/2010/main" val="3203475852"/>
              </p:ext>
            </p:extLst>
          </p:nvPr>
        </p:nvGraphicFramePr>
        <p:xfrm>
          <a:off x="152400" y="1676400"/>
          <a:ext cx="8305800" cy="499268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990600" y="2286000"/>
            <a:ext cx="7467600" cy="0"/>
          </a:xfrm>
          <a:prstGeom prst="line">
            <a:avLst/>
          </a:prstGeom>
          <a:ln w="22225"/>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553200" y="1670209"/>
            <a:ext cx="1447800" cy="1477328"/>
          </a:xfrm>
          <a:prstGeom prst="rect">
            <a:avLst/>
          </a:prstGeom>
          <a:solidFill>
            <a:schemeClr val="bg1"/>
          </a:solidFill>
        </p:spPr>
        <p:txBody>
          <a:bodyPr wrap="square" rtlCol="0">
            <a:spAutoFit/>
          </a:bodyPr>
          <a:lstStyle/>
          <a:p>
            <a:r>
              <a:rPr lang="en-US" dirty="0" smtClean="0"/>
              <a:t>DRAS total Limit based on waste volume and Risk Level</a:t>
            </a:r>
            <a:endParaRPr lang="en-ZW" dirty="0"/>
          </a:p>
        </p:txBody>
      </p:sp>
      <p:cxnSp>
        <p:nvCxnSpPr>
          <p:cNvPr id="11" name="Straight Connector 10"/>
          <p:cNvCxnSpPr/>
          <p:nvPr/>
        </p:nvCxnSpPr>
        <p:spPr>
          <a:xfrm>
            <a:off x="990600" y="5791200"/>
            <a:ext cx="7467600" cy="0"/>
          </a:xfrm>
          <a:prstGeom prst="line">
            <a:avLst/>
          </a:prstGeom>
          <a:ln w="22225"/>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231636" y="5486400"/>
            <a:ext cx="1312164" cy="369332"/>
          </a:xfrm>
          <a:prstGeom prst="rect">
            <a:avLst/>
          </a:prstGeom>
          <a:noFill/>
        </p:spPr>
        <p:txBody>
          <a:bodyPr wrap="square" rtlCol="0">
            <a:spAutoFit/>
          </a:bodyPr>
          <a:lstStyle/>
          <a:p>
            <a:r>
              <a:rPr lang="en-US" dirty="0" smtClean="0"/>
              <a:t>UTS x20</a:t>
            </a:r>
            <a:endParaRPr lang="en-ZW" dirty="0"/>
          </a:p>
        </p:txBody>
      </p:sp>
      <p:cxnSp>
        <p:nvCxnSpPr>
          <p:cNvPr id="15" name="Straight Connector 14"/>
          <p:cNvCxnSpPr/>
          <p:nvPr/>
        </p:nvCxnSpPr>
        <p:spPr>
          <a:xfrm>
            <a:off x="152400" y="2286000"/>
            <a:ext cx="8305800" cy="0"/>
          </a:xfrm>
          <a:prstGeom prst="line">
            <a:avLst/>
          </a:prstGeom>
          <a:ln w="222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438400"/>
            <a:ext cx="5867401" cy="3505200"/>
          </a:xfrm>
        </p:spPr>
        <p:txBody>
          <a:bodyPr>
            <a:normAutofit/>
          </a:bodyPr>
          <a:lstStyle/>
          <a:p>
            <a:pPr marL="0" indent="0">
              <a:buNone/>
            </a:pPr>
            <a:r>
              <a:rPr lang="en-US" b="1" dirty="0" smtClean="0">
                <a:solidFill>
                  <a:srgbClr val="0070C0"/>
                </a:solidFill>
              </a:rPr>
              <a:t>There are no unacceptable risks for disposing of these materials in a permitted, non-hazardous waste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Based </a:t>
            </a:r>
            <a:r>
              <a:rPr lang="en-US" dirty="0"/>
              <a:t>on our review of the technical information in the Selmet </a:t>
            </a:r>
            <a:r>
              <a:rPr lang="en-US" dirty="0" smtClean="0"/>
              <a:t>delisting petition, Oregon DEQ recommends that </a:t>
            </a:r>
            <a:r>
              <a:rPr lang="en-US" dirty="0"/>
              <a:t>the Environmental Quality Commission approve the </a:t>
            </a:r>
            <a:r>
              <a:rPr lang="en-US" dirty="0" smtClean="0"/>
              <a:t>rules delisting </a:t>
            </a:r>
            <a:r>
              <a:rPr lang="en-US" dirty="0"/>
              <a:t>of Selmet’s F006 waste.  </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Recommendation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2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Risk Screening</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Results and Recommendations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Questions</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 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066"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A8E8B3-12E0-4CA3-BF03-D27A006F1DF2}"/>
</file>

<file path=customXml/itemProps2.xml><?xml version="1.0" encoding="utf-8"?>
<ds:datastoreItem xmlns:ds="http://schemas.openxmlformats.org/officeDocument/2006/customXml" ds:itemID="{1BC3BBB8-15CA-4806-958A-3EA201DA43F5}"/>
</file>

<file path=customXml/itemProps3.xml><?xml version="1.0" encoding="utf-8"?>
<ds:datastoreItem xmlns:ds="http://schemas.openxmlformats.org/officeDocument/2006/customXml" ds:itemID="{05EE47D7-91B3-442B-97DA-6FDCEDD4659E}"/>
</file>

<file path=docProps/app.xml><?xml version="1.0" encoding="utf-8"?>
<Properties xmlns="http://schemas.openxmlformats.org/officeDocument/2006/extended-properties" xmlns:vt="http://schemas.openxmlformats.org/officeDocument/2006/docPropsVTypes">
  <Template/>
  <TotalTime>2186</TotalTime>
  <Words>3130</Words>
  <Application>Microsoft Office PowerPoint</Application>
  <PresentationFormat>On-screen Show (4:3)</PresentationFormat>
  <Paragraphs>278</Paragraphs>
  <Slides>16</Slides>
  <Notes>16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vt:lpstr>
      <vt:lpstr>Waste Sampling and Analysis – Current Process</vt:lpstr>
      <vt:lpstr>Waste Sampling and Analysis – Evaporation Pond</vt:lpstr>
      <vt:lpstr>Risk Screening Example  Hexavalent Chromium</vt:lpstr>
      <vt:lpstr>Risk Screening</vt:lpstr>
      <vt:lpstr>Recommendation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Eileen Naples</cp:lastModifiedBy>
  <cp:revision>68</cp:revision>
  <cp:lastPrinted>2018-10-29T22:05:35Z</cp:lastPrinted>
  <dcterms:created xsi:type="dcterms:W3CDTF">2012-12-04T19:19:06Z</dcterms:created>
  <dcterms:modified xsi:type="dcterms:W3CDTF">2018-10-29T22:50:36Z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