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1.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7" r:id="rId5"/>
    <p:sldId id="258" r:id="rId6"/>
    <p:sldId id="272" r:id="rId7"/>
    <p:sldId id="271" r:id="rId8"/>
    <p:sldId id="273" r:id="rId9"/>
    <p:sldId id="259" r:id="rId10"/>
    <p:sldId id="260" r:id="rId11"/>
    <p:sldId id="261" r:id="rId12"/>
    <p:sldId id="262" r:id="rId13"/>
    <p:sldId id="263" r:id="rId14"/>
    <p:sldId id="264" r:id="rId15"/>
    <p:sldId id="277" r:id="rId16"/>
    <p:sldId id="265" r:id="rId17"/>
    <p:sldId id="266" r:id="rId18"/>
    <p:sldId id="276" r:id="rId19"/>
    <p:sldId id="275" r:id="rId20"/>
    <p:sldId id="26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DOFSKY Seth" initials="SS" lastIdx="1" clrIdx="0">
    <p:extLst>
      <p:ext uri="{19B8F6BF-5375-455C-9EA6-DF929625EA0E}">
        <p15:presenceInfo xmlns:p15="http://schemas.microsoft.com/office/powerpoint/2012/main" userId="S-1-5-21-2124760015-1411717758-1302595720-35260" providerId="AD"/>
      </p:ext>
    </p:extLst>
  </p:cmAuthor>
  <p:cmAuthor id="2" name="LIVENGOOD David" initials="LD" lastIdx="2" clrIdx="1">
    <p:extLst>
      <p:ext uri="{19B8F6BF-5375-455C-9EA6-DF929625EA0E}">
        <p15:presenceInfo xmlns:p15="http://schemas.microsoft.com/office/powerpoint/2012/main" userId="S-1-5-21-2124760015-1411717758-1302595720-26274" providerId="AD"/>
      </p:ext>
    </p:extLst>
  </p:cmAuthor>
  <p:cmAuthor id="3" name="EMER Lydia" initials="EL" lastIdx="1" clrIdx="2">
    <p:extLst>
      <p:ext uri="{19B8F6BF-5375-455C-9EA6-DF929625EA0E}">
        <p15:presenceInfo xmlns:p15="http://schemas.microsoft.com/office/powerpoint/2012/main" userId="S-1-5-21-2124760015-1411717758-1302595720-75359" providerId="AD"/>
      </p:ext>
    </p:extLst>
  </p:cmAuthor>
  <p:cmAuthor id="4" name="Eileen Naples" initials="EN" lastIdx="1" clrIdx="3">
    <p:extLst>
      <p:ext uri="{19B8F6BF-5375-455C-9EA6-DF929625EA0E}">
        <p15:presenceInfo xmlns:p15="http://schemas.microsoft.com/office/powerpoint/2012/main" userId="92c0a775d5b8b0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439777"/>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55037" autoAdjust="0"/>
  </p:normalViewPr>
  <p:slideViewPr>
    <p:cSldViewPr>
      <p:cViewPr varScale="1">
        <p:scale>
          <a:sx n="63" d="100"/>
          <a:sy n="63" d="100"/>
        </p:scale>
        <p:origin x="22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sadofs\Desktop\TableStaffRec.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ZW" sz="2400" baseline="0"/>
              <a:t>Risk Screening Example</a:t>
            </a:r>
          </a:p>
          <a:p>
            <a:pPr>
              <a:defRPr sz="2400"/>
            </a:pPr>
            <a:r>
              <a:rPr lang="en-ZW" sz="2400" baseline="0"/>
              <a:t>Hexavalent Chromium from Pond Sediment</a:t>
            </a:r>
          </a:p>
        </c:rich>
      </c:tx>
      <c:layout>
        <c:manualLayout>
          <c:xMode val="edge"/>
          <c:yMode val="edge"/>
          <c:x val="0.16357532195910346"/>
          <c:y val="3.0339322628834618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elete val="1"/>
          </c:dLbls>
          <c:cat>
            <c:strRef>
              <c:f>Sheet1!$E$8:$K$8</c:f>
              <c:strCache>
                <c:ptCount val="7"/>
                <c:pt idx="0">
                  <c:v>Sample 1</c:v>
                </c:pt>
                <c:pt idx="1">
                  <c:v>Sample 2</c:v>
                </c:pt>
                <c:pt idx="2">
                  <c:v>Sample 3</c:v>
                </c:pt>
                <c:pt idx="3">
                  <c:v>Sample 4</c:v>
                </c:pt>
                <c:pt idx="4">
                  <c:v>EPA Model</c:v>
                </c:pt>
                <c:pt idx="5">
                  <c:v>Characteristic</c:v>
                </c:pt>
                <c:pt idx="6">
                  <c:v>RBC</c:v>
                </c:pt>
              </c:strCache>
            </c:strRef>
          </c:cat>
          <c:val>
            <c:numRef>
              <c:f>Sheet1!$E$9:$K$9</c:f>
              <c:numCache>
                <c:formatCode>General</c:formatCode>
                <c:ptCount val="7"/>
                <c:pt idx="0">
                  <c:v>23.3</c:v>
                </c:pt>
                <c:pt idx="1">
                  <c:v>3.14</c:v>
                </c:pt>
                <c:pt idx="2">
                  <c:v>22.1</c:v>
                </c:pt>
                <c:pt idx="3">
                  <c:v>17.899999999999999</c:v>
                </c:pt>
              </c:numCache>
            </c:numRef>
          </c:val>
          <c:extLst>
            <c:ext xmlns:c16="http://schemas.microsoft.com/office/drawing/2014/chart" uri="{C3380CC4-5D6E-409C-BE32-E72D297353CC}">
              <c16:uniqueId val="{00000000-CBBA-4CC6-8727-0EA752EFE757}"/>
            </c:ext>
          </c:extLst>
        </c:ser>
        <c:ser>
          <c:idx val="1"/>
          <c:order val="1"/>
          <c:spPr>
            <a:solidFill>
              <a:schemeClr val="accent2"/>
            </a:solidFill>
            <a:ln>
              <a:noFill/>
            </a:ln>
            <a:effectLst/>
          </c:spPr>
          <c:invertIfNegative val="0"/>
          <c:dLbls>
            <c:delete val="1"/>
          </c:dLbls>
          <c:cat>
            <c:strRef>
              <c:f>Sheet1!$E$8:$K$8</c:f>
              <c:strCache>
                <c:ptCount val="7"/>
                <c:pt idx="0">
                  <c:v>Sample 1</c:v>
                </c:pt>
                <c:pt idx="1">
                  <c:v>Sample 2</c:v>
                </c:pt>
                <c:pt idx="2">
                  <c:v>Sample 3</c:v>
                </c:pt>
                <c:pt idx="3">
                  <c:v>Sample 4</c:v>
                </c:pt>
                <c:pt idx="4">
                  <c:v>EPA Model</c:v>
                </c:pt>
                <c:pt idx="5">
                  <c:v>Characteristic</c:v>
                </c:pt>
                <c:pt idx="6">
                  <c:v>RBC</c:v>
                </c:pt>
              </c:strCache>
            </c:strRef>
          </c:cat>
          <c:val>
            <c:numRef>
              <c:f>Sheet1!$E$10:$K$10</c:f>
              <c:numCache>
                <c:formatCode>General</c:formatCode>
                <c:ptCount val="7"/>
                <c:pt idx="4">
                  <c:v>1340</c:v>
                </c:pt>
                <c:pt idx="5">
                  <c:v>100</c:v>
                </c:pt>
                <c:pt idx="6">
                  <c:v>49</c:v>
                </c:pt>
              </c:numCache>
            </c:numRef>
          </c:val>
          <c:extLst>
            <c:ext xmlns:c16="http://schemas.microsoft.com/office/drawing/2014/chart" uri="{C3380CC4-5D6E-409C-BE32-E72D297353CC}">
              <c16:uniqueId val="{00000001-CBBA-4CC6-8727-0EA752EFE757}"/>
            </c:ext>
          </c:extLst>
        </c:ser>
        <c:dLbls>
          <c:dLblPos val="ctr"/>
          <c:showLegendKey val="0"/>
          <c:showVal val="1"/>
          <c:showCatName val="0"/>
          <c:showSerName val="0"/>
          <c:showPercent val="0"/>
          <c:showBubbleSize val="0"/>
        </c:dLbls>
        <c:gapWidth val="219"/>
        <c:overlap val="-27"/>
        <c:axId val="454608920"/>
        <c:axId val="454613184"/>
      </c:barChart>
      <c:catAx>
        <c:axId val="45460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13184"/>
        <c:crosses val="autoZero"/>
        <c:auto val="1"/>
        <c:lblAlgn val="ctr"/>
        <c:lblOffset val="100"/>
        <c:noMultiLvlLbl val="0"/>
      </c:catAx>
      <c:valAx>
        <c:axId val="45461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54608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8-10-30T15:34:55.147" idx="1">
    <p:pos x="2942" y="1337"/>
    <p:text>I know this is a controversial use of "that" among our group, but "recommends" is a non-briedge verb and i think it makes more sense to modify it with "that."</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0E2EC8-CAEE-4B88-A1CD-3757156036AC}" type="doc">
      <dgm:prSet loTypeId="urn:microsoft.com/office/officeart/2008/layout/CircleAccentTimeline" loCatId="process" qsTypeId="urn:microsoft.com/office/officeart/2005/8/quickstyle/simple1" qsCatId="simple" csTypeId="urn:microsoft.com/office/officeart/2005/8/colors/colorful2" csCatId="colorful" phldr="1"/>
      <dgm:spPr/>
      <dgm:t>
        <a:bodyPr/>
        <a:lstStyle/>
        <a:p>
          <a:endParaRPr lang="en-US"/>
        </a:p>
      </dgm:t>
    </dgm:pt>
    <dgm:pt modelId="{C04D5F1B-1A0E-4651-92E1-4DDCF2DB6B20}">
      <dgm:prSet phldrT="[Text]"/>
      <dgm:spPr/>
      <dgm:t>
        <a:bodyPr/>
        <a:lstStyle/>
        <a:p>
          <a:r>
            <a:rPr lang="en-US" dirty="0" smtClean="0"/>
            <a:t>2017</a:t>
          </a:r>
          <a:endParaRPr lang="en-US" dirty="0"/>
        </a:p>
      </dgm:t>
    </dgm:pt>
    <dgm:pt modelId="{F26E76FE-5829-4361-AD5C-865770A99CF7}" type="parTrans" cxnId="{9BD7C51C-D15A-4F85-BF37-F9BB814A5FF7}">
      <dgm:prSet/>
      <dgm:spPr/>
      <dgm:t>
        <a:bodyPr/>
        <a:lstStyle/>
        <a:p>
          <a:endParaRPr lang="en-US"/>
        </a:p>
      </dgm:t>
    </dgm:pt>
    <dgm:pt modelId="{EC8C342D-744C-4CA9-84EB-E856DA561542}" type="sibTrans" cxnId="{9BD7C51C-D15A-4F85-BF37-F9BB814A5FF7}">
      <dgm:prSet/>
      <dgm:spPr/>
      <dgm:t>
        <a:bodyPr/>
        <a:lstStyle/>
        <a:p>
          <a:endParaRPr lang="en-US"/>
        </a:p>
      </dgm:t>
    </dgm:pt>
    <dgm:pt modelId="{93B4FE0E-F6A2-430D-A2B3-3E5359C5A4A1}">
      <dgm:prSet phldrT="[Text]" custT="1"/>
      <dgm:spPr/>
      <dgm:t>
        <a:bodyPr/>
        <a:lstStyle/>
        <a:p>
          <a:r>
            <a:rPr lang="en-US" sz="1050" dirty="0" smtClean="0"/>
            <a:t>  DEQ issues updated interpretation</a:t>
          </a:r>
          <a:endParaRPr lang="en-US" sz="1050" dirty="0"/>
        </a:p>
      </dgm:t>
    </dgm:pt>
    <dgm:pt modelId="{D8151DE3-8D43-47AF-8AD8-73193D624DAC}" type="parTrans" cxnId="{30FFDEE9-0FAE-4CF2-B0E5-4D150CC4B1FF}">
      <dgm:prSet/>
      <dgm:spPr/>
      <dgm:t>
        <a:bodyPr/>
        <a:lstStyle/>
        <a:p>
          <a:endParaRPr lang="en-US"/>
        </a:p>
      </dgm:t>
    </dgm:pt>
    <dgm:pt modelId="{99BE9C3E-DD6D-422A-AF20-43336766F364}" type="sibTrans" cxnId="{30FFDEE9-0FAE-4CF2-B0E5-4D150CC4B1FF}">
      <dgm:prSet/>
      <dgm:spPr/>
      <dgm:t>
        <a:bodyPr/>
        <a:lstStyle/>
        <a:p>
          <a:endParaRPr lang="en-US"/>
        </a:p>
      </dgm:t>
    </dgm:pt>
    <dgm:pt modelId="{0C630AAA-A95F-4433-B373-19B767D1AC2F}">
      <dgm:prSet phldrT="[Text]"/>
      <dgm:spPr/>
      <dgm:t>
        <a:bodyPr/>
        <a:lstStyle/>
        <a:p>
          <a:r>
            <a:rPr lang="en-US" dirty="0" smtClean="0"/>
            <a:t>2018</a:t>
          </a:r>
          <a:endParaRPr lang="en-US" dirty="0"/>
        </a:p>
      </dgm:t>
    </dgm:pt>
    <dgm:pt modelId="{2643046C-81A3-4556-B652-EEE898D7E14E}" type="parTrans" cxnId="{3AA831B2-25DC-49D1-874A-EC38E83250FF}">
      <dgm:prSet/>
      <dgm:spPr/>
      <dgm:t>
        <a:bodyPr/>
        <a:lstStyle/>
        <a:p>
          <a:endParaRPr lang="en-US"/>
        </a:p>
      </dgm:t>
    </dgm:pt>
    <dgm:pt modelId="{84CB6E8F-7ECB-465E-AC32-693D0D168212}" type="sibTrans" cxnId="{3AA831B2-25DC-49D1-874A-EC38E83250FF}">
      <dgm:prSet/>
      <dgm:spPr/>
      <dgm:t>
        <a:bodyPr/>
        <a:lstStyle/>
        <a:p>
          <a:endParaRPr lang="en-US"/>
        </a:p>
      </dgm:t>
    </dgm:pt>
    <dgm:pt modelId="{7037AEF1-F75D-4E81-A96D-D607B27B3DBA}">
      <dgm:prSet phldrT="[Text]" custT="1"/>
      <dgm:spPr/>
      <dgm:t>
        <a:bodyPr/>
        <a:lstStyle/>
        <a:p>
          <a:r>
            <a:rPr lang="en-US" sz="1200" b="1" dirty="0" smtClean="0"/>
            <a:t>MARCH</a:t>
          </a:r>
          <a:r>
            <a:rPr lang="en-US" sz="1200" dirty="0" smtClean="0"/>
            <a:t> – DEQ approves Selmet sampling and analysis plan</a:t>
          </a:r>
          <a:endParaRPr lang="en-US" sz="1200" dirty="0"/>
        </a:p>
      </dgm:t>
    </dgm:pt>
    <dgm:pt modelId="{8C9DC3C4-F701-44AE-BD84-6FA64EB9DB5D}" type="parTrans" cxnId="{C7064D14-CF2A-4FE4-82B5-4663E3AFEC0C}">
      <dgm:prSet/>
      <dgm:spPr/>
      <dgm:t>
        <a:bodyPr/>
        <a:lstStyle/>
        <a:p>
          <a:endParaRPr lang="en-US"/>
        </a:p>
      </dgm:t>
    </dgm:pt>
    <dgm:pt modelId="{872686B9-B4BB-4B52-AD1C-7B8E9BC16E56}" type="sibTrans" cxnId="{C7064D14-CF2A-4FE4-82B5-4663E3AFEC0C}">
      <dgm:prSet/>
      <dgm:spPr/>
      <dgm:t>
        <a:bodyPr/>
        <a:lstStyle/>
        <a:p>
          <a:endParaRPr lang="en-US"/>
        </a:p>
      </dgm:t>
    </dgm:pt>
    <dgm:pt modelId="{8FD65A14-6BC7-49BB-85FC-09B9C281E33D}">
      <dgm:prSet phldrT="[Text]" custT="1"/>
      <dgm:spPr/>
      <dgm:t>
        <a:bodyPr/>
        <a:lstStyle/>
        <a:p>
          <a:r>
            <a:rPr lang="en-US" sz="1100" b="1" dirty="0" smtClean="0"/>
            <a:t>MAY</a:t>
          </a:r>
          <a:r>
            <a:rPr lang="en-US" sz="1100" dirty="0" smtClean="0"/>
            <a:t> – Selmet petitions DEQ to delist waste</a:t>
          </a:r>
          <a:endParaRPr lang="en-US" sz="1100" dirty="0"/>
        </a:p>
      </dgm:t>
    </dgm:pt>
    <dgm:pt modelId="{534FDA8E-1DCC-495E-A598-FA9F097E8C4F}" type="parTrans" cxnId="{B4E72B3B-9F57-40C0-A367-9E081F9FD001}">
      <dgm:prSet/>
      <dgm:spPr/>
      <dgm:t>
        <a:bodyPr/>
        <a:lstStyle/>
        <a:p>
          <a:endParaRPr lang="en-US"/>
        </a:p>
      </dgm:t>
    </dgm:pt>
    <dgm:pt modelId="{2E52F4B7-70A1-4197-AE24-943E9EF37D1E}" type="sibTrans" cxnId="{B4E72B3B-9F57-40C0-A367-9E081F9FD001}">
      <dgm:prSet/>
      <dgm:spPr/>
      <dgm:t>
        <a:bodyPr/>
        <a:lstStyle/>
        <a:p>
          <a:endParaRPr lang="en-US"/>
        </a:p>
      </dgm:t>
    </dgm:pt>
    <dgm:pt modelId="{B62E4092-4E96-4D92-BC6D-C4E9CABB6A47}">
      <dgm:prSet phldrT="[Text]" custT="1"/>
      <dgm:spPr/>
      <dgm:t>
        <a:bodyPr/>
        <a:lstStyle/>
        <a:p>
          <a:r>
            <a:rPr lang="en-US" sz="1050" b="1" dirty="0" smtClean="0"/>
            <a:t>NOV </a:t>
          </a:r>
          <a:r>
            <a:rPr lang="en-US" sz="1050" dirty="0" smtClean="0"/>
            <a:t>- Selmet manages sludge as F006 waste.</a:t>
          </a:r>
          <a:endParaRPr lang="en-US" sz="1050" dirty="0"/>
        </a:p>
      </dgm:t>
    </dgm:pt>
    <dgm:pt modelId="{FEBA0FC7-6A58-490A-9715-E9EC068E7135}" type="parTrans" cxnId="{E2A45E2A-713C-4466-B502-FD84C85EE126}">
      <dgm:prSet/>
      <dgm:spPr/>
      <dgm:t>
        <a:bodyPr/>
        <a:lstStyle/>
        <a:p>
          <a:endParaRPr lang="en-US"/>
        </a:p>
      </dgm:t>
    </dgm:pt>
    <dgm:pt modelId="{ED7F0AC0-59F8-4ED0-9C2B-DF82E8FDD309}" type="sibTrans" cxnId="{E2A45E2A-713C-4466-B502-FD84C85EE126}">
      <dgm:prSet/>
      <dgm:spPr/>
      <dgm:t>
        <a:bodyPr/>
        <a:lstStyle/>
        <a:p>
          <a:endParaRPr lang="en-US"/>
        </a:p>
      </dgm:t>
    </dgm:pt>
    <dgm:pt modelId="{B27A9830-0056-4B4F-B85A-25FA4CFBC892}">
      <dgm:prSet phldrT="[Text]"/>
      <dgm:spPr/>
      <dgm:t>
        <a:bodyPr/>
        <a:lstStyle/>
        <a:p>
          <a:r>
            <a:rPr lang="en-US" b="1" dirty="0" smtClean="0"/>
            <a:t>JUNE – AUGUST </a:t>
          </a:r>
          <a:r>
            <a:rPr lang="en-US" dirty="0" smtClean="0"/>
            <a:t>– DEQ reviews petition</a:t>
          </a:r>
          <a:endParaRPr lang="en-US" dirty="0"/>
        </a:p>
      </dgm:t>
    </dgm:pt>
    <dgm:pt modelId="{E7C864A6-2348-4789-9726-12034E3337AF}" type="parTrans" cxnId="{860E789E-89AD-4ABC-8D5C-6CBFCFFAE62D}">
      <dgm:prSet/>
      <dgm:spPr/>
      <dgm:t>
        <a:bodyPr/>
        <a:lstStyle/>
        <a:p>
          <a:endParaRPr lang="en-US"/>
        </a:p>
      </dgm:t>
    </dgm:pt>
    <dgm:pt modelId="{946F10FE-EC11-45DA-A6D8-55EEFE94370E}" type="sibTrans" cxnId="{860E789E-89AD-4ABC-8D5C-6CBFCFFAE62D}">
      <dgm:prSet/>
      <dgm:spPr/>
      <dgm:t>
        <a:bodyPr/>
        <a:lstStyle/>
        <a:p>
          <a:endParaRPr lang="en-US"/>
        </a:p>
      </dgm:t>
    </dgm:pt>
    <dgm:pt modelId="{BED53CA6-EFCF-4429-B9D4-68677CEC6419}">
      <dgm:prSet phldrT="[Text]"/>
      <dgm:spPr/>
      <dgm:t>
        <a:bodyPr/>
        <a:lstStyle/>
        <a:p>
          <a:r>
            <a:rPr lang="en-US" b="1" dirty="0" smtClean="0"/>
            <a:t>AUG 15 </a:t>
          </a:r>
          <a:r>
            <a:rPr lang="en-US" dirty="0" smtClean="0"/>
            <a:t>– Public notice</a:t>
          </a:r>
          <a:endParaRPr lang="en-US" dirty="0"/>
        </a:p>
      </dgm:t>
    </dgm:pt>
    <dgm:pt modelId="{F0E528FF-4A84-4DFB-9A55-D17BB5B238B3}" type="parTrans" cxnId="{B34A5DC7-95B6-4441-BA62-6E73844C17FE}">
      <dgm:prSet/>
      <dgm:spPr/>
      <dgm:t>
        <a:bodyPr/>
        <a:lstStyle/>
        <a:p>
          <a:endParaRPr lang="en-US"/>
        </a:p>
      </dgm:t>
    </dgm:pt>
    <dgm:pt modelId="{094F66AD-9170-4630-91F1-68EED60F7F6C}" type="sibTrans" cxnId="{B34A5DC7-95B6-4441-BA62-6E73844C17FE}">
      <dgm:prSet/>
      <dgm:spPr/>
      <dgm:t>
        <a:bodyPr/>
        <a:lstStyle/>
        <a:p>
          <a:endParaRPr lang="en-US"/>
        </a:p>
      </dgm:t>
    </dgm:pt>
    <dgm:pt modelId="{75E2A1E1-7DF5-4003-9525-42FB9AE0BF05}">
      <dgm:prSet phldrT="[Text]"/>
      <dgm:spPr/>
      <dgm:t>
        <a:bodyPr/>
        <a:lstStyle/>
        <a:p>
          <a:r>
            <a:rPr lang="en-US" b="1" dirty="0" smtClean="0"/>
            <a:t>SEPT 17 </a:t>
          </a:r>
          <a:r>
            <a:rPr lang="en-US" dirty="0" smtClean="0"/>
            <a:t>– Public hearing</a:t>
          </a:r>
          <a:endParaRPr lang="en-US" dirty="0"/>
        </a:p>
      </dgm:t>
    </dgm:pt>
    <dgm:pt modelId="{231C2A6F-66F2-4A48-904C-D9BCFEBC0B3C}" type="parTrans" cxnId="{6FD2FF9A-7222-409E-8067-5C9A991A9798}">
      <dgm:prSet/>
      <dgm:spPr/>
      <dgm:t>
        <a:bodyPr/>
        <a:lstStyle/>
        <a:p>
          <a:endParaRPr lang="en-US"/>
        </a:p>
      </dgm:t>
    </dgm:pt>
    <dgm:pt modelId="{C7D34788-A37F-4A74-B86D-C68CC4FF3378}" type="sibTrans" cxnId="{6FD2FF9A-7222-409E-8067-5C9A991A9798}">
      <dgm:prSet/>
      <dgm:spPr/>
      <dgm:t>
        <a:bodyPr/>
        <a:lstStyle/>
        <a:p>
          <a:endParaRPr lang="en-US"/>
        </a:p>
      </dgm:t>
    </dgm:pt>
    <dgm:pt modelId="{6E214338-75D3-4C85-85F4-DE105740BB87}">
      <dgm:prSet phldrT="[Text]"/>
      <dgm:spPr/>
      <dgm:t>
        <a:bodyPr/>
        <a:lstStyle/>
        <a:p>
          <a:r>
            <a:rPr lang="en-US" b="1" dirty="0" smtClean="0"/>
            <a:t>SEPT 21 </a:t>
          </a:r>
          <a:r>
            <a:rPr lang="en-US" dirty="0" smtClean="0"/>
            <a:t>– Public comment period closes</a:t>
          </a:r>
          <a:endParaRPr lang="en-US" dirty="0"/>
        </a:p>
      </dgm:t>
    </dgm:pt>
    <dgm:pt modelId="{D23874DF-F9C0-436E-B760-4812E6CBF7E2}" type="parTrans" cxnId="{409C930D-F2C6-4327-8122-B79EB1CE587A}">
      <dgm:prSet/>
      <dgm:spPr/>
      <dgm:t>
        <a:bodyPr/>
        <a:lstStyle/>
        <a:p>
          <a:endParaRPr lang="en-US"/>
        </a:p>
      </dgm:t>
    </dgm:pt>
    <dgm:pt modelId="{56EC3A38-DAD4-4978-9A97-27F7D5F5729E}" type="sibTrans" cxnId="{409C930D-F2C6-4327-8122-B79EB1CE587A}">
      <dgm:prSet/>
      <dgm:spPr/>
      <dgm:t>
        <a:bodyPr/>
        <a:lstStyle/>
        <a:p>
          <a:endParaRPr lang="en-US"/>
        </a:p>
      </dgm:t>
    </dgm:pt>
    <dgm:pt modelId="{7DEF2668-0AB3-4796-8D7C-A997A086A2DD}">
      <dgm:prSet phldrT="[Text]" custT="1"/>
      <dgm:spPr/>
      <dgm:t>
        <a:bodyPr/>
        <a:lstStyle/>
        <a:p>
          <a:r>
            <a:rPr lang="en-US" sz="1050" b="1" dirty="0" smtClean="0"/>
            <a:t>NOV 15-16 </a:t>
          </a:r>
          <a:r>
            <a:rPr lang="en-US" sz="1050" dirty="0" smtClean="0"/>
            <a:t>– Environmental Quality Commission Reviews and Votes</a:t>
          </a:r>
          <a:endParaRPr lang="en-US" sz="1050" dirty="0"/>
        </a:p>
      </dgm:t>
    </dgm:pt>
    <dgm:pt modelId="{3C194BA2-02FE-4415-A19A-ADC918094027}" type="parTrans" cxnId="{D1BF14D9-E03D-40E7-9E57-641C88181A1B}">
      <dgm:prSet/>
      <dgm:spPr/>
      <dgm:t>
        <a:bodyPr/>
        <a:lstStyle/>
        <a:p>
          <a:endParaRPr lang="en-US"/>
        </a:p>
      </dgm:t>
    </dgm:pt>
    <dgm:pt modelId="{A5C86C42-FC58-4939-A639-B03412483E63}" type="sibTrans" cxnId="{D1BF14D9-E03D-40E7-9E57-641C88181A1B}">
      <dgm:prSet/>
      <dgm:spPr/>
      <dgm:t>
        <a:bodyPr/>
        <a:lstStyle/>
        <a:p>
          <a:endParaRPr lang="en-US"/>
        </a:p>
      </dgm:t>
    </dgm:pt>
    <dgm:pt modelId="{5C69B243-15EB-4C3E-A3DA-CC50280DB7DA}" type="pres">
      <dgm:prSet presAssocID="{640E2EC8-CAEE-4B88-A1CD-3757156036AC}" presName="Name0" presStyleCnt="0">
        <dgm:presLayoutVars>
          <dgm:dir/>
        </dgm:presLayoutVars>
      </dgm:prSet>
      <dgm:spPr/>
      <dgm:t>
        <a:bodyPr/>
        <a:lstStyle/>
        <a:p>
          <a:endParaRPr lang="en-US"/>
        </a:p>
      </dgm:t>
    </dgm:pt>
    <dgm:pt modelId="{511C9244-B4DD-42B8-91EC-8B37824B1033}" type="pres">
      <dgm:prSet presAssocID="{C04D5F1B-1A0E-4651-92E1-4DDCF2DB6B20}" presName="parComposite" presStyleCnt="0"/>
      <dgm:spPr/>
    </dgm:pt>
    <dgm:pt modelId="{04234596-8C1A-45EA-A770-55732137136E}" type="pres">
      <dgm:prSet presAssocID="{C04D5F1B-1A0E-4651-92E1-4DDCF2DB6B20}" presName="parBigCircle" presStyleLbl="node0" presStyleIdx="0" presStyleCnt="2"/>
      <dgm:spPr/>
    </dgm:pt>
    <dgm:pt modelId="{06CFDF4D-CCA8-400C-B9AB-3F67575DA856}" type="pres">
      <dgm:prSet presAssocID="{C04D5F1B-1A0E-4651-92E1-4DDCF2DB6B20}" presName="parTx" presStyleLbl="revTx" presStyleIdx="0" presStyleCnt="20"/>
      <dgm:spPr/>
      <dgm:t>
        <a:bodyPr/>
        <a:lstStyle/>
        <a:p>
          <a:endParaRPr lang="en-US"/>
        </a:p>
      </dgm:t>
    </dgm:pt>
    <dgm:pt modelId="{623B720A-E9BF-4F0D-8A64-4EEB96AFB316}" type="pres">
      <dgm:prSet presAssocID="{C04D5F1B-1A0E-4651-92E1-4DDCF2DB6B20}" presName="bSpace" presStyleCnt="0"/>
      <dgm:spPr/>
    </dgm:pt>
    <dgm:pt modelId="{663834AC-157A-43B9-BCDB-F2037C9ADD21}" type="pres">
      <dgm:prSet presAssocID="{C04D5F1B-1A0E-4651-92E1-4DDCF2DB6B20}" presName="parBackupNorm" presStyleCnt="0"/>
      <dgm:spPr/>
    </dgm:pt>
    <dgm:pt modelId="{473D4AF6-9F80-44EE-9C46-FF5DB6035C4B}" type="pres">
      <dgm:prSet presAssocID="{EC8C342D-744C-4CA9-84EB-E856DA561542}" presName="parSpace" presStyleCnt="0"/>
      <dgm:spPr/>
    </dgm:pt>
    <dgm:pt modelId="{06C0F09C-8F2D-4465-A36D-542D8173A4B5}" type="pres">
      <dgm:prSet presAssocID="{93B4FE0E-F6A2-430D-A2B3-3E5359C5A4A1}" presName="desBackupLeftNorm" presStyleCnt="0"/>
      <dgm:spPr/>
    </dgm:pt>
    <dgm:pt modelId="{A2128D7B-90D9-41DA-9C93-981C03CE2F53}" type="pres">
      <dgm:prSet presAssocID="{93B4FE0E-F6A2-430D-A2B3-3E5359C5A4A1}" presName="desComposite" presStyleCnt="0"/>
      <dgm:spPr/>
    </dgm:pt>
    <dgm:pt modelId="{3CD24933-3276-4B50-8C89-99E5F5B61646}" type="pres">
      <dgm:prSet presAssocID="{93B4FE0E-F6A2-430D-A2B3-3E5359C5A4A1}" presName="desCircle" presStyleLbl="node1" presStyleIdx="0" presStyleCnt="9" custLinFactNeighborX="-11481" custLinFactNeighborY="86983"/>
      <dgm:spPr/>
    </dgm:pt>
    <dgm:pt modelId="{AD59A41F-C71E-4BAB-BF80-3D2A7877DDD0}" type="pres">
      <dgm:prSet presAssocID="{93B4FE0E-F6A2-430D-A2B3-3E5359C5A4A1}" presName="chTx" presStyleLbl="revTx" presStyleIdx="1" presStyleCnt="20" custScaleY="179241" custLinFactNeighborX="258" custLinFactNeighborY="48709"/>
      <dgm:spPr/>
      <dgm:t>
        <a:bodyPr/>
        <a:lstStyle/>
        <a:p>
          <a:endParaRPr lang="en-US"/>
        </a:p>
      </dgm:t>
    </dgm:pt>
    <dgm:pt modelId="{74794378-0807-4F43-966C-0F9111A46B4B}" type="pres">
      <dgm:prSet presAssocID="{93B4FE0E-F6A2-430D-A2B3-3E5359C5A4A1}" presName="desTx" presStyleLbl="revTx" presStyleIdx="2" presStyleCnt="20">
        <dgm:presLayoutVars>
          <dgm:bulletEnabled val="1"/>
        </dgm:presLayoutVars>
      </dgm:prSet>
      <dgm:spPr/>
    </dgm:pt>
    <dgm:pt modelId="{850562A5-B62E-4560-A46C-601D4AA1E9BA}" type="pres">
      <dgm:prSet presAssocID="{93B4FE0E-F6A2-430D-A2B3-3E5359C5A4A1}" presName="desBackupRightNorm" presStyleCnt="0"/>
      <dgm:spPr/>
    </dgm:pt>
    <dgm:pt modelId="{0EC95005-AAD2-4420-A0E2-27B06D5F33A9}" type="pres">
      <dgm:prSet presAssocID="{99BE9C3E-DD6D-422A-AF20-43336766F364}" presName="desSpace" presStyleCnt="0"/>
      <dgm:spPr/>
    </dgm:pt>
    <dgm:pt modelId="{C5A61E4A-4EDA-4944-A602-DF13260B27D6}" type="pres">
      <dgm:prSet presAssocID="{B62E4092-4E96-4D92-BC6D-C4E9CABB6A47}" presName="desBackupLeftNorm" presStyleCnt="0"/>
      <dgm:spPr/>
    </dgm:pt>
    <dgm:pt modelId="{5945C131-8FD0-40D3-9167-C793C3D428C0}" type="pres">
      <dgm:prSet presAssocID="{B62E4092-4E96-4D92-BC6D-C4E9CABB6A47}" presName="desComposite" presStyleCnt="0"/>
      <dgm:spPr/>
    </dgm:pt>
    <dgm:pt modelId="{42CD6378-F8C5-401E-BEF3-7FD91E991053}" type="pres">
      <dgm:prSet presAssocID="{B62E4092-4E96-4D92-BC6D-C4E9CABB6A47}" presName="desCircle" presStyleLbl="node1" presStyleIdx="1" presStyleCnt="9"/>
      <dgm:spPr/>
    </dgm:pt>
    <dgm:pt modelId="{1228A2E9-3DE9-4D39-862D-AA0FF8A01A73}" type="pres">
      <dgm:prSet presAssocID="{B62E4092-4E96-4D92-BC6D-C4E9CABB6A47}" presName="chTx" presStyleLbl="revTx" presStyleIdx="3" presStyleCnt="20"/>
      <dgm:spPr/>
      <dgm:t>
        <a:bodyPr/>
        <a:lstStyle/>
        <a:p>
          <a:endParaRPr lang="en-US"/>
        </a:p>
      </dgm:t>
    </dgm:pt>
    <dgm:pt modelId="{FD81105E-E66B-41D4-8311-0F1F6D500952}" type="pres">
      <dgm:prSet presAssocID="{B62E4092-4E96-4D92-BC6D-C4E9CABB6A47}" presName="desTx" presStyleLbl="revTx" presStyleIdx="4" presStyleCnt="20">
        <dgm:presLayoutVars>
          <dgm:bulletEnabled val="1"/>
        </dgm:presLayoutVars>
      </dgm:prSet>
      <dgm:spPr/>
    </dgm:pt>
    <dgm:pt modelId="{DB3994FA-B81E-44FD-A343-09C49D12B923}" type="pres">
      <dgm:prSet presAssocID="{B62E4092-4E96-4D92-BC6D-C4E9CABB6A47}" presName="desBackupRightNorm" presStyleCnt="0"/>
      <dgm:spPr/>
    </dgm:pt>
    <dgm:pt modelId="{C61FB344-EF46-4E50-9D07-BBB6256145FF}" type="pres">
      <dgm:prSet presAssocID="{ED7F0AC0-59F8-4ED0-9C2B-DF82E8FDD309}" presName="desSpace" presStyleCnt="0"/>
      <dgm:spPr/>
    </dgm:pt>
    <dgm:pt modelId="{9D2DE18B-8CC8-4356-A92B-20FF306FD407}" type="pres">
      <dgm:prSet presAssocID="{0C630AAA-A95F-4433-B373-19B767D1AC2F}" presName="parComposite" presStyleCnt="0"/>
      <dgm:spPr/>
    </dgm:pt>
    <dgm:pt modelId="{DEF0A42D-B9F9-4454-AA2D-2CF2984696B0}" type="pres">
      <dgm:prSet presAssocID="{0C630AAA-A95F-4433-B373-19B767D1AC2F}" presName="parBigCircle" presStyleLbl="node0" presStyleIdx="1" presStyleCnt="2"/>
      <dgm:spPr/>
    </dgm:pt>
    <dgm:pt modelId="{717C0106-980E-4F52-8923-0DFC76D9DD4E}" type="pres">
      <dgm:prSet presAssocID="{0C630AAA-A95F-4433-B373-19B767D1AC2F}" presName="parTx" presStyleLbl="revTx" presStyleIdx="5" presStyleCnt="20"/>
      <dgm:spPr/>
      <dgm:t>
        <a:bodyPr/>
        <a:lstStyle/>
        <a:p>
          <a:endParaRPr lang="en-US"/>
        </a:p>
      </dgm:t>
    </dgm:pt>
    <dgm:pt modelId="{008BCFA3-3033-4C7B-AB24-9433937CB0F9}" type="pres">
      <dgm:prSet presAssocID="{0C630AAA-A95F-4433-B373-19B767D1AC2F}" presName="bSpace" presStyleCnt="0"/>
      <dgm:spPr/>
    </dgm:pt>
    <dgm:pt modelId="{E8C53FA7-F5B9-4852-BB3F-C73251239F10}" type="pres">
      <dgm:prSet presAssocID="{0C630AAA-A95F-4433-B373-19B767D1AC2F}" presName="parBackupNorm" presStyleCnt="0"/>
      <dgm:spPr/>
    </dgm:pt>
    <dgm:pt modelId="{0D526C40-1638-4518-AA4E-5EF7418D45EE}" type="pres">
      <dgm:prSet presAssocID="{84CB6E8F-7ECB-465E-AC32-693D0D168212}" presName="parSpace" presStyleCnt="0"/>
      <dgm:spPr/>
    </dgm:pt>
    <dgm:pt modelId="{2C59177E-9948-4CC8-9274-E9C51ACBE236}" type="pres">
      <dgm:prSet presAssocID="{7037AEF1-F75D-4E81-A96D-D607B27B3DBA}" presName="desBackupLeftNorm" presStyleCnt="0"/>
      <dgm:spPr/>
    </dgm:pt>
    <dgm:pt modelId="{75170826-DDF4-4DF1-96D6-1ED0A83AE35C}" type="pres">
      <dgm:prSet presAssocID="{7037AEF1-F75D-4E81-A96D-D607B27B3DBA}" presName="desComposite" presStyleCnt="0"/>
      <dgm:spPr/>
    </dgm:pt>
    <dgm:pt modelId="{6F17928B-1B2A-4680-87EC-2268A10F9F2D}" type="pres">
      <dgm:prSet presAssocID="{7037AEF1-F75D-4E81-A96D-D607B27B3DBA}" presName="desCircle" presStyleLbl="node1" presStyleIdx="2" presStyleCnt="9"/>
      <dgm:spPr/>
    </dgm:pt>
    <dgm:pt modelId="{120097FF-22CA-4E8F-94FE-FB463F3A0DDD}" type="pres">
      <dgm:prSet presAssocID="{7037AEF1-F75D-4E81-A96D-D607B27B3DBA}" presName="chTx" presStyleLbl="revTx" presStyleIdx="6" presStyleCnt="20" custLinFactNeighborX="6128" custLinFactNeighborY="8545"/>
      <dgm:spPr/>
      <dgm:t>
        <a:bodyPr/>
        <a:lstStyle/>
        <a:p>
          <a:endParaRPr lang="en-US"/>
        </a:p>
      </dgm:t>
    </dgm:pt>
    <dgm:pt modelId="{7F66772F-AC7B-4F2C-A015-7A876A9DE40B}" type="pres">
      <dgm:prSet presAssocID="{7037AEF1-F75D-4E81-A96D-D607B27B3DBA}" presName="desTx" presStyleLbl="revTx" presStyleIdx="7" presStyleCnt="20">
        <dgm:presLayoutVars>
          <dgm:bulletEnabled val="1"/>
        </dgm:presLayoutVars>
      </dgm:prSet>
      <dgm:spPr/>
    </dgm:pt>
    <dgm:pt modelId="{0CA08E35-E463-44A6-945B-47690C4FA3CA}" type="pres">
      <dgm:prSet presAssocID="{7037AEF1-F75D-4E81-A96D-D607B27B3DBA}" presName="desBackupRightNorm" presStyleCnt="0"/>
      <dgm:spPr/>
    </dgm:pt>
    <dgm:pt modelId="{6284805A-621A-451B-B1F4-08C65FF0B3CD}" type="pres">
      <dgm:prSet presAssocID="{872686B9-B4BB-4B52-AD1C-7B8E9BC16E56}" presName="desSpace" presStyleCnt="0"/>
      <dgm:spPr/>
    </dgm:pt>
    <dgm:pt modelId="{712546F6-C03D-4B62-B894-142C00275576}" type="pres">
      <dgm:prSet presAssocID="{8FD65A14-6BC7-49BB-85FC-09B9C281E33D}" presName="desBackupLeftNorm" presStyleCnt="0"/>
      <dgm:spPr/>
    </dgm:pt>
    <dgm:pt modelId="{431AD707-C44F-4FF6-BA27-A0258C4ADD68}" type="pres">
      <dgm:prSet presAssocID="{8FD65A14-6BC7-49BB-85FC-09B9C281E33D}" presName="desComposite" presStyleCnt="0"/>
      <dgm:spPr/>
    </dgm:pt>
    <dgm:pt modelId="{8C45FD69-A1E0-47E1-B93B-5768CA67B008}" type="pres">
      <dgm:prSet presAssocID="{8FD65A14-6BC7-49BB-85FC-09B9C281E33D}" presName="desCircle" presStyleLbl="node1" presStyleIdx="3" presStyleCnt="9"/>
      <dgm:spPr/>
    </dgm:pt>
    <dgm:pt modelId="{D2D5368C-E275-4413-A7BE-86183E6608EF}" type="pres">
      <dgm:prSet presAssocID="{8FD65A14-6BC7-49BB-85FC-09B9C281E33D}" presName="chTx" presStyleLbl="revTx" presStyleIdx="8" presStyleCnt="20" custLinFactNeighborX="7701" custLinFactNeighborY="9218"/>
      <dgm:spPr/>
      <dgm:t>
        <a:bodyPr/>
        <a:lstStyle/>
        <a:p>
          <a:endParaRPr lang="en-US"/>
        </a:p>
      </dgm:t>
    </dgm:pt>
    <dgm:pt modelId="{2F4CD6DA-9C4F-460B-BB06-D68144A9CA1D}" type="pres">
      <dgm:prSet presAssocID="{8FD65A14-6BC7-49BB-85FC-09B9C281E33D}" presName="desTx" presStyleLbl="revTx" presStyleIdx="9" presStyleCnt="20">
        <dgm:presLayoutVars>
          <dgm:bulletEnabled val="1"/>
        </dgm:presLayoutVars>
      </dgm:prSet>
      <dgm:spPr/>
    </dgm:pt>
    <dgm:pt modelId="{AACD516E-530A-4822-B881-8AF1E9150202}" type="pres">
      <dgm:prSet presAssocID="{8FD65A14-6BC7-49BB-85FC-09B9C281E33D}" presName="desBackupRightNorm" presStyleCnt="0"/>
      <dgm:spPr/>
    </dgm:pt>
    <dgm:pt modelId="{9A14FF0F-B42E-41C1-A946-3B24A1CFC982}" type="pres">
      <dgm:prSet presAssocID="{2E52F4B7-70A1-4197-AE24-943E9EF37D1E}" presName="desSpace" presStyleCnt="0"/>
      <dgm:spPr/>
    </dgm:pt>
    <dgm:pt modelId="{59DB1842-BD09-403F-A7F6-B1E9CD78219E}" type="pres">
      <dgm:prSet presAssocID="{B27A9830-0056-4B4F-B85A-25FA4CFBC892}" presName="desBackupLeftNorm" presStyleCnt="0"/>
      <dgm:spPr/>
    </dgm:pt>
    <dgm:pt modelId="{4CB074F2-893E-4C36-AA1A-B8D3731406A1}" type="pres">
      <dgm:prSet presAssocID="{B27A9830-0056-4B4F-B85A-25FA4CFBC892}" presName="desComposite" presStyleCnt="0"/>
      <dgm:spPr/>
    </dgm:pt>
    <dgm:pt modelId="{56331E89-A689-4AA4-8A0D-DBAEC4595650}" type="pres">
      <dgm:prSet presAssocID="{B27A9830-0056-4B4F-B85A-25FA4CFBC892}" presName="desCircle" presStyleLbl="node1" presStyleIdx="4" presStyleCnt="9"/>
      <dgm:spPr/>
    </dgm:pt>
    <dgm:pt modelId="{E5F4B489-00B2-41C4-BB62-885254279BD9}" type="pres">
      <dgm:prSet presAssocID="{B27A9830-0056-4B4F-B85A-25FA4CFBC892}" presName="chTx" presStyleLbl="revTx" presStyleIdx="10" presStyleCnt="20" custLinFactNeighborX="7229" custLinFactNeighborY="9218"/>
      <dgm:spPr/>
      <dgm:t>
        <a:bodyPr/>
        <a:lstStyle/>
        <a:p>
          <a:endParaRPr lang="en-US"/>
        </a:p>
      </dgm:t>
    </dgm:pt>
    <dgm:pt modelId="{2E7BE3B0-D507-4375-97CA-76361D167A5B}" type="pres">
      <dgm:prSet presAssocID="{B27A9830-0056-4B4F-B85A-25FA4CFBC892}" presName="desTx" presStyleLbl="revTx" presStyleIdx="11" presStyleCnt="20">
        <dgm:presLayoutVars>
          <dgm:bulletEnabled val="1"/>
        </dgm:presLayoutVars>
      </dgm:prSet>
      <dgm:spPr/>
    </dgm:pt>
    <dgm:pt modelId="{2F5C8CFE-E1A8-4270-9550-CE64251E6F84}" type="pres">
      <dgm:prSet presAssocID="{B27A9830-0056-4B4F-B85A-25FA4CFBC892}" presName="desBackupRightNorm" presStyleCnt="0"/>
      <dgm:spPr/>
    </dgm:pt>
    <dgm:pt modelId="{A4892DFE-2D82-485B-B67E-4248935C369A}" type="pres">
      <dgm:prSet presAssocID="{946F10FE-EC11-45DA-A6D8-55EEFE94370E}" presName="desSpace" presStyleCnt="0"/>
      <dgm:spPr/>
    </dgm:pt>
    <dgm:pt modelId="{EBFF9DAC-D67A-46FD-8912-66F7C0A8DB9E}" type="pres">
      <dgm:prSet presAssocID="{BED53CA6-EFCF-4429-B9D4-68677CEC6419}" presName="desBackupLeftNorm" presStyleCnt="0"/>
      <dgm:spPr/>
    </dgm:pt>
    <dgm:pt modelId="{207B59BB-CB18-4E73-94D5-E1540D47EF15}" type="pres">
      <dgm:prSet presAssocID="{BED53CA6-EFCF-4429-B9D4-68677CEC6419}" presName="desComposite" presStyleCnt="0"/>
      <dgm:spPr/>
    </dgm:pt>
    <dgm:pt modelId="{001DB7DB-5B9F-43EE-8D3F-A2200CF4988F}" type="pres">
      <dgm:prSet presAssocID="{BED53CA6-EFCF-4429-B9D4-68677CEC6419}" presName="desCircle" presStyleLbl="node1" presStyleIdx="5" presStyleCnt="9"/>
      <dgm:spPr/>
    </dgm:pt>
    <dgm:pt modelId="{C5CA2FA7-423E-4629-BE3C-9953E2EF5FF9}" type="pres">
      <dgm:prSet presAssocID="{BED53CA6-EFCF-4429-B9D4-68677CEC6419}" presName="chTx" presStyleLbl="revTx" presStyleIdx="12" presStyleCnt="20" custLinFactNeighborY="9218"/>
      <dgm:spPr/>
      <dgm:t>
        <a:bodyPr/>
        <a:lstStyle/>
        <a:p>
          <a:endParaRPr lang="en-US"/>
        </a:p>
      </dgm:t>
    </dgm:pt>
    <dgm:pt modelId="{D5023BC2-A3BC-4935-8C0D-D59ABCF25BE6}" type="pres">
      <dgm:prSet presAssocID="{BED53CA6-EFCF-4429-B9D4-68677CEC6419}" presName="desTx" presStyleLbl="revTx" presStyleIdx="13" presStyleCnt="20">
        <dgm:presLayoutVars>
          <dgm:bulletEnabled val="1"/>
        </dgm:presLayoutVars>
      </dgm:prSet>
      <dgm:spPr/>
    </dgm:pt>
    <dgm:pt modelId="{66E73BC1-1234-448F-B3BC-88CFF7D4C5FA}" type="pres">
      <dgm:prSet presAssocID="{BED53CA6-EFCF-4429-B9D4-68677CEC6419}" presName="desBackupRightNorm" presStyleCnt="0"/>
      <dgm:spPr/>
    </dgm:pt>
    <dgm:pt modelId="{D80ADDA6-1A5D-429E-AE51-736677C27761}" type="pres">
      <dgm:prSet presAssocID="{094F66AD-9170-4630-91F1-68EED60F7F6C}" presName="desSpace" presStyleCnt="0"/>
      <dgm:spPr/>
    </dgm:pt>
    <dgm:pt modelId="{CCCBF49B-1ACE-487B-8276-0FE2552346AC}" type="pres">
      <dgm:prSet presAssocID="{75E2A1E1-7DF5-4003-9525-42FB9AE0BF05}" presName="desBackupLeftNorm" presStyleCnt="0"/>
      <dgm:spPr/>
    </dgm:pt>
    <dgm:pt modelId="{72416E8B-4A17-4785-906E-31204F534328}" type="pres">
      <dgm:prSet presAssocID="{75E2A1E1-7DF5-4003-9525-42FB9AE0BF05}" presName="desComposite" presStyleCnt="0"/>
      <dgm:spPr/>
    </dgm:pt>
    <dgm:pt modelId="{6C8AC5A7-2A31-41EA-9E16-D5E6C096BAFE}" type="pres">
      <dgm:prSet presAssocID="{75E2A1E1-7DF5-4003-9525-42FB9AE0BF05}" presName="desCircle" presStyleLbl="node1" presStyleIdx="6" presStyleCnt="9"/>
      <dgm:spPr/>
    </dgm:pt>
    <dgm:pt modelId="{151AED05-FC21-448D-B871-D240BED17DE3}" type="pres">
      <dgm:prSet presAssocID="{75E2A1E1-7DF5-4003-9525-42FB9AE0BF05}" presName="chTx" presStyleLbl="revTx" presStyleIdx="14" presStyleCnt="20"/>
      <dgm:spPr/>
      <dgm:t>
        <a:bodyPr/>
        <a:lstStyle/>
        <a:p>
          <a:endParaRPr lang="en-US"/>
        </a:p>
      </dgm:t>
    </dgm:pt>
    <dgm:pt modelId="{CA6BCF28-02E1-440B-A3CB-638161C62AE9}" type="pres">
      <dgm:prSet presAssocID="{75E2A1E1-7DF5-4003-9525-42FB9AE0BF05}" presName="desTx" presStyleLbl="revTx" presStyleIdx="15" presStyleCnt="20">
        <dgm:presLayoutVars>
          <dgm:bulletEnabled val="1"/>
        </dgm:presLayoutVars>
      </dgm:prSet>
      <dgm:spPr/>
    </dgm:pt>
    <dgm:pt modelId="{0E3B8830-3270-4651-BAFF-C58DA1A7DD7E}" type="pres">
      <dgm:prSet presAssocID="{75E2A1E1-7DF5-4003-9525-42FB9AE0BF05}" presName="desBackupRightNorm" presStyleCnt="0"/>
      <dgm:spPr/>
    </dgm:pt>
    <dgm:pt modelId="{41247749-5C68-4EA1-B119-A6EE8E60E4A3}" type="pres">
      <dgm:prSet presAssocID="{C7D34788-A37F-4A74-B86D-C68CC4FF3378}" presName="desSpace" presStyleCnt="0"/>
      <dgm:spPr/>
    </dgm:pt>
    <dgm:pt modelId="{6A88A1CB-C376-4C9D-B0C4-80627F5DDC35}" type="pres">
      <dgm:prSet presAssocID="{6E214338-75D3-4C85-85F4-DE105740BB87}" presName="desBackupLeftNorm" presStyleCnt="0"/>
      <dgm:spPr/>
    </dgm:pt>
    <dgm:pt modelId="{00792E06-5F44-4D4C-BEF9-60587D37B43E}" type="pres">
      <dgm:prSet presAssocID="{6E214338-75D3-4C85-85F4-DE105740BB87}" presName="desComposite" presStyleCnt="0"/>
      <dgm:spPr/>
    </dgm:pt>
    <dgm:pt modelId="{3347B2EE-732D-44FF-969A-277DF305E548}" type="pres">
      <dgm:prSet presAssocID="{6E214338-75D3-4C85-85F4-DE105740BB87}" presName="desCircle" presStyleLbl="node1" presStyleIdx="7" presStyleCnt="9"/>
      <dgm:spPr/>
    </dgm:pt>
    <dgm:pt modelId="{AE7C2174-D077-403C-B5F0-1055C6449D8F}" type="pres">
      <dgm:prSet presAssocID="{6E214338-75D3-4C85-85F4-DE105740BB87}" presName="chTx" presStyleLbl="revTx" presStyleIdx="16" presStyleCnt="20"/>
      <dgm:spPr/>
      <dgm:t>
        <a:bodyPr/>
        <a:lstStyle/>
        <a:p>
          <a:endParaRPr lang="en-US"/>
        </a:p>
      </dgm:t>
    </dgm:pt>
    <dgm:pt modelId="{81162B80-C91A-4B0D-839C-2C0A5799DAD6}" type="pres">
      <dgm:prSet presAssocID="{6E214338-75D3-4C85-85F4-DE105740BB87}" presName="desTx" presStyleLbl="revTx" presStyleIdx="17" presStyleCnt="20">
        <dgm:presLayoutVars>
          <dgm:bulletEnabled val="1"/>
        </dgm:presLayoutVars>
      </dgm:prSet>
      <dgm:spPr/>
    </dgm:pt>
    <dgm:pt modelId="{DCB720C9-9C0B-4AA5-B1E5-2352EC63ED33}" type="pres">
      <dgm:prSet presAssocID="{6E214338-75D3-4C85-85F4-DE105740BB87}" presName="desBackupRightNorm" presStyleCnt="0"/>
      <dgm:spPr/>
    </dgm:pt>
    <dgm:pt modelId="{3FF8F0E2-8B27-4821-B40E-A64119446D61}" type="pres">
      <dgm:prSet presAssocID="{56EC3A38-DAD4-4978-9A97-27F7D5F5729E}" presName="desSpace" presStyleCnt="0"/>
      <dgm:spPr/>
    </dgm:pt>
    <dgm:pt modelId="{E63307DD-21D1-4EDC-BAB1-42A96A503A2A}" type="pres">
      <dgm:prSet presAssocID="{7DEF2668-0AB3-4796-8D7C-A997A086A2DD}" presName="desBackupLeftNorm" presStyleCnt="0"/>
      <dgm:spPr/>
    </dgm:pt>
    <dgm:pt modelId="{41448139-A065-4090-8EB9-92C9A2B69142}" type="pres">
      <dgm:prSet presAssocID="{7DEF2668-0AB3-4796-8D7C-A997A086A2DD}" presName="desComposite" presStyleCnt="0"/>
      <dgm:spPr/>
    </dgm:pt>
    <dgm:pt modelId="{C2A3A948-761A-4521-8013-DFDF1D3AE2E4}" type="pres">
      <dgm:prSet presAssocID="{7DEF2668-0AB3-4796-8D7C-A997A086A2DD}" presName="desCircle" presStyleLbl="node1" presStyleIdx="8" presStyleCnt="9" custLinFactNeighborX="-1152" custLinFactNeighborY="-71"/>
      <dgm:spPr/>
    </dgm:pt>
    <dgm:pt modelId="{1246E30A-818D-44B0-BE9B-917A756776C7}" type="pres">
      <dgm:prSet presAssocID="{7DEF2668-0AB3-4796-8D7C-A997A086A2DD}" presName="chTx" presStyleLbl="revTx" presStyleIdx="18" presStyleCnt="20" custLinFactNeighborX="17026" custLinFactNeighborY="9218"/>
      <dgm:spPr/>
      <dgm:t>
        <a:bodyPr/>
        <a:lstStyle/>
        <a:p>
          <a:endParaRPr lang="en-US"/>
        </a:p>
      </dgm:t>
    </dgm:pt>
    <dgm:pt modelId="{F7AA5C80-9AC3-418D-9530-04BC7BE97B0F}" type="pres">
      <dgm:prSet presAssocID="{7DEF2668-0AB3-4796-8D7C-A997A086A2DD}" presName="desTx" presStyleLbl="revTx" presStyleIdx="19" presStyleCnt="20">
        <dgm:presLayoutVars>
          <dgm:bulletEnabled val="1"/>
        </dgm:presLayoutVars>
      </dgm:prSet>
      <dgm:spPr/>
    </dgm:pt>
    <dgm:pt modelId="{D418291C-5B5E-4895-9FDF-827DF9CF3A93}" type="pres">
      <dgm:prSet presAssocID="{7DEF2668-0AB3-4796-8D7C-A997A086A2DD}" presName="desBackupRightNorm" presStyleCnt="0"/>
      <dgm:spPr/>
    </dgm:pt>
    <dgm:pt modelId="{54F02452-4852-475D-A648-F23F3E7C1ACE}" type="pres">
      <dgm:prSet presAssocID="{A5C86C42-FC58-4939-A639-B03412483E63}" presName="desSpace" presStyleCnt="0"/>
      <dgm:spPr/>
    </dgm:pt>
  </dgm:ptLst>
  <dgm:cxnLst>
    <dgm:cxn modelId="{0DEC9B9C-9CEF-475B-A0F4-D5624068650C}" type="presOf" srcId="{75E2A1E1-7DF5-4003-9525-42FB9AE0BF05}" destId="{151AED05-FC21-448D-B871-D240BED17DE3}" srcOrd="0" destOrd="0" presId="urn:microsoft.com/office/officeart/2008/layout/CircleAccentTimeline"/>
    <dgm:cxn modelId="{860E789E-89AD-4ABC-8D5C-6CBFCFFAE62D}" srcId="{0C630AAA-A95F-4433-B373-19B767D1AC2F}" destId="{B27A9830-0056-4B4F-B85A-25FA4CFBC892}" srcOrd="2" destOrd="0" parTransId="{E7C864A6-2348-4789-9726-12034E3337AF}" sibTransId="{946F10FE-EC11-45DA-A6D8-55EEFE94370E}"/>
    <dgm:cxn modelId="{30FFDEE9-0FAE-4CF2-B0E5-4D150CC4B1FF}" srcId="{C04D5F1B-1A0E-4651-92E1-4DDCF2DB6B20}" destId="{93B4FE0E-F6A2-430D-A2B3-3E5359C5A4A1}" srcOrd="0" destOrd="0" parTransId="{D8151DE3-8D43-47AF-8AD8-73193D624DAC}" sibTransId="{99BE9C3E-DD6D-422A-AF20-43336766F364}"/>
    <dgm:cxn modelId="{2979D9F2-A263-4FCB-A49F-132AE74F3C01}" type="presOf" srcId="{7037AEF1-F75D-4E81-A96D-D607B27B3DBA}" destId="{120097FF-22CA-4E8F-94FE-FB463F3A0DDD}" srcOrd="0" destOrd="0" presId="urn:microsoft.com/office/officeart/2008/layout/CircleAccentTimeline"/>
    <dgm:cxn modelId="{E2A45E2A-713C-4466-B502-FD84C85EE126}" srcId="{C04D5F1B-1A0E-4651-92E1-4DDCF2DB6B20}" destId="{B62E4092-4E96-4D92-BC6D-C4E9CABB6A47}" srcOrd="1" destOrd="0" parTransId="{FEBA0FC7-6A58-490A-9715-E9EC068E7135}" sibTransId="{ED7F0AC0-59F8-4ED0-9C2B-DF82E8FDD309}"/>
    <dgm:cxn modelId="{B472B8CA-BB55-492C-A897-5F30D4062277}" type="presOf" srcId="{B27A9830-0056-4B4F-B85A-25FA4CFBC892}" destId="{E5F4B489-00B2-41C4-BB62-885254279BD9}" srcOrd="0" destOrd="0" presId="urn:microsoft.com/office/officeart/2008/layout/CircleAccentTimeline"/>
    <dgm:cxn modelId="{3AA831B2-25DC-49D1-874A-EC38E83250FF}" srcId="{640E2EC8-CAEE-4B88-A1CD-3757156036AC}" destId="{0C630AAA-A95F-4433-B373-19B767D1AC2F}" srcOrd="1" destOrd="0" parTransId="{2643046C-81A3-4556-B652-EEE898D7E14E}" sibTransId="{84CB6E8F-7ECB-465E-AC32-693D0D168212}"/>
    <dgm:cxn modelId="{409C930D-F2C6-4327-8122-B79EB1CE587A}" srcId="{0C630AAA-A95F-4433-B373-19B767D1AC2F}" destId="{6E214338-75D3-4C85-85F4-DE105740BB87}" srcOrd="5" destOrd="0" parTransId="{D23874DF-F9C0-436E-B760-4812E6CBF7E2}" sibTransId="{56EC3A38-DAD4-4978-9A97-27F7D5F5729E}"/>
    <dgm:cxn modelId="{5B7FF0C5-D0A9-49E6-A7DF-BD060C66256B}" type="presOf" srcId="{B62E4092-4E96-4D92-BC6D-C4E9CABB6A47}" destId="{1228A2E9-3DE9-4D39-862D-AA0FF8A01A73}" srcOrd="0" destOrd="0" presId="urn:microsoft.com/office/officeart/2008/layout/CircleAccentTimeline"/>
    <dgm:cxn modelId="{3AF87642-5BEB-41DC-AC32-D428F488CF58}" type="presOf" srcId="{93B4FE0E-F6A2-430D-A2B3-3E5359C5A4A1}" destId="{AD59A41F-C71E-4BAB-BF80-3D2A7877DDD0}" srcOrd="0" destOrd="0" presId="urn:microsoft.com/office/officeart/2008/layout/CircleAccentTimeline"/>
    <dgm:cxn modelId="{6FD2FF9A-7222-409E-8067-5C9A991A9798}" srcId="{0C630AAA-A95F-4433-B373-19B767D1AC2F}" destId="{75E2A1E1-7DF5-4003-9525-42FB9AE0BF05}" srcOrd="4" destOrd="0" parTransId="{231C2A6F-66F2-4A48-904C-D9BCFEBC0B3C}" sibTransId="{C7D34788-A37F-4A74-B86D-C68CC4FF3378}"/>
    <dgm:cxn modelId="{C7064D14-CF2A-4FE4-82B5-4663E3AFEC0C}" srcId="{0C630AAA-A95F-4433-B373-19B767D1AC2F}" destId="{7037AEF1-F75D-4E81-A96D-D607B27B3DBA}" srcOrd="0" destOrd="0" parTransId="{8C9DC3C4-F701-44AE-BD84-6FA64EB9DB5D}" sibTransId="{872686B9-B4BB-4B52-AD1C-7B8E9BC16E56}"/>
    <dgm:cxn modelId="{3BACC196-71E1-4F62-901D-FE3879B37A1C}" type="presOf" srcId="{7DEF2668-0AB3-4796-8D7C-A997A086A2DD}" destId="{1246E30A-818D-44B0-BE9B-917A756776C7}" srcOrd="0" destOrd="0" presId="urn:microsoft.com/office/officeart/2008/layout/CircleAccentTimeline"/>
    <dgm:cxn modelId="{D1BF14D9-E03D-40E7-9E57-641C88181A1B}" srcId="{0C630AAA-A95F-4433-B373-19B767D1AC2F}" destId="{7DEF2668-0AB3-4796-8D7C-A997A086A2DD}" srcOrd="6" destOrd="0" parTransId="{3C194BA2-02FE-4415-A19A-ADC918094027}" sibTransId="{A5C86C42-FC58-4939-A639-B03412483E63}"/>
    <dgm:cxn modelId="{4C7C0735-25CD-4D40-8F29-DA3508BDB128}" type="presOf" srcId="{0C630AAA-A95F-4433-B373-19B767D1AC2F}" destId="{717C0106-980E-4F52-8923-0DFC76D9DD4E}" srcOrd="0" destOrd="0" presId="urn:microsoft.com/office/officeart/2008/layout/CircleAccentTimeline"/>
    <dgm:cxn modelId="{90C1513F-3581-4EEB-A9DF-057B02D99444}" type="presOf" srcId="{8FD65A14-6BC7-49BB-85FC-09B9C281E33D}" destId="{D2D5368C-E275-4413-A7BE-86183E6608EF}" srcOrd="0" destOrd="0" presId="urn:microsoft.com/office/officeart/2008/layout/CircleAccentTimeline"/>
    <dgm:cxn modelId="{9BD7C51C-D15A-4F85-BF37-F9BB814A5FF7}" srcId="{640E2EC8-CAEE-4B88-A1CD-3757156036AC}" destId="{C04D5F1B-1A0E-4651-92E1-4DDCF2DB6B20}" srcOrd="0" destOrd="0" parTransId="{F26E76FE-5829-4361-AD5C-865770A99CF7}" sibTransId="{EC8C342D-744C-4CA9-84EB-E856DA561542}"/>
    <dgm:cxn modelId="{70CCBF2F-3BEC-464D-AC6D-7232D6273469}" type="presOf" srcId="{C04D5F1B-1A0E-4651-92E1-4DDCF2DB6B20}" destId="{06CFDF4D-CCA8-400C-B9AB-3F67575DA856}" srcOrd="0" destOrd="0" presId="urn:microsoft.com/office/officeart/2008/layout/CircleAccentTimeline"/>
    <dgm:cxn modelId="{73AEF50C-2602-4B4C-94D1-C8F745AFAEAC}" type="presOf" srcId="{6E214338-75D3-4C85-85F4-DE105740BB87}" destId="{AE7C2174-D077-403C-B5F0-1055C6449D8F}" srcOrd="0" destOrd="0" presId="urn:microsoft.com/office/officeart/2008/layout/CircleAccentTimeline"/>
    <dgm:cxn modelId="{B4E72B3B-9F57-40C0-A367-9E081F9FD001}" srcId="{0C630AAA-A95F-4433-B373-19B767D1AC2F}" destId="{8FD65A14-6BC7-49BB-85FC-09B9C281E33D}" srcOrd="1" destOrd="0" parTransId="{534FDA8E-1DCC-495E-A598-FA9F097E8C4F}" sibTransId="{2E52F4B7-70A1-4197-AE24-943E9EF37D1E}"/>
    <dgm:cxn modelId="{7D6DCC56-1ABA-4418-B282-20CBBE0D1F79}" type="presOf" srcId="{BED53CA6-EFCF-4429-B9D4-68677CEC6419}" destId="{C5CA2FA7-423E-4629-BE3C-9953E2EF5FF9}" srcOrd="0" destOrd="0" presId="urn:microsoft.com/office/officeart/2008/layout/CircleAccentTimeline"/>
    <dgm:cxn modelId="{8229272B-E35E-4948-9FA9-B7F3FDF8F207}" type="presOf" srcId="{640E2EC8-CAEE-4B88-A1CD-3757156036AC}" destId="{5C69B243-15EB-4C3E-A3DA-CC50280DB7DA}" srcOrd="0" destOrd="0" presId="urn:microsoft.com/office/officeart/2008/layout/CircleAccentTimeline"/>
    <dgm:cxn modelId="{B34A5DC7-95B6-4441-BA62-6E73844C17FE}" srcId="{0C630AAA-A95F-4433-B373-19B767D1AC2F}" destId="{BED53CA6-EFCF-4429-B9D4-68677CEC6419}" srcOrd="3" destOrd="0" parTransId="{F0E528FF-4A84-4DFB-9A55-D17BB5B238B3}" sibTransId="{094F66AD-9170-4630-91F1-68EED60F7F6C}"/>
    <dgm:cxn modelId="{D84899D6-BAA0-49FB-AF86-F2506CBE6659}" type="presParOf" srcId="{5C69B243-15EB-4C3E-A3DA-CC50280DB7DA}" destId="{511C9244-B4DD-42B8-91EC-8B37824B1033}" srcOrd="0" destOrd="0" presId="urn:microsoft.com/office/officeart/2008/layout/CircleAccentTimeline"/>
    <dgm:cxn modelId="{8A6C998E-361E-4E52-8BB2-1914DF788986}" type="presParOf" srcId="{511C9244-B4DD-42B8-91EC-8B37824B1033}" destId="{04234596-8C1A-45EA-A770-55732137136E}" srcOrd="0" destOrd="0" presId="urn:microsoft.com/office/officeart/2008/layout/CircleAccentTimeline"/>
    <dgm:cxn modelId="{D1A68D51-0918-48DA-89A2-A5E18667F6CC}" type="presParOf" srcId="{511C9244-B4DD-42B8-91EC-8B37824B1033}" destId="{06CFDF4D-CCA8-400C-B9AB-3F67575DA856}" srcOrd="1" destOrd="0" presId="urn:microsoft.com/office/officeart/2008/layout/CircleAccentTimeline"/>
    <dgm:cxn modelId="{CBE72CA5-69BC-4543-B3EF-AB66631527AB}" type="presParOf" srcId="{511C9244-B4DD-42B8-91EC-8B37824B1033}" destId="{623B720A-E9BF-4F0D-8A64-4EEB96AFB316}" srcOrd="2" destOrd="0" presId="urn:microsoft.com/office/officeart/2008/layout/CircleAccentTimeline"/>
    <dgm:cxn modelId="{3BE826F9-30F0-4EF3-861A-97846B10C2BC}" type="presParOf" srcId="{5C69B243-15EB-4C3E-A3DA-CC50280DB7DA}" destId="{663834AC-157A-43B9-BCDB-F2037C9ADD21}" srcOrd="1" destOrd="0" presId="urn:microsoft.com/office/officeart/2008/layout/CircleAccentTimeline"/>
    <dgm:cxn modelId="{ECCB217A-5275-438A-AE4D-F37B8786E07C}" type="presParOf" srcId="{5C69B243-15EB-4C3E-A3DA-CC50280DB7DA}" destId="{473D4AF6-9F80-44EE-9C46-FF5DB6035C4B}" srcOrd="2" destOrd="0" presId="urn:microsoft.com/office/officeart/2008/layout/CircleAccentTimeline"/>
    <dgm:cxn modelId="{7AE8E791-FDF5-423D-96D6-014CB3255DE2}" type="presParOf" srcId="{5C69B243-15EB-4C3E-A3DA-CC50280DB7DA}" destId="{06C0F09C-8F2D-4465-A36D-542D8173A4B5}" srcOrd="3" destOrd="0" presId="urn:microsoft.com/office/officeart/2008/layout/CircleAccentTimeline"/>
    <dgm:cxn modelId="{30A1BE94-3391-4D43-8C68-8293DD9D736B}" type="presParOf" srcId="{5C69B243-15EB-4C3E-A3DA-CC50280DB7DA}" destId="{A2128D7B-90D9-41DA-9C93-981C03CE2F53}" srcOrd="4" destOrd="0" presId="urn:microsoft.com/office/officeart/2008/layout/CircleAccentTimeline"/>
    <dgm:cxn modelId="{869A8EE8-D147-4259-86C0-0184FE479BA5}" type="presParOf" srcId="{A2128D7B-90D9-41DA-9C93-981C03CE2F53}" destId="{3CD24933-3276-4B50-8C89-99E5F5B61646}" srcOrd="0" destOrd="0" presId="urn:microsoft.com/office/officeart/2008/layout/CircleAccentTimeline"/>
    <dgm:cxn modelId="{CE58F84B-DA51-46DA-A2AE-3D7BA93F6F0C}" type="presParOf" srcId="{A2128D7B-90D9-41DA-9C93-981C03CE2F53}" destId="{AD59A41F-C71E-4BAB-BF80-3D2A7877DDD0}" srcOrd="1" destOrd="0" presId="urn:microsoft.com/office/officeart/2008/layout/CircleAccentTimeline"/>
    <dgm:cxn modelId="{E61FAE79-6405-4682-9C05-5FA2225B5D0A}" type="presParOf" srcId="{A2128D7B-90D9-41DA-9C93-981C03CE2F53}" destId="{74794378-0807-4F43-966C-0F9111A46B4B}" srcOrd="2" destOrd="0" presId="urn:microsoft.com/office/officeart/2008/layout/CircleAccentTimeline"/>
    <dgm:cxn modelId="{42A63313-66FE-4317-B488-0115721E3611}" type="presParOf" srcId="{5C69B243-15EB-4C3E-A3DA-CC50280DB7DA}" destId="{850562A5-B62E-4560-A46C-601D4AA1E9BA}" srcOrd="5" destOrd="0" presId="urn:microsoft.com/office/officeart/2008/layout/CircleAccentTimeline"/>
    <dgm:cxn modelId="{78B87B46-0BD9-4667-879E-28E29E1B0438}" type="presParOf" srcId="{5C69B243-15EB-4C3E-A3DA-CC50280DB7DA}" destId="{0EC95005-AAD2-4420-A0E2-27B06D5F33A9}" srcOrd="6" destOrd="0" presId="urn:microsoft.com/office/officeart/2008/layout/CircleAccentTimeline"/>
    <dgm:cxn modelId="{24AAE781-2C65-4FA3-8E9D-2FAE6455F28E}" type="presParOf" srcId="{5C69B243-15EB-4C3E-A3DA-CC50280DB7DA}" destId="{C5A61E4A-4EDA-4944-A602-DF13260B27D6}" srcOrd="7" destOrd="0" presId="urn:microsoft.com/office/officeart/2008/layout/CircleAccentTimeline"/>
    <dgm:cxn modelId="{D893A6FA-8594-4022-A8EE-79C14E07933D}" type="presParOf" srcId="{5C69B243-15EB-4C3E-A3DA-CC50280DB7DA}" destId="{5945C131-8FD0-40D3-9167-C793C3D428C0}" srcOrd="8" destOrd="0" presId="urn:microsoft.com/office/officeart/2008/layout/CircleAccentTimeline"/>
    <dgm:cxn modelId="{6823A878-AAA1-4B3E-A901-0439E756263A}" type="presParOf" srcId="{5945C131-8FD0-40D3-9167-C793C3D428C0}" destId="{42CD6378-F8C5-401E-BEF3-7FD91E991053}" srcOrd="0" destOrd="0" presId="urn:microsoft.com/office/officeart/2008/layout/CircleAccentTimeline"/>
    <dgm:cxn modelId="{5ACEA369-16C9-4C99-9A5C-6434AF426C94}" type="presParOf" srcId="{5945C131-8FD0-40D3-9167-C793C3D428C0}" destId="{1228A2E9-3DE9-4D39-862D-AA0FF8A01A73}" srcOrd="1" destOrd="0" presId="urn:microsoft.com/office/officeart/2008/layout/CircleAccentTimeline"/>
    <dgm:cxn modelId="{C9F55B69-7D8F-42E8-90BC-526AC8B7C7AA}" type="presParOf" srcId="{5945C131-8FD0-40D3-9167-C793C3D428C0}" destId="{FD81105E-E66B-41D4-8311-0F1F6D500952}" srcOrd="2" destOrd="0" presId="urn:microsoft.com/office/officeart/2008/layout/CircleAccentTimeline"/>
    <dgm:cxn modelId="{5894641A-6AD8-4EDE-9623-54FD56E50D19}" type="presParOf" srcId="{5C69B243-15EB-4C3E-A3DA-CC50280DB7DA}" destId="{DB3994FA-B81E-44FD-A343-09C49D12B923}" srcOrd="9" destOrd="0" presId="urn:microsoft.com/office/officeart/2008/layout/CircleAccentTimeline"/>
    <dgm:cxn modelId="{4D8CA408-3280-4883-ACFF-326DE926AF06}" type="presParOf" srcId="{5C69B243-15EB-4C3E-A3DA-CC50280DB7DA}" destId="{C61FB344-EF46-4E50-9D07-BBB6256145FF}" srcOrd="10" destOrd="0" presId="urn:microsoft.com/office/officeart/2008/layout/CircleAccentTimeline"/>
    <dgm:cxn modelId="{4B2C5189-5989-4692-A664-1F016ED95AFA}" type="presParOf" srcId="{5C69B243-15EB-4C3E-A3DA-CC50280DB7DA}" destId="{9D2DE18B-8CC8-4356-A92B-20FF306FD407}" srcOrd="11" destOrd="0" presId="urn:microsoft.com/office/officeart/2008/layout/CircleAccentTimeline"/>
    <dgm:cxn modelId="{F5FAC151-0360-49BD-993C-CC094A34FD15}" type="presParOf" srcId="{9D2DE18B-8CC8-4356-A92B-20FF306FD407}" destId="{DEF0A42D-B9F9-4454-AA2D-2CF2984696B0}" srcOrd="0" destOrd="0" presId="urn:microsoft.com/office/officeart/2008/layout/CircleAccentTimeline"/>
    <dgm:cxn modelId="{98558D0B-C4DE-4A48-8BEF-F9BB58DDA488}" type="presParOf" srcId="{9D2DE18B-8CC8-4356-A92B-20FF306FD407}" destId="{717C0106-980E-4F52-8923-0DFC76D9DD4E}" srcOrd="1" destOrd="0" presId="urn:microsoft.com/office/officeart/2008/layout/CircleAccentTimeline"/>
    <dgm:cxn modelId="{700E6EE2-0D5E-4A0C-BB60-8946541218D1}" type="presParOf" srcId="{9D2DE18B-8CC8-4356-A92B-20FF306FD407}" destId="{008BCFA3-3033-4C7B-AB24-9433937CB0F9}" srcOrd="2" destOrd="0" presId="urn:microsoft.com/office/officeart/2008/layout/CircleAccentTimeline"/>
    <dgm:cxn modelId="{57C7C53E-A597-4A91-98EA-90FAD8EBBFEA}" type="presParOf" srcId="{5C69B243-15EB-4C3E-A3DA-CC50280DB7DA}" destId="{E8C53FA7-F5B9-4852-BB3F-C73251239F10}" srcOrd="12" destOrd="0" presId="urn:microsoft.com/office/officeart/2008/layout/CircleAccentTimeline"/>
    <dgm:cxn modelId="{997A2D1F-F502-4087-9D5E-C8FD0C26EB63}" type="presParOf" srcId="{5C69B243-15EB-4C3E-A3DA-CC50280DB7DA}" destId="{0D526C40-1638-4518-AA4E-5EF7418D45EE}" srcOrd="13" destOrd="0" presId="urn:microsoft.com/office/officeart/2008/layout/CircleAccentTimeline"/>
    <dgm:cxn modelId="{3868A574-588B-44AE-880D-007FF28EB7B6}" type="presParOf" srcId="{5C69B243-15EB-4C3E-A3DA-CC50280DB7DA}" destId="{2C59177E-9948-4CC8-9274-E9C51ACBE236}" srcOrd="14" destOrd="0" presId="urn:microsoft.com/office/officeart/2008/layout/CircleAccentTimeline"/>
    <dgm:cxn modelId="{E5C275F5-224D-48C3-BB73-FEC05C98DC64}" type="presParOf" srcId="{5C69B243-15EB-4C3E-A3DA-CC50280DB7DA}" destId="{75170826-DDF4-4DF1-96D6-1ED0A83AE35C}" srcOrd="15" destOrd="0" presId="urn:microsoft.com/office/officeart/2008/layout/CircleAccentTimeline"/>
    <dgm:cxn modelId="{1C800276-6D6C-43CE-9CDE-314A1C17D77E}" type="presParOf" srcId="{75170826-DDF4-4DF1-96D6-1ED0A83AE35C}" destId="{6F17928B-1B2A-4680-87EC-2268A10F9F2D}" srcOrd="0" destOrd="0" presId="urn:microsoft.com/office/officeart/2008/layout/CircleAccentTimeline"/>
    <dgm:cxn modelId="{F3176FCE-87A3-423A-AD24-8D72F68F97EE}" type="presParOf" srcId="{75170826-DDF4-4DF1-96D6-1ED0A83AE35C}" destId="{120097FF-22CA-4E8F-94FE-FB463F3A0DDD}" srcOrd="1" destOrd="0" presId="urn:microsoft.com/office/officeart/2008/layout/CircleAccentTimeline"/>
    <dgm:cxn modelId="{21592251-965D-43F4-AAAD-B6E78208105E}" type="presParOf" srcId="{75170826-DDF4-4DF1-96D6-1ED0A83AE35C}" destId="{7F66772F-AC7B-4F2C-A015-7A876A9DE40B}" srcOrd="2" destOrd="0" presId="urn:microsoft.com/office/officeart/2008/layout/CircleAccentTimeline"/>
    <dgm:cxn modelId="{D11EB295-A772-41C2-9155-18BB130E1A38}" type="presParOf" srcId="{5C69B243-15EB-4C3E-A3DA-CC50280DB7DA}" destId="{0CA08E35-E463-44A6-945B-47690C4FA3CA}" srcOrd="16" destOrd="0" presId="urn:microsoft.com/office/officeart/2008/layout/CircleAccentTimeline"/>
    <dgm:cxn modelId="{D443B888-353C-4B8F-BB28-C5629EEB7884}" type="presParOf" srcId="{5C69B243-15EB-4C3E-A3DA-CC50280DB7DA}" destId="{6284805A-621A-451B-B1F4-08C65FF0B3CD}" srcOrd="17" destOrd="0" presId="urn:microsoft.com/office/officeart/2008/layout/CircleAccentTimeline"/>
    <dgm:cxn modelId="{539C8E9B-D437-400D-8281-C1AAD2D5F67A}" type="presParOf" srcId="{5C69B243-15EB-4C3E-A3DA-CC50280DB7DA}" destId="{712546F6-C03D-4B62-B894-142C00275576}" srcOrd="18" destOrd="0" presId="urn:microsoft.com/office/officeart/2008/layout/CircleAccentTimeline"/>
    <dgm:cxn modelId="{12306EFA-4972-4FCC-9753-E7F9384A5165}" type="presParOf" srcId="{5C69B243-15EB-4C3E-A3DA-CC50280DB7DA}" destId="{431AD707-C44F-4FF6-BA27-A0258C4ADD68}" srcOrd="19" destOrd="0" presId="urn:microsoft.com/office/officeart/2008/layout/CircleAccentTimeline"/>
    <dgm:cxn modelId="{D9B01825-4A95-4D04-A74B-9346BF28FAF1}" type="presParOf" srcId="{431AD707-C44F-4FF6-BA27-A0258C4ADD68}" destId="{8C45FD69-A1E0-47E1-B93B-5768CA67B008}" srcOrd="0" destOrd="0" presId="urn:microsoft.com/office/officeart/2008/layout/CircleAccentTimeline"/>
    <dgm:cxn modelId="{7E5A755D-0816-4EF9-AE39-313B12CEEC6A}" type="presParOf" srcId="{431AD707-C44F-4FF6-BA27-A0258C4ADD68}" destId="{D2D5368C-E275-4413-A7BE-86183E6608EF}" srcOrd="1" destOrd="0" presId="urn:microsoft.com/office/officeart/2008/layout/CircleAccentTimeline"/>
    <dgm:cxn modelId="{7B431265-013E-4883-B6C4-BDF2AD87F959}" type="presParOf" srcId="{431AD707-C44F-4FF6-BA27-A0258C4ADD68}" destId="{2F4CD6DA-9C4F-460B-BB06-D68144A9CA1D}" srcOrd="2" destOrd="0" presId="urn:microsoft.com/office/officeart/2008/layout/CircleAccentTimeline"/>
    <dgm:cxn modelId="{1D09B08C-80C0-4251-A740-1A5D33C3A5B4}" type="presParOf" srcId="{5C69B243-15EB-4C3E-A3DA-CC50280DB7DA}" destId="{AACD516E-530A-4822-B881-8AF1E9150202}" srcOrd="20" destOrd="0" presId="urn:microsoft.com/office/officeart/2008/layout/CircleAccentTimeline"/>
    <dgm:cxn modelId="{6DAFA6E4-E823-4725-8CD4-1F6FC5841F70}" type="presParOf" srcId="{5C69B243-15EB-4C3E-A3DA-CC50280DB7DA}" destId="{9A14FF0F-B42E-41C1-A946-3B24A1CFC982}" srcOrd="21" destOrd="0" presId="urn:microsoft.com/office/officeart/2008/layout/CircleAccentTimeline"/>
    <dgm:cxn modelId="{DA1DA5A8-BA62-4317-B551-F246427EBA16}" type="presParOf" srcId="{5C69B243-15EB-4C3E-A3DA-CC50280DB7DA}" destId="{59DB1842-BD09-403F-A7F6-B1E9CD78219E}" srcOrd="22" destOrd="0" presId="urn:microsoft.com/office/officeart/2008/layout/CircleAccentTimeline"/>
    <dgm:cxn modelId="{66E8778C-3644-4D7B-A63E-86F4319DF0C1}" type="presParOf" srcId="{5C69B243-15EB-4C3E-A3DA-CC50280DB7DA}" destId="{4CB074F2-893E-4C36-AA1A-B8D3731406A1}" srcOrd="23" destOrd="0" presId="urn:microsoft.com/office/officeart/2008/layout/CircleAccentTimeline"/>
    <dgm:cxn modelId="{6FD82F69-8783-4BC8-85A7-AB66D2486557}" type="presParOf" srcId="{4CB074F2-893E-4C36-AA1A-B8D3731406A1}" destId="{56331E89-A689-4AA4-8A0D-DBAEC4595650}" srcOrd="0" destOrd="0" presId="urn:microsoft.com/office/officeart/2008/layout/CircleAccentTimeline"/>
    <dgm:cxn modelId="{C4D43BA1-2E5B-482E-B844-071051FD8363}" type="presParOf" srcId="{4CB074F2-893E-4C36-AA1A-B8D3731406A1}" destId="{E5F4B489-00B2-41C4-BB62-885254279BD9}" srcOrd="1" destOrd="0" presId="urn:microsoft.com/office/officeart/2008/layout/CircleAccentTimeline"/>
    <dgm:cxn modelId="{97B76DB3-C6BF-4C19-A00D-2FDD47C5E81A}" type="presParOf" srcId="{4CB074F2-893E-4C36-AA1A-B8D3731406A1}" destId="{2E7BE3B0-D507-4375-97CA-76361D167A5B}" srcOrd="2" destOrd="0" presId="urn:microsoft.com/office/officeart/2008/layout/CircleAccentTimeline"/>
    <dgm:cxn modelId="{7E62D1E6-1FC1-4871-98ED-1CAD34CDBA8D}" type="presParOf" srcId="{5C69B243-15EB-4C3E-A3DA-CC50280DB7DA}" destId="{2F5C8CFE-E1A8-4270-9550-CE64251E6F84}" srcOrd="24" destOrd="0" presId="urn:microsoft.com/office/officeart/2008/layout/CircleAccentTimeline"/>
    <dgm:cxn modelId="{DF5A57EB-0B21-4B01-9217-D45799E1EFCC}" type="presParOf" srcId="{5C69B243-15EB-4C3E-A3DA-CC50280DB7DA}" destId="{A4892DFE-2D82-485B-B67E-4248935C369A}" srcOrd="25" destOrd="0" presId="urn:microsoft.com/office/officeart/2008/layout/CircleAccentTimeline"/>
    <dgm:cxn modelId="{0FD0F1B4-CC21-4420-B540-B1035FEA392F}" type="presParOf" srcId="{5C69B243-15EB-4C3E-A3DA-CC50280DB7DA}" destId="{EBFF9DAC-D67A-46FD-8912-66F7C0A8DB9E}" srcOrd="26" destOrd="0" presId="urn:microsoft.com/office/officeart/2008/layout/CircleAccentTimeline"/>
    <dgm:cxn modelId="{6700CF9B-083B-4556-9E41-7D2336484EA7}" type="presParOf" srcId="{5C69B243-15EB-4C3E-A3DA-CC50280DB7DA}" destId="{207B59BB-CB18-4E73-94D5-E1540D47EF15}" srcOrd="27" destOrd="0" presId="urn:microsoft.com/office/officeart/2008/layout/CircleAccentTimeline"/>
    <dgm:cxn modelId="{1E118C3C-D467-49FE-A55C-5184EA89FB1A}" type="presParOf" srcId="{207B59BB-CB18-4E73-94D5-E1540D47EF15}" destId="{001DB7DB-5B9F-43EE-8D3F-A2200CF4988F}" srcOrd="0" destOrd="0" presId="urn:microsoft.com/office/officeart/2008/layout/CircleAccentTimeline"/>
    <dgm:cxn modelId="{AFADA6BC-0589-4B6E-A7BA-2DC0859E21FB}" type="presParOf" srcId="{207B59BB-CB18-4E73-94D5-E1540D47EF15}" destId="{C5CA2FA7-423E-4629-BE3C-9953E2EF5FF9}" srcOrd="1" destOrd="0" presId="urn:microsoft.com/office/officeart/2008/layout/CircleAccentTimeline"/>
    <dgm:cxn modelId="{9AB8CCE4-9162-412D-A5AA-EBB50316C125}" type="presParOf" srcId="{207B59BB-CB18-4E73-94D5-E1540D47EF15}" destId="{D5023BC2-A3BC-4935-8C0D-D59ABCF25BE6}" srcOrd="2" destOrd="0" presId="urn:microsoft.com/office/officeart/2008/layout/CircleAccentTimeline"/>
    <dgm:cxn modelId="{ED255745-466F-4B59-B429-9391AB2C3673}" type="presParOf" srcId="{5C69B243-15EB-4C3E-A3DA-CC50280DB7DA}" destId="{66E73BC1-1234-448F-B3BC-88CFF7D4C5FA}" srcOrd="28" destOrd="0" presId="urn:microsoft.com/office/officeart/2008/layout/CircleAccentTimeline"/>
    <dgm:cxn modelId="{39A4C2BD-52DE-4825-9911-113715811B2C}" type="presParOf" srcId="{5C69B243-15EB-4C3E-A3DA-CC50280DB7DA}" destId="{D80ADDA6-1A5D-429E-AE51-736677C27761}" srcOrd="29" destOrd="0" presId="urn:microsoft.com/office/officeart/2008/layout/CircleAccentTimeline"/>
    <dgm:cxn modelId="{3B382F81-5C31-4811-8EBC-2EF7123907D7}" type="presParOf" srcId="{5C69B243-15EB-4C3E-A3DA-CC50280DB7DA}" destId="{CCCBF49B-1ACE-487B-8276-0FE2552346AC}" srcOrd="30" destOrd="0" presId="urn:microsoft.com/office/officeart/2008/layout/CircleAccentTimeline"/>
    <dgm:cxn modelId="{6637F336-9B1D-44BE-94F6-F6511B582FD7}" type="presParOf" srcId="{5C69B243-15EB-4C3E-A3DA-CC50280DB7DA}" destId="{72416E8B-4A17-4785-906E-31204F534328}" srcOrd="31" destOrd="0" presId="urn:microsoft.com/office/officeart/2008/layout/CircleAccentTimeline"/>
    <dgm:cxn modelId="{9F392495-610E-4DDB-9DA5-598304D1B516}" type="presParOf" srcId="{72416E8B-4A17-4785-906E-31204F534328}" destId="{6C8AC5A7-2A31-41EA-9E16-D5E6C096BAFE}" srcOrd="0" destOrd="0" presId="urn:microsoft.com/office/officeart/2008/layout/CircleAccentTimeline"/>
    <dgm:cxn modelId="{6C040412-EFD5-493E-866D-1C93F9785BEC}" type="presParOf" srcId="{72416E8B-4A17-4785-906E-31204F534328}" destId="{151AED05-FC21-448D-B871-D240BED17DE3}" srcOrd="1" destOrd="0" presId="urn:microsoft.com/office/officeart/2008/layout/CircleAccentTimeline"/>
    <dgm:cxn modelId="{0A9DEEA2-1A33-4FCC-A351-5C29A0437E59}" type="presParOf" srcId="{72416E8B-4A17-4785-906E-31204F534328}" destId="{CA6BCF28-02E1-440B-A3CB-638161C62AE9}" srcOrd="2" destOrd="0" presId="urn:microsoft.com/office/officeart/2008/layout/CircleAccentTimeline"/>
    <dgm:cxn modelId="{5033A703-8C2C-40D9-B4D6-E6D6A9E469A1}" type="presParOf" srcId="{5C69B243-15EB-4C3E-A3DA-CC50280DB7DA}" destId="{0E3B8830-3270-4651-BAFF-C58DA1A7DD7E}" srcOrd="32" destOrd="0" presId="urn:microsoft.com/office/officeart/2008/layout/CircleAccentTimeline"/>
    <dgm:cxn modelId="{14CC128F-CFEE-4105-AFA4-C44386B6459C}" type="presParOf" srcId="{5C69B243-15EB-4C3E-A3DA-CC50280DB7DA}" destId="{41247749-5C68-4EA1-B119-A6EE8E60E4A3}" srcOrd="33" destOrd="0" presId="urn:microsoft.com/office/officeart/2008/layout/CircleAccentTimeline"/>
    <dgm:cxn modelId="{5619E689-9792-4FF2-8413-04712DEBFB46}" type="presParOf" srcId="{5C69B243-15EB-4C3E-A3DA-CC50280DB7DA}" destId="{6A88A1CB-C376-4C9D-B0C4-80627F5DDC35}" srcOrd="34" destOrd="0" presId="urn:microsoft.com/office/officeart/2008/layout/CircleAccentTimeline"/>
    <dgm:cxn modelId="{F1654E03-CB5F-4203-8E34-D133D9735AAD}" type="presParOf" srcId="{5C69B243-15EB-4C3E-A3DA-CC50280DB7DA}" destId="{00792E06-5F44-4D4C-BEF9-60587D37B43E}" srcOrd="35" destOrd="0" presId="urn:microsoft.com/office/officeart/2008/layout/CircleAccentTimeline"/>
    <dgm:cxn modelId="{8E6C861A-A994-4266-95EF-0D50F91D02DB}" type="presParOf" srcId="{00792E06-5F44-4D4C-BEF9-60587D37B43E}" destId="{3347B2EE-732D-44FF-969A-277DF305E548}" srcOrd="0" destOrd="0" presId="urn:microsoft.com/office/officeart/2008/layout/CircleAccentTimeline"/>
    <dgm:cxn modelId="{B279CF0D-8B96-4596-AC21-7C59A8FBAEF3}" type="presParOf" srcId="{00792E06-5F44-4D4C-BEF9-60587D37B43E}" destId="{AE7C2174-D077-403C-B5F0-1055C6449D8F}" srcOrd="1" destOrd="0" presId="urn:microsoft.com/office/officeart/2008/layout/CircleAccentTimeline"/>
    <dgm:cxn modelId="{ECE4A5EC-89AC-46C3-8F9D-B60580CC04AD}" type="presParOf" srcId="{00792E06-5F44-4D4C-BEF9-60587D37B43E}" destId="{81162B80-C91A-4B0D-839C-2C0A5799DAD6}" srcOrd="2" destOrd="0" presId="urn:microsoft.com/office/officeart/2008/layout/CircleAccentTimeline"/>
    <dgm:cxn modelId="{764B4669-A50E-4811-B16F-BA0723A895C6}" type="presParOf" srcId="{5C69B243-15EB-4C3E-A3DA-CC50280DB7DA}" destId="{DCB720C9-9C0B-4AA5-B1E5-2352EC63ED33}" srcOrd="36" destOrd="0" presId="urn:microsoft.com/office/officeart/2008/layout/CircleAccentTimeline"/>
    <dgm:cxn modelId="{9C6CF172-D4E6-496E-B244-92280750A13B}" type="presParOf" srcId="{5C69B243-15EB-4C3E-A3DA-CC50280DB7DA}" destId="{3FF8F0E2-8B27-4821-B40E-A64119446D61}" srcOrd="37" destOrd="0" presId="urn:microsoft.com/office/officeart/2008/layout/CircleAccentTimeline"/>
    <dgm:cxn modelId="{3A884A6D-ED09-4675-88EF-863CEF94C9DF}" type="presParOf" srcId="{5C69B243-15EB-4C3E-A3DA-CC50280DB7DA}" destId="{E63307DD-21D1-4EDC-BAB1-42A96A503A2A}" srcOrd="38" destOrd="0" presId="urn:microsoft.com/office/officeart/2008/layout/CircleAccentTimeline"/>
    <dgm:cxn modelId="{AF1F62AF-34E0-4181-8E47-C23FF2C2E6DE}" type="presParOf" srcId="{5C69B243-15EB-4C3E-A3DA-CC50280DB7DA}" destId="{41448139-A065-4090-8EB9-92C9A2B69142}" srcOrd="39" destOrd="0" presId="urn:microsoft.com/office/officeart/2008/layout/CircleAccentTimeline"/>
    <dgm:cxn modelId="{757F8A11-C936-43A2-A7CA-72BC544F4CD2}" type="presParOf" srcId="{41448139-A065-4090-8EB9-92C9A2B69142}" destId="{C2A3A948-761A-4521-8013-DFDF1D3AE2E4}" srcOrd="0" destOrd="0" presId="urn:microsoft.com/office/officeart/2008/layout/CircleAccentTimeline"/>
    <dgm:cxn modelId="{E0CB7ADE-D001-41B6-810F-E6CB09A6AC35}" type="presParOf" srcId="{41448139-A065-4090-8EB9-92C9A2B69142}" destId="{1246E30A-818D-44B0-BE9B-917A756776C7}" srcOrd="1" destOrd="0" presId="urn:microsoft.com/office/officeart/2008/layout/CircleAccentTimeline"/>
    <dgm:cxn modelId="{3916A938-D6C5-4355-A815-820B1D368339}" type="presParOf" srcId="{41448139-A065-4090-8EB9-92C9A2B69142}" destId="{F7AA5C80-9AC3-418D-9530-04BC7BE97B0F}" srcOrd="2" destOrd="0" presId="urn:microsoft.com/office/officeart/2008/layout/CircleAccentTimeline"/>
    <dgm:cxn modelId="{D76206BB-14AD-45BF-B054-04ADDCC18398}" type="presParOf" srcId="{5C69B243-15EB-4C3E-A3DA-CC50280DB7DA}" destId="{D418291C-5B5E-4895-9FDF-827DF9CF3A93}" srcOrd="40" destOrd="0" presId="urn:microsoft.com/office/officeart/2008/layout/CircleAccentTimeline"/>
    <dgm:cxn modelId="{31D73234-BA54-47CD-994C-5C8F7B71FCA0}" type="presParOf" srcId="{5C69B243-15EB-4C3E-A3DA-CC50280DB7DA}" destId="{54F02452-4852-475D-A648-F23F3E7C1ACE}" srcOrd="41"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34596-8C1A-45EA-A770-55732137136E}">
      <dsp:nvSpPr>
        <dsp:cNvPr id="0" name=""/>
        <dsp:cNvSpPr/>
      </dsp:nvSpPr>
      <dsp:spPr>
        <a:xfrm>
          <a:off x="7869"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CFDF4D-CCA8-400C-B9AB-3F67575DA856}">
      <dsp:nvSpPr>
        <dsp:cNvPr id="0" name=""/>
        <dsp:cNvSpPr/>
      </dsp:nvSpPr>
      <dsp:spPr>
        <a:xfrm rot="17700000">
          <a:off x="401645"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2017</a:t>
          </a:r>
          <a:endParaRPr lang="en-US" sz="4700" kern="1200" dirty="0"/>
        </a:p>
      </dsp:txBody>
      <dsp:txXfrm>
        <a:off x="401645" y="1857549"/>
        <a:ext cx="1389243" cy="669507"/>
      </dsp:txXfrm>
    </dsp:sp>
    <dsp:sp modelId="{3CD24933-3276-4B50-8C89-99E5F5B61646}">
      <dsp:nvSpPr>
        <dsp:cNvPr id="0" name=""/>
        <dsp:cNvSpPr/>
      </dsp:nvSpPr>
      <dsp:spPr>
        <a:xfrm>
          <a:off x="1143002" y="3013334"/>
          <a:ext cx="580081" cy="58008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59A41F-C71E-4BAB-BF80-3D2A7877DDD0}">
      <dsp:nvSpPr>
        <dsp:cNvPr id="0" name=""/>
        <dsp:cNvSpPr/>
      </dsp:nvSpPr>
      <dsp:spPr>
        <a:xfrm rot="17700000">
          <a:off x="515024" y="3970709"/>
          <a:ext cx="1222191" cy="569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kern="1200" dirty="0" smtClean="0"/>
            <a:t>  DEQ issues updated interpretation</a:t>
          </a:r>
          <a:endParaRPr lang="en-US" sz="1050" kern="1200" dirty="0"/>
        </a:p>
      </dsp:txBody>
      <dsp:txXfrm>
        <a:off x="515024" y="3970709"/>
        <a:ext cx="1222191" cy="569917"/>
      </dsp:txXfrm>
    </dsp:sp>
    <dsp:sp modelId="{74794378-0807-4F43-966C-0F9111A46B4B}">
      <dsp:nvSpPr>
        <dsp:cNvPr id="0" name=""/>
        <dsp:cNvSpPr/>
      </dsp:nvSpPr>
      <dsp:spPr>
        <a:xfrm rot="17700000">
          <a:off x="1274948" y="1702018"/>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42CD6378-F8C5-401E-BEF3-7FD91E991053}">
      <dsp:nvSpPr>
        <dsp:cNvPr id="0" name=""/>
        <dsp:cNvSpPr/>
      </dsp:nvSpPr>
      <dsp:spPr>
        <a:xfrm>
          <a:off x="1873771" y="3037319"/>
          <a:ext cx="580081" cy="580081"/>
        </a:xfrm>
        <a:prstGeom prst="ellipse">
          <a:avLst/>
        </a:prstGeom>
        <a:solidFill>
          <a:schemeClr val="accent2">
            <a:hueOff val="585190"/>
            <a:satOff val="-730"/>
            <a:lumOff val="17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28A2E9-3DE9-4D39-862D-AA0FF8A01A73}">
      <dsp:nvSpPr>
        <dsp:cNvPr id="0" name=""/>
        <dsp:cNvSpPr/>
      </dsp:nvSpPr>
      <dsp:spPr>
        <a:xfrm rot="17700000">
          <a:off x="1186744"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a:t>
          </a:r>
          <a:r>
            <a:rPr lang="en-US" sz="1050" kern="1200" dirty="0" smtClean="0"/>
            <a:t>- Selmet manages sludge as F006 waste.</a:t>
          </a:r>
          <a:endParaRPr lang="en-US" sz="1050" kern="1200" dirty="0"/>
        </a:p>
      </dsp:txBody>
      <dsp:txXfrm>
        <a:off x="1186744" y="3844701"/>
        <a:ext cx="1201760" cy="579444"/>
      </dsp:txXfrm>
    </dsp:sp>
    <dsp:sp modelId="{FD81105E-E66B-41D4-8311-0F1F6D500952}">
      <dsp:nvSpPr>
        <dsp:cNvPr id="0" name=""/>
        <dsp:cNvSpPr/>
      </dsp:nvSpPr>
      <dsp:spPr>
        <a:xfrm rot="17700000">
          <a:off x="1939118"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DEF0A42D-B9F9-4454-AA2D-2CF2984696B0}">
      <dsp:nvSpPr>
        <dsp:cNvPr id="0" name=""/>
        <dsp:cNvSpPr/>
      </dsp:nvSpPr>
      <dsp:spPr>
        <a:xfrm>
          <a:off x="2538030" y="2768583"/>
          <a:ext cx="1117553" cy="1117553"/>
        </a:xfrm>
        <a:prstGeom prst="donut">
          <a:avLst>
            <a:gd name="adj" fmla="val 2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7C0106-980E-4F52-8923-0DFC76D9DD4E}">
      <dsp:nvSpPr>
        <dsp:cNvPr id="0" name=""/>
        <dsp:cNvSpPr/>
      </dsp:nvSpPr>
      <dsp:spPr>
        <a:xfrm rot="17700000">
          <a:off x="2931806" y="1857549"/>
          <a:ext cx="1389243" cy="6695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380" tIns="0" rIns="0" bIns="0" numCol="1" spcCol="1270" anchor="ctr" anchorCtr="0">
          <a:noAutofit/>
        </a:bodyPr>
        <a:lstStyle/>
        <a:p>
          <a:pPr lvl="0" algn="l" defTabSz="2089150">
            <a:lnSpc>
              <a:spcPct val="90000"/>
            </a:lnSpc>
            <a:spcBef>
              <a:spcPct val="0"/>
            </a:spcBef>
            <a:spcAft>
              <a:spcPct val="35000"/>
            </a:spcAft>
          </a:pPr>
          <a:r>
            <a:rPr lang="en-US" sz="4700" kern="1200" dirty="0" smtClean="0"/>
            <a:t>2018</a:t>
          </a:r>
          <a:endParaRPr lang="en-US" sz="4700" kern="1200" dirty="0"/>
        </a:p>
      </dsp:txBody>
      <dsp:txXfrm>
        <a:off x="2931806" y="1857549"/>
        <a:ext cx="1389243" cy="669507"/>
      </dsp:txXfrm>
    </dsp:sp>
    <dsp:sp modelId="{6F17928B-1B2A-4680-87EC-2268A10F9F2D}">
      <dsp:nvSpPr>
        <dsp:cNvPr id="0" name=""/>
        <dsp:cNvSpPr/>
      </dsp:nvSpPr>
      <dsp:spPr>
        <a:xfrm>
          <a:off x="3739762" y="3037319"/>
          <a:ext cx="580081" cy="580081"/>
        </a:xfrm>
        <a:prstGeom prst="ellipse">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0097FF-22CA-4E8F-94FE-FB463F3A0DDD}">
      <dsp:nvSpPr>
        <dsp:cNvPr id="0" name=""/>
        <dsp:cNvSpPr/>
      </dsp:nvSpPr>
      <dsp:spPr>
        <a:xfrm rot="17700000">
          <a:off x="3116040" y="3958695"/>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0480" bIns="0" numCol="1" spcCol="1270" anchor="ctr" anchorCtr="0">
          <a:noAutofit/>
        </a:bodyPr>
        <a:lstStyle/>
        <a:p>
          <a:pPr lvl="0" algn="r" defTabSz="533400">
            <a:lnSpc>
              <a:spcPct val="90000"/>
            </a:lnSpc>
            <a:spcBef>
              <a:spcPct val="0"/>
            </a:spcBef>
            <a:spcAft>
              <a:spcPct val="35000"/>
            </a:spcAft>
          </a:pPr>
          <a:r>
            <a:rPr lang="en-US" sz="1200" b="1" kern="1200" dirty="0" smtClean="0"/>
            <a:t>MARCH</a:t>
          </a:r>
          <a:r>
            <a:rPr lang="en-US" sz="1200" kern="1200" dirty="0" smtClean="0"/>
            <a:t> – DEQ approves Selmet sampling and analysis plan</a:t>
          </a:r>
          <a:endParaRPr lang="en-US" sz="1200" kern="1200" dirty="0"/>
        </a:p>
      </dsp:txBody>
      <dsp:txXfrm>
        <a:off x="3116040" y="3958695"/>
        <a:ext cx="1201760" cy="579444"/>
      </dsp:txXfrm>
    </dsp:sp>
    <dsp:sp modelId="{7F66772F-AC7B-4F2C-A015-7A876A9DE40B}">
      <dsp:nvSpPr>
        <dsp:cNvPr id="0" name=""/>
        <dsp:cNvSpPr/>
      </dsp:nvSpPr>
      <dsp:spPr>
        <a:xfrm rot="17700000">
          <a:off x="380510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8C45FD69-A1E0-47E1-B93B-5768CA67B008}">
      <dsp:nvSpPr>
        <dsp:cNvPr id="0" name=""/>
        <dsp:cNvSpPr/>
      </dsp:nvSpPr>
      <dsp:spPr>
        <a:xfrm>
          <a:off x="4403932" y="3037319"/>
          <a:ext cx="580081" cy="580081"/>
        </a:xfrm>
        <a:prstGeom prst="ellipse">
          <a:avLst/>
        </a:prstGeom>
        <a:solidFill>
          <a:schemeClr val="accent2">
            <a:hueOff val="1755570"/>
            <a:satOff val="-2190"/>
            <a:lumOff val="5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D5368C-E275-4413-A7BE-86183E6608EF}">
      <dsp:nvSpPr>
        <dsp:cNvPr id="0" name=""/>
        <dsp:cNvSpPr/>
      </dsp:nvSpPr>
      <dsp:spPr>
        <a:xfrm rot="17700000">
          <a:off x="3796460"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88950">
            <a:lnSpc>
              <a:spcPct val="90000"/>
            </a:lnSpc>
            <a:spcBef>
              <a:spcPct val="0"/>
            </a:spcBef>
            <a:spcAft>
              <a:spcPct val="35000"/>
            </a:spcAft>
          </a:pPr>
          <a:r>
            <a:rPr lang="en-US" sz="1100" b="1" kern="1200" dirty="0" smtClean="0"/>
            <a:t>MAY</a:t>
          </a:r>
          <a:r>
            <a:rPr lang="en-US" sz="1100" kern="1200" dirty="0" smtClean="0"/>
            <a:t> – Selmet petitions DEQ to delist waste</a:t>
          </a:r>
          <a:endParaRPr lang="en-US" sz="1100" kern="1200" dirty="0"/>
        </a:p>
      </dsp:txBody>
      <dsp:txXfrm>
        <a:off x="3796460" y="3967673"/>
        <a:ext cx="1201760" cy="579444"/>
      </dsp:txXfrm>
    </dsp:sp>
    <dsp:sp modelId="{2F4CD6DA-9C4F-460B-BB06-D68144A9CA1D}">
      <dsp:nvSpPr>
        <dsp:cNvPr id="0" name=""/>
        <dsp:cNvSpPr/>
      </dsp:nvSpPr>
      <dsp:spPr>
        <a:xfrm rot="17700000">
          <a:off x="446927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56331E89-A689-4AA4-8A0D-DBAEC4595650}">
      <dsp:nvSpPr>
        <dsp:cNvPr id="0" name=""/>
        <dsp:cNvSpPr/>
      </dsp:nvSpPr>
      <dsp:spPr>
        <a:xfrm>
          <a:off x="5068102" y="3037319"/>
          <a:ext cx="580081" cy="580081"/>
        </a:xfrm>
        <a:prstGeom prst="ellipse">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F4B489-00B2-41C4-BB62-885254279BD9}">
      <dsp:nvSpPr>
        <dsp:cNvPr id="0" name=""/>
        <dsp:cNvSpPr/>
      </dsp:nvSpPr>
      <dsp:spPr>
        <a:xfrm rot="17700000">
          <a:off x="4455754"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JUNE – AUGUST </a:t>
          </a:r>
          <a:r>
            <a:rPr lang="en-US" sz="1300" kern="1200" dirty="0" smtClean="0"/>
            <a:t>– DEQ reviews petition</a:t>
          </a:r>
          <a:endParaRPr lang="en-US" sz="1300" kern="1200" dirty="0"/>
        </a:p>
      </dsp:txBody>
      <dsp:txXfrm>
        <a:off x="4455754" y="3967673"/>
        <a:ext cx="1201760" cy="579444"/>
      </dsp:txXfrm>
    </dsp:sp>
    <dsp:sp modelId="{2E7BE3B0-D507-4375-97CA-76361D167A5B}">
      <dsp:nvSpPr>
        <dsp:cNvPr id="0" name=""/>
        <dsp:cNvSpPr/>
      </dsp:nvSpPr>
      <dsp:spPr>
        <a:xfrm rot="17700000">
          <a:off x="513344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001DB7DB-5B9F-43EE-8D3F-A2200CF4988F}">
      <dsp:nvSpPr>
        <dsp:cNvPr id="0" name=""/>
        <dsp:cNvSpPr/>
      </dsp:nvSpPr>
      <dsp:spPr>
        <a:xfrm>
          <a:off x="5732272" y="3037319"/>
          <a:ext cx="580081" cy="580081"/>
        </a:xfrm>
        <a:prstGeom prst="ellipse">
          <a:avLst/>
        </a:prstGeom>
        <a:solidFill>
          <a:schemeClr val="accent2">
            <a:hueOff val="2925949"/>
            <a:satOff val="-3649"/>
            <a:lumOff val="8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A2FA7-423E-4629-BE3C-9953E2EF5FF9}">
      <dsp:nvSpPr>
        <dsp:cNvPr id="0" name=""/>
        <dsp:cNvSpPr/>
      </dsp:nvSpPr>
      <dsp:spPr>
        <a:xfrm rot="17700000">
          <a:off x="5045245"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AUG 15 </a:t>
          </a:r>
          <a:r>
            <a:rPr lang="en-US" sz="1300" kern="1200" dirty="0" smtClean="0"/>
            <a:t>– Public notice</a:t>
          </a:r>
          <a:endParaRPr lang="en-US" sz="1300" kern="1200" dirty="0"/>
        </a:p>
      </dsp:txBody>
      <dsp:txXfrm>
        <a:off x="5045245" y="3967673"/>
        <a:ext cx="1201760" cy="579444"/>
      </dsp:txXfrm>
    </dsp:sp>
    <dsp:sp modelId="{D5023BC2-A3BC-4935-8C0D-D59ABCF25BE6}">
      <dsp:nvSpPr>
        <dsp:cNvPr id="0" name=""/>
        <dsp:cNvSpPr/>
      </dsp:nvSpPr>
      <dsp:spPr>
        <a:xfrm rot="17700000">
          <a:off x="579761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6C8AC5A7-2A31-41EA-9E16-D5E6C096BAFE}">
      <dsp:nvSpPr>
        <dsp:cNvPr id="0" name=""/>
        <dsp:cNvSpPr/>
      </dsp:nvSpPr>
      <dsp:spPr>
        <a:xfrm>
          <a:off x="6396442" y="3037319"/>
          <a:ext cx="580081" cy="580081"/>
        </a:xfrm>
        <a:prstGeom prst="ellipse">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AED05-FC21-448D-B871-D240BED17DE3}">
      <dsp:nvSpPr>
        <dsp:cNvPr id="0" name=""/>
        <dsp:cNvSpPr/>
      </dsp:nvSpPr>
      <dsp:spPr>
        <a:xfrm rot="17700000">
          <a:off x="570941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17 </a:t>
          </a:r>
          <a:r>
            <a:rPr lang="en-US" sz="1300" kern="1200" dirty="0" smtClean="0"/>
            <a:t>– Public hearing</a:t>
          </a:r>
          <a:endParaRPr lang="en-US" sz="1300" kern="1200" dirty="0"/>
        </a:p>
      </dsp:txBody>
      <dsp:txXfrm>
        <a:off x="5709415" y="3844701"/>
        <a:ext cx="1201760" cy="579444"/>
      </dsp:txXfrm>
    </dsp:sp>
    <dsp:sp modelId="{CA6BCF28-02E1-440B-A3CB-638161C62AE9}">
      <dsp:nvSpPr>
        <dsp:cNvPr id="0" name=""/>
        <dsp:cNvSpPr/>
      </dsp:nvSpPr>
      <dsp:spPr>
        <a:xfrm rot="17700000">
          <a:off x="646178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3347B2EE-732D-44FF-969A-277DF305E548}">
      <dsp:nvSpPr>
        <dsp:cNvPr id="0" name=""/>
        <dsp:cNvSpPr/>
      </dsp:nvSpPr>
      <dsp:spPr>
        <a:xfrm>
          <a:off x="7060612" y="3037319"/>
          <a:ext cx="580081" cy="580081"/>
        </a:xfrm>
        <a:prstGeom prst="ellipse">
          <a:avLst/>
        </a:prstGeom>
        <a:solidFill>
          <a:schemeClr val="accent2">
            <a:hueOff val="4096329"/>
            <a:satOff val="-5109"/>
            <a:lumOff val="12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C2174-D077-403C-B5F0-1055C6449D8F}">
      <dsp:nvSpPr>
        <dsp:cNvPr id="0" name=""/>
        <dsp:cNvSpPr/>
      </dsp:nvSpPr>
      <dsp:spPr>
        <a:xfrm rot="17700000">
          <a:off x="6373585" y="3844701"/>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3020" bIns="0" numCol="1" spcCol="1270" anchor="ctr" anchorCtr="0">
          <a:noAutofit/>
        </a:bodyPr>
        <a:lstStyle/>
        <a:p>
          <a:pPr lvl="0" algn="r" defTabSz="577850">
            <a:lnSpc>
              <a:spcPct val="90000"/>
            </a:lnSpc>
            <a:spcBef>
              <a:spcPct val="0"/>
            </a:spcBef>
            <a:spcAft>
              <a:spcPct val="35000"/>
            </a:spcAft>
          </a:pPr>
          <a:r>
            <a:rPr lang="en-US" sz="1300" b="1" kern="1200" dirty="0" smtClean="0"/>
            <a:t>SEPT 21 </a:t>
          </a:r>
          <a:r>
            <a:rPr lang="en-US" sz="1300" kern="1200" dirty="0" smtClean="0"/>
            <a:t>– Public comment period closes</a:t>
          </a:r>
          <a:endParaRPr lang="en-US" sz="1300" kern="1200" dirty="0"/>
        </a:p>
      </dsp:txBody>
      <dsp:txXfrm>
        <a:off x="6373585" y="3844701"/>
        <a:ext cx="1201760" cy="579444"/>
      </dsp:txXfrm>
    </dsp:sp>
    <dsp:sp modelId="{81162B80-C91A-4B0D-839C-2C0A5799DAD6}">
      <dsp:nvSpPr>
        <dsp:cNvPr id="0" name=""/>
        <dsp:cNvSpPr/>
      </dsp:nvSpPr>
      <dsp:spPr>
        <a:xfrm rot="17700000">
          <a:off x="712595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 modelId="{C2A3A948-761A-4521-8013-DFDF1D3AE2E4}">
      <dsp:nvSpPr>
        <dsp:cNvPr id="0" name=""/>
        <dsp:cNvSpPr/>
      </dsp:nvSpPr>
      <dsp:spPr>
        <a:xfrm>
          <a:off x="7718099" y="3036907"/>
          <a:ext cx="580081" cy="580081"/>
        </a:xfrm>
        <a:prstGeom prst="ellips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46E30A-818D-44B0-BE9B-917A756776C7}">
      <dsp:nvSpPr>
        <dsp:cNvPr id="0" name=""/>
        <dsp:cNvSpPr/>
      </dsp:nvSpPr>
      <dsp:spPr>
        <a:xfrm rot="17700000">
          <a:off x="7213641" y="3967673"/>
          <a:ext cx="1201760" cy="579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7940" bIns="0" numCol="1" spcCol="1270" anchor="ctr" anchorCtr="0">
          <a:noAutofit/>
        </a:bodyPr>
        <a:lstStyle/>
        <a:p>
          <a:pPr lvl="0" algn="r" defTabSz="466725">
            <a:lnSpc>
              <a:spcPct val="90000"/>
            </a:lnSpc>
            <a:spcBef>
              <a:spcPct val="0"/>
            </a:spcBef>
            <a:spcAft>
              <a:spcPct val="35000"/>
            </a:spcAft>
          </a:pPr>
          <a:r>
            <a:rPr lang="en-US" sz="1050" b="1" kern="1200" dirty="0" smtClean="0"/>
            <a:t>NOV 15-16 </a:t>
          </a:r>
          <a:r>
            <a:rPr lang="en-US" sz="1050" kern="1200" dirty="0" smtClean="0"/>
            <a:t>– Environmental Quality Commission Reviews and Votes</a:t>
          </a:r>
          <a:endParaRPr lang="en-US" sz="1050" kern="1200" dirty="0"/>
        </a:p>
      </dsp:txBody>
      <dsp:txXfrm>
        <a:off x="7213641" y="3967673"/>
        <a:ext cx="1201760" cy="579444"/>
      </dsp:txXfrm>
    </dsp:sp>
    <dsp:sp modelId="{F7AA5C80-9AC3-418D-9530-04BC7BE97B0F}">
      <dsp:nvSpPr>
        <dsp:cNvPr id="0" name=""/>
        <dsp:cNvSpPr/>
      </dsp:nvSpPr>
      <dsp:spPr>
        <a:xfrm rot="17700000">
          <a:off x="7790129" y="2230575"/>
          <a:ext cx="1201760" cy="579444"/>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10/31/2018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ZW" dirty="0" smtClean="0"/>
              <a:t>Commissioners,</a:t>
            </a:r>
            <a:r>
              <a:rPr lang="en-ZW" baseline="0" dirty="0" smtClean="0"/>
              <a:t> thank you for the opportunity to present the proposed Selmet, Inc., hazardous waste delisting rulemaking for your consideration.</a:t>
            </a:r>
          </a:p>
          <a:p>
            <a:endParaRPr lang="en-ZW" baseline="0" dirty="0" smtClean="0"/>
          </a:p>
          <a:p>
            <a:pPr marL="174708" indent="-174708">
              <a:buFont typeface="Arial" panose="020B0604020202020204" pitchFamily="34" charset="0"/>
              <a:buChar char="•"/>
            </a:pPr>
            <a:r>
              <a:rPr lang="en-ZW" baseline="0" dirty="0" smtClean="0"/>
              <a:t>Before we dive into the presentation, we want to note that the proposed rule that we are here to discuss today is the first proposed delisting in Oregon; however, US EPA has  successfully completed this process in other parts of the country. </a:t>
            </a:r>
          </a:p>
          <a:p>
            <a:pPr marL="0" indent="0">
              <a:buFont typeface="Arial" panose="020B0604020202020204" pitchFamily="34" charset="0"/>
              <a:buNone/>
            </a:pPr>
            <a:endParaRPr lang="en-ZW" baseline="0" dirty="0" smtClean="0"/>
          </a:p>
          <a:p>
            <a:pPr marL="174708" indent="-174708">
              <a:buFont typeface="Arial" panose="020B0604020202020204" pitchFamily="34" charset="0"/>
              <a:buChar char="•"/>
            </a:pPr>
            <a:endParaRPr lang="en-ZW"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015472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endParaRPr lang="en-US" b="0" baseline="0" dirty="0" smtClean="0"/>
          </a:p>
          <a:p>
            <a:pPr marL="178027" marR="0" lvl="0" indent="-178027" algn="l" defTabSz="94947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 goal of the delisting process is,</a:t>
            </a:r>
            <a:r>
              <a:rPr lang="en-US" b="0" baseline="0" dirty="0" smtClean="0"/>
              <a:t> by submitting the petition, for Selmet to demonstrate that their chemical etching and milling current does not contain the constituents for which the EPA originally listed the waste in concentrations above appropriate risk-based standards designed to protect human health and the environment. Selmet must also demonstrate that the waste is not characteristic of a hazardous waste – meaning it’s not ignitable, corrosive, reactive or toxic. </a:t>
            </a:r>
          </a:p>
          <a:p>
            <a:pPr marL="178027" indent="-178027" defTabSz="949478">
              <a:buFont typeface="Arial" panose="020B0604020202020204" pitchFamily="34" charset="0"/>
              <a:buChar char="•"/>
              <a:defRPr/>
            </a:pPr>
            <a:r>
              <a:rPr lang="en-US" b="0" baseline="0" dirty="0" smtClean="0"/>
              <a:t>After </a:t>
            </a:r>
            <a:r>
              <a:rPr lang="en-US" b="0" baseline="0" dirty="0" smtClean="0"/>
              <a:t>closely consulting with </a:t>
            </a:r>
            <a:r>
              <a:rPr lang="en-US" b="0" baseline="0" dirty="0" smtClean="0"/>
              <a:t>DEQ team, </a:t>
            </a:r>
            <a:r>
              <a:rPr lang="en-US" b="0" baseline="0" dirty="0" smtClean="0"/>
              <a:t>Selmet developed a waste sampling and analysis plan to review all of the materials used in the company’s current chemical etching and milling </a:t>
            </a:r>
            <a:r>
              <a:rPr lang="en-US" b="0" baseline="0" dirty="0" smtClean="0"/>
              <a:t>process.</a:t>
            </a:r>
          </a:p>
          <a:p>
            <a:pPr marL="178027" indent="-178027" defTabSz="949478">
              <a:buFont typeface="Arial" panose="020B0604020202020204" pitchFamily="34" charset="0"/>
              <a:buChar char="•"/>
              <a:defRPr/>
            </a:pPr>
            <a:endParaRPr lang="en-US" baseline="0" dirty="0" smtClean="0"/>
          </a:p>
          <a:p>
            <a:pPr marL="178027" indent="-178027">
              <a:buFont typeface="Arial" panose="020B0604020202020204" pitchFamily="34" charset="0"/>
              <a:buChar char="•"/>
            </a:pPr>
            <a:r>
              <a:rPr lang="en-US" baseline="0" dirty="0" smtClean="0"/>
              <a:t>For the current process sludge, Selmet </a:t>
            </a:r>
            <a:r>
              <a:rPr lang="en-US" baseline="0" dirty="0" smtClean="0"/>
              <a:t>conducted four sampling events.  </a:t>
            </a:r>
            <a:r>
              <a:rPr lang="en-US" baseline="0" dirty="0" smtClean="0"/>
              <a:t>Sampling times were spaced approximately 2 weeks apart to represent the range of titanium alloys processed at Selmet and find any possible variations in waste</a:t>
            </a:r>
            <a:r>
              <a:rPr lang="en-US" baseline="0" dirty="0" smtClean="0"/>
              <a:t>. For each event, 5 aliquots of filter cake were collected from a random grid and homogenized for one composite sample to be analyzed.</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1036924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dirty="0" smtClean="0"/>
              <a:t>Based on review of Selmet’s processes, DEQ and Selmet came up with a list of hazardous waste to look for and measure. This includes the contaminants for which the F006 listing was designed (Cadmium, Chromium 6, Cyanides, and Fluorides) and any other potentially toxic parameters that may be present in the wastes</a:t>
            </a:r>
            <a:r>
              <a:rPr lang="en-US" b="0" baseline="0" dirty="0" smtClean="0"/>
              <a:t>.</a:t>
            </a:r>
          </a:p>
          <a:p>
            <a:endParaRPr lang="en-US" b="0" baseline="0" dirty="0" smtClean="0"/>
          </a:p>
          <a:p>
            <a:pPr marL="178027" indent="-178027">
              <a:buFont typeface="Arial" panose="020B0604020202020204" pitchFamily="34" charset="0"/>
              <a:buChar char="•"/>
            </a:pPr>
            <a:r>
              <a:rPr lang="en-US" b="0" baseline="0" dirty="0" smtClean="0"/>
              <a:t>All of </a:t>
            </a:r>
            <a:r>
              <a:rPr lang="en-US" b="0" baseline="0" dirty="0" err="1" smtClean="0"/>
              <a:t>Selmet’s</a:t>
            </a:r>
            <a:r>
              <a:rPr lang="en-US" b="0" baseline="0" dirty="0" smtClean="0"/>
              <a:t> samples that were collected and analyzed were sent to Independent Labs that are certified by the Oregon Environmental Laboratory Accreditation Program. Laboratory reporting limits were all below appropriate screening levels.</a:t>
            </a:r>
          </a:p>
          <a:p>
            <a:endParaRPr lang="en-US" b="0" baseline="0" dirty="0" smtClean="0"/>
          </a:p>
          <a:p>
            <a:endParaRPr lang="en-US" dirty="0" smtClean="0"/>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11</a:t>
            </a:fld>
            <a:endParaRPr lang="en-US"/>
          </a:p>
        </p:txBody>
      </p:sp>
    </p:spTree>
    <p:extLst>
      <p:ext uri="{BB962C8B-B14F-4D97-AF65-F5344CB8AC3E}">
        <p14:creationId xmlns:p14="http://schemas.microsoft.com/office/powerpoint/2010/main" val="219635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b="0" baseline="0" dirty="0" smtClean="0"/>
              <a:t>Waste treatment was conducted in the evaporation pond from the early 1970s until 2017.</a:t>
            </a:r>
          </a:p>
          <a:p>
            <a:pPr marL="178027" indent="-178027" defTabSz="949478">
              <a:buFont typeface="Arial" panose="020B0604020202020204" pitchFamily="34" charset="0"/>
              <a:buChar char="•"/>
              <a:defRPr/>
            </a:pPr>
            <a:r>
              <a:rPr lang="en-US" baseline="0" dirty="0" smtClean="0"/>
              <a:t>For </a:t>
            </a:r>
            <a:r>
              <a:rPr lang="en-US" baseline="0" dirty="0" smtClean="0"/>
              <a:t>the evaporation pond, each sample was a combination of sediment cores from the surface to the base of the pond. To choose sampling locations, Selmet created a grid that was divided into 4 areas and selected 3 random locations within each grid to provide a representative sample of the whole pond</a:t>
            </a:r>
            <a:r>
              <a:rPr lang="en-US" baseline="0" dirty="0" smtClean="0"/>
              <a:t>.</a:t>
            </a:r>
          </a:p>
          <a:p>
            <a:pPr marL="178027" indent="-178027" defTabSz="949478">
              <a:buFont typeface="Arial" panose="020B0604020202020204" pitchFamily="34" charset="0"/>
              <a:buChar char="•"/>
              <a:defRPr/>
            </a:pPr>
            <a:r>
              <a:rPr lang="en-US" baseline="0" dirty="0" smtClean="0"/>
              <a:t>Like the filter cake, these samples from each area were homogenized and put into appropriate laboratory containers and sent to certified labs with appropriate reporting limits.</a:t>
            </a:r>
          </a:p>
          <a:p>
            <a:pPr marL="178027" indent="-178027" defTabSz="949478">
              <a:buFont typeface="Arial" panose="020B0604020202020204" pitchFamily="34" charset="0"/>
              <a:buChar char="•"/>
              <a:defRPr/>
            </a:pPr>
            <a:endParaRPr lang="en-US" baseline="0" dirty="0" smtClean="0"/>
          </a:p>
          <a:p>
            <a:endParaRPr lang="en-US" b="0" baseline="0" dirty="0" smtClean="0"/>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5391752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b="0" baseline="0" dirty="0" smtClean="0"/>
              <a:t>Based on historical variations in what was used at Selmet, and possible unknown past activities, we chose a longer list of substances to look for in the evaporation pond.</a:t>
            </a:r>
          </a:p>
        </p:txBody>
      </p:sp>
      <p:sp>
        <p:nvSpPr>
          <p:cNvPr id="4" name="Slide Number Placeholder 3"/>
          <p:cNvSpPr>
            <a:spLocks noGrp="1"/>
          </p:cNvSpPr>
          <p:nvPr>
            <p:ph type="sldNum" sz="quarter" idx="10"/>
          </p:nvPr>
        </p:nvSpPr>
        <p:spPr/>
        <p:txBody>
          <a:bodyPr/>
          <a:lstStyle/>
          <a:p>
            <a:fld id="{783981EC-B6E6-4B85-93C1-B50A6F43896D}" type="slidenum">
              <a:rPr lang="en-US" smtClean="0"/>
              <a:t>13</a:t>
            </a:fld>
            <a:endParaRPr lang="en-US"/>
          </a:p>
        </p:txBody>
      </p:sp>
    </p:spTree>
    <p:extLst>
      <p:ext uri="{BB962C8B-B14F-4D97-AF65-F5344CB8AC3E}">
        <p14:creationId xmlns:p14="http://schemas.microsoft.com/office/powerpoint/2010/main" val="4112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baseline="0" dirty="0" smtClean="0"/>
              <a:t>As I just described, we have two waste streams for which Selmet is requesting delisting, and an assortment of chemicals which we had them analyze from each waste stream.</a:t>
            </a:r>
          </a:p>
          <a:p>
            <a:pPr marL="174708" indent="-174708">
              <a:buFont typeface="Arial" panose="020B0604020202020204" pitchFamily="34" charset="0"/>
              <a:buChar char="•"/>
            </a:pPr>
            <a:r>
              <a:rPr lang="en-US" baseline="0" dirty="0" smtClean="0"/>
              <a:t>I’d like to take you through a simplified example of our risk screening process.</a:t>
            </a:r>
            <a:endParaRPr lang="en-US" baseline="0" dirty="0" smtClean="0"/>
          </a:p>
          <a:p>
            <a:endParaRPr lang="en-US" baseline="0" dirty="0" smtClean="0"/>
          </a:p>
          <a:p>
            <a:pPr marL="174708" indent="-174708">
              <a:buFont typeface="Arial" panose="020B0604020202020204" pitchFamily="34" charset="0"/>
              <a:buChar char="•"/>
            </a:pPr>
            <a:r>
              <a:rPr lang="en-US" baseline="0" dirty="0" smtClean="0"/>
              <a:t>Sample results are shown on this histogram: </a:t>
            </a:r>
            <a:endParaRPr lang="en-US" baseline="0" dirty="0" smtClean="0"/>
          </a:p>
          <a:p>
            <a:pPr marL="631908" lvl="1" indent="-174708">
              <a:buFont typeface="Arial" panose="020B0604020202020204" pitchFamily="34" charset="0"/>
              <a:buChar char="•"/>
            </a:pPr>
            <a:r>
              <a:rPr lang="en-US" baseline="0" dirty="0" smtClean="0"/>
              <a:t>Samples 1-4 are what I described in the last two slides.</a:t>
            </a:r>
          </a:p>
          <a:p>
            <a:pPr marL="631908" lvl="1" indent="-174708">
              <a:buFont typeface="Arial" panose="020B0604020202020204" pitchFamily="34" charset="0"/>
              <a:buChar char="•"/>
            </a:pPr>
            <a:r>
              <a:rPr lang="en-US" baseline="0" dirty="0" smtClean="0"/>
              <a:t>In order to decide whether or not to recommend that you approve this delisting, we compare that data to several screening resources.</a:t>
            </a:r>
          </a:p>
          <a:p>
            <a:pPr marL="631908" lvl="1" indent="-174708">
              <a:buFont typeface="Arial" panose="020B0604020202020204" pitchFamily="34" charset="0"/>
              <a:buChar char="•"/>
            </a:pPr>
            <a:r>
              <a:rPr lang="en-US" baseline="0" dirty="0" smtClean="0"/>
              <a:t>EPA’s Delisting model, which assumes that there will be some leaching in the landfill, and goes through all appropriate risk screening criteria for where it might end up and uses whatever turns out to be the most cautious (i.e., drinking water, ecological exposure…). This model takes into consideration not just concentration, but also the volume of waste that will be disposed. </a:t>
            </a:r>
          </a:p>
          <a:p>
            <a:pPr marL="1089108" lvl="2" indent="-174708">
              <a:buFont typeface="Arial" panose="020B0604020202020204" pitchFamily="34" charset="0"/>
              <a:buChar char="•"/>
            </a:pPr>
            <a:r>
              <a:rPr lang="en-US" baseline="0" dirty="0" smtClean="0"/>
              <a:t>This program allows differing risk tolerance, and we used one-in-a-million cancer risk for carcinogens and a hazard index of 1 for non-carcinogens.</a:t>
            </a:r>
            <a:endParaRPr lang="en-US" baseline="0" dirty="0" smtClean="0"/>
          </a:p>
          <a:p>
            <a:pPr marL="640594" lvl="1" indent="-174708">
              <a:buFont typeface="Arial" panose="020B0604020202020204" pitchFamily="34" charset="0"/>
              <a:buChar char="•"/>
            </a:pPr>
            <a:r>
              <a:rPr lang="en-US" dirty="0" smtClean="0"/>
              <a:t>Samples </a:t>
            </a:r>
            <a:r>
              <a:rPr lang="en-US" dirty="0" smtClean="0"/>
              <a:t>are also screened against characteristic hazardous waste concentrations</a:t>
            </a:r>
            <a:r>
              <a:rPr lang="en-US" dirty="0" smtClean="0"/>
              <a:t>. This</a:t>
            </a:r>
            <a:r>
              <a:rPr lang="en-US" baseline="0" dirty="0" smtClean="0"/>
              <a:t> is a bit crude in the diagram, but if the totals exceeded this concentration we would run leaching experiments. We don’t want concentrations that leach too much going into our regular municipal landfills.</a:t>
            </a:r>
            <a:endParaRPr lang="en-US" dirty="0" smtClean="0"/>
          </a:p>
          <a:p>
            <a:pPr marL="640594" lvl="1" indent="-174708">
              <a:buFont typeface="Arial" panose="020B0604020202020204" pitchFamily="34" charset="0"/>
              <a:buChar char="•"/>
            </a:pPr>
            <a:r>
              <a:rPr lang="en-US" baseline="0" dirty="0" smtClean="0"/>
              <a:t>We also screened the results against what our cleanup program would consider acceptable for exposure to a construction worker, there are no default exposure assumptions for a landfill worker but we believe this is appropriate.</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r>
              <a:rPr lang="en-US" baseline="0" dirty="0" smtClean="0"/>
              <a:t>So, we do this exercise for all of the analyzed constituents and both waste streams. And found no problems.</a:t>
            </a:r>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14</a:t>
            </a:fld>
            <a:endParaRPr lang="en-US"/>
          </a:p>
        </p:txBody>
      </p:sp>
    </p:spTree>
    <p:extLst>
      <p:ext uri="{BB962C8B-B14F-4D97-AF65-F5344CB8AC3E}">
        <p14:creationId xmlns:p14="http://schemas.microsoft.com/office/powerpoint/2010/main" val="1162027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a:t>
            </a:r>
            <a:r>
              <a:rPr lang="en-US" baseline="0" dirty="0" smtClean="0"/>
              <a:t>We are satisfied </a:t>
            </a:r>
            <a:r>
              <a:rPr lang="en-US" baseline="0" dirty="0" smtClean="0"/>
              <a:t>that Selmet has demonstrated that their chemical etching and milling sludge from both the current process and the evaporation pond meets the criteria for a hazardous waste delisting and can be safely disposed of in a non-hazardous landfill:</a:t>
            </a:r>
          </a:p>
          <a:p>
            <a:pPr marL="643914" lvl="1" indent="-178027">
              <a:buFont typeface="Arial" panose="020B0604020202020204" pitchFamily="34" charset="0"/>
              <a:buChar char="•"/>
            </a:pPr>
            <a:r>
              <a:rPr lang="en-US" dirty="0" smtClean="0"/>
              <a:t>Sample results are compared to EPA’s Delisting Risk Assessment Software</a:t>
            </a:r>
            <a:r>
              <a:rPr lang="en-US" baseline="0" dirty="0" smtClean="0"/>
              <a:t> - </a:t>
            </a:r>
            <a:r>
              <a:rPr lang="en-US" dirty="0" smtClean="0"/>
              <a:t>DRAS evaluates a range of potential exposure scenarios for leaching from a landfill to human or ecological receptors</a:t>
            </a:r>
          </a:p>
          <a:p>
            <a:pPr marL="643914" lvl="1" indent="-178027">
              <a:buFont typeface="Arial" panose="020B0604020202020204" pitchFamily="34" charset="0"/>
              <a:buChar char="•"/>
            </a:pPr>
            <a:r>
              <a:rPr lang="en-US" dirty="0" smtClean="0"/>
              <a:t>Samples are also screened against characteristic hazardous waste concentrations</a:t>
            </a:r>
          </a:p>
          <a:p>
            <a:pPr marL="643914" lvl="1" indent="-178027">
              <a:buFont typeface="Arial" panose="020B0604020202020204" pitchFamily="34" charset="0"/>
              <a:buChar char="•"/>
            </a:pPr>
            <a:r>
              <a:rPr lang="en-US" baseline="0" dirty="0" smtClean="0"/>
              <a:t>DEQ ultimately found that Selmet demonstrated that there are no unacceptable risks to human health or the environment in a scenario where Selmet disposes of their electroplating waste in a permitted, lined non-hazardous landfill. </a:t>
            </a:r>
            <a:endParaRPr lang="en-US" dirty="0" smtClean="0"/>
          </a:p>
          <a:p>
            <a:endParaRPr lang="en-US" baseline="0" dirty="0" smtClean="0"/>
          </a:p>
          <a:p>
            <a:r>
              <a:rPr lang="en-US" baseline="0" dirty="0" smtClean="0"/>
              <a:t>Eileen and Dan, please look, I wrote this quickly-Seth</a:t>
            </a: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15</a:t>
            </a:fld>
            <a:endParaRPr lang="en-US"/>
          </a:p>
        </p:txBody>
      </p:sp>
    </p:spTree>
    <p:extLst>
      <p:ext uri="{BB962C8B-B14F-4D97-AF65-F5344CB8AC3E}">
        <p14:creationId xmlns:p14="http://schemas.microsoft.com/office/powerpoint/2010/main" val="895482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endParaRPr lang="en-US" dirty="0" smtClean="0"/>
          </a:p>
          <a:p>
            <a:pPr marL="178027" indent="-178027">
              <a:buFont typeface="Arial" panose="020B0604020202020204" pitchFamily="34" charset="0"/>
              <a:buChar char="•"/>
            </a:pPr>
            <a:r>
              <a:rPr lang="en-US" dirty="0" smtClean="0"/>
              <a:t>As a result of the sampling and analysis</a:t>
            </a:r>
            <a:r>
              <a:rPr lang="en-US" baseline="0" dirty="0" smtClean="0"/>
              <a:t> that was conducted in consultation with DEQ, DEQ is satisfied that Selmet’s chemical etching and milling sludge from both the current process and the evaporation pond meets the criteria for a hazardous waste delisting and can be safely disposed of in a non-hazardous landfill.</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16</a:t>
            </a:fld>
            <a:endParaRPr lang="en-US"/>
          </a:p>
        </p:txBody>
      </p:sp>
    </p:spTree>
    <p:extLst>
      <p:ext uri="{BB962C8B-B14F-4D97-AF65-F5344CB8AC3E}">
        <p14:creationId xmlns:p14="http://schemas.microsoft.com/office/powerpoint/2010/main" val="938245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ditch this</a:t>
            </a:r>
            <a:r>
              <a:rPr lang="en-US" baseline="0" dirty="0" smtClean="0"/>
              <a:t> slide?</a:t>
            </a:r>
          </a:p>
          <a:p>
            <a:r>
              <a:rPr lang="en-US" baseline="0" dirty="0" smtClean="0"/>
              <a:t>They are technically our bosses, this seems more needed for </a:t>
            </a:r>
            <a:r>
              <a:rPr lang="en-US" baseline="0" smtClean="0"/>
              <a:t>the public.</a:t>
            </a:r>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233941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a:t>
            </a:fld>
            <a:endParaRPr lang="en-US"/>
          </a:p>
        </p:txBody>
      </p:sp>
    </p:spTree>
    <p:extLst>
      <p:ext uri="{BB962C8B-B14F-4D97-AF65-F5344CB8AC3E}">
        <p14:creationId xmlns:p14="http://schemas.microsoft.com/office/powerpoint/2010/main" val="3446895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We know that</a:t>
            </a:r>
            <a:r>
              <a:rPr lang="en-US" baseline="0" dirty="0" smtClean="0"/>
              <a:t> it’s not common for DEQ’s </a:t>
            </a:r>
            <a:r>
              <a:rPr lang="en-US" strike="noStrike" baseline="0" dirty="0" smtClean="0"/>
              <a:t>Hazardous Waste p</a:t>
            </a:r>
            <a:r>
              <a:rPr lang="en-US" baseline="0" dirty="0" smtClean="0"/>
              <a:t>rogram to bring proposed rulemakings for the EQC’s consideration, so before we get into the nuances of the delisting, we will briefly describe our hazardous waste work for context. </a:t>
            </a:r>
          </a:p>
          <a:p>
            <a:endParaRPr lang="en-US" baseline="0" dirty="0" smtClean="0"/>
          </a:p>
          <a:p>
            <a:pPr marL="174708" indent="-174708">
              <a:buFont typeface="Arial" panose="020B0604020202020204" pitchFamily="34" charset="0"/>
              <a:buChar char="•"/>
            </a:pPr>
            <a:r>
              <a:rPr lang="en-US" baseline="0" dirty="0" smtClean="0"/>
              <a:t>Like DEQ’s other programs, the Hazardous Waste program strives to maintain balance between regulatory compliance, enforcement and education to ensure that hazardous waste in Oregon is safely managed.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a:t>
            </a:fld>
            <a:endParaRPr lang="en-US"/>
          </a:p>
        </p:txBody>
      </p:sp>
    </p:spTree>
    <p:extLst>
      <p:ext uri="{BB962C8B-B14F-4D97-AF65-F5344CB8AC3E}">
        <p14:creationId xmlns:p14="http://schemas.microsoft.com/office/powerpoint/2010/main" val="410213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In 1976 Congress passed the Resource Conservation</a:t>
            </a:r>
            <a:r>
              <a:rPr lang="en-US" baseline="0" dirty="0" smtClean="0"/>
              <a:t> and Recovery Act to address increasing problems that the nation faced from our growing volume of municipal and industrial waste. The act, which is more commonly known as RCRA is our nation’s primary law governing the disposal of solid and hazardous waste.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statute introduced the concept of “authorized state programs” in which states would develop programs and then apply to EPA for program authorization that would allow individual states to operat</a:t>
            </a:r>
            <a:r>
              <a:rPr lang="en-US" baseline="0" dirty="0" smtClean="0">
                <a:solidFill>
                  <a:srgbClr val="FF0000"/>
                </a:solidFill>
              </a:rPr>
              <a:t>e </a:t>
            </a:r>
            <a:r>
              <a:rPr lang="en-US" baseline="0" dirty="0" smtClean="0"/>
              <a:t>RCRA programs in lieu of the federal government.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State authorization reflects Congress’ intent that hazardous waste programs be state-run, under state laws and rules that are at least equivalent to the federal program, with oversight from EPA.</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dirty="0" smtClean="0"/>
              <a:t>In 1986,</a:t>
            </a:r>
            <a:r>
              <a:rPr lang="en-US" baseline="0" dirty="0" smtClean="0"/>
              <a:t> Oregon received its final RCRA authorization, giving DEQ the authority to operate the state’s hazardous waste program.</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4</a:t>
            </a:fld>
            <a:endParaRPr lang="en-US"/>
          </a:p>
        </p:txBody>
      </p:sp>
    </p:spTree>
    <p:extLst>
      <p:ext uri="{BB962C8B-B14F-4D97-AF65-F5344CB8AC3E}">
        <p14:creationId xmlns:p14="http://schemas.microsoft.com/office/powerpoint/2010/main" val="139166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DEQ has 19 hazardous</a:t>
            </a:r>
            <a:r>
              <a:rPr lang="en-US" baseline="0" dirty="0" smtClean="0"/>
              <a:t> waste staff, located throughout the state, who work with about 500 small quantity and large quantity generators of hazardous waste. </a:t>
            </a:r>
          </a:p>
          <a:p>
            <a:endParaRPr lang="en-US" baseline="0" dirty="0" smtClean="0"/>
          </a:p>
          <a:p>
            <a:pPr marL="174708" indent="-174708">
              <a:buFont typeface="Arial" panose="020B0604020202020204" pitchFamily="34" charset="0"/>
              <a:buChar char="•"/>
            </a:pPr>
            <a:r>
              <a:rPr lang="en-US" baseline="0" dirty="0" smtClean="0"/>
              <a:t>DEQ;s hazardous waste staff:</a:t>
            </a:r>
          </a:p>
          <a:p>
            <a:pPr marL="640594" lvl="1" indent="-174708">
              <a:buFont typeface="Arial" panose="020B0604020202020204" pitchFamily="34" charset="0"/>
              <a:buChar char="•"/>
            </a:pPr>
            <a:r>
              <a:rPr lang="en-US" baseline="0" dirty="0" smtClean="0"/>
              <a:t>Conduct regular facility inspections, as well as compliance assistance and hazardous waste training;</a:t>
            </a:r>
          </a:p>
          <a:p>
            <a:pPr marL="640594" lvl="1" indent="-174708">
              <a:buFont typeface="Arial" panose="020B0604020202020204" pitchFamily="34" charset="0"/>
              <a:buChar char="•"/>
            </a:pPr>
            <a:r>
              <a:rPr lang="en-US" baseline="0" dirty="0" smtClean="0"/>
              <a:t>Issue formal penalty assessments and information warnings, as needed;</a:t>
            </a:r>
          </a:p>
          <a:p>
            <a:pPr marL="640594" lvl="1" indent="-174708">
              <a:buFont typeface="Arial" panose="020B0604020202020204" pitchFamily="34" charset="0"/>
              <a:buChar char="•"/>
            </a:pPr>
            <a:r>
              <a:rPr lang="en-US" baseline="0" dirty="0" smtClean="0"/>
              <a:t>Provide technical assistance site visits and regulatory trainings;</a:t>
            </a:r>
          </a:p>
          <a:p>
            <a:pPr marL="640594" lvl="1" indent="-174708">
              <a:buFont typeface="Arial" panose="020B0604020202020204" pitchFamily="34" charset="0"/>
              <a:buChar char="•"/>
            </a:pPr>
            <a:r>
              <a:rPr lang="en-US" baseline="0" dirty="0" smtClean="0"/>
              <a:t>Oversee permitting and corrective action sites for treatment, storage and disposal facilities; </a:t>
            </a:r>
          </a:p>
          <a:p>
            <a:pPr marL="640594" lvl="1" indent="-174708">
              <a:buFont typeface="Arial" panose="020B0604020202020204" pitchFamily="34" charset="0"/>
              <a:buChar char="•"/>
            </a:pPr>
            <a:r>
              <a:rPr lang="en-US" baseline="0" dirty="0" smtClean="0"/>
              <a:t>Identify and develop policy and rules; and </a:t>
            </a:r>
          </a:p>
          <a:p>
            <a:pPr marL="640594" lvl="1" indent="-174708">
              <a:buFont typeface="Arial" panose="020B0604020202020204" pitchFamily="34" charset="0"/>
              <a:buChar char="•"/>
            </a:pPr>
            <a:r>
              <a:rPr lang="en-US" baseline="0" dirty="0" smtClean="0"/>
              <a:t>Collect and report data to EPA.</a:t>
            </a:r>
          </a:p>
          <a:p>
            <a:pPr marL="465887" lvl="1"/>
            <a:endParaRPr lang="en-US" baseline="0" dirty="0" smtClean="0"/>
          </a:p>
          <a:p>
            <a:pPr marL="174708" indent="-174708">
              <a:buFont typeface="Arial" panose="020B0604020202020204" pitchFamily="34" charset="0"/>
              <a:buChar char="•"/>
            </a:pPr>
            <a:r>
              <a:rPr lang="en-US" baseline="0" dirty="0" smtClean="0"/>
              <a:t>In consultation with EPA and Oregon’s Department of Justice, two of DEQ’s hazardous waste inspectors with backgrounds in hydrology, cleanup and RCRA facility compliance, as well as one policy expert, worked with Selmet, Inc.– a facility based in Albany, OR– to sample and analyze the facility’s waste to determine whether the waste should continue to be managed as a hazardous waste, or if it met stringent and risk-based standards that would allow Selmet to manage</a:t>
            </a:r>
            <a:r>
              <a:rPr lang="en-US" strike="noStrike" baseline="0" dirty="0" smtClean="0"/>
              <a:t> it a</a:t>
            </a:r>
            <a:r>
              <a:rPr lang="en-US" baseline="0" dirty="0" smtClean="0"/>
              <a:t>s a non-hazardous waste.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Collectively, DEQ staff working on this project drew from many years of experience with hazardous waste issues in Oregon to work with stakeholders, including Selmet, </a:t>
            </a:r>
            <a:r>
              <a:rPr lang="en-US" baseline="0" dirty="0" err="1" smtClean="0"/>
              <a:t>Inc</a:t>
            </a:r>
            <a:r>
              <a:rPr lang="en-US" baseline="0" dirty="0" smtClean="0"/>
              <a:t>, US EPA, and the public during the delisting process. </a:t>
            </a:r>
          </a:p>
          <a:p>
            <a:pPr marL="465887" lvl="1"/>
            <a:endParaRPr lang="en-US" baseline="0" dirty="0" smtClean="0"/>
          </a:p>
          <a:p>
            <a:pPr marL="465887" lvl="1"/>
            <a:endParaRPr lang="en-US" baseline="0" dirty="0" smtClean="0"/>
          </a:p>
          <a:p>
            <a:pPr marL="640594" lvl="1" indent="-174708">
              <a:buFont typeface="Arial" panose="020B0604020202020204" pitchFamily="34" charset="0"/>
              <a:buChar char="•"/>
            </a:pPr>
            <a:endParaRPr lang="en-US" baseline="0" dirty="0" smtClean="0"/>
          </a:p>
          <a:p>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5</a:t>
            </a:fld>
            <a:endParaRPr lang="en-US"/>
          </a:p>
        </p:txBody>
      </p:sp>
    </p:spTree>
    <p:extLst>
      <p:ext uri="{BB962C8B-B14F-4D97-AF65-F5344CB8AC3E}">
        <p14:creationId xmlns:p14="http://schemas.microsoft.com/office/powerpoint/2010/main" val="186429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8027" indent="-178027">
              <a:buFont typeface="Arial" panose="020B0604020202020204" pitchFamily="34" charset="0"/>
              <a:buChar char="•"/>
            </a:pPr>
            <a:r>
              <a:rPr lang="en-US" dirty="0" smtClean="0"/>
              <a:t>Before we jump into the specifics of the delisting,</a:t>
            </a:r>
            <a:r>
              <a:rPr lang="en-US" baseline="0" dirty="0" smtClean="0"/>
              <a:t> we will  give an overview of some of the common terms you might encounter as we discuss our proposed rulemaking.</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RCRA defines hazardous waste as a solid waste (including liquid or gas) which may significantly contribute to an increase in mortality or in serious illness </a:t>
            </a:r>
            <a:r>
              <a:rPr lang="en-US" u="sng" baseline="0" dirty="0" smtClean="0"/>
              <a:t>OR</a:t>
            </a:r>
            <a:r>
              <a:rPr lang="en-US" baseline="0" dirty="0" smtClean="0"/>
              <a:t> pose a substantial hazard to human health or the environment when it’s improperly managed. </a:t>
            </a:r>
          </a:p>
          <a:p>
            <a:endParaRPr lang="en-US" baseline="0" dirty="0" smtClean="0"/>
          </a:p>
          <a:p>
            <a:pPr marL="178027" indent="-178027">
              <a:buFont typeface="Arial" panose="020B0604020202020204" pitchFamily="34" charset="0"/>
              <a:buChar char="•"/>
            </a:pPr>
            <a:r>
              <a:rPr lang="en-US" baseline="0" dirty="0" smtClean="0"/>
              <a:t>This definition of hazardous waste can be found in the United States Code of Federal Regulations (40 CFR 261.3), as well as in the Oregon Administrative Rules (OAR 340-101-033 and 001), which further define hazardous waste as either:</a:t>
            </a:r>
          </a:p>
          <a:p>
            <a:pPr marL="652765" lvl="1" indent="-178027">
              <a:buFont typeface="Arial" panose="020B0604020202020204" pitchFamily="34" charset="0"/>
              <a:buChar char="•"/>
            </a:pPr>
            <a:r>
              <a:rPr lang="en-US" baseline="0" dirty="0" smtClean="0"/>
              <a:t>“</a:t>
            </a:r>
            <a:r>
              <a:rPr lang="en-US" u="sng" baseline="0" dirty="0" smtClean="0"/>
              <a:t>characteristic,</a:t>
            </a:r>
            <a:r>
              <a:rPr lang="en-US" baseline="0" dirty="0" smtClean="0"/>
              <a:t>” meaning that the waste exhibits one of the four hazardous waste characteristics which include ignitability, </a:t>
            </a:r>
            <a:r>
              <a:rPr lang="en-US" baseline="0" dirty="0" err="1" smtClean="0"/>
              <a:t>corrosivity</a:t>
            </a:r>
            <a:r>
              <a:rPr lang="en-US" baseline="0" dirty="0" smtClean="0"/>
              <a:t>, reactivity, and toxicity; or</a:t>
            </a:r>
          </a:p>
          <a:p>
            <a:pPr marL="652765" lvl="1" indent="-178027" defTabSz="949478">
              <a:buFont typeface="Arial" panose="020B0604020202020204" pitchFamily="34" charset="0"/>
              <a:buChar char="•"/>
              <a:defRPr/>
            </a:pPr>
            <a:r>
              <a:rPr lang="en-US" u="sng" baseline="0" dirty="0" smtClean="0"/>
              <a:t>“listed,” </a:t>
            </a:r>
            <a:r>
              <a:rPr lang="en-US" baseline="0" dirty="0" smtClean="0"/>
              <a:t>meaning the waste is specifically named in the regulations, </a:t>
            </a:r>
          </a:p>
          <a:p>
            <a:pPr marL="652765" lvl="1" indent="-178027">
              <a:buFont typeface="Arial" panose="020B0604020202020204" pitchFamily="34" charset="0"/>
              <a:buChar char="•"/>
            </a:pPr>
            <a:r>
              <a:rPr lang="en-US" baseline="0" dirty="0" smtClean="0"/>
              <a:t>It’s also worth noting that mixtures of solid (or non-hazardous waste) and a listed or characteristic waste are also considered hazardous. </a:t>
            </a:r>
          </a:p>
          <a:p>
            <a:endParaRPr lang="en-US" baseline="0" dirty="0" smtClean="0"/>
          </a:p>
          <a:p>
            <a:pPr marL="178027" indent="-178027">
              <a:buFont typeface="Arial" panose="020B0604020202020204" pitchFamily="34" charset="0"/>
              <a:buChar char="•"/>
            </a:pPr>
            <a:r>
              <a:rPr lang="en-US" baseline="0" dirty="0" smtClean="0"/>
              <a:t>F006 wastes are in the category of listed wastes. In general, F-listed hazardous wastes, including F006 waste, (40 CFR 261.31) are wastes from non-specific sources, (as in m</a:t>
            </a:r>
            <a:r>
              <a:rPr lang="en-US" b="0" baseline="0" dirty="0" smtClean="0"/>
              <a:t>anufacturing process wastes produced by a wide variety of industrial operations) and specific to this delisting, include wastewater treatment sludges from electroplating operations.</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Electroplating processes include chemical etching and milling and cleaning and stripping.  Chemical etching and milling processes utilize chemical solutions to dissolve metal layers from a part. Constituents associated with the process include cadmium, chromium, nickel and complexed cyanides. </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0" baseline="0" dirty="0" smtClean="0"/>
              <a:t>Generators of listed hazardous waste have the opportunity to petition the RCRA implementing agency – either the EPA or an authorized state like Oregon– to exclude or “delist” their particular facility’s waste from the list of hazardous wastes if they can demonstrate that their waste does not possess the dangerous qualities that caused the EPA to list the waste in the first place.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In other words, when it comes to delisting, in order to fully protect human health and the environment, a listed waste is considered to be a hazardous waste by definition until a facility can demonstrate that it is non-hazardous. </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Today, we’re here to discuss the Selmet delisting petition to have their currently-listed F006 waste delisted in Oregon.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a:t>
            </a:fld>
            <a:endParaRPr lang="en-US"/>
          </a:p>
        </p:txBody>
      </p:sp>
    </p:spTree>
    <p:extLst>
      <p:ext uri="{BB962C8B-B14F-4D97-AF65-F5344CB8AC3E}">
        <p14:creationId xmlns:p14="http://schemas.microsoft.com/office/powerpoint/2010/main" val="326855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So where does the</a:t>
            </a:r>
            <a:r>
              <a:rPr lang="en-US" baseline="0" dirty="0" smtClean="0"/>
              <a:t> </a:t>
            </a:r>
            <a:r>
              <a:rPr lang="en-US" dirty="0" smtClean="0"/>
              <a:t>Department</a:t>
            </a:r>
            <a:r>
              <a:rPr lang="en-US" baseline="0" dirty="0" smtClean="0"/>
              <a:t> of Environmental Quality</a:t>
            </a:r>
            <a:r>
              <a:rPr lang="en-US" dirty="0" smtClean="0"/>
              <a:t>’s legal authority come from to delist hazardous</a:t>
            </a:r>
            <a:r>
              <a:rPr lang="en-US" baseline="0" dirty="0" smtClean="0"/>
              <a:t> waste, such as </a:t>
            </a:r>
            <a:r>
              <a:rPr lang="en-US" baseline="0" dirty="0" err="1" smtClean="0"/>
              <a:t>Selmet’s</a:t>
            </a:r>
            <a:r>
              <a:rPr lang="en-US" baseline="0" dirty="0" smtClean="0"/>
              <a:t> F006 listed hazardous waste?</a:t>
            </a:r>
          </a:p>
          <a:p>
            <a:endParaRPr lang="en-US" baseline="0" dirty="0" smtClean="0"/>
          </a:p>
          <a:p>
            <a:pPr marL="178027" indent="-178027">
              <a:buFont typeface="Arial" panose="020B0604020202020204" pitchFamily="34" charset="0"/>
              <a:buChar char="•"/>
            </a:pPr>
            <a:r>
              <a:rPr lang="en-US" baseline="0" dirty="0" smtClean="0"/>
              <a:t>DEQ is authorized to delist a hazardous waste under federal and state authorities. </a:t>
            </a:r>
          </a:p>
          <a:p>
            <a:endParaRPr lang="en-US" baseline="0" dirty="0" smtClean="0"/>
          </a:p>
          <a:p>
            <a:pPr marL="178027" indent="-178027">
              <a:buFont typeface="Arial" panose="020B0604020202020204" pitchFamily="34" charset="0"/>
              <a:buChar char="•"/>
            </a:pPr>
            <a:r>
              <a:rPr lang="en-US" baseline="0" dirty="0" smtClean="0"/>
              <a:t>The US Environmental Protection Agency authorizes the state of Oregon to regulate hazardous waste generated in Oregon under the Resource Conservation and Recovery Act and EPA also authorizes Oregon to exclude, or “delist” specific hazardous substances from specific facilities. [50 Federal Register 52629, October 10, 1995 – EPA authority for Oregon to operate the hazardous waste program].</a:t>
            </a:r>
          </a:p>
          <a:p>
            <a:endParaRPr lang="en-US" baseline="0" dirty="0" smtClean="0"/>
          </a:p>
          <a:p>
            <a:pPr marL="178027" indent="-178027">
              <a:buFont typeface="Arial" panose="020B0604020202020204" pitchFamily="34" charset="0"/>
              <a:buChar char="•"/>
            </a:pPr>
            <a:r>
              <a:rPr lang="en-US" baseline="0" dirty="0" smtClean="0"/>
              <a:t>In this case, Selmet has petitioned Oregon’s Department of Environmental Quality, as an EPA-authorized state program, to delist F006 waste in the State of Oregon</a:t>
            </a:r>
            <a:r>
              <a:rPr lang="en-US" b="0" baseline="0" dirty="0" smtClean="0"/>
              <a:t>, listed here. </a:t>
            </a:r>
            <a:r>
              <a:rPr lang="en-US" b="1" baseline="0" dirty="0" smtClean="0"/>
              <a:t>(point to slide)</a:t>
            </a:r>
          </a:p>
          <a:p>
            <a:pPr marL="178027" indent="-178027">
              <a:buFont typeface="Arial" panose="020B0604020202020204" pitchFamily="34" charset="0"/>
              <a:buChar char="•"/>
            </a:pPr>
            <a:endParaRPr lang="en-US" baseline="0" dirty="0" smtClean="0"/>
          </a:p>
          <a:p>
            <a:pPr marL="178027" indent="-178027">
              <a:buFont typeface="Arial" panose="020B0604020202020204" pitchFamily="34" charset="0"/>
              <a:buChar char="•"/>
            </a:pPr>
            <a:r>
              <a:rPr lang="en-US" baseline="0" dirty="0" smtClean="0"/>
              <a:t>As if that weren’t complicated enough, a facility that petitions DEQ to delist a hazardous waste must comply with federal regulations that Oregon incorporates by references in our own regulations [40 CFR sections 260.20 and 260.22], and must demonstrate the waste in question does not contain the constituents for which the waste was originally listed by EPA in </a:t>
            </a:r>
            <a:r>
              <a:rPr lang="en-US" b="0" baseline="0" dirty="0" smtClean="0"/>
              <a:t>concentrations that are greater than those identified by risk-based standards designed to protect human health. </a:t>
            </a:r>
          </a:p>
          <a:p>
            <a:pPr marL="178027" indent="-178027">
              <a:buFont typeface="Arial" panose="020B0604020202020204" pitchFamily="34" charset="0"/>
              <a:buChar char="•"/>
            </a:pPr>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7</a:t>
            </a:fld>
            <a:endParaRPr lang="en-US"/>
          </a:p>
        </p:txBody>
      </p:sp>
    </p:spTree>
    <p:extLst>
      <p:ext uri="{BB962C8B-B14F-4D97-AF65-F5344CB8AC3E}">
        <p14:creationId xmlns:p14="http://schemas.microsoft.com/office/powerpoint/2010/main" val="2281649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a:buFont typeface="Arial" panose="020B0604020202020204" pitchFamily="34" charset="0"/>
              <a:buChar char="•"/>
            </a:pPr>
            <a:r>
              <a:rPr lang="en-US" dirty="0" smtClean="0"/>
              <a:t>Who is Selmet, and why are they petitioning DEQ to delist their</a:t>
            </a:r>
            <a:r>
              <a:rPr lang="en-US" baseline="0" dirty="0" smtClean="0"/>
              <a:t> F006 waste? </a:t>
            </a:r>
          </a:p>
          <a:p>
            <a:endParaRPr lang="en-US" dirty="0" smtClean="0"/>
          </a:p>
          <a:p>
            <a:pPr marL="178027" indent="-178027">
              <a:buFont typeface="Arial" panose="020B0604020202020204" pitchFamily="34" charset="0"/>
              <a:buChar char="•"/>
            </a:pPr>
            <a:r>
              <a:rPr lang="en-US" dirty="0" err="1" smtClean="0"/>
              <a:t>Selmet</a:t>
            </a:r>
            <a:r>
              <a:rPr lang="en-US" baseline="0" dirty="0" smtClean="0"/>
              <a:t> </a:t>
            </a:r>
            <a:r>
              <a:rPr lang="en-US" dirty="0" smtClean="0"/>
              <a:t>manufacturers</a:t>
            </a:r>
            <a:r>
              <a:rPr lang="en-US" baseline="0" dirty="0" smtClean="0"/>
              <a:t> titanium alloy castings and machined parts for the aerospace industry. </a:t>
            </a:r>
          </a:p>
          <a:p>
            <a:endParaRPr lang="en-US" baseline="0" dirty="0" smtClean="0"/>
          </a:p>
          <a:p>
            <a:pPr marL="178027" indent="-178027">
              <a:buFont typeface="Arial" panose="020B0604020202020204" pitchFamily="34" charset="0"/>
              <a:buChar char="•"/>
            </a:pPr>
            <a:r>
              <a:rPr lang="en-US" baseline="0" dirty="0" smtClean="0"/>
              <a:t>Selmet is </a:t>
            </a:r>
            <a:r>
              <a:rPr lang="en-US" dirty="0" smtClean="0"/>
              <a:t>located in Albany,</a:t>
            </a:r>
            <a:r>
              <a:rPr lang="en-US" baseline="0" dirty="0" smtClean="0"/>
              <a:t> OR and has been in operation since 1969.</a:t>
            </a:r>
          </a:p>
          <a:p>
            <a:r>
              <a:rPr lang="en-US" baseline="0" dirty="0" smtClean="0"/>
              <a:t> </a:t>
            </a:r>
          </a:p>
          <a:p>
            <a:pPr marL="178027" indent="-178027">
              <a:buFont typeface="Arial" panose="020B0604020202020204" pitchFamily="34" charset="0"/>
              <a:buChar char="•"/>
            </a:pPr>
            <a:r>
              <a:rPr lang="en-US" baseline="0" dirty="0" smtClean="0"/>
              <a:t>As a part of the manufacturing process, Selmet performs chemical etching and milling acid solution baths, which the US EPA defines as an electroplating process that is a regulated F006 hazardous waste, for reasons that we discussed in the previous “Definitions” slide.</a:t>
            </a:r>
          </a:p>
          <a:p>
            <a:endParaRPr lang="en-US" baseline="0" dirty="0" smtClean="0"/>
          </a:p>
          <a:p>
            <a:pPr marL="178027" indent="-178027">
              <a:buFont typeface="Arial" panose="020B0604020202020204" pitchFamily="34" charset="0"/>
              <a:buChar char="•"/>
            </a:pPr>
            <a:r>
              <a:rPr lang="en-US" dirty="0" smtClean="0"/>
              <a:t>In</a:t>
            </a:r>
            <a:r>
              <a:rPr lang="en-US" baseline="0" dirty="0" smtClean="0"/>
              <a:t> </a:t>
            </a:r>
            <a:r>
              <a:rPr lang="en-US" b="0" baseline="0" dirty="0" smtClean="0"/>
              <a:t>1995, </a:t>
            </a:r>
            <a:r>
              <a:rPr lang="en-US" baseline="0" dirty="0" smtClean="0"/>
              <a:t>DEQ informed  </a:t>
            </a:r>
            <a:r>
              <a:rPr lang="en-US" b="0" baseline="0" dirty="0" smtClean="0"/>
              <a:t>another titanium casting facility in Portland </a:t>
            </a:r>
            <a:r>
              <a:rPr lang="en-US" baseline="0" dirty="0" smtClean="0"/>
              <a:t>that it could manage its F006 waste as non-hazardous </a:t>
            </a:r>
            <a:r>
              <a:rPr lang="en-US" b="0" baseline="0" dirty="0" smtClean="0"/>
              <a:t>because the waste did not contain the constituents that F006 was originally listed for, specifically, cadmium, complex cyanides, chromium and nickel. Other facilities, including Selmet, interpreted this information to mean that their similar process also did not meet hazardous waste status. However, in 2017, a statewide change in interpreting management of this waste resulted in DEQ notifying Selmet and similar facilities that they must treat waste from the electroplating process as F006 listed hazardous waste until they demonstrate to DEQ that the waste was exempt through a delisting petition.</a:t>
            </a:r>
          </a:p>
          <a:p>
            <a:pPr marL="178027" indent="-178027">
              <a:buFont typeface="Arial" panose="020B0604020202020204" pitchFamily="34" charset="0"/>
              <a:buChar char="•"/>
            </a:pPr>
            <a:endParaRPr lang="en-US" b="0" baseline="0" dirty="0" smtClean="0"/>
          </a:p>
          <a:p>
            <a:pPr marL="178027" indent="-178027">
              <a:buFont typeface="Arial" panose="020B0604020202020204" pitchFamily="34" charset="0"/>
              <a:buChar char="•"/>
            </a:pPr>
            <a:r>
              <a:rPr lang="en-US" baseline="0" dirty="0" smtClean="0"/>
              <a:t>However, due to a statewide change in interpreting how this waste should be managed, in </a:t>
            </a:r>
            <a:r>
              <a:rPr lang="en-US" b="0" baseline="0" dirty="0" smtClean="0"/>
              <a:t>2017,</a:t>
            </a:r>
            <a:r>
              <a:rPr lang="en-US" baseline="0" dirty="0" smtClean="0"/>
              <a:t> DEQ informed Selmet and similar facilitates that they would need to manage the waste that it produces as part of the chemical etching and milling process as an F006 listed hazardous waste until they were able to successfully demonstrate to DEQ that their waste did not meet the definition of hazardous waste through a delisting petition. </a:t>
            </a:r>
          </a:p>
        </p:txBody>
      </p:sp>
      <p:sp>
        <p:nvSpPr>
          <p:cNvPr id="4" name="Slide Number Placeholder 3"/>
          <p:cNvSpPr>
            <a:spLocks noGrp="1"/>
          </p:cNvSpPr>
          <p:nvPr>
            <p:ph type="sldNum" sz="quarter" idx="10"/>
          </p:nvPr>
        </p:nvSpPr>
        <p:spPr/>
        <p:txBody>
          <a:bodyPr/>
          <a:lstStyle/>
          <a:p>
            <a:fld id="{783981EC-B6E6-4B85-93C1-B50A6F43896D}" type="slidenum">
              <a:rPr lang="en-US" smtClean="0"/>
              <a:t>8</a:t>
            </a:fld>
            <a:endParaRPr lang="en-US"/>
          </a:p>
        </p:txBody>
      </p:sp>
    </p:spTree>
    <p:extLst>
      <p:ext uri="{BB962C8B-B14F-4D97-AF65-F5344CB8AC3E}">
        <p14:creationId xmlns:p14="http://schemas.microsoft.com/office/powerpoint/2010/main" val="142334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8027" indent="-178027" defTabSz="949478">
              <a:buFont typeface="Arial" panose="020B0604020202020204" pitchFamily="34" charset="0"/>
              <a:buChar char="•"/>
              <a:defRPr/>
            </a:pPr>
            <a:r>
              <a:rPr lang="en-US" dirty="0" smtClean="0"/>
              <a:t>Which brings us to our current Selmet</a:t>
            </a:r>
            <a:r>
              <a:rPr lang="en-US" baseline="0" dirty="0" smtClean="0"/>
              <a:t> proposed delisting.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Before we get too much further into the content of Selmet’s petition and DEQ’s review and analysis of that petition, we wanted to give you an overview of the timeline associated with the delisting so that you have a better understanding of the process.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As we mentioned, in 2017, DEQ informed Selmet and other chemical etching and milling titanium casting facilities in Oregon that, due to an updated legal review and interpretation, their chemical etching and milling sludge should be managed as F006 listed hazardous waste.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In May 2018, Selmet submitted a petition to DEQ to delist the facility’s chemical etching and milling sludge.</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After working with Selmet and US EPA to develop a waste sampling and analysis plan specific to Selmet, and reviewing the results of the plan, DEQ issued a proposed rulemaking to delist Selmet’s F006 waste in August 2018.</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During a comment period from August 15 to September 21, 2018, DEQ received two comments from the public regarding the proposed rulemaking. You can find both comments, as well as DEQ’s response, in your EQC Staff Report. While neither comment was supportive of the proposed rule, the commenters did not offer specific complaints about the sampling and analysis process that led to DEQ’s proposed rulemaking. </a:t>
            </a:r>
          </a:p>
          <a:p>
            <a:pPr defTabSz="949478">
              <a:defRPr/>
            </a:pPr>
            <a:endParaRPr lang="en-US" baseline="0" dirty="0" smtClean="0"/>
          </a:p>
          <a:p>
            <a:pPr marL="178027" indent="-178027" defTabSz="949478">
              <a:buFont typeface="Arial" panose="020B0604020202020204" pitchFamily="34" charset="0"/>
              <a:buChar char="•"/>
              <a:defRPr/>
            </a:pPr>
            <a:r>
              <a:rPr lang="en-US" baseline="0" dirty="0" smtClean="0"/>
              <a:t>Today, marks the final step in the proposed rulemaking process. If the Commission agrees with our recommendation and approves this rulemaking, Selmet will be authorized to send their F006 waste to a permitted (lined and monitored) non-hazardous waste landfill. Following delisting, Selmet must test their F006 sludge annually and they must also notify DEQ of any changes to the conditions described in their F006 petition. </a:t>
            </a:r>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baseline="0" dirty="0" smtClean="0"/>
          </a:p>
          <a:p>
            <a:pPr marL="178027" indent="-178027" defTabSz="949478">
              <a:buFont typeface="Arial" panose="020B0604020202020204" pitchFamily="34" charset="0"/>
              <a:buChar char="•"/>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9</a:t>
            </a:fld>
            <a:endParaRPr lang="en-US"/>
          </a:p>
        </p:txBody>
      </p:sp>
    </p:spTree>
    <p:extLst>
      <p:ext uri="{BB962C8B-B14F-4D97-AF65-F5344CB8AC3E}">
        <p14:creationId xmlns:p14="http://schemas.microsoft.com/office/powerpoint/2010/main" val="633437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E06B6-2200-48FD-9B32-BE0D5073011D}"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81E06B6-2200-48FD-9B32-BE0D5073011D}" type="datetimeFigureOut">
              <a:rPr lang="en-US" smtClean="0"/>
              <a:pPr/>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81E06B6-2200-48FD-9B32-BE0D5073011D}" type="datetimeFigureOut">
              <a:rPr lang="en-US" smtClean="0"/>
              <a:pPr/>
              <a:t>10/31/2018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microsoft.com/office/2007/relationships/hdphoto" Target="../media/hdphoto4.wdp"/><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r>
              <a:rPr lang="en-US" sz="3200" dirty="0" smtClean="0">
                <a:solidFill>
                  <a:schemeClr val="bg1"/>
                </a:solidFill>
              </a:rPr>
              <a:t>Land Quality – 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Selmet Delisting 2018</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November 15, 2018</a:t>
            </a:r>
          </a:p>
          <a:p>
            <a:pPr algn="r">
              <a:lnSpc>
                <a:spcPct val="110000"/>
              </a:lnSpc>
              <a:spcBef>
                <a:spcPts val="0"/>
              </a:spcBef>
            </a:pPr>
            <a:r>
              <a:rPr lang="en-US" sz="2800" dirty="0" smtClean="0">
                <a:solidFill>
                  <a:schemeClr val="tx1"/>
                </a:solidFill>
              </a:rPr>
              <a:t>Portland, 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375631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t>
            </a:r>
            <a:r>
              <a:rPr lang="en-US" sz="3200" dirty="0" smtClean="0">
                <a:solidFill>
                  <a:schemeClr val="bg1"/>
                </a:solidFill>
              </a:rPr>
              <a:t>Analysis</a:t>
            </a:r>
            <a:br>
              <a:rPr lang="en-US" sz="3200" dirty="0" smtClean="0">
                <a:solidFill>
                  <a:schemeClr val="bg1"/>
                </a:solidFill>
              </a:rPr>
            </a:br>
            <a:r>
              <a:rPr lang="en-US" sz="3200" dirty="0" smtClean="0">
                <a:solidFill>
                  <a:schemeClr val="bg1"/>
                </a:solidFill>
              </a:rPr>
              <a:t>Current </a:t>
            </a:r>
            <a:r>
              <a:rPr lang="en-US" sz="3200" dirty="0" smtClean="0">
                <a:solidFill>
                  <a:schemeClr val="bg1"/>
                </a:solidFill>
              </a:rPr>
              <a:t>Process</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57200" y="1600202"/>
            <a:ext cx="4191000" cy="2997200"/>
          </a:xfrm>
        </p:spPr>
        <p:txBody>
          <a:bodyPr>
            <a:normAutofit lnSpcReduction="10000"/>
          </a:bodyPr>
          <a:lstStyle/>
          <a:p>
            <a:pPr marL="0" indent="0">
              <a:buNone/>
            </a:pPr>
            <a:r>
              <a:rPr lang="en-US" sz="3200" dirty="0" smtClean="0"/>
              <a:t>Waste Stream 1</a:t>
            </a:r>
          </a:p>
          <a:p>
            <a:pPr marL="0" indent="0">
              <a:buNone/>
            </a:pPr>
            <a:r>
              <a:rPr lang="en-US" sz="2400" dirty="0" smtClean="0"/>
              <a:t>Selmet currently produces about 1600 yards of filter cake per year. The petition requests permission to dispose of up to 3,120 yards per year as non-hazardous waste.</a:t>
            </a: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pic>
        <p:nvPicPr>
          <p:cNvPr id="10" name="Picture 9" descr="Image result for filter press cake photo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590814"/>
            <a:ext cx="3832860" cy="3006587"/>
          </a:xfrm>
          <a:prstGeom prst="rect">
            <a:avLst/>
          </a:prstGeom>
          <a:noFill/>
          <a:ln>
            <a:noFill/>
          </a:ln>
        </p:spPr>
      </p:pic>
      <p:sp>
        <p:nvSpPr>
          <p:cNvPr id="7" name="TextBox 6"/>
          <p:cNvSpPr txBox="1"/>
          <p:nvPr/>
        </p:nvSpPr>
        <p:spPr>
          <a:xfrm>
            <a:off x="533400" y="4770579"/>
            <a:ext cx="7642860" cy="187743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Sampling consisted of four events approximately 2-weeks apart to cover variations in alloys processed at the facility. From each event, a composite sample was prepared for analysis.</a:t>
            </a:r>
          </a:p>
          <a:p>
            <a:endParaRPr lang="en-ZW" dirty="0"/>
          </a:p>
        </p:txBody>
      </p:sp>
    </p:spTree>
    <p:extLst>
      <p:ext uri="{BB962C8B-B14F-4D97-AF65-F5344CB8AC3E}">
        <p14:creationId xmlns:p14="http://schemas.microsoft.com/office/powerpoint/2010/main" val="2451431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Current Process</a:t>
            </a:r>
            <a:endParaRPr lang="en-US" sz="3200" dirty="0">
              <a:solidFill>
                <a:schemeClr val="bg1"/>
              </a:solidFill>
              <a:latin typeface="Arial" pitchFamily="34" charset="0"/>
              <a:cs typeface="Arial" pitchFamily="34" charset="0"/>
            </a:endParaRPr>
          </a:p>
        </p:txBody>
      </p:sp>
      <p:sp>
        <p:nvSpPr>
          <p:cNvPr id="5" name="Rectangle 4"/>
          <p:cNvSpPr/>
          <p:nvPr/>
        </p:nvSpPr>
        <p:spPr>
          <a:xfrm>
            <a:off x="175260" y="613092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252727575"/>
              </p:ext>
            </p:extLst>
          </p:nvPr>
        </p:nvGraphicFramePr>
        <p:xfrm>
          <a:off x="457200" y="1651000"/>
          <a:ext cx="8001000" cy="4140201"/>
        </p:xfrm>
        <a:graphic>
          <a:graphicData uri="http://schemas.openxmlformats.org/drawingml/2006/table">
            <a:tbl>
              <a:tblPr firstRow="1" bandRow="1">
                <a:tableStyleId>{5C22544A-7EE6-4342-B048-85BDC9FD1C3A}</a:tableStyleId>
              </a:tblPr>
              <a:tblGrid>
                <a:gridCol w="4000500">
                  <a:extLst>
                    <a:ext uri="{9D8B030D-6E8A-4147-A177-3AD203B41FA5}">
                      <a16:colId xmlns:a16="http://schemas.microsoft.com/office/drawing/2014/main" val="1020737021"/>
                    </a:ext>
                  </a:extLst>
                </a:gridCol>
                <a:gridCol w="4000500">
                  <a:extLst>
                    <a:ext uri="{9D8B030D-6E8A-4147-A177-3AD203B41FA5}">
                      <a16:colId xmlns:a16="http://schemas.microsoft.com/office/drawing/2014/main" val="100057814"/>
                    </a:ext>
                  </a:extLst>
                </a:gridCol>
              </a:tblGrid>
              <a:tr h="408909">
                <a:tc gridSpan="2">
                  <a:txBody>
                    <a:bodyPr/>
                    <a:lstStyle/>
                    <a:p>
                      <a:pPr algn="ctr"/>
                      <a:r>
                        <a:rPr lang="en-US" dirty="0" smtClean="0"/>
                        <a:t>Current</a:t>
                      </a:r>
                      <a:r>
                        <a:rPr lang="en-US" baseline="0" dirty="0" smtClean="0"/>
                        <a:t> Waste Sampled for Analytes:</a:t>
                      </a:r>
                      <a:endParaRPr lang="en-US" dirty="0"/>
                    </a:p>
                  </a:txBody>
                  <a:tcPr/>
                </a:tc>
                <a:tc hMerge="1">
                  <a:txBody>
                    <a:bodyPr/>
                    <a:lstStyle/>
                    <a:p>
                      <a:endParaRPr lang="en-US" dirty="0"/>
                    </a:p>
                  </a:txBody>
                  <a:tcPr/>
                </a:tc>
                <a:extLst>
                  <a:ext uri="{0D108BD9-81ED-4DB2-BD59-A6C34878D82A}">
                    <a16:rowId xmlns:a16="http://schemas.microsoft.com/office/drawing/2014/main" val="4104698632"/>
                  </a:ext>
                </a:extLst>
              </a:tr>
              <a:tr h="414588">
                <a:tc gridSpan="2">
                  <a:txBody>
                    <a:bodyPr/>
                    <a:lstStyle/>
                    <a:p>
                      <a:r>
                        <a:rPr lang="en-US" b="1" dirty="0" smtClean="0"/>
                        <a:t>F006 Constituents</a:t>
                      </a:r>
                      <a:endParaRPr lang="en-US" b="1" dirty="0"/>
                    </a:p>
                  </a:txBody>
                  <a:tcPr/>
                </a:tc>
                <a:tc hMerge="1">
                  <a:txBody>
                    <a:bodyPr/>
                    <a:lstStyle/>
                    <a:p>
                      <a:endParaRPr lang="en-US" dirty="0"/>
                    </a:p>
                  </a:txBody>
                  <a:tcPr/>
                </a:tc>
                <a:extLst>
                  <a:ext uri="{0D108BD9-81ED-4DB2-BD59-A6C34878D82A}">
                    <a16:rowId xmlns:a16="http://schemas.microsoft.com/office/drawing/2014/main" val="889465296"/>
                  </a:ext>
                </a:extLst>
              </a:tr>
              <a:tr h="414588">
                <a:tc>
                  <a:txBody>
                    <a:bodyPr/>
                    <a:lstStyle/>
                    <a:p>
                      <a:r>
                        <a:rPr lang="en-US" dirty="0" smtClean="0"/>
                        <a:t>Cadmium</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1221192338"/>
                  </a:ext>
                </a:extLst>
              </a:tr>
              <a:tr h="414588">
                <a:tc>
                  <a:txBody>
                    <a:bodyPr/>
                    <a:lstStyle/>
                    <a:p>
                      <a:r>
                        <a:rPr lang="en-US" dirty="0" smtClean="0"/>
                        <a:t>Hexavalent Chromium</a:t>
                      </a:r>
                      <a:endParaRPr lang="en-US" dirty="0"/>
                    </a:p>
                  </a:txBody>
                  <a:tcPr/>
                </a:tc>
                <a:tc>
                  <a:txBody>
                    <a:bodyPr/>
                    <a:lstStyle/>
                    <a:p>
                      <a:r>
                        <a:rPr lang="en-US" dirty="0" smtClean="0"/>
                        <a:t>Nickel</a:t>
                      </a:r>
                      <a:endParaRPr lang="en-US" dirty="0"/>
                    </a:p>
                  </a:txBody>
                  <a:tcPr/>
                </a:tc>
                <a:extLst>
                  <a:ext uri="{0D108BD9-81ED-4DB2-BD59-A6C34878D82A}">
                    <a16:rowId xmlns:a16="http://schemas.microsoft.com/office/drawing/2014/main" val="1705452958"/>
                  </a:ext>
                </a:extLst>
              </a:tr>
              <a:tr h="414588">
                <a:tc>
                  <a:txBody>
                    <a:bodyPr/>
                    <a:lstStyle/>
                    <a:p>
                      <a:r>
                        <a:rPr lang="en-US" dirty="0" smtClean="0"/>
                        <a:t>Cyanide</a:t>
                      </a:r>
                      <a:endParaRPr lang="en-US" dirty="0"/>
                    </a:p>
                  </a:txBody>
                  <a:tcPr/>
                </a:tc>
                <a:tc>
                  <a:txBody>
                    <a:bodyPr/>
                    <a:lstStyle/>
                    <a:p>
                      <a:endParaRPr lang="en-US"/>
                    </a:p>
                  </a:txBody>
                  <a:tcPr/>
                </a:tc>
                <a:extLst>
                  <a:ext uri="{0D108BD9-81ED-4DB2-BD59-A6C34878D82A}">
                    <a16:rowId xmlns:a16="http://schemas.microsoft.com/office/drawing/2014/main" val="1045903766"/>
                  </a:ext>
                </a:extLst>
              </a:tr>
              <a:tr h="414588">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2773966"/>
                  </a:ext>
                </a:extLst>
              </a:tr>
              <a:tr h="414588">
                <a:tc gridSpan="2">
                  <a:txBody>
                    <a:bodyPr/>
                    <a:lstStyle/>
                    <a:p>
                      <a:r>
                        <a:rPr lang="en-US" b="1" dirty="0" smtClean="0"/>
                        <a:t>Other</a:t>
                      </a:r>
                      <a:r>
                        <a:rPr lang="en-US" b="1" baseline="0" dirty="0" smtClean="0"/>
                        <a:t> Potential Underlying Hazardous Constituents</a:t>
                      </a:r>
                      <a:endParaRPr lang="en-US" b="1" dirty="0"/>
                    </a:p>
                  </a:txBody>
                  <a:tcPr/>
                </a:tc>
                <a:tc hMerge="1">
                  <a:txBody>
                    <a:bodyPr/>
                    <a:lstStyle/>
                    <a:p>
                      <a:endParaRPr lang="en-US" dirty="0"/>
                    </a:p>
                  </a:txBody>
                  <a:tcPr/>
                </a:tc>
                <a:extLst>
                  <a:ext uri="{0D108BD9-81ED-4DB2-BD59-A6C34878D82A}">
                    <a16:rowId xmlns:a16="http://schemas.microsoft.com/office/drawing/2014/main" val="3002131872"/>
                  </a:ext>
                </a:extLst>
              </a:tr>
              <a:tr h="414588">
                <a:tc>
                  <a:txBody>
                    <a:bodyPr/>
                    <a:lstStyle/>
                    <a:p>
                      <a:r>
                        <a:rPr lang="en-US" dirty="0" smtClean="0"/>
                        <a:t>Fluoride</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1568295319"/>
                  </a:ext>
                </a:extLst>
              </a:tr>
              <a:tr h="414588">
                <a:tc>
                  <a:txBody>
                    <a:bodyPr/>
                    <a:lstStyle/>
                    <a:p>
                      <a:r>
                        <a:rPr lang="en-US" dirty="0" smtClean="0"/>
                        <a:t>Molybdenum</a:t>
                      </a:r>
                      <a:endParaRPr lang="en-US" dirty="0"/>
                    </a:p>
                  </a:txBody>
                  <a:tcPr/>
                </a:tc>
                <a:tc>
                  <a:txBody>
                    <a:bodyPr/>
                    <a:lstStyle/>
                    <a:p>
                      <a:r>
                        <a:rPr lang="en-US" dirty="0" smtClean="0"/>
                        <a:t>Silver</a:t>
                      </a:r>
                      <a:endParaRPr lang="en-US" dirty="0"/>
                    </a:p>
                  </a:txBody>
                  <a:tcPr/>
                </a:tc>
                <a:extLst>
                  <a:ext uri="{0D108BD9-81ED-4DB2-BD59-A6C34878D82A}">
                    <a16:rowId xmlns:a16="http://schemas.microsoft.com/office/drawing/2014/main" val="406183219"/>
                  </a:ext>
                </a:extLst>
              </a:tr>
              <a:tr h="414588">
                <a:tc>
                  <a:txBody>
                    <a:bodyPr/>
                    <a:lstStyle/>
                    <a:p>
                      <a:r>
                        <a:rPr lang="en-US" dirty="0" smtClean="0"/>
                        <a:t>Vanadium</a:t>
                      </a:r>
                      <a:endParaRPr lang="en-US" dirty="0"/>
                    </a:p>
                  </a:txBody>
                  <a:tcPr/>
                </a:tc>
                <a:tc>
                  <a:txBody>
                    <a:bodyPr/>
                    <a:lstStyle/>
                    <a:p>
                      <a:r>
                        <a:rPr lang="en-US" dirty="0" smtClean="0"/>
                        <a:t>Zirconium</a:t>
                      </a:r>
                      <a:endParaRPr lang="en-US" dirty="0"/>
                    </a:p>
                  </a:txBody>
                  <a:tcPr/>
                </a:tc>
                <a:extLst>
                  <a:ext uri="{0D108BD9-81ED-4DB2-BD59-A6C34878D82A}">
                    <a16:rowId xmlns:a16="http://schemas.microsoft.com/office/drawing/2014/main" val="1873006699"/>
                  </a:ext>
                </a:extLst>
              </a:tr>
            </a:tbl>
          </a:graphicData>
        </a:graphic>
      </p:graphicFrame>
    </p:spTree>
    <p:extLst>
      <p:ext uri="{BB962C8B-B14F-4D97-AF65-F5344CB8AC3E}">
        <p14:creationId xmlns:p14="http://schemas.microsoft.com/office/powerpoint/2010/main" val="480225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sp>
        <p:nvSpPr>
          <p:cNvPr id="3" name="Content Placeholder 2"/>
          <p:cNvSpPr>
            <a:spLocks noGrp="1"/>
          </p:cNvSpPr>
          <p:nvPr>
            <p:ph sz="half" idx="1"/>
          </p:nvPr>
        </p:nvSpPr>
        <p:spPr>
          <a:xfrm>
            <a:off x="472440" y="1417638"/>
            <a:ext cx="4099560" cy="3916363"/>
          </a:xfrm>
        </p:spPr>
        <p:txBody>
          <a:bodyPr>
            <a:normAutofit lnSpcReduction="10000"/>
          </a:bodyPr>
          <a:lstStyle/>
          <a:p>
            <a:pPr marL="0" indent="0">
              <a:buNone/>
            </a:pPr>
            <a:endParaRPr lang="en-US" dirty="0"/>
          </a:p>
          <a:p>
            <a:pPr marL="0" indent="0">
              <a:buNone/>
            </a:pPr>
            <a:r>
              <a:rPr lang="en-US" dirty="0" smtClean="0"/>
              <a:t>Waste Stream 2 </a:t>
            </a:r>
          </a:p>
          <a:p>
            <a:pPr marL="0" indent="0">
              <a:buNone/>
            </a:pPr>
            <a:r>
              <a:rPr lang="en-US" sz="2400" dirty="0" smtClean="0"/>
              <a:t>Sediment from the evaporation pond is estimated to be 1-2 feet thick oven an area of about 25,000 square feet. Request approval for up to 3,800 yards one-time disposal as </a:t>
            </a:r>
            <a:r>
              <a:rPr lang="en-US" sz="2400" dirty="0"/>
              <a:t>non-hazardous </a:t>
            </a:r>
            <a:r>
              <a:rPr lang="en-US" sz="2400" dirty="0" smtClean="0"/>
              <a:t>waste.</a:t>
            </a:r>
            <a:endParaRPr lang="en-US" sz="2400" dirty="0" smtClean="0"/>
          </a:p>
          <a:p>
            <a:pPr marL="0" indent="0">
              <a:buNone/>
            </a:pPr>
            <a:endParaRPr lang="en-US" dirty="0"/>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2" name="Picture 1"/>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5833" t="30769" r="28334" b="15385"/>
          <a:stretch/>
        </p:blipFill>
        <p:spPr>
          <a:xfrm>
            <a:off x="5029200" y="2415588"/>
            <a:ext cx="3276600" cy="2667000"/>
          </a:xfrm>
          <a:prstGeom prst="rect">
            <a:avLst/>
          </a:prstGeom>
          <a:ln>
            <a:noFill/>
          </a:ln>
          <a:effectLst>
            <a:softEdge rad="112500"/>
          </a:effectLst>
        </p:spPr>
      </p:pic>
      <p:sp>
        <p:nvSpPr>
          <p:cNvPr id="9" name="TextBox 8"/>
          <p:cNvSpPr txBox="1"/>
          <p:nvPr/>
        </p:nvSpPr>
        <p:spPr>
          <a:xfrm>
            <a:off x="5018903" y="4770579"/>
            <a:ext cx="2067697" cy="276999"/>
          </a:xfrm>
          <a:prstGeom prst="rect">
            <a:avLst/>
          </a:prstGeom>
          <a:noFill/>
        </p:spPr>
        <p:txBody>
          <a:bodyPr wrap="square" rtlCol="0">
            <a:spAutoFit/>
          </a:bodyPr>
          <a:lstStyle/>
          <a:p>
            <a:r>
              <a:rPr lang="en-US" sz="1200" dirty="0" smtClean="0">
                <a:solidFill>
                  <a:schemeClr val="bg1"/>
                </a:solidFill>
              </a:rPr>
              <a:t>Photo Credit: Google Earth</a:t>
            </a:r>
            <a:endParaRPr lang="en-US" sz="1200" dirty="0">
              <a:solidFill>
                <a:schemeClr val="bg1"/>
              </a:solidFill>
            </a:endParaRPr>
          </a:p>
        </p:txBody>
      </p:sp>
      <p:sp>
        <p:nvSpPr>
          <p:cNvPr id="8" name="Right Arrow 7"/>
          <p:cNvSpPr/>
          <p:nvPr/>
        </p:nvSpPr>
        <p:spPr>
          <a:xfrm rot="9807597">
            <a:off x="7441841" y="3916828"/>
            <a:ext cx="1150620" cy="9906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0" name="Rectangle 9"/>
          <p:cNvSpPr/>
          <p:nvPr/>
        </p:nvSpPr>
        <p:spPr>
          <a:xfrm>
            <a:off x="472440" y="5289232"/>
            <a:ext cx="7147560" cy="1015663"/>
          </a:xfrm>
          <a:prstGeom prst="rect">
            <a:avLst/>
          </a:prstGeom>
        </p:spPr>
        <p:txBody>
          <a:bodyPr wrap="square">
            <a:spAutoFit/>
          </a:bodyPr>
          <a:lstStyle/>
          <a:p>
            <a:r>
              <a:rPr lang="en-US" sz="2000" dirty="0" smtClean="0">
                <a:latin typeface="Arial" panose="020B0604020202020204" pitchFamily="34" charset="0"/>
                <a:cs typeface="Arial" panose="020B0604020202020204" pitchFamily="34" charset="0"/>
              </a:rPr>
              <a:t>The pond was divided into four quadrants, for each quadrant 3 cores were collected from a random grid to create composite samples.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423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a:solidFill>
            <a:srgbClr val="439777"/>
          </a:solidFill>
        </p:spPr>
        <p:txBody>
          <a:bodyPr>
            <a:normAutofit fontScale="90000"/>
          </a:bodyPr>
          <a:lstStyle/>
          <a:p>
            <a:r>
              <a:rPr lang="en-US" sz="3200" dirty="0" smtClean="0">
                <a:solidFill>
                  <a:schemeClr val="bg1"/>
                </a:solidFill>
              </a:rPr>
              <a:t>Waste Sampling and Analysis – Evaporation Pond</a:t>
            </a:r>
            <a:endParaRPr lang="en-US" sz="3200" dirty="0">
              <a:solidFill>
                <a:schemeClr val="bg1"/>
              </a:solidFill>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23512681"/>
              </p:ext>
            </p:extLst>
          </p:nvPr>
        </p:nvGraphicFramePr>
        <p:xfrm>
          <a:off x="266700" y="1156381"/>
          <a:ext cx="8610600" cy="5486400"/>
        </p:xfrm>
        <a:graphic>
          <a:graphicData uri="http://schemas.openxmlformats.org/drawingml/2006/table">
            <a:tbl>
              <a:tblPr firstRow="1" bandRow="1">
                <a:tableStyleId>{073A0DAA-6AF3-43AB-8588-CEC1D06C72B9}</a:tableStyleId>
              </a:tblPr>
              <a:tblGrid>
                <a:gridCol w="2870200">
                  <a:extLst>
                    <a:ext uri="{9D8B030D-6E8A-4147-A177-3AD203B41FA5}">
                      <a16:colId xmlns:a16="http://schemas.microsoft.com/office/drawing/2014/main" val="605441152"/>
                    </a:ext>
                  </a:extLst>
                </a:gridCol>
                <a:gridCol w="2870200">
                  <a:extLst>
                    <a:ext uri="{9D8B030D-6E8A-4147-A177-3AD203B41FA5}">
                      <a16:colId xmlns:a16="http://schemas.microsoft.com/office/drawing/2014/main" val="1954192309"/>
                    </a:ext>
                  </a:extLst>
                </a:gridCol>
                <a:gridCol w="2870200">
                  <a:extLst>
                    <a:ext uri="{9D8B030D-6E8A-4147-A177-3AD203B41FA5}">
                      <a16:colId xmlns:a16="http://schemas.microsoft.com/office/drawing/2014/main" val="1669456647"/>
                    </a:ext>
                  </a:extLst>
                </a:gridCol>
              </a:tblGrid>
              <a:tr h="325120">
                <a:tc gridSpan="3">
                  <a:txBody>
                    <a:bodyPr/>
                    <a:lstStyle/>
                    <a:p>
                      <a:pPr algn="ctr"/>
                      <a:r>
                        <a:rPr lang="en-US" dirty="0" smtClean="0"/>
                        <a:t>Evaporation Pond Waste Sampled for Analytes:</a:t>
                      </a:r>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8555314"/>
                  </a:ext>
                </a:extLst>
              </a:tr>
              <a:tr h="325120">
                <a:tc gridSpan="3">
                  <a:txBody>
                    <a:bodyPr/>
                    <a:lstStyle/>
                    <a:p>
                      <a:r>
                        <a:rPr lang="en-US" b="1" dirty="0" smtClean="0"/>
                        <a:t>F006 Constituents</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858880154"/>
                  </a:ext>
                </a:extLst>
              </a:tr>
              <a:tr h="325120">
                <a:tc>
                  <a:txBody>
                    <a:bodyPr/>
                    <a:lstStyle/>
                    <a:p>
                      <a:r>
                        <a:rPr lang="en-US" dirty="0" smtClean="0"/>
                        <a:t>Cadmium</a:t>
                      </a:r>
                      <a:endParaRPr lang="en-US" dirty="0"/>
                    </a:p>
                  </a:txBody>
                  <a:tcPr/>
                </a:tc>
                <a:tc>
                  <a:txBody>
                    <a:bodyPr/>
                    <a:lstStyle/>
                    <a:p>
                      <a:r>
                        <a:rPr lang="en-US" dirty="0" smtClean="0"/>
                        <a:t>Cyanide</a:t>
                      </a:r>
                      <a:endParaRPr lang="en-US" dirty="0"/>
                    </a:p>
                  </a:txBody>
                  <a:tcPr/>
                </a:tc>
                <a:tc>
                  <a:txBody>
                    <a:bodyPr/>
                    <a:lstStyle/>
                    <a:p>
                      <a:r>
                        <a:rPr lang="en-US" dirty="0" smtClean="0"/>
                        <a:t>Chromium</a:t>
                      </a:r>
                      <a:endParaRPr lang="en-US" dirty="0"/>
                    </a:p>
                  </a:txBody>
                  <a:tcPr/>
                </a:tc>
                <a:extLst>
                  <a:ext uri="{0D108BD9-81ED-4DB2-BD59-A6C34878D82A}">
                    <a16:rowId xmlns:a16="http://schemas.microsoft.com/office/drawing/2014/main" val="625127839"/>
                  </a:ext>
                </a:extLst>
              </a:tr>
              <a:tr h="325120">
                <a:tc>
                  <a:txBody>
                    <a:bodyPr/>
                    <a:lstStyle/>
                    <a:p>
                      <a:r>
                        <a:rPr lang="en-US" dirty="0" smtClean="0"/>
                        <a:t>Hexavalent Chromium</a:t>
                      </a:r>
                      <a:endParaRPr lang="en-US" dirty="0"/>
                    </a:p>
                  </a:txBody>
                  <a:tcPr/>
                </a:tc>
                <a:tc>
                  <a:txBody>
                    <a:bodyPr/>
                    <a:lstStyle/>
                    <a:p>
                      <a:r>
                        <a:rPr lang="en-US" dirty="0" smtClean="0"/>
                        <a:t>Nickel</a:t>
                      </a:r>
                      <a:endParaRPr lang="en-US" dirty="0"/>
                    </a:p>
                  </a:txBody>
                  <a:tcPr/>
                </a:tc>
                <a:tc>
                  <a:txBody>
                    <a:bodyPr/>
                    <a:lstStyle/>
                    <a:p>
                      <a:endParaRPr lang="en-US" dirty="0"/>
                    </a:p>
                  </a:txBody>
                  <a:tcPr/>
                </a:tc>
                <a:extLst>
                  <a:ext uri="{0D108BD9-81ED-4DB2-BD59-A6C34878D82A}">
                    <a16:rowId xmlns:a16="http://schemas.microsoft.com/office/drawing/2014/main" val="4122421490"/>
                  </a:ext>
                </a:extLst>
              </a:tr>
              <a:tr h="325120">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599339982"/>
                  </a:ext>
                </a:extLst>
              </a:tr>
              <a:tr h="325120">
                <a:tc gridSpan="3">
                  <a:txBody>
                    <a:bodyPr/>
                    <a:lstStyle/>
                    <a:p>
                      <a:r>
                        <a:rPr lang="en-US" b="1" dirty="0" smtClean="0"/>
                        <a:t>Other Potential Underlying</a:t>
                      </a:r>
                      <a:r>
                        <a:rPr lang="en-US" b="1" baseline="0" dirty="0" smtClean="0"/>
                        <a:t> Hazardous Constituents </a:t>
                      </a:r>
                      <a:endParaRPr lang="en-US" b="1"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274524201"/>
                  </a:ext>
                </a:extLst>
              </a:tr>
              <a:tr h="325120">
                <a:tc>
                  <a:txBody>
                    <a:bodyPr/>
                    <a:lstStyle/>
                    <a:p>
                      <a:r>
                        <a:rPr lang="en-US" dirty="0" smtClean="0"/>
                        <a:t>Antimony</a:t>
                      </a:r>
                      <a:endParaRPr lang="en-US" dirty="0"/>
                    </a:p>
                  </a:txBody>
                  <a:tcPr/>
                </a:tc>
                <a:tc>
                  <a:txBody>
                    <a:bodyPr/>
                    <a:lstStyle/>
                    <a:p>
                      <a:r>
                        <a:rPr lang="en-US" dirty="0" smtClean="0"/>
                        <a:t>Arsenic</a:t>
                      </a:r>
                      <a:endParaRPr lang="en-US" dirty="0"/>
                    </a:p>
                  </a:txBody>
                  <a:tcPr/>
                </a:tc>
                <a:tc>
                  <a:txBody>
                    <a:bodyPr/>
                    <a:lstStyle/>
                    <a:p>
                      <a:r>
                        <a:rPr lang="en-US" dirty="0" smtClean="0"/>
                        <a:t>Barium</a:t>
                      </a:r>
                      <a:endParaRPr lang="en-US" dirty="0"/>
                    </a:p>
                  </a:txBody>
                  <a:tcPr/>
                </a:tc>
                <a:extLst>
                  <a:ext uri="{0D108BD9-81ED-4DB2-BD59-A6C34878D82A}">
                    <a16:rowId xmlns:a16="http://schemas.microsoft.com/office/drawing/2014/main" val="3362787991"/>
                  </a:ext>
                </a:extLst>
              </a:tr>
              <a:tr h="325120">
                <a:tc>
                  <a:txBody>
                    <a:bodyPr/>
                    <a:lstStyle/>
                    <a:p>
                      <a:r>
                        <a:rPr lang="en-US" dirty="0" smtClean="0"/>
                        <a:t>Beryllium</a:t>
                      </a:r>
                      <a:endParaRPr lang="en-US" dirty="0"/>
                    </a:p>
                  </a:txBody>
                  <a:tcPr/>
                </a:tc>
                <a:tc>
                  <a:txBody>
                    <a:bodyPr/>
                    <a:lstStyle/>
                    <a:p>
                      <a:r>
                        <a:rPr lang="en-US" dirty="0" smtClean="0"/>
                        <a:t>Cobalt</a:t>
                      </a:r>
                      <a:endParaRPr lang="en-US" dirty="0"/>
                    </a:p>
                  </a:txBody>
                  <a:tcPr/>
                </a:tc>
                <a:tc>
                  <a:txBody>
                    <a:bodyPr/>
                    <a:lstStyle/>
                    <a:p>
                      <a:r>
                        <a:rPr lang="en-US" dirty="0" smtClean="0"/>
                        <a:t>Copper</a:t>
                      </a:r>
                      <a:endParaRPr lang="en-US" dirty="0"/>
                    </a:p>
                  </a:txBody>
                  <a:tcPr/>
                </a:tc>
                <a:extLst>
                  <a:ext uri="{0D108BD9-81ED-4DB2-BD59-A6C34878D82A}">
                    <a16:rowId xmlns:a16="http://schemas.microsoft.com/office/drawing/2014/main" val="3976250860"/>
                  </a:ext>
                </a:extLst>
              </a:tr>
              <a:tr h="325120">
                <a:tc>
                  <a:txBody>
                    <a:bodyPr/>
                    <a:lstStyle/>
                    <a:p>
                      <a:r>
                        <a:rPr lang="en-US" dirty="0" smtClean="0"/>
                        <a:t>Fluoride</a:t>
                      </a:r>
                      <a:endParaRPr lang="en-US" dirty="0"/>
                    </a:p>
                  </a:txBody>
                  <a:tcPr/>
                </a:tc>
                <a:tc>
                  <a:txBody>
                    <a:bodyPr/>
                    <a:lstStyle/>
                    <a:p>
                      <a:r>
                        <a:rPr lang="en-US" dirty="0" smtClean="0"/>
                        <a:t>Lead</a:t>
                      </a:r>
                      <a:endParaRPr lang="en-US" dirty="0"/>
                    </a:p>
                  </a:txBody>
                  <a:tcPr/>
                </a:tc>
                <a:tc>
                  <a:txBody>
                    <a:bodyPr/>
                    <a:lstStyle/>
                    <a:p>
                      <a:r>
                        <a:rPr lang="en-US" dirty="0" smtClean="0"/>
                        <a:t>Manganese</a:t>
                      </a:r>
                      <a:endParaRPr lang="en-US" dirty="0"/>
                    </a:p>
                  </a:txBody>
                  <a:tcPr/>
                </a:tc>
                <a:extLst>
                  <a:ext uri="{0D108BD9-81ED-4DB2-BD59-A6C34878D82A}">
                    <a16:rowId xmlns:a16="http://schemas.microsoft.com/office/drawing/2014/main" val="2619693354"/>
                  </a:ext>
                </a:extLst>
              </a:tr>
              <a:tr h="325120">
                <a:tc>
                  <a:txBody>
                    <a:bodyPr/>
                    <a:lstStyle/>
                    <a:p>
                      <a:r>
                        <a:rPr lang="en-US" dirty="0" smtClean="0"/>
                        <a:t>Mercury</a:t>
                      </a:r>
                      <a:endParaRPr lang="en-US" dirty="0"/>
                    </a:p>
                  </a:txBody>
                  <a:tcPr/>
                </a:tc>
                <a:tc>
                  <a:txBody>
                    <a:bodyPr/>
                    <a:lstStyle/>
                    <a:p>
                      <a:r>
                        <a:rPr lang="en-US" dirty="0" smtClean="0"/>
                        <a:t>Molybdenum</a:t>
                      </a:r>
                      <a:endParaRPr lang="en-US" dirty="0"/>
                    </a:p>
                  </a:txBody>
                  <a:tcPr/>
                </a:tc>
                <a:tc>
                  <a:txBody>
                    <a:bodyPr/>
                    <a:lstStyle/>
                    <a:p>
                      <a:r>
                        <a:rPr lang="en-US" dirty="0" smtClean="0"/>
                        <a:t>Selenium</a:t>
                      </a:r>
                      <a:endParaRPr lang="en-US" dirty="0"/>
                    </a:p>
                  </a:txBody>
                  <a:tcPr/>
                </a:tc>
                <a:extLst>
                  <a:ext uri="{0D108BD9-81ED-4DB2-BD59-A6C34878D82A}">
                    <a16:rowId xmlns:a16="http://schemas.microsoft.com/office/drawing/2014/main" val="1012020689"/>
                  </a:ext>
                </a:extLst>
              </a:tr>
              <a:tr h="325120">
                <a:tc>
                  <a:txBody>
                    <a:bodyPr/>
                    <a:lstStyle/>
                    <a:p>
                      <a:r>
                        <a:rPr lang="en-US" dirty="0" smtClean="0"/>
                        <a:t>Silver</a:t>
                      </a:r>
                      <a:endParaRPr lang="en-US" dirty="0"/>
                    </a:p>
                  </a:txBody>
                  <a:tcPr/>
                </a:tc>
                <a:tc>
                  <a:txBody>
                    <a:bodyPr/>
                    <a:lstStyle/>
                    <a:p>
                      <a:r>
                        <a:rPr lang="en-US" dirty="0" smtClean="0"/>
                        <a:t>Thallium</a:t>
                      </a:r>
                      <a:endParaRPr lang="en-US" dirty="0"/>
                    </a:p>
                  </a:txBody>
                  <a:tcPr/>
                </a:tc>
                <a:tc>
                  <a:txBody>
                    <a:bodyPr/>
                    <a:lstStyle/>
                    <a:p>
                      <a:r>
                        <a:rPr lang="en-US" dirty="0" smtClean="0"/>
                        <a:t>Vanadium</a:t>
                      </a:r>
                      <a:endParaRPr lang="en-US" dirty="0"/>
                    </a:p>
                  </a:txBody>
                  <a:tcPr/>
                </a:tc>
                <a:extLst>
                  <a:ext uri="{0D108BD9-81ED-4DB2-BD59-A6C34878D82A}">
                    <a16:rowId xmlns:a16="http://schemas.microsoft.com/office/drawing/2014/main" val="4254903421"/>
                  </a:ext>
                </a:extLst>
              </a:tr>
              <a:tr h="325120">
                <a:tc>
                  <a:txBody>
                    <a:bodyPr/>
                    <a:lstStyle/>
                    <a:p>
                      <a:r>
                        <a:rPr lang="en-US" dirty="0" smtClean="0"/>
                        <a:t>Zinc</a:t>
                      </a:r>
                      <a:endParaRPr lang="en-US" dirty="0"/>
                    </a:p>
                  </a:txBody>
                  <a:tcPr/>
                </a:tc>
                <a:tc>
                  <a:txBody>
                    <a:bodyPr/>
                    <a:lstStyle/>
                    <a:p>
                      <a:r>
                        <a:rPr lang="en-US" dirty="0" smtClean="0"/>
                        <a:t>Zirconium</a:t>
                      </a:r>
                      <a:endParaRPr lang="en-US" dirty="0"/>
                    </a:p>
                  </a:txBody>
                  <a:tcPr/>
                </a:tc>
                <a:tc>
                  <a:txBody>
                    <a:bodyPr/>
                    <a:lstStyle/>
                    <a:p>
                      <a:endParaRPr lang="en-US" dirty="0" smtClean="0"/>
                    </a:p>
                  </a:txBody>
                  <a:tcPr/>
                </a:tc>
                <a:extLst>
                  <a:ext uri="{0D108BD9-81ED-4DB2-BD59-A6C34878D82A}">
                    <a16:rowId xmlns:a16="http://schemas.microsoft.com/office/drawing/2014/main" val="225839162"/>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Poly Chlorinated Biphenyls (7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2179399300"/>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Volatile Organic Compounds (66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1558473769"/>
                  </a:ext>
                </a:extLst>
              </a:tr>
              <a:tr h="32512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Semi-Volatile Organic Compounds (53 Analytes)</a:t>
                      </a:r>
                    </a:p>
                  </a:txBody>
                  <a:tcPr/>
                </a:tc>
                <a:tc hMerge="1">
                  <a:txBody>
                    <a:bodyPr/>
                    <a:lstStyle/>
                    <a:p>
                      <a:endParaRPr lang="en-US" dirty="0"/>
                    </a:p>
                  </a:txBody>
                  <a:tcPr/>
                </a:tc>
                <a:tc hMerge="1">
                  <a:txBody>
                    <a:bodyPr/>
                    <a:lstStyle/>
                    <a:p>
                      <a:endParaRPr lang="en-US" dirty="0" smtClean="0"/>
                    </a:p>
                  </a:txBody>
                  <a:tcPr/>
                </a:tc>
                <a:extLst>
                  <a:ext uri="{0D108BD9-81ED-4DB2-BD59-A6C34878D82A}">
                    <a16:rowId xmlns:a16="http://schemas.microsoft.com/office/drawing/2014/main" val="3747803686"/>
                  </a:ext>
                </a:extLst>
              </a:tr>
            </a:tbl>
          </a:graphicData>
        </a:graphic>
      </p:graphicFrame>
    </p:spTree>
    <p:extLst>
      <p:ext uri="{BB962C8B-B14F-4D97-AF65-F5344CB8AC3E}">
        <p14:creationId xmlns:p14="http://schemas.microsoft.com/office/powerpoint/2010/main" val="32535835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2233389114"/>
              </p:ext>
            </p:extLst>
          </p:nvPr>
        </p:nvGraphicFramePr>
        <p:xfrm>
          <a:off x="235618" y="289510"/>
          <a:ext cx="8672763" cy="62789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1818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438400"/>
            <a:ext cx="5867401" cy="3505200"/>
          </a:xfrm>
        </p:spPr>
        <p:txBody>
          <a:bodyPr>
            <a:normAutofit/>
          </a:bodyPr>
          <a:lstStyle/>
          <a:p>
            <a:pPr marL="0" indent="0">
              <a:buNone/>
            </a:pPr>
            <a:r>
              <a:rPr lang="en-US" b="1" dirty="0" smtClean="0">
                <a:solidFill>
                  <a:srgbClr val="0070C0"/>
                </a:solidFill>
              </a:rPr>
              <a:t>DEQ believes that allowing Selmet to dispose of these materials in a permitted, non-hazardous-waste </a:t>
            </a:r>
            <a:r>
              <a:rPr lang="en-US" b="1" dirty="0" err="1" smtClean="0">
                <a:solidFill>
                  <a:srgbClr val="0070C0"/>
                </a:solidFill>
              </a:rPr>
              <a:t>landfillined</a:t>
            </a:r>
            <a:r>
              <a:rPr lang="en-US" b="1" dirty="0" smtClean="0">
                <a:solidFill>
                  <a:srgbClr val="0070C0"/>
                </a:solidFill>
              </a:rPr>
              <a:t> landfill will not result in any unacceptable risks</a:t>
            </a:r>
            <a:endParaRPr lang="en-US" b="1" dirty="0" smtClean="0">
              <a:solidFill>
                <a:srgbClr val="0070C0"/>
              </a:solidFill>
            </a:endParaRPr>
          </a:p>
        </p:txBody>
      </p:sp>
      <p:sp>
        <p:nvSpPr>
          <p:cNvPr id="4" name="Title 1"/>
          <p:cNvSpPr>
            <a:spLocks noGrp="1"/>
          </p:cNvSpPr>
          <p:nvPr>
            <p:ph type="title"/>
          </p:nvPr>
        </p:nvSpPr>
        <p:spPr>
          <a:solidFill>
            <a:srgbClr val="439777"/>
          </a:solidFill>
        </p:spPr>
        <p:txBody>
          <a:bodyPr>
            <a:normAutofit/>
          </a:bodyPr>
          <a:lstStyle/>
          <a:p>
            <a:r>
              <a:rPr lang="en-US" sz="4000" dirty="0" smtClean="0">
                <a:solidFill>
                  <a:schemeClr val="bg1"/>
                </a:solidFill>
                <a:latin typeface="Arial" pitchFamily="34" charset="0"/>
                <a:cs typeface="Arial" pitchFamily="34" charset="0"/>
              </a:rPr>
              <a:t>Risk Screening</a:t>
            </a:r>
            <a:endParaRPr lang="en-US" sz="40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79535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sz="4000" dirty="0" smtClean="0"/>
          </a:p>
          <a:p>
            <a:pPr marL="0" indent="0">
              <a:buNone/>
            </a:pPr>
            <a:r>
              <a:rPr lang="en-US" sz="4000" dirty="0" smtClean="0"/>
              <a:t>DEQ </a:t>
            </a:r>
            <a:r>
              <a:rPr lang="en-US" sz="4000" dirty="0"/>
              <a:t>recommends that the Environmental Quality Commission approve the rules delisting Selmet’s F006 </a:t>
            </a:r>
            <a:r>
              <a:rPr lang="en-US" sz="4000" dirty="0" smtClean="0"/>
              <a:t>wastes.</a:t>
            </a:r>
            <a:endParaRPr lang="en-US" sz="4000" dirty="0"/>
          </a:p>
          <a:p>
            <a:pPr marL="0" indent="0" algn="ctr">
              <a:buNone/>
            </a:pPr>
            <a:endParaRPr lang="en-US" dirty="0" smtClean="0"/>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Conclusion</a:t>
            </a:r>
            <a:endParaRPr lang="en-US" sz="3200" dirty="0">
              <a:solidFill>
                <a:schemeClr val="bg1"/>
              </a:solidFill>
              <a:latin typeface="Arial" pitchFamily="34" charset="0"/>
              <a:cs typeface="Arial" pitchFamily="34" charset="0"/>
            </a:endParaRPr>
          </a:p>
        </p:txBody>
      </p:sp>
      <p:sp>
        <p:nvSpPr>
          <p:cNvPr id="5" name="Rectangle 4"/>
          <p:cNvSpPr/>
          <p:nvPr/>
        </p:nvSpPr>
        <p:spPr>
          <a:xfrm>
            <a:off x="304800" y="6135688"/>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526780" y="6126163"/>
            <a:ext cx="320040" cy="731520"/>
          </a:xfrm>
          <a:prstGeom prst="rect">
            <a:avLst/>
          </a:prstGeom>
        </p:spPr>
      </p:pic>
    </p:spTree>
    <p:extLst>
      <p:ext uri="{BB962C8B-B14F-4D97-AF65-F5344CB8AC3E}">
        <p14:creationId xmlns:p14="http://schemas.microsoft.com/office/powerpoint/2010/main" val="2605961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p:txBody>
      </p:sp>
      <p:sp>
        <p:nvSpPr>
          <p:cNvPr id="4" name="Title 1"/>
          <p:cNvSpPr txBox="1">
            <a:spLocks/>
          </p:cNvSpPr>
          <p:nvPr/>
        </p:nvSpPr>
        <p:spPr>
          <a:xfrm>
            <a:off x="381000" y="975044"/>
            <a:ext cx="8077200" cy="4511356"/>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8000" dirty="0" smtClean="0">
                <a:solidFill>
                  <a:schemeClr val="bg1"/>
                </a:solidFill>
              </a:rPr>
              <a:t>Questions?</a:t>
            </a:r>
            <a:endParaRPr lang="en-US" sz="8000" dirty="0">
              <a:solidFill>
                <a:schemeClr val="bg1"/>
              </a:solidFill>
            </a:endParaRPr>
          </a:p>
        </p:txBody>
      </p:sp>
      <p:sp>
        <p:nvSpPr>
          <p:cNvPr id="5" name="Rectangle 4"/>
          <p:cNvSpPr/>
          <p:nvPr/>
        </p:nvSpPr>
        <p:spPr>
          <a:xfrm>
            <a:off x="2286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208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1600200"/>
            <a:ext cx="7086600" cy="4191000"/>
          </a:xfrm>
        </p:spPr>
        <p:txBody>
          <a:bodyPr>
            <a:normAutofit fontScale="92500" lnSpcReduction="20000"/>
          </a:bodyPr>
          <a:lstStyle/>
          <a:p>
            <a:pPr marL="457200" indent="-457200" algn="l">
              <a:lnSpc>
                <a:spcPct val="110000"/>
              </a:lnSpc>
              <a:spcBef>
                <a:spcPts val="0"/>
              </a:spcBef>
              <a:buFont typeface="Arial" panose="020B0604020202020204" pitchFamily="34" charset="0"/>
              <a:buChar char="•"/>
            </a:pPr>
            <a:r>
              <a:rPr lang="en-US" dirty="0" smtClean="0">
                <a:solidFill>
                  <a:schemeClr val="tx1"/>
                </a:solidFill>
              </a:rPr>
              <a:t>Hazardous Waste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Definitions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Oregon Statutes and Rules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Selmet Delisting Background</a:t>
            </a:r>
          </a:p>
          <a:p>
            <a:pPr marL="457200" indent="-457200" algn="l">
              <a:lnSpc>
                <a:spcPct val="110000"/>
              </a:lnSpc>
              <a:spcBef>
                <a:spcPts val="0"/>
              </a:spcBef>
              <a:buFont typeface="Arial" panose="020B0604020202020204" pitchFamily="34" charset="0"/>
              <a:buChar char="•"/>
            </a:pPr>
            <a:r>
              <a:rPr lang="en-US" dirty="0" smtClean="0">
                <a:solidFill>
                  <a:schemeClr val="tx1"/>
                </a:solidFill>
              </a:rPr>
              <a:t>Timeline</a:t>
            </a:r>
          </a:p>
          <a:p>
            <a:pPr marL="457200" indent="-457200" algn="l">
              <a:lnSpc>
                <a:spcPct val="110000"/>
              </a:lnSpc>
              <a:spcBef>
                <a:spcPts val="0"/>
              </a:spcBef>
              <a:buFont typeface="Arial" panose="020B0604020202020204" pitchFamily="34" charset="0"/>
              <a:buChar char="•"/>
            </a:pPr>
            <a:r>
              <a:rPr lang="en-US" dirty="0" smtClean="0">
                <a:solidFill>
                  <a:schemeClr val="tx1"/>
                </a:solidFill>
              </a:rPr>
              <a:t>Sampling and Analysis</a:t>
            </a:r>
          </a:p>
          <a:p>
            <a:pPr marL="457200" indent="-457200" algn="l">
              <a:lnSpc>
                <a:spcPct val="110000"/>
              </a:lnSpc>
              <a:spcBef>
                <a:spcPts val="0"/>
              </a:spcBef>
              <a:buFont typeface="Arial" panose="020B0604020202020204" pitchFamily="34" charset="0"/>
              <a:buChar char="•"/>
            </a:pPr>
            <a:r>
              <a:rPr lang="en-US" dirty="0" smtClean="0">
                <a:solidFill>
                  <a:schemeClr val="tx1"/>
                </a:solidFill>
              </a:rPr>
              <a:t>Risk Screening</a:t>
            </a:r>
          </a:p>
          <a:p>
            <a:pPr marL="457200" indent="-457200" algn="l">
              <a:lnSpc>
                <a:spcPct val="110000"/>
              </a:lnSpc>
              <a:spcBef>
                <a:spcPts val="0"/>
              </a:spcBef>
              <a:buFont typeface="Arial" panose="020B0604020202020204" pitchFamily="34" charset="0"/>
              <a:buChar char="•"/>
            </a:pPr>
            <a:r>
              <a:rPr lang="en-US" dirty="0" smtClean="0">
                <a:solidFill>
                  <a:schemeClr val="tx1"/>
                </a:solidFill>
              </a:rPr>
              <a:t>Conclusion</a:t>
            </a:r>
          </a:p>
          <a:p>
            <a:pPr marL="457200" indent="-457200" algn="l">
              <a:lnSpc>
                <a:spcPct val="110000"/>
              </a:lnSpc>
              <a:spcBef>
                <a:spcPts val="0"/>
              </a:spcBef>
              <a:buFont typeface="Arial" panose="020B0604020202020204" pitchFamily="34" charset="0"/>
              <a:buChar char="•"/>
            </a:pPr>
            <a:r>
              <a:rPr lang="en-US" dirty="0" smtClean="0">
                <a:solidFill>
                  <a:schemeClr val="tx1"/>
                </a:solidFill>
              </a:rPr>
              <a:t>Questions</a:t>
            </a:r>
          </a:p>
          <a:p>
            <a:pPr algn="l">
              <a:lnSpc>
                <a:spcPct val="110000"/>
              </a:lnSpc>
              <a:spcBef>
                <a:spcPts val="0"/>
              </a:spcBef>
            </a:pPr>
            <a:endParaRPr lang="en-US" sz="2800" dirty="0" smtClean="0">
              <a:solidFill>
                <a:schemeClr val="tx1"/>
              </a:solidFill>
            </a:endParaRPr>
          </a:p>
          <a:p>
            <a:pPr algn="l">
              <a:lnSpc>
                <a:spcPct val="110000"/>
              </a:lnSpc>
              <a:spcBef>
                <a:spcPts val="0"/>
              </a:spcBef>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endParaRPr>
          </a:p>
          <a:p>
            <a:pPr marL="457200" indent="-457200" algn="l">
              <a:lnSpc>
                <a:spcPct val="110000"/>
              </a:lnSpc>
              <a:spcBef>
                <a:spcPts val="0"/>
              </a:spcBef>
              <a:buFont typeface="Arial" panose="020B0604020202020204" pitchFamily="34" charset="0"/>
              <a:buChar char="•"/>
            </a:pPr>
            <a:endParaRPr lang="en-US" sz="2800" dirty="0" smtClean="0">
              <a:solidFill>
                <a:schemeClr val="tx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
        <p:nvSpPr>
          <p:cNvPr id="4" name="Title 1"/>
          <p:cNvSpPr>
            <a:spLocks noGrp="1"/>
          </p:cNvSpPr>
          <p:nvPr>
            <p:ph type="ctrTitle"/>
          </p:nvPr>
        </p:nvSpPr>
        <p:spPr>
          <a:xfrm>
            <a:off x="457200" y="423863"/>
            <a:ext cx="8077200" cy="838199"/>
          </a:xfrm>
          <a:solidFill>
            <a:srgbClr val="439777"/>
          </a:solidFill>
        </p:spPr>
        <p:txBody>
          <a:bodyPr>
            <a:normAutofit fontScale="90000"/>
          </a:bodyPr>
          <a:lstStyle/>
          <a:p>
            <a:r>
              <a:rPr lang="en-US" sz="5400" dirty="0" smtClean="0">
                <a:solidFill>
                  <a:schemeClr val="bg1"/>
                </a:solidFill>
              </a:rPr>
              <a:t>Outline</a:t>
            </a:r>
            <a:endParaRPr lang="en-US" sz="3200" dirty="0">
              <a:solidFill>
                <a:schemeClr val="bg1"/>
              </a:solidFill>
            </a:endParaRPr>
          </a:p>
        </p:txBody>
      </p:sp>
      <p:sp>
        <p:nvSpPr>
          <p:cNvPr id="6" name="Rectangle 5"/>
          <p:cNvSpPr/>
          <p:nvPr/>
        </p:nvSpPr>
        <p:spPr>
          <a:xfrm>
            <a:off x="266700" y="6118860"/>
            <a:ext cx="80010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930342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2375356"/>
            <a:ext cx="3200400" cy="3750807"/>
          </a:xfrm>
        </p:spPr>
        <p:txBody>
          <a:bodyPr>
            <a:normAutofit lnSpcReduction="10000"/>
          </a:bodyPr>
          <a:lstStyle/>
          <a:p>
            <a:r>
              <a:rPr lang="en-US" dirty="0" smtClean="0"/>
              <a:t>Regulatory compliance</a:t>
            </a:r>
          </a:p>
          <a:p>
            <a:r>
              <a:rPr lang="en-US" dirty="0" smtClean="0"/>
              <a:t>Pollution reduction</a:t>
            </a:r>
          </a:p>
          <a:p>
            <a:r>
              <a:rPr lang="en-US" dirty="0" smtClean="0"/>
              <a:t>Education and outreach</a:t>
            </a:r>
          </a:p>
          <a:p>
            <a:r>
              <a:rPr lang="en-US" dirty="0" smtClean="0"/>
              <a:t>Results evaluation</a:t>
            </a:r>
          </a:p>
          <a:p>
            <a:endParaRPr lang="en-US" dirty="0"/>
          </a:p>
        </p:txBody>
      </p:sp>
      <p:pic>
        <p:nvPicPr>
          <p:cNvPr id="6" name="Content Placeholder 6"/>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3208" r="13208"/>
          <a:stretch/>
        </p:blipFill>
        <p:spPr>
          <a:xfrm>
            <a:off x="3441032" y="2468563"/>
            <a:ext cx="5245768" cy="3657600"/>
          </a:xfrm>
          <a:prstGeom prst="rect">
            <a:avLst/>
          </a:prstGeom>
          <a:ln>
            <a:noFill/>
          </a:ln>
          <a:effectLst>
            <a:softEdge rad="112500"/>
          </a:effectLst>
        </p:spPr>
      </p:pic>
      <p:sp>
        <p:nvSpPr>
          <p:cNvPr id="3" name="TextBox 2"/>
          <p:cNvSpPr txBox="1"/>
          <p:nvPr/>
        </p:nvSpPr>
        <p:spPr>
          <a:xfrm>
            <a:off x="647700" y="1634887"/>
            <a:ext cx="7696200"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dirty="0" smtClean="0">
                <a:latin typeface="Arial" panose="020B0604020202020204" pitchFamily="34" charset="0"/>
                <a:cs typeface="Arial" panose="020B0604020202020204" pitchFamily="34" charset="0"/>
              </a:rPr>
              <a:t>DEQ strives to maintain balance between: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919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sp>
        <p:nvSpPr>
          <p:cNvPr id="8" name="Content Placeholder 7"/>
          <p:cNvSpPr>
            <a:spLocks noGrp="1"/>
          </p:cNvSpPr>
          <p:nvPr>
            <p:ph sz="half" idx="1"/>
          </p:nvPr>
        </p:nvSpPr>
        <p:spPr>
          <a:xfrm>
            <a:off x="457200" y="1828800"/>
            <a:ext cx="4038600" cy="4297363"/>
          </a:xfrm>
        </p:spPr>
        <p:txBody>
          <a:bodyPr/>
          <a:lstStyle/>
          <a:p>
            <a:pPr marL="0" indent="0">
              <a:buNone/>
            </a:pPr>
            <a:r>
              <a:rPr lang="en-US" dirty="0" smtClean="0"/>
              <a:t>Program Authorization:</a:t>
            </a:r>
          </a:p>
          <a:p>
            <a:pPr marL="0" indent="0">
              <a:buNone/>
            </a:pPr>
            <a:endParaRPr lang="en-US" dirty="0" smtClean="0"/>
          </a:p>
          <a:p>
            <a:pPr lvl="1"/>
            <a:r>
              <a:rPr lang="en-US" dirty="0" smtClean="0"/>
              <a:t>1976 Resource Conservation and Recovery Act (RCRA)</a:t>
            </a:r>
          </a:p>
          <a:p>
            <a:pPr marL="457200" lvl="1" indent="0">
              <a:buNone/>
            </a:pPr>
            <a:endParaRPr lang="en-US" dirty="0" smtClean="0"/>
          </a:p>
          <a:p>
            <a:pPr lvl="1"/>
            <a:r>
              <a:rPr lang="en-US" dirty="0" smtClean="0"/>
              <a:t>1986 Oregon Authorization</a:t>
            </a:r>
            <a:endParaRPr lang="en-US" dirty="0"/>
          </a:p>
        </p:txBody>
      </p:sp>
      <p:pic>
        <p:nvPicPr>
          <p:cNvPr id="12" name="Content Placeholder 11"/>
          <p:cNvPicPr>
            <a:picLocks noGrp="1" noChangeAspect="1"/>
          </p:cNvPicPr>
          <p:nvPr>
            <p:ph sz="half" idx="2"/>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868" t="5769" r="5660"/>
          <a:stretch/>
        </p:blipFill>
        <p:spPr>
          <a:xfrm>
            <a:off x="4800600" y="2362200"/>
            <a:ext cx="3718161" cy="2514600"/>
          </a:xfrm>
          <a:prstGeom prst="rect">
            <a:avLst/>
          </a:prstGeom>
          <a:ln>
            <a:noFill/>
          </a:ln>
          <a:effectLst>
            <a:softEdge rad="112500"/>
          </a:effectLst>
        </p:spPr>
      </p:pic>
    </p:spTree>
    <p:extLst>
      <p:ext uri="{BB962C8B-B14F-4D97-AF65-F5344CB8AC3E}">
        <p14:creationId xmlns:p14="http://schemas.microsoft.com/office/powerpoint/2010/main" val="413413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724400" cy="4525963"/>
          </a:xfrm>
        </p:spPr>
        <p:txBody>
          <a:bodyPr>
            <a:normAutofit/>
          </a:bodyPr>
          <a:lstStyle/>
          <a:p>
            <a:pPr marL="0" indent="0">
              <a:buNone/>
            </a:pPr>
            <a:r>
              <a:rPr lang="en-US" b="1" dirty="0" smtClean="0"/>
              <a:t>HW Program includes:</a:t>
            </a:r>
          </a:p>
          <a:p>
            <a:r>
              <a:rPr lang="en-US" dirty="0" smtClean="0"/>
              <a:t>Compliance assurance and monitoring</a:t>
            </a:r>
          </a:p>
          <a:p>
            <a:r>
              <a:rPr lang="en-US" dirty="0" smtClean="0"/>
              <a:t>Corrective action</a:t>
            </a:r>
          </a:p>
          <a:p>
            <a:r>
              <a:rPr lang="en-US" dirty="0" smtClean="0"/>
              <a:t>Enforcement</a:t>
            </a:r>
          </a:p>
          <a:p>
            <a:r>
              <a:rPr lang="en-US" dirty="0" smtClean="0"/>
              <a:t>Facility Permitting</a:t>
            </a:r>
          </a:p>
          <a:p>
            <a:r>
              <a:rPr lang="en-US" dirty="0" smtClean="0"/>
              <a:t>Policy and rule development</a:t>
            </a:r>
          </a:p>
          <a:p>
            <a:r>
              <a:rPr lang="en-US" dirty="0" smtClean="0"/>
              <a:t>Technical assistance</a:t>
            </a:r>
            <a:endParaRPr lang="en-US" dirty="0"/>
          </a:p>
        </p:txBody>
      </p:sp>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rPr>
              <a:t>Hazardous Waste Background</a:t>
            </a:r>
            <a:endParaRPr lang="en-US" sz="3200" dirty="0">
              <a:solidFill>
                <a:schemeClr val="bg1"/>
              </a:solidFill>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45027" y="1600200"/>
            <a:ext cx="3244945" cy="4525963"/>
          </a:xfrm>
        </p:spPr>
      </p:pic>
    </p:spTree>
    <p:extLst>
      <p:ext uri="{BB962C8B-B14F-4D97-AF65-F5344CB8AC3E}">
        <p14:creationId xmlns:p14="http://schemas.microsoft.com/office/powerpoint/2010/main" val="135934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Definitions</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2"/>
          </p:nvPr>
        </p:nvSpPr>
        <p:spPr>
          <a:xfrm>
            <a:off x="457200" y="1535113"/>
            <a:ext cx="5334000" cy="4591050"/>
          </a:xfrm>
        </p:spPr>
        <p:txBody>
          <a:bodyPr>
            <a:normAutofit fontScale="62500" lnSpcReduction="20000"/>
          </a:bodyPr>
          <a:lstStyle/>
          <a:p>
            <a:pPr marL="0" indent="0">
              <a:buNone/>
            </a:pPr>
            <a:r>
              <a:rPr lang="en-US" sz="3800" b="1" dirty="0"/>
              <a:t>Hazardous Waste:</a:t>
            </a:r>
          </a:p>
          <a:p>
            <a:pPr marL="0" indent="0">
              <a:buNone/>
            </a:pPr>
            <a:endParaRPr lang="en-US" b="1" dirty="0"/>
          </a:p>
          <a:p>
            <a:r>
              <a:rPr lang="en-US" sz="2900" dirty="0"/>
              <a:t>Characteristic Waste - Ignitable, corrosive, reactive, or toxic.</a:t>
            </a:r>
          </a:p>
          <a:p>
            <a:pPr marL="0" indent="0">
              <a:buNone/>
            </a:pPr>
            <a:endParaRPr lang="en-US" dirty="0"/>
          </a:p>
          <a:p>
            <a:r>
              <a:rPr lang="en-US" sz="2900" dirty="0"/>
              <a:t>Listed Waste: Wastes from specific industrial processes which are assumed to be hazardous and must be treated as such.</a:t>
            </a:r>
          </a:p>
          <a:p>
            <a:pPr marL="0" indent="0">
              <a:buNone/>
            </a:pPr>
            <a:endParaRPr lang="en-US" sz="2900" dirty="0"/>
          </a:p>
          <a:p>
            <a:r>
              <a:rPr lang="en-US" sz="2900" dirty="0"/>
              <a:t>F006 Hazardous Waste: Wastewater treatment sludges from electroplating operations.</a:t>
            </a:r>
          </a:p>
          <a:p>
            <a:pPr marL="914400" lvl="2" indent="0">
              <a:buNone/>
            </a:pPr>
            <a:endParaRPr lang="en-US" dirty="0"/>
          </a:p>
          <a:p>
            <a:pPr marL="0" indent="0">
              <a:buNone/>
            </a:pPr>
            <a:r>
              <a:rPr lang="en-US" sz="3200" b="1" dirty="0"/>
              <a:t>Delisting: </a:t>
            </a:r>
          </a:p>
          <a:p>
            <a:pPr marL="0" indent="0">
              <a:buNone/>
            </a:pPr>
            <a:endParaRPr lang="en-US" b="1" dirty="0"/>
          </a:p>
          <a:p>
            <a:r>
              <a:rPr lang="en-US" sz="2900" dirty="0"/>
              <a:t>A generator may file a petition demonstrating that a waste is not hazardous.</a:t>
            </a:r>
          </a:p>
          <a:p>
            <a:endParaRPr lang="en-US" dirty="0"/>
          </a:p>
        </p:txBody>
      </p:sp>
      <p:sp>
        <p:nvSpPr>
          <p:cNvPr id="5" name="Rectangle 4"/>
          <p:cNvSpPr/>
          <p:nvPr/>
        </p:nvSpPr>
        <p:spPr>
          <a:xfrm>
            <a:off x="228600" y="60960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12" name="Picture 7"/>
          <p:cNvPicPr>
            <a:picLocks noGrp="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305681" y="2667923"/>
            <a:ext cx="2095238" cy="20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4943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a:normAutofit fontScale="77500" lnSpcReduction="20000"/>
          </a:bodyPr>
          <a:lstStyle/>
          <a:p>
            <a:r>
              <a:rPr lang="en-US" dirty="0" smtClean="0"/>
              <a:t>50 Federal Register 52629: </a:t>
            </a:r>
            <a:r>
              <a:rPr lang="en-US" sz="2400" dirty="0" smtClean="0"/>
              <a:t>Federal to state program </a:t>
            </a:r>
            <a:r>
              <a:rPr lang="en-US" sz="2400" dirty="0"/>
              <a:t>d</a:t>
            </a:r>
            <a:r>
              <a:rPr lang="en-US" sz="2400" dirty="0" smtClean="0"/>
              <a:t>elegation</a:t>
            </a:r>
          </a:p>
          <a:p>
            <a:pPr marL="0" indent="0">
              <a:buNone/>
            </a:pPr>
            <a:endParaRPr lang="en-US" sz="2600" dirty="0" smtClean="0"/>
          </a:p>
          <a:p>
            <a:r>
              <a:rPr lang="en-US" dirty="0" smtClean="0"/>
              <a:t>40 Code of Federal Regulations sections 260.20 and 260.22: </a:t>
            </a:r>
            <a:r>
              <a:rPr lang="en-US" sz="2400" dirty="0" smtClean="0"/>
              <a:t>Federal hazardous waste rules</a:t>
            </a:r>
          </a:p>
          <a:p>
            <a:pPr marL="0" indent="0">
              <a:buNone/>
            </a:pPr>
            <a:endParaRPr lang="en-US" sz="2600" dirty="0" smtClean="0"/>
          </a:p>
          <a:p>
            <a:r>
              <a:rPr lang="en-US" dirty="0" smtClean="0"/>
              <a:t>Oregon Administrative Rule 340-100-0020, -0022: </a:t>
            </a:r>
            <a:r>
              <a:rPr lang="en-US" sz="2400" dirty="0" smtClean="0"/>
              <a:t>State hazardous waste rules including delisting</a:t>
            </a:r>
          </a:p>
          <a:p>
            <a:pPr marL="0" indent="0">
              <a:buNone/>
            </a:pPr>
            <a:endParaRPr lang="en-US" sz="2600" dirty="0" smtClean="0"/>
          </a:p>
          <a:p>
            <a:r>
              <a:rPr lang="en-US" dirty="0" smtClean="0"/>
              <a:t>Oregon Revised Statute 466.075(3): </a:t>
            </a:r>
            <a:r>
              <a:rPr lang="en-US" sz="2400" dirty="0" smtClean="0"/>
              <a:t>Exceptions to listing</a:t>
            </a:r>
          </a:p>
        </p:txBody>
      </p:sp>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Statutes and Rules</a:t>
            </a:r>
            <a:endParaRPr lang="en-US" sz="3200" dirty="0">
              <a:solidFill>
                <a:schemeClr val="bg1"/>
              </a:solidFill>
              <a:latin typeface="Arial" pitchFamily="34" charset="0"/>
              <a:cs typeface="Arial" pitchFamily="34" charset="0"/>
            </a:endParaRPr>
          </a:p>
        </p:txBody>
      </p:sp>
      <p:sp>
        <p:nvSpPr>
          <p:cNvPr id="5" name="Rectangle 4"/>
          <p:cNvSpPr/>
          <p:nvPr/>
        </p:nvSpPr>
        <p:spPr>
          <a:xfrm>
            <a:off x="152400" y="61261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graphicFrame>
        <p:nvGraphicFramePr>
          <p:cNvPr id="7" name="Object 4"/>
          <p:cNvGraphicFramePr>
            <a:graphicFrameLocks/>
          </p:cNvGraphicFramePr>
          <p:nvPr>
            <p:extLst/>
          </p:nvPr>
        </p:nvGraphicFramePr>
        <p:xfrm>
          <a:off x="5418674" y="2743200"/>
          <a:ext cx="2973388" cy="1704975"/>
        </p:xfrm>
        <a:graphic>
          <a:graphicData uri="http://schemas.openxmlformats.org/presentationml/2006/ole">
            <mc:AlternateContent xmlns:mc="http://schemas.openxmlformats.org/markup-compatibility/2006">
              <mc:Choice xmlns:v="urn:schemas-microsoft-com:vml" Requires="v">
                <p:oleObj spid="_x0000_s1071" name="Clip" r:id="rId5" imgW="4441680" imgH="2550960" progId="MS_ClipArt_Gallery.2">
                  <p:embed/>
                </p:oleObj>
              </mc:Choice>
              <mc:Fallback>
                <p:oleObj name="Clip" r:id="rId5" imgW="4441680" imgH="2550960" progId="MS_ClipArt_Gallery.2">
                  <p:embed/>
                  <p:pic>
                    <p:nvPicPr>
                      <p:cNvPr id="7" name="Object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8674" y="2743200"/>
                        <a:ext cx="2973388"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21364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Selmet F006 Delisting Background </a:t>
            </a:r>
            <a:endParaRPr lang="en-US" sz="3200" dirty="0">
              <a:solidFill>
                <a:schemeClr val="bg1"/>
              </a:solidFill>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2987" y="6121400"/>
            <a:ext cx="320040" cy="731520"/>
          </a:xfrm>
          <a:prstGeom prst="rect">
            <a:avLst/>
          </a:prstGeom>
        </p:spPr>
      </p:pic>
      <p:sp>
        <p:nvSpPr>
          <p:cNvPr id="6" name="Rectangle 5"/>
          <p:cNvSpPr/>
          <p:nvPr/>
        </p:nvSpPr>
        <p:spPr>
          <a:xfrm>
            <a:off x="228600" y="622046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3" name="Content Placeholder 2"/>
          <p:cNvPicPr>
            <a:picLocks noGrp="1" noChangeAspect="1"/>
          </p:cNvPicPr>
          <p:nvPr>
            <p:ph idx="1"/>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175405" y="1600200"/>
            <a:ext cx="6793190" cy="4525963"/>
          </a:xfrm>
          <a:prstGeom prst="rect">
            <a:avLst/>
          </a:prstGeom>
          <a:ln>
            <a:noFill/>
          </a:ln>
          <a:effectLst>
            <a:softEdge rad="112500"/>
          </a:effectLst>
        </p:spPr>
      </p:pic>
      <p:sp>
        <p:nvSpPr>
          <p:cNvPr id="7" name="TextBox 6"/>
          <p:cNvSpPr txBox="1"/>
          <p:nvPr/>
        </p:nvSpPr>
        <p:spPr>
          <a:xfrm>
            <a:off x="1295400" y="5659621"/>
            <a:ext cx="6019800" cy="430887"/>
          </a:xfrm>
          <a:prstGeom prst="rect">
            <a:avLst/>
          </a:prstGeom>
          <a:noFill/>
        </p:spPr>
        <p:txBody>
          <a:bodyPr wrap="square" rtlCol="0">
            <a:spAutoFit/>
          </a:bodyPr>
          <a:lstStyle/>
          <a:p>
            <a:r>
              <a:rPr lang="en-US" sz="1100" dirty="0" smtClean="0">
                <a:solidFill>
                  <a:schemeClr val="bg1"/>
                </a:solidFill>
              </a:rPr>
              <a:t>Photo Credit: Selmet, </a:t>
            </a:r>
            <a:r>
              <a:rPr lang="en-US" sz="1100" dirty="0" err="1" smtClean="0">
                <a:solidFill>
                  <a:schemeClr val="bg1"/>
                </a:solidFill>
              </a:rPr>
              <a:t>Inc</a:t>
            </a:r>
            <a:r>
              <a:rPr lang="en-US" sz="1100" dirty="0">
                <a:solidFill>
                  <a:schemeClr val="bg1"/>
                </a:solidFill>
              </a:rPr>
              <a:t> via https://www.satellitetoday.com/business/2018/07/05/cpp-acquires-selmet-to-expand-titanium-casting-capabilities/</a:t>
            </a:r>
          </a:p>
        </p:txBody>
      </p:sp>
    </p:spTree>
    <p:extLst>
      <p:ext uri="{BB962C8B-B14F-4D97-AF65-F5344CB8AC3E}">
        <p14:creationId xmlns:p14="http://schemas.microsoft.com/office/powerpoint/2010/main" val="3538308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988362462"/>
              </p:ext>
            </p:extLst>
          </p:nvPr>
        </p:nvGraphicFramePr>
        <p:xfrm>
          <a:off x="228600" y="457200"/>
          <a:ext cx="8915400" cy="6126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rPr>
              <a:t>Delisting Timeline</a:t>
            </a:r>
            <a:endParaRPr lang="en-US" sz="3200" dirty="0">
              <a:solidFill>
                <a:schemeClr val="bg1"/>
              </a:solidFill>
              <a:latin typeface="Arial" pitchFamily="34" charset="0"/>
              <a:cs typeface="Arial" pitchFamily="34" charset="0"/>
            </a:endParaRPr>
          </a:p>
        </p:txBody>
      </p:sp>
      <p:sp>
        <p:nvSpPr>
          <p:cNvPr id="5" name="Rectangle 4"/>
          <p:cNvSpPr/>
          <p:nvPr/>
        </p:nvSpPr>
        <p:spPr>
          <a:xfrm>
            <a:off x="228600" y="6049964"/>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Dan </a:t>
            </a:r>
            <a:r>
              <a:rPr lang="en-US" sz="1000" dirty="0" err="1" smtClean="0">
                <a:latin typeface="Arial" pitchFamily="34" charset="0"/>
                <a:cs typeface="Arial" pitchFamily="34" charset="0"/>
              </a:rPr>
              <a:t>Lobato</a:t>
            </a:r>
            <a:r>
              <a:rPr lang="en-US" sz="1000" dirty="0" smtClean="0">
                <a:latin typeface="Arial" pitchFamily="34" charset="0"/>
                <a:cs typeface="Arial" pitchFamily="34" charset="0"/>
              </a:rPr>
              <a:t> &amp; Seth </a:t>
            </a:r>
            <a:r>
              <a:rPr lang="en-US" sz="1000" dirty="0" err="1" smtClean="0">
                <a:latin typeface="Arial" pitchFamily="34" charset="0"/>
                <a:cs typeface="Arial" pitchFamily="34" charset="0"/>
              </a:rPr>
              <a:t>Sadofsky</a:t>
            </a:r>
            <a:r>
              <a:rPr lang="en-US" sz="1000" dirty="0" smtClean="0">
                <a:latin typeface="Arial" pitchFamily="34" charset="0"/>
                <a:cs typeface="Arial" pitchFamily="34" charset="0"/>
              </a:rPr>
              <a:t>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8" cstate="print"/>
          <a:stretch>
            <a:fillRect/>
          </a:stretch>
        </p:blipFill>
        <p:spPr>
          <a:xfrm>
            <a:off x="8526780" y="5950904"/>
            <a:ext cx="320040" cy="731520"/>
          </a:xfrm>
          <a:prstGeom prst="rect">
            <a:avLst/>
          </a:prstGeom>
        </p:spPr>
      </p:pic>
    </p:spTree>
    <p:extLst>
      <p:ext uri="{BB962C8B-B14F-4D97-AF65-F5344CB8AC3E}">
        <p14:creationId xmlns:p14="http://schemas.microsoft.com/office/powerpoint/2010/main" val="1990066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elmet EQC Nov 2018.potx" id="{EF775FD4-8E1E-4283-AD9E-828F04D6F91C}" vid="{E9622B20-E742-4B86-955F-60204E3C89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opic xmlns="$ListId:docs;">E - EQC Preparation</Topic>
    <Subtopic xmlns="$ListId:doc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EE652AE44876D4FB2F13DE9882A2FF6" ma:contentTypeVersion="" ma:contentTypeDescription="Create a new document." ma:contentTypeScope="" ma:versionID="4749e57ce3404121ae5684844e7ddcce">
  <xsd:schema xmlns:xsd="http://www.w3.org/2001/XMLSchema" xmlns:xs="http://www.w3.org/2001/XMLSchema" xmlns:p="http://schemas.microsoft.com/office/2006/metadata/properties" xmlns:ns2="$ListId:docs;" targetNamespace="http://schemas.microsoft.com/office/2006/metadata/properties" ma:root="true" ma:fieldsID="4d97b0ac42d8abe8b5bd9b64daadd073" ns2:_="">
    <xsd:import namespace="$ListId:docs;"/>
    <xsd:element name="properties">
      <xsd:complexType>
        <xsd:sequence>
          <xsd:element name="documentManagement">
            <xsd:complexType>
              <xsd:all>
                <xsd:element ref="ns2:Topic" minOccurs="0"/>
                <xsd:element ref="ns2:Sub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A - Planning"/>
          <xsd:enumeration value="B - Stakeholder Involvement"/>
          <xsd:enumeration value="C - Fee Approval"/>
          <xsd:enumeration value="D - Public Notice"/>
          <xsd:enumeration value="E - EQC Preparation"/>
          <xsd:enumeration value="F - Supporting Documents"/>
        </xsd:restriction>
      </xsd:simpleType>
    </xsd:element>
    <xsd:element name="Subtopic" ma:index="9" nillable="true" ma:displayName="Subtopic" ma:internalName="Subtopi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C3BBB8-15CA-4806-958A-3EA201DA43F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ListId:doc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EE47D7-91B3-442B-97DA-6FDCEDD465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A8E8B3-12E0-4CA3-BF03-D27A006F1D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2657</TotalTime>
  <Words>3379</Words>
  <Application>Microsoft Office PowerPoint</Application>
  <PresentationFormat>On-screen Show (4:3)</PresentationFormat>
  <Paragraphs>289</Paragraphs>
  <Slides>17</Slides>
  <Notes>17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1" baseType="lpstr">
      <vt:lpstr>Arial</vt:lpstr>
      <vt:lpstr>Calibri</vt:lpstr>
      <vt:lpstr>Office Theme</vt:lpstr>
      <vt:lpstr>Clip</vt:lpstr>
      <vt:lpstr>Land Quality – Hazardous Waste</vt:lpstr>
      <vt:lpstr>Outline</vt:lpstr>
      <vt:lpstr>Hazardous Waste Background</vt:lpstr>
      <vt:lpstr>Hazardous Waste Background</vt:lpstr>
      <vt:lpstr>Hazardous Waste Background</vt:lpstr>
      <vt:lpstr>Definitions</vt:lpstr>
      <vt:lpstr>Statutes and Rules</vt:lpstr>
      <vt:lpstr>Selmet F006 Delisting Background </vt:lpstr>
      <vt:lpstr>Delisting Timeline</vt:lpstr>
      <vt:lpstr>Waste Sampling and Analysis Current Process</vt:lpstr>
      <vt:lpstr>Waste Sampling and Analysis – Current Process</vt:lpstr>
      <vt:lpstr>Waste Sampling and Analysis – Evaporation Pond</vt:lpstr>
      <vt:lpstr>Waste Sampling and Analysis – Evaporation Pond</vt:lpstr>
      <vt:lpstr>PowerPoint Presentation</vt:lpstr>
      <vt:lpstr>Risk Screening</vt:lpstr>
      <vt:lpstr>Conclusion</vt:lpstr>
      <vt:lpstr> </vt:lpstr>
    </vt:vector>
  </TitlesOfParts>
  <Company>State of 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EQC Presentation</dc:title>
  <dc:creator>State of Oregon</dc:creator>
  <cp:lastModifiedBy>SADOFSKY Seth</cp:lastModifiedBy>
  <cp:revision>87</cp:revision>
  <cp:lastPrinted>2018-10-29T22:05:35Z</cp:lastPrinted>
  <dcterms:created xsi:type="dcterms:W3CDTF">2012-12-04T19:19:06Z</dcterms:created>
  <dcterms:modified xsi:type="dcterms:W3CDTF">2018-11-01T00:18:05Z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0x0101006EE652AE44876D4FB2F13DE9882A2FF6</vt:lpwstr>
  </property>
</Properties>
</file>