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omments/comment1.xml" ContentType="application/vnd.openxmlformats-officedocument.presentationml.comments+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sldIdLst>
    <p:sldId id="257" r:id="rId5"/>
    <p:sldId id="258" r:id="rId6"/>
    <p:sldId id="272" r:id="rId7"/>
    <p:sldId id="271" r:id="rId8"/>
    <p:sldId id="273" r:id="rId9"/>
    <p:sldId id="259" r:id="rId10"/>
    <p:sldId id="260" r:id="rId11"/>
    <p:sldId id="261" r:id="rId12"/>
    <p:sldId id="262" r:id="rId13"/>
    <p:sldId id="263" r:id="rId14"/>
    <p:sldId id="264" r:id="rId15"/>
    <p:sldId id="277" r:id="rId16"/>
    <p:sldId id="265" r:id="rId17"/>
    <p:sldId id="266" r:id="rId18"/>
    <p:sldId id="276" r:id="rId19"/>
    <p:sldId id="275" r:id="rId20"/>
    <p:sldId id="268" r:id="rId2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DOFSKY Seth" initials="SS" lastIdx="1" clrIdx="0">
    <p:extLst>
      <p:ext uri="{19B8F6BF-5375-455C-9EA6-DF929625EA0E}">
        <p15:presenceInfo xmlns:p15="http://schemas.microsoft.com/office/powerpoint/2012/main" userId="S-1-5-21-2124760015-1411717758-1302595720-35260" providerId="AD"/>
      </p:ext>
    </p:extLst>
  </p:cmAuthor>
  <p:cmAuthor id="2" name="LIVENGOOD David" initials="LD" lastIdx="2" clrIdx="1">
    <p:extLst>
      <p:ext uri="{19B8F6BF-5375-455C-9EA6-DF929625EA0E}">
        <p15:presenceInfo xmlns:p15="http://schemas.microsoft.com/office/powerpoint/2012/main" userId="S-1-5-21-2124760015-1411717758-1302595720-26274" providerId="AD"/>
      </p:ext>
    </p:extLst>
  </p:cmAuthor>
  <p:cmAuthor id="3" name="EMER Lydia" initials="EL" lastIdx="1" clrIdx="2">
    <p:extLst>
      <p:ext uri="{19B8F6BF-5375-455C-9EA6-DF929625EA0E}">
        <p15:presenceInfo xmlns:p15="http://schemas.microsoft.com/office/powerpoint/2012/main" userId="S-1-5-21-2124760015-1411717758-1302595720-75359" providerId="AD"/>
      </p:ext>
    </p:extLst>
  </p:cmAuthor>
  <p:cmAuthor id="4" name="Eileen Naples" initials="EN" lastIdx="1" clrIdx="3">
    <p:extLst>
      <p:ext uri="{19B8F6BF-5375-455C-9EA6-DF929625EA0E}">
        <p15:presenceInfo xmlns:p15="http://schemas.microsoft.com/office/powerpoint/2012/main" userId="92c0a775d5b8b05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F8D6F"/>
    <a:srgbClr val="439777"/>
    <a:srgbClr val="57B59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651" autoAdjust="0"/>
    <p:restoredTop sz="55037" autoAdjust="0"/>
  </p:normalViewPr>
  <p:slideViewPr>
    <p:cSldViewPr>
      <p:cViewPr varScale="1">
        <p:scale>
          <a:sx n="59" d="100"/>
          <a:sy n="59" d="100"/>
        </p:scale>
        <p:origin x="2532" y="78"/>
      </p:cViewPr>
      <p:guideLst>
        <p:guide orient="horz" pos="2160"/>
        <p:guide pos="2880"/>
      </p:guideLst>
    </p:cSldViewPr>
  </p:slideViewPr>
  <p:notesTextViewPr>
    <p:cViewPr>
      <p:scale>
        <a:sx n="100" d="100"/>
        <a:sy n="100" d="100"/>
      </p:scale>
      <p:origin x="0" y="-168"/>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Sheet1!$D$9</c:f>
              <c:strCache>
                <c:ptCount val="1"/>
                <c:pt idx="0">
                  <c:v>Chromium VI mg/kg</c:v>
                </c:pt>
              </c:strCache>
            </c:strRef>
          </c:tx>
          <c:spPr>
            <a:solidFill>
              <a:schemeClr val="accent1"/>
            </a:solidFill>
            <a:ln>
              <a:solidFill>
                <a:schemeClr val="accent1">
                  <a:shade val="95000"/>
                  <a:satMod val="105000"/>
                  <a:alpha val="89000"/>
                </a:schemeClr>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Sheet1!$E$8:$H$8</c:f>
              <c:strCache>
                <c:ptCount val="4"/>
                <c:pt idx="0">
                  <c:v>Composite A</c:v>
                </c:pt>
                <c:pt idx="1">
                  <c:v>Composite B</c:v>
                </c:pt>
                <c:pt idx="2">
                  <c:v>Composite C</c:v>
                </c:pt>
                <c:pt idx="3">
                  <c:v> Composite D</c:v>
                </c:pt>
              </c:strCache>
            </c:strRef>
          </c:cat>
          <c:val>
            <c:numRef>
              <c:f>Sheet1!$E$9:$H$9</c:f>
              <c:numCache>
                <c:formatCode>General</c:formatCode>
                <c:ptCount val="4"/>
                <c:pt idx="0">
                  <c:v>23.3</c:v>
                </c:pt>
                <c:pt idx="1">
                  <c:v>3.14</c:v>
                </c:pt>
                <c:pt idx="2">
                  <c:v>22.1</c:v>
                </c:pt>
                <c:pt idx="3">
                  <c:v>17.899999999999999</c:v>
                </c:pt>
              </c:numCache>
            </c:numRef>
          </c:val>
          <c:extLst>
            <c:ext xmlns:c16="http://schemas.microsoft.com/office/drawing/2014/chart" uri="{C3380CC4-5D6E-409C-BE32-E72D297353CC}">
              <c16:uniqueId val="{00000000-6AA5-42F5-9C84-94D726ECAC09}"/>
            </c:ext>
          </c:extLst>
        </c:ser>
        <c:dLbls>
          <c:dLblPos val="ctr"/>
          <c:showLegendKey val="0"/>
          <c:showVal val="1"/>
          <c:showCatName val="0"/>
          <c:showSerName val="0"/>
          <c:showPercent val="0"/>
          <c:showBubbleSize val="0"/>
        </c:dLbls>
        <c:gapWidth val="219"/>
        <c:overlap val="-27"/>
        <c:axId val="451758392"/>
        <c:axId val="451759704"/>
      </c:barChart>
      <c:catAx>
        <c:axId val="451758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451759704"/>
        <c:crosses val="autoZero"/>
        <c:auto val="1"/>
        <c:lblAlgn val="ctr"/>
        <c:lblOffset val="100"/>
        <c:noMultiLvlLbl val="0"/>
      </c:catAx>
      <c:valAx>
        <c:axId val="451759704"/>
        <c:scaling>
          <c:orientation val="minMax"/>
          <c:max val="1500"/>
          <c:min val="0"/>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451758392"/>
        <c:crosses val="autoZero"/>
        <c:crossBetween val="between"/>
        <c:majorUnit val="500"/>
      </c:valAx>
      <c:spPr>
        <a:noFill/>
        <a:ln>
          <a:noFill/>
        </a:ln>
        <a:effectLst/>
      </c:spPr>
    </c:plotArea>
    <c:plotVisOnly val="1"/>
    <c:dispBlanksAs val="gap"/>
    <c:showDLblsOverMax val="0"/>
  </c:chart>
  <c:spPr>
    <a:solidFill>
      <a:schemeClr val="bg1"/>
    </a:solidFill>
    <a:ln w="2857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4" dt="2018-10-30T15:34:55.147" idx="1">
    <p:pos x="2942" y="1337"/>
    <p:text>I know this is a controversial use of "that" among our group, but "recommends" is a non-briedge verb and i think it makes more sense to modify it with "that."</p:text>
    <p:extLst>
      <p:ext uri="{C676402C-5697-4E1C-873F-D02D1690AC5C}">
        <p15:threadingInfo xmlns:p15="http://schemas.microsoft.com/office/powerpoint/2012/main" timeZoneBias="420"/>
      </p:ext>
    </p:extLst>
  </p:cm>
</p:cmLst>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0E2EC8-CAEE-4B88-A1CD-3757156036AC}" type="doc">
      <dgm:prSet loTypeId="urn:microsoft.com/office/officeart/2008/layout/CircleAccentTimeline" loCatId="process" qsTypeId="urn:microsoft.com/office/officeart/2005/8/quickstyle/simple1" qsCatId="simple" csTypeId="urn:microsoft.com/office/officeart/2005/8/colors/colorful2" csCatId="colorful" phldr="1"/>
      <dgm:spPr/>
      <dgm:t>
        <a:bodyPr/>
        <a:lstStyle/>
        <a:p>
          <a:endParaRPr lang="en-US"/>
        </a:p>
      </dgm:t>
    </dgm:pt>
    <dgm:pt modelId="{C04D5F1B-1A0E-4651-92E1-4DDCF2DB6B20}">
      <dgm:prSet phldrT="[Text]"/>
      <dgm:spPr/>
      <dgm:t>
        <a:bodyPr/>
        <a:lstStyle/>
        <a:p>
          <a:r>
            <a:rPr lang="en-US" dirty="0" smtClean="0"/>
            <a:t>2017</a:t>
          </a:r>
          <a:endParaRPr lang="en-US" dirty="0"/>
        </a:p>
      </dgm:t>
    </dgm:pt>
    <dgm:pt modelId="{F26E76FE-5829-4361-AD5C-865770A99CF7}" type="parTrans" cxnId="{9BD7C51C-D15A-4F85-BF37-F9BB814A5FF7}">
      <dgm:prSet/>
      <dgm:spPr/>
      <dgm:t>
        <a:bodyPr/>
        <a:lstStyle/>
        <a:p>
          <a:endParaRPr lang="en-US"/>
        </a:p>
      </dgm:t>
    </dgm:pt>
    <dgm:pt modelId="{EC8C342D-744C-4CA9-84EB-E856DA561542}" type="sibTrans" cxnId="{9BD7C51C-D15A-4F85-BF37-F9BB814A5FF7}">
      <dgm:prSet/>
      <dgm:spPr/>
      <dgm:t>
        <a:bodyPr/>
        <a:lstStyle/>
        <a:p>
          <a:endParaRPr lang="en-US"/>
        </a:p>
      </dgm:t>
    </dgm:pt>
    <dgm:pt modelId="{93B4FE0E-F6A2-430D-A2B3-3E5359C5A4A1}">
      <dgm:prSet phldrT="[Text]" custT="1"/>
      <dgm:spPr/>
      <dgm:t>
        <a:bodyPr/>
        <a:lstStyle/>
        <a:p>
          <a:r>
            <a:rPr lang="en-US" sz="1050" dirty="0" smtClean="0"/>
            <a:t>  DEQ issues updated interpretation</a:t>
          </a:r>
          <a:endParaRPr lang="en-US" sz="1050" dirty="0"/>
        </a:p>
      </dgm:t>
    </dgm:pt>
    <dgm:pt modelId="{D8151DE3-8D43-47AF-8AD8-73193D624DAC}" type="parTrans" cxnId="{30FFDEE9-0FAE-4CF2-B0E5-4D150CC4B1FF}">
      <dgm:prSet/>
      <dgm:spPr/>
      <dgm:t>
        <a:bodyPr/>
        <a:lstStyle/>
        <a:p>
          <a:endParaRPr lang="en-US"/>
        </a:p>
      </dgm:t>
    </dgm:pt>
    <dgm:pt modelId="{99BE9C3E-DD6D-422A-AF20-43336766F364}" type="sibTrans" cxnId="{30FFDEE9-0FAE-4CF2-B0E5-4D150CC4B1FF}">
      <dgm:prSet/>
      <dgm:spPr/>
      <dgm:t>
        <a:bodyPr/>
        <a:lstStyle/>
        <a:p>
          <a:endParaRPr lang="en-US"/>
        </a:p>
      </dgm:t>
    </dgm:pt>
    <dgm:pt modelId="{0C630AAA-A95F-4433-B373-19B767D1AC2F}">
      <dgm:prSet phldrT="[Text]"/>
      <dgm:spPr/>
      <dgm:t>
        <a:bodyPr/>
        <a:lstStyle/>
        <a:p>
          <a:r>
            <a:rPr lang="en-US" dirty="0" smtClean="0"/>
            <a:t>2018</a:t>
          </a:r>
          <a:endParaRPr lang="en-US" dirty="0"/>
        </a:p>
      </dgm:t>
    </dgm:pt>
    <dgm:pt modelId="{2643046C-81A3-4556-B652-EEE898D7E14E}" type="parTrans" cxnId="{3AA831B2-25DC-49D1-874A-EC38E83250FF}">
      <dgm:prSet/>
      <dgm:spPr/>
      <dgm:t>
        <a:bodyPr/>
        <a:lstStyle/>
        <a:p>
          <a:endParaRPr lang="en-US"/>
        </a:p>
      </dgm:t>
    </dgm:pt>
    <dgm:pt modelId="{84CB6E8F-7ECB-465E-AC32-693D0D168212}" type="sibTrans" cxnId="{3AA831B2-25DC-49D1-874A-EC38E83250FF}">
      <dgm:prSet/>
      <dgm:spPr/>
      <dgm:t>
        <a:bodyPr/>
        <a:lstStyle/>
        <a:p>
          <a:endParaRPr lang="en-US"/>
        </a:p>
      </dgm:t>
    </dgm:pt>
    <dgm:pt modelId="{7037AEF1-F75D-4E81-A96D-D607B27B3DBA}">
      <dgm:prSet phldrT="[Text]" custT="1"/>
      <dgm:spPr/>
      <dgm:t>
        <a:bodyPr/>
        <a:lstStyle/>
        <a:p>
          <a:r>
            <a:rPr lang="en-US" sz="1200" b="1" dirty="0" smtClean="0"/>
            <a:t>MARCH</a:t>
          </a:r>
          <a:r>
            <a:rPr lang="en-US" sz="1200" dirty="0" smtClean="0"/>
            <a:t> – DEQ approves Selmet sampling and analysis plan</a:t>
          </a:r>
          <a:endParaRPr lang="en-US" sz="1200" dirty="0"/>
        </a:p>
      </dgm:t>
    </dgm:pt>
    <dgm:pt modelId="{8C9DC3C4-F701-44AE-BD84-6FA64EB9DB5D}" type="parTrans" cxnId="{C7064D14-CF2A-4FE4-82B5-4663E3AFEC0C}">
      <dgm:prSet/>
      <dgm:spPr/>
      <dgm:t>
        <a:bodyPr/>
        <a:lstStyle/>
        <a:p>
          <a:endParaRPr lang="en-US"/>
        </a:p>
      </dgm:t>
    </dgm:pt>
    <dgm:pt modelId="{872686B9-B4BB-4B52-AD1C-7B8E9BC16E56}" type="sibTrans" cxnId="{C7064D14-CF2A-4FE4-82B5-4663E3AFEC0C}">
      <dgm:prSet/>
      <dgm:spPr/>
      <dgm:t>
        <a:bodyPr/>
        <a:lstStyle/>
        <a:p>
          <a:endParaRPr lang="en-US"/>
        </a:p>
      </dgm:t>
    </dgm:pt>
    <dgm:pt modelId="{8FD65A14-6BC7-49BB-85FC-09B9C281E33D}">
      <dgm:prSet phldrT="[Text]" custT="1"/>
      <dgm:spPr/>
      <dgm:t>
        <a:bodyPr/>
        <a:lstStyle/>
        <a:p>
          <a:r>
            <a:rPr lang="en-US" sz="1100" b="1" dirty="0" smtClean="0"/>
            <a:t>MAY</a:t>
          </a:r>
          <a:r>
            <a:rPr lang="en-US" sz="1100" dirty="0" smtClean="0"/>
            <a:t> – Selmet petitions DEQ to delist waste</a:t>
          </a:r>
          <a:endParaRPr lang="en-US" sz="1100" dirty="0"/>
        </a:p>
      </dgm:t>
    </dgm:pt>
    <dgm:pt modelId="{534FDA8E-1DCC-495E-A598-FA9F097E8C4F}" type="parTrans" cxnId="{B4E72B3B-9F57-40C0-A367-9E081F9FD001}">
      <dgm:prSet/>
      <dgm:spPr/>
      <dgm:t>
        <a:bodyPr/>
        <a:lstStyle/>
        <a:p>
          <a:endParaRPr lang="en-US"/>
        </a:p>
      </dgm:t>
    </dgm:pt>
    <dgm:pt modelId="{2E52F4B7-70A1-4197-AE24-943E9EF37D1E}" type="sibTrans" cxnId="{B4E72B3B-9F57-40C0-A367-9E081F9FD001}">
      <dgm:prSet/>
      <dgm:spPr/>
      <dgm:t>
        <a:bodyPr/>
        <a:lstStyle/>
        <a:p>
          <a:endParaRPr lang="en-US"/>
        </a:p>
      </dgm:t>
    </dgm:pt>
    <dgm:pt modelId="{B62E4092-4E96-4D92-BC6D-C4E9CABB6A47}">
      <dgm:prSet phldrT="[Text]" custT="1"/>
      <dgm:spPr/>
      <dgm:t>
        <a:bodyPr/>
        <a:lstStyle/>
        <a:p>
          <a:r>
            <a:rPr lang="en-US" sz="1050" b="1" dirty="0" smtClean="0"/>
            <a:t>NOV </a:t>
          </a:r>
          <a:r>
            <a:rPr lang="en-US" sz="1050" dirty="0" smtClean="0"/>
            <a:t>- Selmet manages sludge as F006 waste.</a:t>
          </a:r>
          <a:endParaRPr lang="en-US" sz="1050" dirty="0"/>
        </a:p>
      </dgm:t>
    </dgm:pt>
    <dgm:pt modelId="{FEBA0FC7-6A58-490A-9715-E9EC068E7135}" type="parTrans" cxnId="{E2A45E2A-713C-4466-B502-FD84C85EE126}">
      <dgm:prSet/>
      <dgm:spPr/>
      <dgm:t>
        <a:bodyPr/>
        <a:lstStyle/>
        <a:p>
          <a:endParaRPr lang="en-US"/>
        </a:p>
      </dgm:t>
    </dgm:pt>
    <dgm:pt modelId="{ED7F0AC0-59F8-4ED0-9C2B-DF82E8FDD309}" type="sibTrans" cxnId="{E2A45E2A-713C-4466-B502-FD84C85EE126}">
      <dgm:prSet/>
      <dgm:spPr/>
      <dgm:t>
        <a:bodyPr/>
        <a:lstStyle/>
        <a:p>
          <a:endParaRPr lang="en-US"/>
        </a:p>
      </dgm:t>
    </dgm:pt>
    <dgm:pt modelId="{B27A9830-0056-4B4F-B85A-25FA4CFBC892}">
      <dgm:prSet phldrT="[Text]"/>
      <dgm:spPr/>
      <dgm:t>
        <a:bodyPr/>
        <a:lstStyle/>
        <a:p>
          <a:r>
            <a:rPr lang="en-US" b="1" dirty="0" smtClean="0"/>
            <a:t>JUNE – AUGUST </a:t>
          </a:r>
          <a:r>
            <a:rPr lang="en-US" dirty="0" smtClean="0"/>
            <a:t>– DEQ reviews petition</a:t>
          </a:r>
          <a:endParaRPr lang="en-US" dirty="0"/>
        </a:p>
      </dgm:t>
    </dgm:pt>
    <dgm:pt modelId="{E7C864A6-2348-4789-9726-12034E3337AF}" type="parTrans" cxnId="{860E789E-89AD-4ABC-8D5C-6CBFCFFAE62D}">
      <dgm:prSet/>
      <dgm:spPr/>
      <dgm:t>
        <a:bodyPr/>
        <a:lstStyle/>
        <a:p>
          <a:endParaRPr lang="en-US"/>
        </a:p>
      </dgm:t>
    </dgm:pt>
    <dgm:pt modelId="{946F10FE-EC11-45DA-A6D8-55EEFE94370E}" type="sibTrans" cxnId="{860E789E-89AD-4ABC-8D5C-6CBFCFFAE62D}">
      <dgm:prSet/>
      <dgm:spPr/>
      <dgm:t>
        <a:bodyPr/>
        <a:lstStyle/>
        <a:p>
          <a:endParaRPr lang="en-US"/>
        </a:p>
      </dgm:t>
    </dgm:pt>
    <dgm:pt modelId="{BED53CA6-EFCF-4429-B9D4-68677CEC6419}">
      <dgm:prSet phldrT="[Text]"/>
      <dgm:spPr/>
      <dgm:t>
        <a:bodyPr/>
        <a:lstStyle/>
        <a:p>
          <a:r>
            <a:rPr lang="en-US" b="1" dirty="0" smtClean="0"/>
            <a:t>AUG 15 </a:t>
          </a:r>
          <a:r>
            <a:rPr lang="en-US" dirty="0" smtClean="0"/>
            <a:t>– Public notice</a:t>
          </a:r>
          <a:endParaRPr lang="en-US" dirty="0"/>
        </a:p>
      </dgm:t>
    </dgm:pt>
    <dgm:pt modelId="{F0E528FF-4A84-4DFB-9A55-D17BB5B238B3}" type="parTrans" cxnId="{B34A5DC7-95B6-4441-BA62-6E73844C17FE}">
      <dgm:prSet/>
      <dgm:spPr/>
      <dgm:t>
        <a:bodyPr/>
        <a:lstStyle/>
        <a:p>
          <a:endParaRPr lang="en-US"/>
        </a:p>
      </dgm:t>
    </dgm:pt>
    <dgm:pt modelId="{094F66AD-9170-4630-91F1-68EED60F7F6C}" type="sibTrans" cxnId="{B34A5DC7-95B6-4441-BA62-6E73844C17FE}">
      <dgm:prSet/>
      <dgm:spPr/>
      <dgm:t>
        <a:bodyPr/>
        <a:lstStyle/>
        <a:p>
          <a:endParaRPr lang="en-US"/>
        </a:p>
      </dgm:t>
    </dgm:pt>
    <dgm:pt modelId="{75E2A1E1-7DF5-4003-9525-42FB9AE0BF05}">
      <dgm:prSet phldrT="[Text]"/>
      <dgm:spPr/>
      <dgm:t>
        <a:bodyPr/>
        <a:lstStyle/>
        <a:p>
          <a:r>
            <a:rPr lang="en-US" b="1" dirty="0" smtClean="0"/>
            <a:t>SEPT 17 </a:t>
          </a:r>
          <a:r>
            <a:rPr lang="en-US" dirty="0" smtClean="0"/>
            <a:t>– Public hearing</a:t>
          </a:r>
          <a:endParaRPr lang="en-US" dirty="0"/>
        </a:p>
      </dgm:t>
    </dgm:pt>
    <dgm:pt modelId="{231C2A6F-66F2-4A48-904C-D9BCFEBC0B3C}" type="parTrans" cxnId="{6FD2FF9A-7222-409E-8067-5C9A991A9798}">
      <dgm:prSet/>
      <dgm:spPr/>
      <dgm:t>
        <a:bodyPr/>
        <a:lstStyle/>
        <a:p>
          <a:endParaRPr lang="en-US"/>
        </a:p>
      </dgm:t>
    </dgm:pt>
    <dgm:pt modelId="{C7D34788-A37F-4A74-B86D-C68CC4FF3378}" type="sibTrans" cxnId="{6FD2FF9A-7222-409E-8067-5C9A991A9798}">
      <dgm:prSet/>
      <dgm:spPr/>
      <dgm:t>
        <a:bodyPr/>
        <a:lstStyle/>
        <a:p>
          <a:endParaRPr lang="en-US"/>
        </a:p>
      </dgm:t>
    </dgm:pt>
    <dgm:pt modelId="{6E214338-75D3-4C85-85F4-DE105740BB87}">
      <dgm:prSet phldrT="[Text]"/>
      <dgm:spPr/>
      <dgm:t>
        <a:bodyPr/>
        <a:lstStyle/>
        <a:p>
          <a:r>
            <a:rPr lang="en-US" b="1" dirty="0" smtClean="0"/>
            <a:t>SEPT 21 </a:t>
          </a:r>
          <a:r>
            <a:rPr lang="en-US" dirty="0" smtClean="0"/>
            <a:t>– Public comment period closes</a:t>
          </a:r>
          <a:endParaRPr lang="en-US" dirty="0"/>
        </a:p>
      </dgm:t>
    </dgm:pt>
    <dgm:pt modelId="{D23874DF-F9C0-436E-B760-4812E6CBF7E2}" type="parTrans" cxnId="{409C930D-F2C6-4327-8122-B79EB1CE587A}">
      <dgm:prSet/>
      <dgm:spPr/>
      <dgm:t>
        <a:bodyPr/>
        <a:lstStyle/>
        <a:p>
          <a:endParaRPr lang="en-US"/>
        </a:p>
      </dgm:t>
    </dgm:pt>
    <dgm:pt modelId="{56EC3A38-DAD4-4978-9A97-27F7D5F5729E}" type="sibTrans" cxnId="{409C930D-F2C6-4327-8122-B79EB1CE587A}">
      <dgm:prSet/>
      <dgm:spPr/>
      <dgm:t>
        <a:bodyPr/>
        <a:lstStyle/>
        <a:p>
          <a:endParaRPr lang="en-US"/>
        </a:p>
      </dgm:t>
    </dgm:pt>
    <dgm:pt modelId="{7DEF2668-0AB3-4796-8D7C-A997A086A2DD}">
      <dgm:prSet phldrT="[Text]" custT="1"/>
      <dgm:spPr/>
      <dgm:t>
        <a:bodyPr/>
        <a:lstStyle/>
        <a:p>
          <a:r>
            <a:rPr lang="en-US" sz="1050" b="1" dirty="0" smtClean="0"/>
            <a:t>NOV 15-16 </a:t>
          </a:r>
          <a:r>
            <a:rPr lang="en-US" sz="1050" dirty="0" smtClean="0"/>
            <a:t>– Environmental Quality Commission Reviews and Votes</a:t>
          </a:r>
          <a:endParaRPr lang="en-US" sz="1050" dirty="0"/>
        </a:p>
      </dgm:t>
    </dgm:pt>
    <dgm:pt modelId="{3C194BA2-02FE-4415-A19A-ADC918094027}" type="parTrans" cxnId="{D1BF14D9-E03D-40E7-9E57-641C88181A1B}">
      <dgm:prSet/>
      <dgm:spPr/>
      <dgm:t>
        <a:bodyPr/>
        <a:lstStyle/>
        <a:p>
          <a:endParaRPr lang="en-US"/>
        </a:p>
      </dgm:t>
    </dgm:pt>
    <dgm:pt modelId="{A5C86C42-FC58-4939-A639-B03412483E63}" type="sibTrans" cxnId="{D1BF14D9-E03D-40E7-9E57-641C88181A1B}">
      <dgm:prSet/>
      <dgm:spPr/>
      <dgm:t>
        <a:bodyPr/>
        <a:lstStyle/>
        <a:p>
          <a:endParaRPr lang="en-US"/>
        </a:p>
      </dgm:t>
    </dgm:pt>
    <dgm:pt modelId="{5C69B243-15EB-4C3E-A3DA-CC50280DB7DA}" type="pres">
      <dgm:prSet presAssocID="{640E2EC8-CAEE-4B88-A1CD-3757156036AC}" presName="Name0" presStyleCnt="0">
        <dgm:presLayoutVars>
          <dgm:dir/>
        </dgm:presLayoutVars>
      </dgm:prSet>
      <dgm:spPr/>
      <dgm:t>
        <a:bodyPr/>
        <a:lstStyle/>
        <a:p>
          <a:endParaRPr lang="en-US"/>
        </a:p>
      </dgm:t>
    </dgm:pt>
    <dgm:pt modelId="{511C9244-B4DD-42B8-91EC-8B37824B1033}" type="pres">
      <dgm:prSet presAssocID="{C04D5F1B-1A0E-4651-92E1-4DDCF2DB6B20}" presName="parComposite" presStyleCnt="0"/>
      <dgm:spPr/>
    </dgm:pt>
    <dgm:pt modelId="{04234596-8C1A-45EA-A770-55732137136E}" type="pres">
      <dgm:prSet presAssocID="{C04D5F1B-1A0E-4651-92E1-4DDCF2DB6B20}" presName="parBigCircle" presStyleLbl="node0" presStyleIdx="0" presStyleCnt="2"/>
      <dgm:spPr/>
    </dgm:pt>
    <dgm:pt modelId="{06CFDF4D-CCA8-400C-B9AB-3F67575DA856}" type="pres">
      <dgm:prSet presAssocID="{C04D5F1B-1A0E-4651-92E1-4DDCF2DB6B20}" presName="parTx" presStyleLbl="revTx" presStyleIdx="0" presStyleCnt="20"/>
      <dgm:spPr/>
      <dgm:t>
        <a:bodyPr/>
        <a:lstStyle/>
        <a:p>
          <a:endParaRPr lang="en-US"/>
        </a:p>
      </dgm:t>
    </dgm:pt>
    <dgm:pt modelId="{623B720A-E9BF-4F0D-8A64-4EEB96AFB316}" type="pres">
      <dgm:prSet presAssocID="{C04D5F1B-1A0E-4651-92E1-4DDCF2DB6B20}" presName="bSpace" presStyleCnt="0"/>
      <dgm:spPr/>
    </dgm:pt>
    <dgm:pt modelId="{663834AC-157A-43B9-BCDB-F2037C9ADD21}" type="pres">
      <dgm:prSet presAssocID="{C04D5F1B-1A0E-4651-92E1-4DDCF2DB6B20}" presName="parBackupNorm" presStyleCnt="0"/>
      <dgm:spPr/>
    </dgm:pt>
    <dgm:pt modelId="{473D4AF6-9F80-44EE-9C46-FF5DB6035C4B}" type="pres">
      <dgm:prSet presAssocID="{EC8C342D-744C-4CA9-84EB-E856DA561542}" presName="parSpace" presStyleCnt="0"/>
      <dgm:spPr/>
    </dgm:pt>
    <dgm:pt modelId="{06C0F09C-8F2D-4465-A36D-542D8173A4B5}" type="pres">
      <dgm:prSet presAssocID="{93B4FE0E-F6A2-430D-A2B3-3E5359C5A4A1}" presName="desBackupLeftNorm" presStyleCnt="0"/>
      <dgm:spPr/>
    </dgm:pt>
    <dgm:pt modelId="{A2128D7B-90D9-41DA-9C93-981C03CE2F53}" type="pres">
      <dgm:prSet presAssocID="{93B4FE0E-F6A2-430D-A2B3-3E5359C5A4A1}" presName="desComposite" presStyleCnt="0"/>
      <dgm:spPr/>
    </dgm:pt>
    <dgm:pt modelId="{3CD24933-3276-4B50-8C89-99E5F5B61646}" type="pres">
      <dgm:prSet presAssocID="{93B4FE0E-F6A2-430D-A2B3-3E5359C5A4A1}" presName="desCircle" presStyleLbl="node1" presStyleIdx="0" presStyleCnt="9" custLinFactNeighborX="-11481" custLinFactNeighborY="86983"/>
      <dgm:spPr/>
    </dgm:pt>
    <dgm:pt modelId="{AD59A41F-C71E-4BAB-BF80-3D2A7877DDD0}" type="pres">
      <dgm:prSet presAssocID="{93B4FE0E-F6A2-430D-A2B3-3E5359C5A4A1}" presName="chTx" presStyleLbl="revTx" presStyleIdx="1" presStyleCnt="20" custScaleY="179241" custLinFactNeighborX="258" custLinFactNeighborY="48709"/>
      <dgm:spPr/>
      <dgm:t>
        <a:bodyPr/>
        <a:lstStyle/>
        <a:p>
          <a:endParaRPr lang="en-US"/>
        </a:p>
      </dgm:t>
    </dgm:pt>
    <dgm:pt modelId="{74794378-0807-4F43-966C-0F9111A46B4B}" type="pres">
      <dgm:prSet presAssocID="{93B4FE0E-F6A2-430D-A2B3-3E5359C5A4A1}" presName="desTx" presStyleLbl="revTx" presStyleIdx="2" presStyleCnt="20">
        <dgm:presLayoutVars>
          <dgm:bulletEnabled val="1"/>
        </dgm:presLayoutVars>
      </dgm:prSet>
      <dgm:spPr/>
    </dgm:pt>
    <dgm:pt modelId="{850562A5-B62E-4560-A46C-601D4AA1E9BA}" type="pres">
      <dgm:prSet presAssocID="{93B4FE0E-F6A2-430D-A2B3-3E5359C5A4A1}" presName="desBackupRightNorm" presStyleCnt="0"/>
      <dgm:spPr/>
    </dgm:pt>
    <dgm:pt modelId="{0EC95005-AAD2-4420-A0E2-27B06D5F33A9}" type="pres">
      <dgm:prSet presAssocID="{99BE9C3E-DD6D-422A-AF20-43336766F364}" presName="desSpace" presStyleCnt="0"/>
      <dgm:spPr/>
    </dgm:pt>
    <dgm:pt modelId="{C5A61E4A-4EDA-4944-A602-DF13260B27D6}" type="pres">
      <dgm:prSet presAssocID="{B62E4092-4E96-4D92-BC6D-C4E9CABB6A47}" presName="desBackupLeftNorm" presStyleCnt="0"/>
      <dgm:spPr/>
    </dgm:pt>
    <dgm:pt modelId="{5945C131-8FD0-40D3-9167-C793C3D428C0}" type="pres">
      <dgm:prSet presAssocID="{B62E4092-4E96-4D92-BC6D-C4E9CABB6A47}" presName="desComposite" presStyleCnt="0"/>
      <dgm:spPr/>
    </dgm:pt>
    <dgm:pt modelId="{42CD6378-F8C5-401E-BEF3-7FD91E991053}" type="pres">
      <dgm:prSet presAssocID="{B62E4092-4E96-4D92-BC6D-C4E9CABB6A47}" presName="desCircle" presStyleLbl="node1" presStyleIdx="1" presStyleCnt="9"/>
      <dgm:spPr/>
    </dgm:pt>
    <dgm:pt modelId="{1228A2E9-3DE9-4D39-862D-AA0FF8A01A73}" type="pres">
      <dgm:prSet presAssocID="{B62E4092-4E96-4D92-BC6D-C4E9CABB6A47}" presName="chTx" presStyleLbl="revTx" presStyleIdx="3" presStyleCnt="20"/>
      <dgm:spPr/>
      <dgm:t>
        <a:bodyPr/>
        <a:lstStyle/>
        <a:p>
          <a:endParaRPr lang="en-US"/>
        </a:p>
      </dgm:t>
    </dgm:pt>
    <dgm:pt modelId="{FD81105E-E66B-41D4-8311-0F1F6D500952}" type="pres">
      <dgm:prSet presAssocID="{B62E4092-4E96-4D92-BC6D-C4E9CABB6A47}" presName="desTx" presStyleLbl="revTx" presStyleIdx="4" presStyleCnt="20">
        <dgm:presLayoutVars>
          <dgm:bulletEnabled val="1"/>
        </dgm:presLayoutVars>
      </dgm:prSet>
      <dgm:spPr/>
    </dgm:pt>
    <dgm:pt modelId="{DB3994FA-B81E-44FD-A343-09C49D12B923}" type="pres">
      <dgm:prSet presAssocID="{B62E4092-4E96-4D92-BC6D-C4E9CABB6A47}" presName="desBackupRightNorm" presStyleCnt="0"/>
      <dgm:spPr/>
    </dgm:pt>
    <dgm:pt modelId="{C61FB344-EF46-4E50-9D07-BBB6256145FF}" type="pres">
      <dgm:prSet presAssocID="{ED7F0AC0-59F8-4ED0-9C2B-DF82E8FDD309}" presName="desSpace" presStyleCnt="0"/>
      <dgm:spPr/>
    </dgm:pt>
    <dgm:pt modelId="{9D2DE18B-8CC8-4356-A92B-20FF306FD407}" type="pres">
      <dgm:prSet presAssocID="{0C630AAA-A95F-4433-B373-19B767D1AC2F}" presName="parComposite" presStyleCnt="0"/>
      <dgm:spPr/>
    </dgm:pt>
    <dgm:pt modelId="{DEF0A42D-B9F9-4454-AA2D-2CF2984696B0}" type="pres">
      <dgm:prSet presAssocID="{0C630AAA-A95F-4433-B373-19B767D1AC2F}" presName="parBigCircle" presStyleLbl="node0" presStyleIdx="1" presStyleCnt="2"/>
      <dgm:spPr/>
    </dgm:pt>
    <dgm:pt modelId="{717C0106-980E-4F52-8923-0DFC76D9DD4E}" type="pres">
      <dgm:prSet presAssocID="{0C630AAA-A95F-4433-B373-19B767D1AC2F}" presName="parTx" presStyleLbl="revTx" presStyleIdx="5" presStyleCnt="20"/>
      <dgm:spPr/>
      <dgm:t>
        <a:bodyPr/>
        <a:lstStyle/>
        <a:p>
          <a:endParaRPr lang="en-US"/>
        </a:p>
      </dgm:t>
    </dgm:pt>
    <dgm:pt modelId="{008BCFA3-3033-4C7B-AB24-9433937CB0F9}" type="pres">
      <dgm:prSet presAssocID="{0C630AAA-A95F-4433-B373-19B767D1AC2F}" presName="bSpace" presStyleCnt="0"/>
      <dgm:spPr/>
    </dgm:pt>
    <dgm:pt modelId="{E8C53FA7-F5B9-4852-BB3F-C73251239F10}" type="pres">
      <dgm:prSet presAssocID="{0C630AAA-A95F-4433-B373-19B767D1AC2F}" presName="parBackupNorm" presStyleCnt="0"/>
      <dgm:spPr/>
    </dgm:pt>
    <dgm:pt modelId="{0D526C40-1638-4518-AA4E-5EF7418D45EE}" type="pres">
      <dgm:prSet presAssocID="{84CB6E8F-7ECB-465E-AC32-693D0D168212}" presName="parSpace" presStyleCnt="0"/>
      <dgm:spPr/>
    </dgm:pt>
    <dgm:pt modelId="{2C59177E-9948-4CC8-9274-E9C51ACBE236}" type="pres">
      <dgm:prSet presAssocID="{7037AEF1-F75D-4E81-A96D-D607B27B3DBA}" presName="desBackupLeftNorm" presStyleCnt="0"/>
      <dgm:spPr/>
    </dgm:pt>
    <dgm:pt modelId="{75170826-DDF4-4DF1-96D6-1ED0A83AE35C}" type="pres">
      <dgm:prSet presAssocID="{7037AEF1-F75D-4E81-A96D-D607B27B3DBA}" presName="desComposite" presStyleCnt="0"/>
      <dgm:spPr/>
    </dgm:pt>
    <dgm:pt modelId="{6F17928B-1B2A-4680-87EC-2268A10F9F2D}" type="pres">
      <dgm:prSet presAssocID="{7037AEF1-F75D-4E81-A96D-D607B27B3DBA}" presName="desCircle" presStyleLbl="node1" presStyleIdx="2" presStyleCnt="9"/>
      <dgm:spPr/>
    </dgm:pt>
    <dgm:pt modelId="{120097FF-22CA-4E8F-94FE-FB463F3A0DDD}" type="pres">
      <dgm:prSet presAssocID="{7037AEF1-F75D-4E81-A96D-D607B27B3DBA}" presName="chTx" presStyleLbl="revTx" presStyleIdx="6" presStyleCnt="20" custLinFactNeighborX="6128" custLinFactNeighborY="8545"/>
      <dgm:spPr/>
      <dgm:t>
        <a:bodyPr/>
        <a:lstStyle/>
        <a:p>
          <a:endParaRPr lang="en-US"/>
        </a:p>
      </dgm:t>
    </dgm:pt>
    <dgm:pt modelId="{7F66772F-AC7B-4F2C-A015-7A876A9DE40B}" type="pres">
      <dgm:prSet presAssocID="{7037AEF1-F75D-4E81-A96D-D607B27B3DBA}" presName="desTx" presStyleLbl="revTx" presStyleIdx="7" presStyleCnt="20">
        <dgm:presLayoutVars>
          <dgm:bulletEnabled val="1"/>
        </dgm:presLayoutVars>
      </dgm:prSet>
      <dgm:spPr/>
    </dgm:pt>
    <dgm:pt modelId="{0CA08E35-E463-44A6-945B-47690C4FA3CA}" type="pres">
      <dgm:prSet presAssocID="{7037AEF1-F75D-4E81-A96D-D607B27B3DBA}" presName="desBackupRightNorm" presStyleCnt="0"/>
      <dgm:spPr/>
    </dgm:pt>
    <dgm:pt modelId="{6284805A-621A-451B-B1F4-08C65FF0B3CD}" type="pres">
      <dgm:prSet presAssocID="{872686B9-B4BB-4B52-AD1C-7B8E9BC16E56}" presName="desSpace" presStyleCnt="0"/>
      <dgm:spPr/>
    </dgm:pt>
    <dgm:pt modelId="{712546F6-C03D-4B62-B894-142C00275576}" type="pres">
      <dgm:prSet presAssocID="{8FD65A14-6BC7-49BB-85FC-09B9C281E33D}" presName="desBackupLeftNorm" presStyleCnt="0"/>
      <dgm:spPr/>
    </dgm:pt>
    <dgm:pt modelId="{431AD707-C44F-4FF6-BA27-A0258C4ADD68}" type="pres">
      <dgm:prSet presAssocID="{8FD65A14-6BC7-49BB-85FC-09B9C281E33D}" presName="desComposite" presStyleCnt="0"/>
      <dgm:spPr/>
    </dgm:pt>
    <dgm:pt modelId="{8C45FD69-A1E0-47E1-B93B-5768CA67B008}" type="pres">
      <dgm:prSet presAssocID="{8FD65A14-6BC7-49BB-85FC-09B9C281E33D}" presName="desCircle" presStyleLbl="node1" presStyleIdx="3" presStyleCnt="9"/>
      <dgm:spPr/>
    </dgm:pt>
    <dgm:pt modelId="{D2D5368C-E275-4413-A7BE-86183E6608EF}" type="pres">
      <dgm:prSet presAssocID="{8FD65A14-6BC7-49BB-85FC-09B9C281E33D}" presName="chTx" presStyleLbl="revTx" presStyleIdx="8" presStyleCnt="20" custLinFactNeighborX="7701" custLinFactNeighborY="9218"/>
      <dgm:spPr/>
      <dgm:t>
        <a:bodyPr/>
        <a:lstStyle/>
        <a:p>
          <a:endParaRPr lang="en-US"/>
        </a:p>
      </dgm:t>
    </dgm:pt>
    <dgm:pt modelId="{2F4CD6DA-9C4F-460B-BB06-D68144A9CA1D}" type="pres">
      <dgm:prSet presAssocID="{8FD65A14-6BC7-49BB-85FC-09B9C281E33D}" presName="desTx" presStyleLbl="revTx" presStyleIdx="9" presStyleCnt="20">
        <dgm:presLayoutVars>
          <dgm:bulletEnabled val="1"/>
        </dgm:presLayoutVars>
      </dgm:prSet>
      <dgm:spPr/>
    </dgm:pt>
    <dgm:pt modelId="{AACD516E-530A-4822-B881-8AF1E9150202}" type="pres">
      <dgm:prSet presAssocID="{8FD65A14-6BC7-49BB-85FC-09B9C281E33D}" presName="desBackupRightNorm" presStyleCnt="0"/>
      <dgm:spPr/>
    </dgm:pt>
    <dgm:pt modelId="{9A14FF0F-B42E-41C1-A946-3B24A1CFC982}" type="pres">
      <dgm:prSet presAssocID="{2E52F4B7-70A1-4197-AE24-943E9EF37D1E}" presName="desSpace" presStyleCnt="0"/>
      <dgm:spPr/>
    </dgm:pt>
    <dgm:pt modelId="{59DB1842-BD09-403F-A7F6-B1E9CD78219E}" type="pres">
      <dgm:prSet presAssocID="{B27A9830-0056-4B4F-B85A-25FA4CFBC892}" presName="desBackupLeftNorm" presStyleCnt="0"/>
      <dgm:spPr/>
    </dgm:pt>
    <dgm:pt modelId="{4CB074F2-893E-4C36-AA1A-B8D3731406A1}" type="pres">
      <dgm:prSet presAssocID="{B27A9830-0056-4B4F-B85A-25FA4CFBC892}" presName="desComposite" presStyleCnt="0"/>
      <dgm:spPr/>
    </dgm:pt>
    <dgm:pt modelId="{56331E89-A689-4AA4-8A0D-DBAEC4595650}" type="pres">
      <dgm:prSet presAssocID="{B27A9830-0056-4B4F-B85A-25FA4CFBC892}" presName="desCircle" presStyleLbl="node1" presStyleIdx="4" presStyleCnt="9"/>
      <dgm:spPr/>
    </dgm:pt>
    <dgm:pt modelId="{E5F4B489-00B2-41C4-BB62-885254279BD9}" type="pres">
      <dgm:prSet presAssocID="{B27A9830-0056-4B4F-B85A-25FA4CFBC892}" presName="chTx" presStyleLbl="revTx" presStyleIdx="10" presStyleCnt="20" custLinFactNeighborX="7229" custLinFactNeighborY="9218"/>
      <dgm:spPr/>
      <dgm:t>
        <a:bodyPr/>
        <a:lstStyle/>
        <a:p>
          <a:endParaRPr lang="en-US"/>
        </a:p>
      </dgm:t>
    </dgm:pt>
    <dgm:pt modelId="{2E7BE3B0-D507-4375-97CA-76361D167A5B}" type="pres">
      <dgm:prSet presAssocID="{B27A9830-0056-4B4F-B85A-25FA4CFBC892}" presName="desTx" presStyleLbl="revTx" presStyleIdx="11" presStyleCnt="20">
        <dgm:presLayoutVars>
          <dgm:bulletEnabled val="1"/>
        </dgm:presLayoutVars>
      </dgm:prSet>
      <dgm:spPr/>
    </dgm:pt>
    <dgm:pt modelId="{2F5C8CFE-E1A8-4270-9550-CE64251E6F84}" type="pres">
      <dgm:prSet presAssocID="{B27A9830-0056-4B4F-B85A-25FA4CFBC892}" presName="desBackupRightNorm" presStyleCnt="0"/>
      <dgm:spPr/>
    </dgm:pt>
    <dgm:pt modelId="{A4892DFE-2D82-485B-B67E-4248935C369A}" type="pres">
      <dgm:prSet presAssocID="{946F10FE-EC11-45DA-A6D8-55EEFE94370E}" presName="desSpace" presStyleCnt="0"/>
      <dgm:spPr/>
    </dgm:pt>
    <dgm:pt modelId="{EBFF9DAC-D67A-46FD-8912-66F7C0A8DB9E}" type="pres">
      <dgm:prSet presAssocID="{BED53CA6-EFCF-4429-B9D4-68677CEC6419}" presName="desBackupLeftNorm" presStyleCnt="0"/>
      <dgm:spPr/>
    </dgm:pt>
    <dgm:pt modelId="{207B59BB-CB18-4E73-94D5-E1540D47EF15}" type="pres">
      <dgm:prSet presAssocID="{BED53CA6-EFCF-4429-B9D4-68677CEC6419}" presName="desComposite" presStyleCnt="0"/>
      <dgm:spPr/>
    </dgm:pt>
    <dgm:pt modelId="{001DB7DB-5B9F-43EE-8D3F-A2200CF4988F}" type="pres">
      <dgm:prSet presAssocID="{BED53CA6-EFCF-4429-B9D4-68677CEC6419}" presName="desCircle" presStyleLbl="node1" presStyleIdx="5" presStyleCnt="9"/>
      <dgm:spPr/>
    </dgm:pt>
    <dgm:pt modelId="{C5CA2FA7-423E-4629-BE3C-9953E2EF5FF9}" type="pres">
      <dgm:prSet presAssocID="{BED53CA6-EFCF-4429-B9D4-68677CEC6419}" presName="chTx" presStyleLbl="revTx" presStyleIdx="12" presStyleCnt="20" custLinFactNeighborY="9218"/>
      <dgm:spPr/>
      <dgm:t>
        <a:bodyPr/>
        <a:lstStyle/>
        <a:p>
          <a:endParaRPr lang="en-US"/>
        </a:p>
      </dgm:t>
    </dgm:pt>
    <dgm:pt modelId="{D5023BC2-A3BC-4935-8C0D-D59ABCF25BE6}" type="pres">
      <dgm:prSet presAssocID="{BED53CA6-EFCF-4429-B9D4-68677CEC6419}" presName="desTx" presStyleLbl="revTx" presStyleIdx="13" presStyleCnt="20">
        <dgm:presLayoutVars>
          <dgm:bulletEnabled val="1"/>
        </dgm:presLayoutVars>
      </dgm:prSet>
      <dgm:spPr/>
    </dgm:pt>
    <dgm:pt modelId="{66E73BC1-1234-448F-B3BC-88CFF7D4C5FA}" type="pres">
      <dgm:prSet presAssocID="{BED53CA6-EFCF-4429-B9D4-68677CEC6419}" presName="desBackupRightNorm" presStyleCnt="0"/>
      <dgm:spPr/>
    </dgm:pt>
    <dgm:pt modelId="{D80ADDA6-1A5D-429E-AE51-736677C27761}" type="pres">
      <dgm:prSet presAssocID="{094F66AD-9170-4630-91F1-68EED60F7F6C}" presName="desSpace" presStyleCnt="0"/>
      <dgm:spPr/>
    </dgm:pt>
    <dgm:pt modelId="{CCCBF49B-1ACE-487B-8276-0FE2552346AC}" type="pres">
      <dgm:prSet presAssocID="{75E2A1E1-7DF5-4003-9525-42FB9AE0BF05}" presName="desBackupLeftNorm" presStyleCnt="0"/>
      <dgm:spPr/>
    </dgm:pt>
    <dgm:pt modelId="{72416E8B-4A17-4785-906E-31204F534328}" type="pres">
      <dgm:prSet presAssocID="{75E2A1E1-7DF5-4003-9525-42FB9AE0BF05}" presName="desComposite" presStyleCnt="0"/>
      <dgm:spPr/>
    </dgm:pt>
    <dgm:pt modelId="{6C8AC5A7-2A31-41EA-9E16-D5E6C096BAFE}" type="pres">
      <dgm:prSet presAssocID="{75E2A1E1-7DF5-4003-9525-42FB9AE0BF05}" presName="desCircle" presStyleLbl="node1" presStyleIdx="6" presStyleCnt="9"/>
      <dgm:spPr/>
    </dgm:pt>
    <dgm:pt modelId="{151AED05-FC21-448D-B871-D240BED17DE3}" type="pres">
      <dgm:prSet presAssocID="{75E2A1E1-7DF5-4003-9525-42FB9AE0BF05}" presName="chTx" presStyleLbl="revTx" presStyleIdx="14" presStyleCnt="20"/>
      <dgm:spPr/>
      <dgm:t>
        <a:bodyPr/>
        <a:lstStyle/>
        <a:p>
          <a:endParaRPr lang="en-US"/>
        </a:p>
      </dgm:t>
    </dgm:pt>
    <dgm:pt modelId="{CA6BCF28-02E1-440B-A3CB-638161C62AE9}" type="pres">
      <dgm:prSet presAssocID="{75E2A1E1-7DF5-4003-9525-42FB9AE0BF05}" presName="desTx" presStyleLbl="revTx" presStyleIdx="15" presStyleCnt="20">
        <dgm:presLayoutVars>
          <dgm:bulletEnabled val="1"/>
        </dgm:presLayoutVars>
      </dgm:prSet>
      <dgm:spPr/>
    </dgm:pt>
    <dgm:pt modelId="{0E3B8830-3270-4651-BAFF-C58DA1A7DD7E}" type="pres">
      <dgm:prSet presAssocID="{75E2A1E1-7DF5-4003-9525-42FB9AE0BF05}" presName="desBackupRightNorm" presStyleCnt="0"/>
      <dgm:spPr/>
    </dgm:pt>
    <dgm:pt modelId="{41247749-5C68-4EA1-B119-A6EE8E60E4A3}" type="pres">
      <dgm:prSet presAssocID="{C7D34788-A37F-4A74-B86D-C68CC4FF3378}" presName="desSpace" presStyleCnt="0"/>
      <dgm:spPr/>
    </dgm:pt>
    <dgm:pt modelId="{6A88A1CB-C376-4C9D-B0C4-80627F5DDC35}" type="pres">
      <dgm:prSet presAssocID="{6E214338-75D3-4C85-85F4-DE105740BB87}" presName="desBackupLeftNorm" presStyleCnt="0"/>
      <dgm:spPr/>
    </dgm:pt>
    <dgm:pt modelId="{00792E06-5F44-4D4C-BEF9-60587D37B43E}" type="pres">
      <dgm:prSet presAssocID="{6E214338-75D3-4C85-85F4-DE105740BB87}" presName="desComposite" presStyleCnt="0"/>
      <dgm:spPr/>
    </dgm:pt>
    <dgm:pt modelId="{3347B2EE-732D-44FF-969A-277DF305E548}" type="pres">
      <dgm:prSet presAssocID="{6E214338-75D3-4C85-85F4-DE105740BB87}" presName="desCircle" presStyleLbl="node1" presStyleIdx="7" presStyleCnt="9"/>
      <dgm:spPr/>
    </dgm:pt>
    <dgm:pt modelId="{AE7C2174-D077-403C-B5F0-1055C6449D8F}" type="pres">
      <dgm:prSet presAssocID="{6E214338-75D3-4C85-85F4-DE105740BB87}" presName="chTx" presStyleLbl="revTx" presStyleIdx="16" presStyleCnt="20"/>
      <dgm:spPr/>
      <dgm:t>
        <a:bodyPr/>
        <a:lstStyle/>
        <a:p>
          <a:endParaRPr lang="en-US"/>
        </a:p>
      </dgm:t>
    </dgm:pt>
    <dgm:pt modelId="{81162B80-C91A-4B0D-839C-2C0A5799DAD6}" type="pres">
      <dgm:prSet presAssocID="{6E214338-75D3-4C85-85F4-DE105740BB87}" presName="desTx" presStyleLbl="revTx" presStyleIdx="17" presStyleCnt="20">
        <dgm:presLayoutVars>
          <dgm:bulletEnabled val="1"/>
        </dgm:presLayoutVars>
      </dgm:prSet>
      <dgm:spPr/>
    </dgm:pt>
    <dgm:pt modelId="{DCB720C9-9C0B-4AA5-B1E5-2352EC63ED33}" type="pres">
      <dgm:prSet presAssocID="{6E214338-75D3-4C85-85F4-DE105740BB87}" presName="desBackupRightNorm" presStyleCnt="0"/>
      <dgm:spPr/>
    </dgm:pt>
    <dgm:pt modelId="{3FF8F0E2-8B27-4821-B40E-A64119446D61}" type="pres">
      <dgm:prSet presAssocID="{56EC3A38-DAD4-4978-9A97-27F7D5F5729E}" presName="desSpace" presStyleCnt="0"/>
      <dgm:spPr/>
    </dgm:pt>
    <dgm:pt modelId="{E63307DD-21D1-4EDC-BAB1-42A96A503A2A}" type="pres">
      <dgm:prSet presAssocID="{7DEF2668-0AB3-4796-8D7C-A997A086A2DD}" presName="desBackupLeftNorm" presStyleCnt="0"/>
      <dgm:spPr/>
    </dgm:pt>
    <dgm:pt modelId="{41448139-A065-4090-8EB9-92C9A2B69142}" type="pres">
      <dgm:prSet presAssocID="{7DEF2668-0AB3-4796-8D7C-A997A086A2DD}" presName="desComposite" presStyleCnt="0"/>
      <dgm:spPr/>
    </dgm:pt>
    <dgm:pt modelId="{C2A3A948-761A-4521-8013-DFDF1D3AE2E4}" type="pres">
      <dgm:prSet presAssocID="{7DEF2668-0AB3-4796-8D7C-A997A086A2DD}" presName="desCircle" presStyleLbl="node1" presStyleIdx="8" presStyleCnt="9" custLinFactNeighborX="-1152" custLinFactNeighborY="-71"/>
      <dgm:spPr/>
    </dgm:pt>
    <dgm:pt modelId="{1246E30A-818D-44B0-BE9B-917A756776C7}" type="pres">
      <dgm:prSet presAssocID="{7DEF2668-0AB3-4796-8D7C-A997A086A2DD}" presName="chTx" presStyleLbl="revTx" presStyleIdx="18" presStyleCnt="20" custLinFactNeighborX="17026" custLinFactNeighborY="9218"/>
      <dgm:spPr/>
      <dgm:t>
        <a:bodyPr/>
        <a:lstStyle/>
        <a:p>
          <a:endParaRPr lang="en-US"/>
        </a:p>
      </dgm:t>
    </dgm:pt>
    <dgm:pt modelId="{F7AA5C80-9AC3-418D-9530-04BC7BE97B0F}" type="pres">
      <dgm:prSet presAssocID="{7DEF2668-0AB3-4796-8D7C-A997A086A2DD}" presName="desTx" presStyleLbl="revTx" presStyleIdx="19" presStyleCnt="20">
        <dgm:presLayoutVars>
          <dgm:bulletEnabled val="1"/>
        </dgm:presLayoutVars>
      </dgm:prSet>
      <dgm:spPr/>
    </dgm:pt>
    <dgm:pt modelId="{D418291C-5B5E-4895-9FDF-827DF9CF3A93}" type="pres">
      <dgm:prSet presAssocID="{7DEF2668-0AB3-4796-8D7C-A997A086A2DD}" presName="desBackupRightNorm" presStyleCnt="0"/>
      <dgm:spPr/>
    </dgm:pt>
    <dgm:pt modelId="{54F02452-4852-475D-A648-F23F3E7C1ACE}" type="pres">
      <dgm:prSet presAssocID="{A5C86C42-FC58-4939-A639-B03412483E63}" presName="desSpace" presStyleCnt="0"/>
      <dgm:spPr/>
    </dgm:pt>
  </dgm:ptLst>
  <dgm:cxnLst>
    <dgm:cxn modelId="{30FFDEE9-0FAE-4CF2-B0E5-4D150CC4B1FF}" srcId="{C04D5F1B-1A0E-4651-92E1-4DDCF2DB6B20}" destId="{93B4FE0E-F6A2-430D-A2B3-3E5359C5A4A1}" srcOrd="0" destOrd="0" parTransId="{D8151DE3-8D43-47AF-8AD8-73193D624DAC}" sibTransId="{99BE9C3E-DD6D-422A-AF20-43336766F364}"/>
    <dgm:cxn modelId="{3AA831B2-25DC-49D1-874A-EC38E83250FF}" srcId="{640E2EC8-CAEE-4B88-A1CD-3757156036AC}" destId="{0C630AAA-A95F-4433-B373-19B767D1AC2F}" srcOrd="1" destOrd="0" parTransId="{2643046C-81A3-4556-B652-EEE898D7E14E}" sibTransId="{84CB6E8F-7ECB-465E-AC32-693D0D168212}"/>
    <dgm:cxn modelId="{C7064D14-CF2A-4FE4-82B5-4663E3AFEC0C}" srcId="{0C630AAA-A95F-4433-B373-19B767D1AC2F}" destId="{7037AEF1-F75D-4E81-A96D-D607B27B3DBA}" srcOrd="0" destOrd="0" parTransId="{8C9DC3C4-F701-44AE-BD84-6FA64EB9DB5D}" sibTransId="{872686B9-B4BB-4B52-AD1C-7B8E9BC16E56}"/>
    <dgm:cxn modelId="{8229272B-E35E-4948-9FA9-B7F3FDF8F207}" type="presOf" srcId="{640E2EC8-CAEE-4B88-A1CD-3757156036AC}" destId="{5C69B243-15EB-4C3E-A3DA-CC50280DB7DA}" srcOrd="0" destOrd="0" presId="urn:microsoft.com/office/officeart/2008/layout/CircleAccentTimeline"/>
    <dgm:cxn modelId="{4C7C0735-25CD-4D40-8F29-DA3508BDB128}" type="presOf" srcId="{0C630AAA-A95F-4433-B373-19B767D1AC2F}" destId="{717C0106-980E-4F52-8923-0DFC76D9DD4E}" srcOrd="0" destOrd="0" presId="urn:microsoft.com/office/officeart/2008/layout/CircleAccentTimeline"/>
    <dgm:cxn modelId="{90C1513F-3581-4EEB-A9DF-057B02D99444}" type="presOf" srcId="{8FD65A14-6BC7-49BB-85FC-09B9C281E33D}" destId="{D2D5368C-E275-4413-A7BE-86183E6608EF}" srcOrd="0" destOrd="0" presId="urn:microsoft.com/office/officeart/2008/layout/CircleAccentTimeline"/>
    <dgm:cxn modelId="{7D6DCC56-1ABA-4418-B282-20CBBE0D1F79}" type="presOf" srcId="{BED53CA6-EFCF-4429-B9D4-68677CEC6419}" destId="{C5CA2FA7-423E-4629-BE3C-9953E2EF5FF9}" srcOrd="0" destOrd="0" presId="urn:microsoft.com/office/officeart/2008/layout/CircleAccentTimeline"/>
    <dgm:cxn modelId="{5B7FF0C5-D0A9-49E6-A7DF-BD060C66256B}" type="presOf" srcId="{B62E4092-4E96-4D92-BC6D-C4E9CABB6A47}" destId="{1228A2E9-3DE9-4D39-862D-AA0FF8A01A73}" srcOrd="0" destOrd="0" presId="urn:microsoft.com/office/officeart/2008/layout/CircleAccentTimeline"/>
    <dgm:cxn modelId="{9BD7C51C-D15A-4F85-BF37-F9BB814A5FF7}" srcId="{640E2EC8-CAEE-4B88-A1CD-3757156036AC}" destId="{C04D5F1B-1A0E-4651-92E1-4DDCF2DB6B20}" srcOrd="0" destOrd="0" parTransId="{F26E76FE-5829-4361-AD5C-865770A99CF7}" sibTransId="{EC8C342D-744C-4CA9-84EB-E856DA561542}"/>
    <dgm:cxn modelId="{0DEC9B9C-9CEF-475B-A0F4-D5624068650C}" type="presOf" srcId="{75E2A1E1-7DF5-4003-9525-42FB9AE0BF05}" destId="{151AED05-FC21-448D-B871-D240BED17DE3}" srcOrd="0" destOrd="0" presId="urn:microsoft.com/office/officeart/2008/layout/CircleAccentTimeline"/>
    <dgm:cxn modelId="{B472B8CA-BB55-492C-A897-5F30D4062277}" type="presOf" srcId="{B27A9830-0056-4B4F-B85A-25FA4CFBC892}" destId="{E5F4B489-00B2-41C4-BB62-885254279BD9}" srcOrd="0" destOrd="0" presId="urn:microsoft.com/office/officeart/2008/layout/CircleAccentTimeline"/>
    <dgm:cxn modelId="{860E789E-89AD-4ABC-8D5C-6CBFCFFAE62D}" srcId="{0C630AAA-A95F-4433-B373-19B767D1AC2F}" destId="{B27A9830-0056-4B4F-B85A-25FA4CFBC892}" srcOrd="2" destOrd="0" parTransId="{E7C864A6-2348-4789-9726-12034E3337AF}" sibTransId="{946F10FE-EC11-45DA-A6D8-55EEFE94370E}"/>
    <dgm:cxn modelId="{D1BF14D9-E03D-40E7-9E57-641C88181A1B}" srcId="{0C630AAA-A95F-4433-B373-19B767D1AC2F}" destId="{7DEF2668-0AB3-4796-8D7C-A997A086A2DD}" srcOrd="6" destOrd="0" parTransId="{3C194BA2-02FE-4415-A19A-ADC918094027}" sibTransId="{A5C86C42-FC58-4939-A639-B03412483E63}"/>
    <dgm:cxn modelId="{E2A45E2A-713C-4466-B502-FD84C85EE126}" srcId="{C04D5F1B-1A0E-4651-92E1-4DDCF2DB6B20}" destId="{B62E4092-4E96-4D92-BC6D-C4E9CABB6A47}" srcOrd="1" destOrd="0" parTransId="{FEBA0FC7-6A58-490A-9715-E9EC068E7135}" sibTransId="{ED7F0AC0-59F8-4ED0-9C2B-DF82E8FDD309}"/>
    <dgm:cxn modelId="{3AF87642-5BEB-41DC-AC32-D428F488CF58}" type="presOf" srcId="{93B4FE0E-F6A2-430D-A2B3-3E5359C5A4A1}" destId="{AD59A41F-C71E-4BAB-BF80-3D2A7877DDD0}" srcOrd="0" destOrd="0" presId="urn:microsoft.com/office/officeart/2008/layout/CircleAccentTimeline"/>
    <dgm:cxn modelId="{B4E72B3B-9F57-40C0-A367-9E081F9FD001}" srcId="{0C630AAA-A95F-4433-B373-19B767D1AC2F}" destId="{8FD65A14-6BC7-49BB-85FC-09B9C281E33D}" srcOrd="1" destOrd="0" parTransId="{534FDA8E-1DCC-495E-A598-FA9F097E8C4F}" sibTransId="{2E52F4B7-70A1-4197-AE24-943E9EF37D1E}"/>
    <dgm:cxn modelId="{409C930D-F2C6-4327-8122-B79EB1CE587A}" srcId="{0C630AAA-A95F-4433-B373-19B767D1AC2F}" destId="{6E214338-75D3-4C85-85F4-DE105740BB87}" srcOrd="5" destOrd="0" parTransId="{D23874DF-F9C0-436E-B760-4812E6CBF7E2}" sibTransId="{56EC3A38-DAD4-4978-9A97-27F7D5F5729E}"/>
    <dgm:cxn modelId="{B34A5DC7-95B6-4441-BA62-6E73844C17FE}" srcId="{0C630AAA-A95F-4433-B373-19B767D1AC2F}" destId="{BED53CA6-EFCF-4429-B9D4-68677CEC6419}" srcOrd="3" destOrd="0" parTransId="{F0E528FF-4A84-4DFB-9A55-D17BB5B238B3}" sibTransId="{094F66AD-9170-4630-91F1-68EED60F7F6C}"/>
    <dgm:cxn modelId="{6FD2FF9A-7222-409E-8067-5C9A991A9798}" srcId="{0C630AAA-A95F-4433-B373-19B767D1AC2F}" destId="{75E2A1E1-7DF5-4003-9525-42FB9AE0BF05}" srcOrd="4" destOrd="0" parTransId="{231C2A6F-66F2-4A48-904C-D9BCFEBC0B3C}" sibTransId="{C7D34788-A37F-4A74-B86D-C68CC4FF3378}"/>
    <dgm:cxn modelId="{3BACC196-71E1-4F62-901D-FE3879B37A1C}" type="presOf" srcId="{7DEF2668-0AB3-4796-8D7C-A997A086A2DD}" destId="{1246E30A-818D-44B0-BE9B-917A756776C7}" srcOrd="0" destOrd="0" presId="urn:microsoft.com/office/officeart/2008/layout/CircleAccentTimeline"/>
    <dgm:cxn modelId="{73AEF50C-2602-4B4C-94D1-C8F745AFAEAC}" type="presOf" srcId="{6E214338-75D3-4C85-85F4-DE105740BB87}" destId="{AE7C2174-D077-403C-B5F0-1055C6449D8F}" srcOrd="0" destOrd="0" presId="urn:microsoft.com/office/officeart/2008/layout/CircleAccentTimeline"/>
    <dgm:cxn modelId="{2979D9F2-A263-4FCB-A49F-132AE74F3C01}" type="presOf" srcId="{7037AEF1-F75D-4E81-A96D-D607B27B3DBA}" destId="{120097FF-22CA-4E8F-94FE-FB463F3A0DDD}" srcOrd="0" destOrd="0" presId="urn:microsoft.com/office/officeart/2008/layout/CircleAccentTimeline"/>
    <dgm:cxn modelId="{70CCBF2F-3BEC-464D-AC6D-7232D6273469}" type="presOf" srcId="{C04D5F1B-1A0E-4651-92E1-4DDCF2DB6B20}" destId="{06CFDF4D-CCA8-400C-B9AB-3F67575DA856}" srcOrd="0" destOrd="0" presId="urn:microsoft.com/office/officeart/2008/layout/CircleAccentTimeline"/>
    <dgm:cxn modelId="{D84899D6-BAA0-49FB-AF86-F2506CBE6659}" type="presParOf" srcId="{5C69B243-15EB-4C3E-A3DA-CC50280DB7DA}" destId="{511C9244-B4DD-42B8-91EC-8B37824B1033}" srcOrd="0" destOrd="0" presId="urn:microsoft.com/office/officeart/2008/layout/CircleAccentTimeline"/>
    <dgm:cxn modelId="{8A6C998E-361E-4E52-8BB2-1914DF788986}" type="presParOf" srcId="{511C9244-B4DD-42B8-91EC-8B37824B1033}" destId="{04234596-8C1A-45EA-A770-55732137136E}" srcOrd="0" destOrd="0" presId="urn:microsoft.com/office/officeart/2008/layout/CircleAccentTimeline"/>
    <dgm:cxn modelId="{D1A68D51-0918-48DA-89A2-A5E18667F6CC}" type="presParOf" srcId="{511C9244-B4DD-42B8-91EC-8B37824B1033}" destId="{06CFDF4D-CCA8-400C-B9AB-3F67575DA856}" srcOrd="1" destOrd="0" presId="urn:microsoft.com/office/officeart/2008/layout/CircleAccentTimeline"/>
    <dgm:cxn modelId="{CBE72CA5-69BC-4543-B3EF-AB66631527AB}" type="presParOf" srcId="{511C9244-B4DD-42B8-91EC-8B37824B1033}" destId="{623B720A-E9BF-4F0D-8A64-4EEB96AFB316}" srcOrd="2" destOrd="0" presId="urn:microsoft.com/office/officeart/2008/layout/CircleAccentTimeline"/>
    <dgm:cxn modelId="{3BE826F9-30F0-4EF3-861A-97846B10C2BC}" type="presParOf" srcId="{5C69B243-15EB-4C3E-A3DA-CC50280DB7DA}" destId="{663834AC-157A-43B9-BCDB-F2037C9ADD21}" srcOrd="1" destOrd="0" presId="urn:microsoft.com/office/officeart/2008/layout/CircleAccentTimeline"/>
    <dgm:cxn modelId="{ECCB217A-5275-438A-AE4D-F37B8786E07C}" type="presParOf" srcId="{5C69B243-15EB-4C3E-A3DA-CC50280DB7DA}" destId="{473D4AF6-9F80-44EE-9C46-FF5DB6035C4B}" srcOrd="2" destOrd="0" presId="urn:microsoft.com/office/officeart/2008/layout/CircleAccentTimeline"/>
    <dgm:cxn modelId="{7AE8E791-FDF5-423D-96D6-014CB3255DE2}" type="presParOf" srcId="{5C69B243-15EB-4C3E-A3DA-CC50280DB7DA}" destId="{06C0F09C-8F2D-4465-A36D-542D8173A4B5}" srcOrd="3" destOrd="0" presId="urn:microsoft.com/office/officeart/2008/layout/CircleAccentTimeline"/>
    <dgm:cxn modelId="{30A1BE94-3391-4D43-8C68-8293DD9D736B}" type="presParOf" srcId="{5C69B243-15EB-4C3E-A3DA-CC50280DB7DA}" destId="{A2128D7B-90D9-41DA-9C93-981C03CE2F53}" srcOrd="4" destOrd="0" presId="urn:microsoft.com/office/officeart/2008/layout/CircleAccentTimeline"/>
    <dgm:cxn modelId="{869A8EE8-D147-4259-86C0-0184FE479BA5}" type="presParOf" srcId="{A2128D7B-90D9-41DA-9C93-981C03CE2F53}" destId="{3CD24933-3276-4B50-8C89-99E5F5B61646}" srcOrd="0" destOrd="0" presId="urn:microsoft.com/office/officeart/2008/layout/CircleAccentTimeline"/>
    <dgm:cxn modelId="{CE58F84B-DA51-46DA-A2AE-3D7BA93F6F0C}" type="presParOf" srcId="{A2128D7B-90D9-41DA-9C93-981C03CE2F53}" destId="{AD59A41F-C71E-4BAB-BF80-3D2A7877DDD0}" srcOrd="1" destOrd="0" presId="urn:microsoft.com/office/officeart/2008/layout/CircleAccentTimeline"/>
    <dgm:cxn modelId="{E61FAE79-6405-4682-9C05-5FA2225B5D0A}" type="presParOf" srcId="{A2128D7B-90D9-41DA-9C93-981C03CE2F53}" destId="{74794378-0807-4F43-966C-0F9111A46B4B}" srcOrd="2" destOrd="0" presId="urn:microsoft.com/office/officeart/2008/layout/CircleAccentTimeline"/>
    <dgm:cxn modelId="{42A63313-66FE-4317-B488-0115721E3611}" type="presParOf" srcId="{5C69B243-15EB-4C3E-A3DA-CC50280DB7DA}" destId="{850562A5-B62E-4560-A46C-601D4AA1E9BA}" srcOrd="5" destOrd="0" presId="urn:microsoft.com/office/officeart/2008/layout/CircleAccentTimeline"/>
    <dgm:cxn modelId="{78B87B46-0BD9-4667-879E-28E29E1B0438}" type="presParOf" srcId="{5C69B243-15EB-4C3E-A3DA-CC50280DB7DA}" destId="{0EC95005-AAD2-4420-A0E2-27B06D5F33A9}" srcOrd="6" destOrd="0" presId="urn:microsoft.com/office/officeart/2008/layout/CircleAccentTimeline"/>
    <dgm:cxn modelId="{24AAE781-2C65-4FA3-8E9D-2FAE6455F28E}" type="presParOf" srcId="{5C69B243-15EB-4C3E-A3DA-CC50280DB7DA}" destId="{C5A61E4A-4EDA-4944-A602-DF13260B27D6}" srcOrd="7" destOrd="0" presId="urn:microsoft.com/office/officeart/2008/layout/CircleAccentTimeline"/>
    <dgm:cxn modelId="{D893A6FA-8594-4022-A8EE-79C14E07933D}" type="presParOf" srcId="{5C69B243-15EB-4C3E-A3DA-CC50280DB7DA}" destId="{5945C131-8FD0-40D3-9167-C793C3D428C0}" srcOrd="8" destOrd="0" presId="urn:microsoft.com/office/officeart/2008/layout/CircleAccentTimeline"/>
    <dgm:cxn modelId="{6823A878-AAA1-4B3E-A901-0439E756263A}" type="presParOf" srcId="{5945C131-8FD0-40D3-9167-C793C3D428C0}" destId="{42CD6378-F8C5-401E-BEF3-7FD91E991053}" srcOrd="0" destOrd="0" presId="urn:microsoft.com/office/officeart/2008/layout/CircleAccentTimeline"/>
    <dgm:cxn modelId="{5ACEA369-16C9-4C99-9A5C-6434AF426C94}" type="presParOf" srcId="{5945C131-8FD0-40D3-9167-C793C3D428C0}" destId="{1228A2E9-3DE9-4D39-862D-AA0FF8A01A73}" srcOrd="1" destOrd="0" presId="urn:microsoft.com/office/officeart/2008/layout/CircleAccentTimeline"/>
    <dgm:cxn modelId="{C9F55B69-7D8F-42E8-90BC-526AC8B7C7AA}" type="presParOf" srcId="{5945C131-8FD0-40D3-9167-C793C3D428C0}" destId="{FD81105E-E66B-41D4-8311-0F1F6D500952}" srcOrd="2" destOrd="0" presId="urn:microsoft.com/office/officeart/2008/layout/CircleAccentTimeline"/>
    <dgm:cxn modelId="{5894641A-6AD8-4EDE-9623-54FD56E50D19}" type="presParOf" srcId="{5C69B243-15EB-4C3E-A3DA-CC50280DB7DA}" destId="{DB3994FA-B81E-44FD-A343-09C49D12B923}" srcOrd="9" destOrd="0" presId="urn:microsoft.com/office/officeart/2008/layout/CircleAccentTimeline"/>
    <dgm:cxn modelId="{4D8CA408-3280-4883-ACFF-326DE926AF06}" type="presParOf" srcId="{5C69B243-15EB-4C3E-A3DA-CC50280DB7DA}" destId="{C61FB344-EF46-4E50-9D07-BBB6256145FF}" srcOrd="10" destOrd="0" presId="urn:microsoft.com/office/officeart/2008/layout/CircleAccentTimeline"/>
    <dgm:cxn modelId="{4B2C5189-5989-4692-A664-1F016ED95AFA}" type="presParOf" srcId="{5C69B243-15EB-4C3E-A3DA-CC50280DB7DA}" destId="{9D2DE18B-8CC8-4356-A92B-20FF306FD407}" srcOrd="11" destOrd="0" presId="urn:microsoft.com/office/officeart/2008/layout/CircleAccentTimeline"/>
    <dgm:cxn modelId="{F5FAC151-0360-49BD-993C-CC094A34FD15}" type="presParOf" srcId="{9D2DE18B-8CC8-4356-A92B-20FF306FD407}" destId="{DEF0A42D-B9F9-4454-AA2D-2CF2984696B0}" srcOrd="0" destOrd="0" presId="urn:microsoft.com/office/officeart/2008/layout/CircleAccentTimeline"/>
    <dgm:cxn modelId="{98558D0B-C4DE-4A48-8BEF-F9BB58DDA488}" type="presParOf" srcId="{9D2DE18B-8CC8-4356-A92B-20FF306FD407}" destId="{717C0106-980E-4F52-8923-0DFC76D9DD4E}" srcOrd="1" destOrd="0" presId="urn:microsoft.com/office/officeart/2008/layout/CircleAccentTimeline"/>
    <dgm:cxn modelId="{700E6EE2-0D5E-4A0C-BB60-8946541218D1}" type="presParOf" srcId="{9D2DE18B-8CC8-4356-A92B-20FF306FD407}" destId="{008BCFA3-3033-4C7B-AB24-9433937CB0F9}" srcOrd="2" destOrd="0" presId="urn:microsoft.com/office/officeart/2008/layout/CircleAccentTimeline"/>
    <dgm:cxn modelId="{57C7C53E-A597-4A91-98EA-90FAD8EBBFEA}" type="presParOf" srcId="{5C69B243-15EB-4C3E-A3DA-CC50280DB7DA}" destId="{E8C53FA7-F5B9-4852-BB3F-C73251239F10}" srcOrd="12" destOrd="0" presId="urn:microsoft.com/office/officeart/2008/layout/CircleAccentTimeline"/>
    <dgm:cxn modelId="{997A2D1F-F502-4087-9D5E-C8FD0C26EB63}" type="presParOf" srcId="{5C69B243-15EB-4C3E-A3DA-CC50280DB7DA}" destId="{0D526C40-1638-4518-AA4E-5EF7418D45EE}" srcOrd="13" destOrd="0" presId="urn:microsoft.com/office/officeart/2008/layout/CircleAccentTimeline"/>
    <dgm:cxn modelId="{3868A574-588B-44AE-880D-007FF28EB7B6}" type="presParOf" srcId="{5C69B243-15EB-4C3E-A3DA-CC50280DB7DA}" destId="{2C59177E-9948-4CC8-9274-E9C51ACBE236}" srcOrd="14" destOrd="0" presId="urn:microsoft.com/office/officeart/2008/layout/CircleAccentTimeline"/>
    <dgm:cxn modelId="{E5C275F5-224D-48C3-BB73-FEC05C98DC64}" type="presParOf" srcId="{5C69B243-15EB-4C3E-A3DA-CC50280DB7DA}" destId="{75170826-DDF4-4DF1-96D6-1ED0A83AE35C}" srcOrd="15" destOrd="0" presId="urn:microsoft.com/office/officeart/2008/layout/CircleAccentTimeline"/>
    <dgm:cxn modelId="{1C800276-6D6C-43CE-9CDE-314A1C17D77E}" type="presParOf" srcId="{75170826-DDF4-4DF1-96D6-1ED0A83AE35C}" destId="{6F17928B-1B2A-4680-87EC-2268A10F9F2D}" srcOrd="0" destOrd="0" presId="urn:microsoft.com/office/officeart/2008/layout/CircleAccentTimeline"/>
    <dgm:cxn modelId="{F3176FCE-87A3-423A-AD24-8D72F68F97EE}" type="presParOf" srcId="{75170826-DDF4-4DF1-96D6-1ED0A83AE35C}" destId="{120097FF-22CA-4E8F-94FE-FB463F3A0DDD}" srcOrd="1" destOrd="0" presId="urn:microsoft.com/office/officeart/2008/layout/CircleAccentTimeline"/>
    <dgm:cxn modelId="{21592251-965D-43F4-AAAD-B6E78208105E}" type="presParOf" srcId="{75170826-DDF4-4DF1-96D6-1ED0A83AE35C}" destId="{7F66772F-AC7B-4F2C-A015-7A876A9DE40B}" srcOrd="2" destOrd="0" presId="urn:microsoft.com/office/officeart/2008/layout/CircleAccentTimeline"/>
    <dgm:cxn modelId="{D11EB295-A772-41C2-9155-18BB130E1A38}" type="presParOf" srcId="{5C69B243-15EB-4C3E-A3DA-CC50280DB7DA}" destId="{0CA08E35-E463-44A6-945B-47690C4FA3CA}" srcOrd="16" destOrd="0" presId="urn:microsoft.com/office/officeart/2008/layout/CircleAccentTimeline"/>
    <dgm:cxn modelId="{D443B888-353C-4B8F-BB28-C5629EEB7884}" type="presParOf" srcId="{5C69B243-15EB-4C3E-A3DA-CC50280DB7DA}" destId="{6284805A-621A-451B-B1F4-08C65FF0B3CD}" srcOrd="17" destOrd="0" presId="urn:microsoft.com/office/officeart/2008/layout/CircleAccentTimeline"/>
    <dgm:cxn modelId="{539C8E9B-D437-400D-8281-C1AAD2D5F67A}" type="presParOf" srcId="{5C69B243-15EB-4C3E-A3DA-CC50280DB7DA}" destId="{712546F6-C03D-4B62-B894-142C00275576}" srcOrd="18" destOrd="0" presId="urn:microsoft.com/office/officeart/2008/layout/CircleAccentTimeline"/>
    <dgm:cxn modelId="{12306EFA-4972-4FCC-9753-E7F9384A5165}" type="presParOf" srcId="{5C69B243-15EB-4C3E-A3DA-CC50280DB7DA}" destId="{431AD707-C44F-4FF6-BA27-A0258C4ADD68}" srcOrd="19" destOrd="0" presId="urn:microsoft.com/office/officeart/2008/layout/CircleAccentTimeline"/>
    <dgm:cxn modelId="{D9B01825-4A95-4D04-A74B-9346BF28FAF1}" type="presParOf" srcId="{431AD707-C44F-4FF6-BA27-A0258C4ADD68}" destId="{8C45FD69-A1E0-47E1-B93B-5768CA67B008}" srcOrd="0" destOrd="0" presId="urn:microsoft.com/office/officeart/2008/layout/CircleAccentTimeline"/>
    <dgm:cxn modelId="{7E5A755D-0816-4EF9-AE39-313B12CEEC6A}" type="presParOf" srcId="{431AD707-C44F-4FF6-BA27-A0258C4ADD68}" destId="{D2D5368C-E275-4413-A7BE-86183E6608EF}" srcOrd="1" destOrd="0" presId="urn:microsoft.com/office/officeart/2008/layout/CircleAccentTimeline"/>
    <dgm:cxn modelId="{7B431265-013E-4883-B6C4-BDF2AD87F959}" type="presParOf" srcId="{431AD707-C44F-4FF6-BA27-A0258C4ADD68}" destId="{2F4CD6DA-9C4F-460B-BB06-D68144A9CA1D}" srcOrd="2" destOrd="0" presId="urn:microsoft.com/office/officeart/2008/layout/CircleAccentTimeline"/>
    <dgm:cxn modelId="{1D09B08C-80C0-4251-A740-1A5D33C3A5B4}" type="presParOf" srcId="{5C69B243-15EB-4C3E-A3DA-CC50280DB7DA}" destId="{AACD516E-530A-4822-B881-8AF1E9150202}" srcOrd="20" destOrd="0" presId="urn:microsoft.com/office/officeart/2008/layout/CircleAccentTimeline"/>
    <dgm:cxn modelId="{6DAFA6E4-E823-4725-8CD4-1F6FC5841F70}" type="presParOf" srcId="{5C69B243-15EB-4C3E-A3DA-CC50280DB7DA}" destId="{9A14FF0F-B42E-41C1-A946-3B24A1CFC982}" srcOrd="21" destOrd="0" presId="urn:microsoft.com/office/officeart/2008/layout/CircleAccentTimeline"/>
    <dgm:cxn modelId="{DA1DA5A8-BA62-4317-B551-F246427EBA16}" type="presParOf" srcId="{5C69B243-15EB-4C3E-A3DA-CC50280DB7DA}" destId="{59DB1842-BD09-403F-A7F6-B1E9CD78219E}" srcOrd="22" destOrd="0" presId="urn:microsoft.com/office/officeart/2008/layout/CircleAccentTimeline"/>
    <dgm:cxn modelId="{66E8778C-3644-4D7B-A63E-86F4319DF0C1}" type="presParOf" srcId="{5C69B243-15EB-4C3E-A3DA-CC50280DB7DA}" destId="{4CB074F2-893E-4C36-AA1A-B8D3731406A1}" srcOrd="23" destOrd="0" presId="urn:microsoft.com/office/officeart/2008/layout/CircleAccentTimeline"/>
    <dgm:cxn modelId="{6FD82F69-8783-4BC8-85A7-AB66D2486557}" type="presParOf" srcId="{4CB074F2-893E-4C36-AA1A-B8D3731406A1}" destId="{56331E89-A689-4AA4-8A0D-DBAEC4595650}" srcOrd="0" destOrd="0" presId="urn:microsoft.com/office/officeart/2008/layout/CircleAccentTimeline"/>
    <dgm:cxn modelId="{C4D43BA1-2E5B-482E-B844-071051FD8363}" type="presParOf" srcId="{4CB074F2-893E-4C36-AA1A-B8D3731406A1}" destId="{E5F4B489-00B2-41C4-BB62-885254279BD9}" srcOrd="1" destOrd="0" presId="urn:microsoft.com/office/officeart/2008/layout/CircleAccentTimeline"/>
    <dgm:cxn modelId="{97B76DB3-C6BF-4C19-A00D-2FDD47C5E81A}" type="presParOf" srcId="{4CB074F2-893E-4C36-AA1A-B8D3731406A1}" destId="{2E7BE3B0-D507-4375-97CA-76361D167A5B}" srcOrd="2" destOrd="0" presId="urn:microsoft.com/office/officeart/2008/layout/CircleAccentTimeline"/>
    <dgm:cxn modelId="{7E62D1E6-1FC1-4871-98ED-1CAD34CDBA8D}" type="presParOf" srcId="{5C69B243-15EB-4C3E-A3DA-CC50280DB7DA}" destId="{2F5C8CFE-E1A8-4270-9550-CE64251E6F84}" srcOrd="24" destOrd="0" presId="urn:microsoft.com/office/officeart/2008/layout/CircleAccentTimeline"/>
    <dgm:cxn modelId="{DF5A57EB-0B21-4B01-9217-D45799E1EFCC}" type="presParOf" srcId="{5C69B243-15EB-4C3E-A3DA-CC50280DB7DA}" destId="{A4892DFE-2D82-485B-B67E-4248935C369A}" srcOrd="25" destOrd="0" presId="urn:microsoft.com/office/officeart/2008/layout/CircleAccentTimeline"/>
    <dgm:cxn modelId="{0FD0F1B4-CC21-4420-B540-B1035FEA392F}" type="presParOf" srcId="{5C69B243-15EB-4C3E-A3DA-CC50280DB7DA}" destId="{EBFF9DAC-D67A-46FD-8912-66F7C0A8DB9E}" srcOrd="26" destOrd="0" presId="urn:microsoft.com/office/officeart/2008/layout/CircleAccentTimeline"/>
    <dgm:cxn modelId="{6700CF9B-083B-4556-9E41-7D2336484EA7}" type="presParOf" srcId="{5C69B243-15EB-4C3E-A3DA-CC50280DB7DA}" destId="{207B59BB-CB18-4E73-94D5-E1540D47EF15}" srcOrd="27" destOrd="0" presId="urn:microsoft.com/office/officeart/2008/layout/CircleAccentTimeline"/>
    <dgm:cxn modelId="{1E118C3C-D467-49FE-A55C-5184EA89FB1A}" type="presParOf" srcId="{207B59BB-CB18-4E73-94D5-E1540D47EF15}" destId="{001DB7DB-5B9F-43EE-8D3F-A2200CF4988F}" srcOrd="0" destOrd="0" presId="urn:microsoft.com/office/officeart/2008/layout/CircleAccentTimeline"/>
    <dgm:cxn modelId="{AFADA6BC-0589-4B6E-A7BA-2DC0859E21FB}" type="presParOf" srcId="{207B59BB-CB18-4E73-94D5-E1540D47EF15}" destId="{C5CA2FA7-423E-4629-BE3C-9953E2EF5FF9}" srcOrd="1" destOrd="0" presId="urn:microsoft.com/office/officeart/2008/layout/CircleAccentTimeline"/>
    <dgm:cxn modelId="{9AB8CCE4-9162-412D-A5AA-EBB50316C125}" type="presParOf" srcId="{207B59BB-CB18-4E73-94D5-E1540D47EF15}" destId="{D5023BC2-A3BC-4935-8C0D-D59ABCF25BE6}" srcOrd="2" destOrd="0" presId="urn:microsoft.com/office/officeart/2008/layout/CircleAccentTimeline"/>
    <dgm:cxn modelId="{ED255745-466F-4B59-B429-9391AB2C3673}" type="presParOf" srcId="{5C69B243-15EB-4C3E-A3DA-CC50280DB7DA}" destId="{66E73BC1-1234-448F-B3BC-88CFF7D4C5FA}" srcOrd="28" destOrd="0" presId="urn:microsoft.com/office/officeart/2008/layout/CircleAccentTimeline"/>
    <dgm:cxn modelId="{39A4C2BD-52DE-4825-9911-113715811B2C}" type="presParOf" srcId="{5C69B243-15EB-4C3E-A3DA-CC50280DB7DA}" destId="{D80ADDA6-1A5D-429E-AE51-736677C27761}" srcOrd="29" destOrd="0" presId="urn:microsoft.com/office/officeart/2008/layout/CircleAccentTimeline"/>
    <dgm:cxn modelId="{3B382F81-5C31-4811-8EBC-2EF7123907D7}" type="presParOf" srcId="{5C69B243-15EB-4C3E-A3DA-CC50280DB7DA}" destId="{CCCBF49B-1ACE-487B-8276-0FE2552346AC}" srcOrd="30" destOrd="0" presId="urn:microsoft.com/office/officeart/2008/layout/CircleAccentTimeline"/>
    <dgm:cxn modelId="{6637F336-9B1D-44BE-94F6-F6511B582FD7}" type="presParOf" srcId="{5C69B243-15EB-4C3E-A3DA-CC50280DB7DA}" destId="{72416E8B-4A17-4785-906E-31204F534328}" srcOrd="31" destOrd="0" presId="urn:microsoft.com/office/officeart/2008/layout/CircleAccentTimeline"/>
    <dgm:cxn modelId="{9F392495-610E-4DDB-9DA5-598304D1B516}" type="presParOf" srcId="{72416E8B-4A17-4785-906E-31204F534328}" destId="{6C8AC5A7-2A31-41EA-9E16-D5E6C096BAFE}" srcOrd="0" destOrd="0" presId="urn:microsoft.com/office/officeart/2008/layout/CircleAccentTimeline"/>
    <dgm:cxn modelId="{6C040412-EFD5-493E-866D-1C93F9785BEC}" type="presParOf" srcId="{72416E8B-4A17-4785-906E-31204F534328}" destId="{151AED05-FC21-448D-B871-D240BED17DE3}" srcOrd="1" destOrd="0" presId="urn:microsoft.com/office/officeart/2008/layout/CircleAccentTimeline"/>
    <dgm:cxn modelId="{0A9DEEA2-1A33-4FCC-A351-5C29A0437E59}" type="presParOf" srcId="{72416E8B-4A17-4785-906E-31204F534328}" destId="{CA6BCF28-02E1-440B-A3CB-638161C62AE9}" srcOrd="2" destOrd="0" presId="urn:microsoft.com/office/officeart/2008/layout/CircleAccentTimeline"/>
    <dgm:cxn modelId="{5033A703-8C2C-40D9-B4D6-E6D6A9E469A1}" type="presParOf" srcId="{5C69B243-15EB-4C3E-A3DA-CC50280DB7DA}" destId="{0E3B8830-3270-4651-BAFF-C58DA1A7DD7E}" srcOrd="32" destOrd="0" presId="urn:microsoft.com/office/officeart/2008/layout/CircleAccentTimeline"/>
    <dgm:cxn modelId="{14CC128F-CFEE-4105-AFA4-C44386B6459C}" type="presParOf" srcId="{5C69B243-15EB-4C3E-A3DA-CC50280DB7DA}" destId="{41247749-5C68-4EA1-B119-A6EE8E60E4A3}" srcOrd="33" destOrd="0" presId="urn:microsoft.com/office/officeart/2008/layout/CircleAccentTimeline"/>
    <dgm:cxn modelId="{5619E689-9792-4FF2-8413-04712DEBFB46}" type="presParOf" srcId="{5C69B243-15EB-4C3E-A3DA-CC50280DB7DA}" destId="{6A88A1CB-C376-4C9D-B0C4-80627F5DDC35}" srcOrd="34" destOrd="0" presId="urn:microsoft.com/office/officeart/2008/layout/CircleAccentTimeline"/>
    <dgm:cxn modelId="{F1654E03-CB5F-4203-8E34-D133D9735AAD}" type="presParOf" srcId="{5C69B243-15EB-4C3E-A3DA-CC50280DB7DA}" destId="{00792E06-5F44-4D4C-BEF9-60587D37B43E}" srcOrd="35" destOrd="0" presId="urn:microsoft.com/office/officeart/2008/layout/CircleAccentTimeline"/>
    <dgm:cxn modelId="{8E6C861A-A994-4266-95EF-0D50F91D02DB}" type="presParOf" srcId="{00792E06-5F44-4D4C-BEF9-60587D37B43E}" destId="{3347B2EE-732D-44FF-969A-277DF305E548}" srcOrd="0" destOrd="0" presId="urn:microsoft.com/office/officeart/2008/layout/CircleAccentTimeline"/>
    <dgm:cxn modelId="{B279CF0D-8B96-4596-AC21-7C59A8FBAEF3}" type="presParOf" srcId="{00792E06-5F44-4D4C-BEF9-60587D37B43E}" destId="{AE7C2174-D077-403C-B5F0-1055C6449D8F}" srcOrd="1" destOrd="0" presId="urn:microsoft.com/office/officeart/2008/layout/CircleAccentTimeline"/>
    <dgm:cxn modelId="{ECE4A5EC-89AC-46C3-8F9D-B60580CC04AD}" type="presParOf" srcId="{00792E06-5F44-4D4C-BEF9-60587D37B43E}" destId="{81162B80-C91A-4B0D-839C-2C0A5799DAD6}" srcOrd="2" destOrd="0" presId="urn:microsoft.com/office/officeart/2008/layout/CircleAccentTimeline"/>
    <dgm:cxn modelId="{764B4669-A50E-4811-B16F-BA0723A895C6}" type="presParOf" srcId="{5C69B243-15EB-4C3E-A3DA-CC50280DB7DA}" destId="{DCB720C9-9C0B-4AA5-B1E5-2352EC63ED33}" srcOrd="36" destOrd="0" presId="urn:microsoft.com/office/officeart/2008/layout/CircleAccentTimeline"/>
    <dgm:cxn modelId="{9C6CF172-D4E6-496E-B244-92280750A13B}" type="presParOf" srcId="{5C69B243-15EB-4C3E-A3DA-CC50280DB7DA}" destId="{3FF8F0E2-8B27-4821-B40E-A64119446D61}" srcOrd="37" destOrd="0" presId="urn:microsoft.com/office/officeart/2008/layout/CircleAccentTimeline"/>
    <dgm:cxn modelId="{3A884A6D-ED09-4675-88EF-863CEF94C9DF}" type="presParOf" srcId="{5C69B243-15EB-4C3E-A3DA-CC50280DB7DA}" destId="{E63307DD-21D1-4EDC-BAB1-42A96A503A2A}" srcOrd="38" destOrd="0" presId="urn:microsoft.com/office/officeart/2008/layout/CircleAccentTimeline"/>
    <dgm:cxn modelId="{AF1F62AF-34E0-4181-8E47-C23FF2C2E6DE}" type="presParOf" srcId="{5C69B243-15EB-4C3E-A3DA-CC50280DB7DA}" destId="{41448139-A065-4090-8EB9-92C9A2B69142}" srcOrd="39" destOrd="0" presId="urn:microsoft.com/office/officeart/2008/layout/CircleAccentTimeline"/>
    <dgm:cxn modelId="{757F8A11-C936-43A2-A7CA-72BC544F4CD2}" type="presParOf" srcId="{41448139-A065-4090-8EB9-92C9A2B69142}" destId="{C2A3A948-761A-4521-8013-DFDF1D3AE2E4}" srcOrd="0" destOrd="0" presId="urn:microsoft.com/office/officeart/2008/layout/CircleAccentTimeline"/>
    <dgm:cxn modelId="{E0CB7ADE-D001-41B6-810F-E6CB09A6AC35}" type="presParOf" srcId="{41448139-A065-4090-8EB9-92C9A2B69142}" destId="{1246E30A-818D-44B0-BE9B-917A756776C7}" srcOrd="1" destOrd="0" presId="urn:microsoft.com/office/officeart/2008/layout/CircleAccentTimeline"/>
    <dgm:cxn modelId="{3916A938-D6C5-4355-A815-820B1D368339}" type="presParOf" srcId="{41448139-A065-4090-8EB9-92C9A2B69142}" destId="{F7AA5C80-9AC3-418D-9530-04BC7BE97B0F}" srcOrd="2" destOrd="0" presId="urn:microsoft.com/office/officeart/2008/layout/CircleAccentTimeline"/>
    <dgm:cxn modelId="{D76206BB-14AD-45BF-B054-04ADDCC18398}" type="presParOf" srcId="{5C69B243-15EB-4C3E-A3DA-CC50280DB7DA}" destId="{D418291C-5B5E-4895-9FDF-827DF9CF3A93}" srcOrd="40" destOrd="0" presId="urn:microsoft.com/office/officeart/2008/layout/CircleAccentTimeline"/>
    <dgm:cxn modelId="{31D73234-BA54-47CD-994C-5C8F7B71FCA0}" type="presParOf" srcId="{5C69B243-15EB-4C3E-A3DA-CC50280DB7DA}" destId="{54F02452-4852-475D-A648-F23F3E7C1ACE}" srcOrd="41" destOrd="0" presId="urn:microsoft.com/office/officeart/2008/layout/CircleAccent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234596-8C1A-45EA-A770-55732137136E}">
      <dsp:nvSpPr>
        <dsp:cNvPr id="0" name=""/>
        <dsp:cNvSpPr/>
      </dsp:nvSpPr>
      <dsp:spPr>
        <a:xfrm>
          <a:off x="7869" y="2768583"/>
          <a:ext cx="1117553" cy="1117553"/>
        </a:xfrm>
        <a:prstGeom prst="donut">
          <a:avLst>
            <a:gd name="adj" fmla="val 2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6CFDF4D-CCA8-400C-B9AB-3F67575DA856}">
      <dsp:nvSpPr>
        <dsp:cNvPr id="0" name=""/>
        <dsp:cNvSpPr/>
      </dsp:nvSpPr>
      <dsp:spPr>
        <a:xfrm rot="17700000">
          <a:off x="401645" y="1857549"/>
          <a:ext cx="1389243" cy="6695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9380" tIns="0" rIns="0" bIns="0" numCol="1" spcCol="1270" anchor="ctr" anchorCtr="0">
          <a:noAutofit/>
        </a:bodyPr>
        <a:lstStyle/>
        <a:p>
          <a:pPr lvl="0" algn="l" defTabSz="2089150">
            <a:lnSpc>
              <a:spcPct val="90000"/>
            </a:lnSpc>
            <a:spcBef>
              <a:spcPct val="0"/>
            </a:spcBef>
            <a:spcAft>
              <a:spcPct val="35000"/>
            </a:spcAft>
          </a:pPr>
          <a:r>
            <a:rPr lang="en-US" sz="4700" kern="1200" dirty="0" smtClean="0"/>
            <a:t>2017</a:t>
          </a:r>
          <a:endParaRPr lang="en-US" sz="4700" kern="1200" dirty="0"/>
        </a:p>
      </dsp:txBody>
      <dsp:txXfrm>
        <a:off x="401645" y="1857549"/>
        <a:ext cx="1389243" cy="669507"/>
      </dsp:txXfrm>
    </dsp:sp>
    <dsp:sp modelId="{3CD24933-3276-4B50-8C89-99E5F5B61646}">
      <dsp:nvSpPr>
        <dsp:cNvPr id="0" name=""/>
        <dsp:cNvSpPr/>
      </dsp:nvSpPr>
      <dsp:spPr>
        <a:xfrm>
          <a:off x="1143002" y="3013334"/>
          <a:ext cx="580081" cy="580081"/>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D59A41F-C71E-4BAB-BF80-3D2A7877DDD0}">
      <dsp:nvSpPr>
        <dsp:cNvPr id="0" name=""/>
        <dsp:cNvSpPr/>
      </dsp:nvSpPr>
      <dsp:spPr>
        <a:xfrm rot="17700000">
          <a:off x="515024" y="3970709"/>
          <a:ext cx="1222191" cy="5699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7940" bIns="0" numCol="1" spcCol="1270" anchor="ctr" anchorCtr="0">
          <a:noAutofit/>
        </a:bodyPr>
        <a:lstStyle/>
        <a:p>
          <a:pPr lvl="0" algn="r" defTabSz="466725">
            <a:lnSpc>
              <a:spcPct val="90000"/>
            </a:lnSpc>
            <a:spcBef>
              <a:spcPct val="0"/>
            </a:spcBef>
            <a:spcAft>
              <a:spcPct val="35000"/>
            </a:spcAft>
          </a:pPr>
          <a:r>
            <a:rPr lang="en-US" sz="1050" kern="1200" dirty="0" smtClean="0"/>
            <a:t>  DEQ issues updated interpretation</a:t>
          </a:r>
          <a:endParaRPr lang="en-US" sz="1050" kern="1200" dirty="0"/>
        </a:p>
      </dsp:txBody>
      <dsp:txXfrm>
        <a:off x="515024" y="3970709"/>
        <a:ext cx="1222191" cy="569917"/>
      </dsp:txXfrm>
    </dsp:sp>
    <dsp:sp modelId="{74794378-0807-4F43-966C-0F9111A46B4B}">
      <dsp:nvSpPr>
        <dsp:cNvPr id="0" name=""/>
        <dsp:cNvSpPr/>
      </dsp:nvSpPr>
      <dsp:spPr>
        <a:xfrm rot="17700000">
          <a:off x="1274948" y="1702018"/>
          <a:ext cx="1201760" cy="579444"/>
        </a:xfrm>
        <a:prstGeom prst="rect">
          <a:avLst/>
        </a:prstGeom>
        <a:noFill/>
        <a:ln>
          <a:noFill/>
        </a:ln>
        <a:effectLst/>
      </dsp:spPr>
      <dsp:style>
        <a:lnRef idx="0">
          <a:scrgbClr r="0" g="0" b="0"/>
        </a:lnRef>
        <a:fillRef idx="0">
          <a:scrgbClr r="0" g="0" b="0"/>
        </a:fillRef>
        <a:effectRef idx="0">
          <a:scrgbClr r="0" g="0" b="0"/>
        </a:effectRef>
        <a:fontRef idx="minor"/>
      </dsp:style>
    </dsp:sp>
    <dsp:sp modelId="{42CD6378-F8C5-401E-BEF3-7FD91E991053}">
      <dsp:nvSpPr>
        <dsp:cNvPr id="0" name=""/>
        <dsp:cNvSpPr/>
      </dsp:nvSpPr>
      <dsp:spPr>
        <a:xfrm>
          <a:off x="1873771" y="3037319"/>
          <a:ext cx="580081" cy="580081"/>
        </a:xfrm>
        <a:prstGeom prst="ellipse">
          <a:avLst/>
        </a:prstGeom>
        <a:solidFill>
          <a:schemeClr val="accent2">
            <a:hueOff val="585190"/>
            <a:satOff val="-730"/>
            <a:lumOff val="17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28A2E9-3DE9-4D39-862D-AA0FF8A01A73}">
      <dsp:nvSpPr>
        <dsp:cNvPr id="0" name=""/>
        <dsp:cNvSpPr/>
      </dsp:nvSpPr>
      <dsp:spPr>
        <a:xfrm rot="17700000">
          <a:off x="1186744" y="3844701"/>
          <a:ext cx="1201760" cy="5794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7940" bIns="0" numCol="1" spcCol="1270" anchor="ctr" anchorCtr="0">
          <a:noAutofit/>
        </a:bodyPr>
        <a:lstStyle/>
        <a:p>
          <a:pPr lvl="0" algn="r" defTabSz="466725">
            <a:lnSpc>
              <a:spcPct val="90000"/>
            </a:lnSpc>
            <a:spcBef>
              <a:spcPct val="0"/>
            </a:spcBef>
            <a:spcAft>
              <a:spcPct val="35000"/>
            </a:spcAft>
          </a:pPr>
          <a:r>
            <a:rPr lang="en-US" sz="1050" b="1" kern="1200" dirty="0" smtClean="0"/>
            <a:t>NOV </a:t>
          </a:r>
          <a:r>
            <a:rPr lang="en-US" sz="1050" kern="1200" dirty="0" smtClean="0"/>
            <a:t>- Selmet manages sludge as F006 waste.</a:t>
          </a:r>
          <a:endParaRPr lang="en-US" sz="1050" kern="1200" dirty="0"/>
        </a:p>
      </dsp:txBody>
      <dsp:txXfrm>
        <a:off x="1186744" y="3844701"/>
        <a:ext cx="1201760" cy="579444"/>
      </dsp:txXfrm>
    </dsp:sp>
    <dsp:sp modelId="{FD81105E-E66B-41D4-8311-0F1F6D500952}">
      <dsp:nvSpPr>
        <dsp:cNvPr id="0" name=""/>
        <dsp:cNvSpPr/>
      </dsp:nvSpPr>
      <dsp:spPr>
        <a:xfrm rot="17700000">
          <a:off x="1939118" y="2230575"/>
          <a:ext cx="1201760" cy="579444"/>
        </a:xfrm>
        <a:prstGeom prst="rect">
          <a:avLst/>
        </a:prstGeom>
        <a:noFill/>
        <a:ln>
          <a:noFill/>
        </a:ln>
        <a:effectLst/>
      </dsp:spPr>
      <dsp:style>
        <a:lnRef idx="0">
          <a:scrgbClr r="0" g="0" b="0"/>
        </a:lnRef>
        <a:fillRef idx="0">
          <a:scrgbClr r="0" g="0" b="0"/>
        </a:fillRef>
        <a:effectRef idx="0">
          <a:scrgbClr r="0" g="0" b="0"/>
        </a:effectRef>
        <a:fontRef idx="minor"/>
      </dsp:style>
    </dsp:sp>
    <dsp:sp modelId="{DEF0A42D-B9F9-4454-AA2D-2CF2984696B0}">
      <dsp:nvSpPr>
        <dsp:cNvPr id="0" name=""/>
        <dsp:cNvSpPr/>
      </dsp:nvSpPr>
      <dsp:spPr>
        <a:xfrm>
          <a:off x="2538030" y="2768583"/>
          <a:ext cx="1117553" cy="1117553"/>
        </a:xfrm>
        <a:prstGeom prst="donut">
          <a:avLst>
            <a:gd name="adj" fmla="val 2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17C0106-980E-4F52-8923-0DFC76D9DD4E}">
      <dsp:nvSpPr>
        <dsp:cNvPr id="0" name=""/>
        <dsp:cNvSpPr/>
      </dsp:nvSpPr>
      <dsp:spPr>
        <a:xfrm rot="17700000">
          <a:off x="2931806" y="1857549"/>
          <a:ext cx="1389243" cy="6695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9380" tIns="0" rIns="0" bIns="0" numCol="1" spcCol="1270" anchor="ctr" anchorCtr="0">
          <a:noAutofit/>
        </a:bodyPr>
        <a:lstStyle/>
        <a:p>
          <a:pPr lvl="0" algn="l" defTabSz="2089150">
            <a:lnSpc>
              <a:spcPct val="90000"/>
            </a:lnSpc>
            <a:spcBef>
              <a:spcPct val="0"/>
            </a:spcBef>
            <a:spcAft>
              <a:spcPct val="35000"/>
            </a:spcAft>
          </a:pPr>
          <a:r>
            <a:rPr lang="en-US" sz="4700" kern="1200" dirty="0" smtClean="0"/>
            <a:t>2018</a:t>
          </a:r>
          <a:endParaRPr lang="en-US" sz="4700" kern="1200" dirty="0"/>
        </a:p>
      </dsp:txBody>
      <dsp:txXfrm>
        <a:off x="2931806" y="1857549"/>
        <a:ext cx="1389243" cy="669507"/>
      </dsp:txXfrm>
    </dsp:sp>
    <dsp:sp modelId="{6F17928B-1B2A-4680-87EC-2268A10F9F2D}">
      <dsp:nvSpPr>
        <dsp:cNvPr id="0" name=""/>
        <dsp:cNvSpPr/>
      </dsp:nvSpPr>
      <dsp:spPr>
        <a:xfrm>
          <a:off x="3739762" y="3037319"/>
          <a:ext cx="580081" cy="580081"/>
        </a:xfrm>
        <a:prstGeom prst="ellipse">
          <a:avLst/>
        </a:prstGeom>
        <a:solidFill>
          <a:schemeClr val="accent2">
            <a:hueOff val="1170380"/>
            <a:satOff val="-1460"/>
            <a:lumOff val="34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0097FF-22CA-4E8F-94FE-FB463F3A0DDD}">
      <dsp:nvSpPr>
        <dsp:cNvPr id="0" name=""/>
        <dsp:cNvSpPr/>
      </dsp:nvSpPr>
      <dsp:spPr>
        <a:xfrm rot="17700000">
          <a:off x="3116040" y="3958695"/>
          <a:ext cx="1201760" cy="5794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0480" bIns="0" numCol="1" spcCol="1270" anchor="ctr" anchorCtr="0">
          <a:noAutofit/>
        </a:bodyPr>
        <a:lstStyle/>
        <a:p>
          <a:pPr lvl="0" algn="r" defTabSz="533400">
            <a:lnSpc>
              <a:spcPct val="90000"/>
            </a:lnSpc>
            <a:spcBef>
              <a:spcPct val="0"/>
            </a:spcBef>
            <a:spcAft>
              <a:spcPct val="35000"/>
            </a:spcAft>
          </a:pPr>
          <a:r>
            <a:rPr lang="en-US" sz="1200" b="1" kern="1200" dirty="0" smtClean="0"/>
            <a:t>MARCH</a:t>
          </a:r>
          <a:r>
            <a:rPr lang="en-US" sz="1200" kern="1200" dirty="0" smtClean="0"/>
            <a:t> – DEQ approves Selmet sampling and analysis plan</a:t>
          </a:r>
          <a:endParaRPr lang="en-US" sz="1200" kern="1200" dirty="0"/>
        </a:p>
      </dsp:txBody>
      <dsp:txXfrm>
        <a:off x="3116040" y="3958695"/>
        <a:ext cx="1201760" cy="579444"/>
      </dsp:txXfrm>
    </dsp:sp>
    <dsp:sp modelId="{7F66772F-AC7B-4F2C-A015-7A876A9DE40B}">
      <dsp:nvSpPr>
        <dsp:cNvPr id="0" name=""/>
        <dsp:cNvSpPr/>
      </dsp:nvSpPr>
      <dsp:spPr>
        <a:xfrm rot="17700000">
          <a:off x="3805109" y="2230575"/>
          <a:ext cx="1201760" cy="579444"/>
        </a:xfrm>
        <a:prstGeom prst="rect">
          <a:avLst/>
        </a:prstGeom>
        <a:noFill/>
        <a:ln>
          <a:noFill/>
        </a:ln>
        <a:effectLst/>
      </dsp:spPr>
      <dsp:style>
        <a:lnRef idx="0">
          <a:scrgbClr r="0" g="0" b="0"/>
        </a:lnRef>
        <a:fillRef idx="0">
          <a:scrgbClr r="0" g="0" b="0"/>
        </a:fillRef>
        <a:effectRef idx="0">
          <a:scrgbClr r="0" g="0" b="0"/>
        </a:effectRef>
        <a:fontRef idx="minor"/>
      </dsp:style>
    </dsp:sp>
    <dsp:sp modelId="{8C45FD69-A1E0-47E1-B93B-5768CA67B008}">
      <dsp:nvSpPr>
        <dsp:cNvPr id="0" name=""/>
        <dsp:cNvSpPr/>
      </dsp:nvSpPr>
      <dsp:spPr>
        <a:xfrm>
          <a:off x="4403932" y="3037319"/>
          <a:ext cx="580081" cy="580081"/>
        </a:xfrm>
        <a:prstGeom prst="ellipse">
          <a:avLst/>
        </a:prstGeom>
        <a:solidFill>
          <a:schemeClr val="accent2">
            <a:hueOff val="1755570"/>
            <a:satOff val="-2190"/>
            <a:lumOff val="5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2D5368C-E275-4413-A7BE-86183E6608EF}">
      <dsp:nvSpPr>
        <dsp:cNvPr id="0" name=""/>
        <dsp:cNvSpPr/>
      </dsp:nvSpPr>
      <dsp:spPr>
        <a:xfrm rot="17700000">
          <a:off x="3796460" y="3967673"/>
          <a:ext cx="1201760" cy="5794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7940" bIns="0" numCol="1" spcCol="1270" anchor="ctr" anchorCtr="0">
          <a:noAutofit/>
        </a:bodyPr>
        <a:lstStyle/>
        <a:p>
          <a:pPr lvl="0" algn="r" defTabSz="488950">
            <a:lnSpc>
              <a:spcPct val="90000"/>
            </a:lnSpc>
            <a:spcBef>
              <a:spcPct val="0"/>
            </a:spcBef>
            <a:spcAft>
              <a:spcPct val="35000"/>
            </a:spcAft>
          </a:pPr>
          <a:r>
            <a:rPr lang="en-US" sz="1100" b="1" kern="1200" dirty="0" smtClean="0"/>
            <a:t>MAY</a:t>
          </a:r>
          <a:r>
            <a:rPr lang="en-US" sz="1100" kern="1200" dirty="0" smtClean="0"/>
            <a:t> – Selmet petitions DEQ to delist waste</a:t>
          </a:r>
          <a:endParaRPr lang="en-US" sz="1100" kern="1200" dirty="0"/>
        </a:p>
      </dsp:txBody>
      <dsp:txXfrm>
        <a:off x="3796460" y="3967673"/>
        <a:ext cx="1201760" cy="579444"/>
      </dsp:txXfrm>
    </dsp:sp>
    <dsp:sp modelId="{2F4CD6DA-9C4F-460B-BB06-D68144A9CA1D}">
      <dsp:nvSpPr>
        <dsp:cNvPr id="0" name=""/>
        <dsp:cNvSpPr/>
      </dsp:nvSpPr>
      <dsp:spPr>
        <a:xfrm rot="17700000">
          <a:off x="4469279" y="2230575"/>
          <a:ext cx="1201760" cy="579444"/>
        </a:xfrm>
        <a:prstGeom prst="rect">
          <a:avLst/>
        </a:prstGeom>
        <a:noFill/>
        <a:ln>
          <a:noFill/>
        </a:ln>
        <a:effectLst/>
      </dsp:spPr>
      <dsp:style>
        <a:lnRef idx="0">
          <a:scrgbClr r="0" g="0" b="0"/>
        </a:lnRef>
        <a:fillRef idx="0">
          <a:scrgbClr r="0" g="0" b="0"/>
        </a:fillRef>
        <a:effectRef idx="0">
          <a:scrgbClr r="0" g="0" b="0"/>
        </a:effectRef>
        <a:fontRef idx="minor"/>
      </dsp:style>
    </dsp:sp>
    <dsp:sp modelId="{56331E89-A689-4AA4-8A0D-DBAEC4595650}">
      <dsp:nvSpPr>
        <dsp:cNvPr id="0" name=""/>
        <dsp:cNvSpPr/>
      </dsp:nvSpPr>
      <dsp:spPr>
        <a:xfrm>
          <a:off x="5068102" y="3037319"/>
          <a:ext cx="580081" cy="580081"/>
        </a:xfrm>
        <a:prstGeom prst="ellipse">
          <a:avLst/>
        </a:prstGeom>
        <a:solidFill>
          <a:schemeClr val="accent2">
            <a:hueOff val="2340759"/>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5F4B489-00B2-41C4-BB62-885254279BD9}">
      <dsp:nvSpPr>
        <dsp:cNvPr id="0" name=""/>
        <dsp:cNvSpPr/>
      </dsp:nvSpPr>
      <dsp:spPr>
        <a:xfrm rot="17700000">
          <a:off x="4455754" y="3967673"/>
          <a:ext cx="1201760" cy="5794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3020" bIns="0" numCol="1" spcCol="1270" anchor="ctr" anchorCtr="0">
          <a:noAutofit/>
        </a:bodyPr>
        <a:lstStyle/>
        <a:p>
          <a:pPr lvl="0" algn="r" defTabSz="577850">
            <a:lnSpc>
              <a:spcPct val="90000"/>
            </a:lnSpc>
            <a:spcBef>
              <a:spcPct val="0"/>
            </a:spcBef>
            <a:spcAft>
              <a:spcPct val="35000"/>
            </a:spcAft>
          </a:pPr>
          <a:r>
            <a:rPr lang="en-US" sz="1300" b="1" kern="1200" dirty="0" smtClean="0"/>
            <a:t>JUNE – AUGUST </a:t>
          </a:r>
          <a:r>
            <a:rPr lang="en-US" sz="1300" kern="1200" dirty="0" smtClean="0"/>
            <a:t>– DEQ reviews petition</a:t>
          </a:r>
          <a:endParaRPr lang="en-US" sz="1300" kern="1200" dirty="0"/>
        </a:p>
      </dsp:txBody>
      <dsp:txXfrm>
        <a:off x="4455754" y="3967673"/>
        <a:ext cx="1201760" cy="579444"/>
      </dsp:txXfrm>
    </dsp:sp>
    <dsp:sp modelId="{2E7BE3B0-D507-4375-97CA-76361D167A5B}">
      <dsp:nvSpPr>
        <dsp:cNvPr id="0" name=""/>
        <dsp:cNvSpPr/>
      </dsp:nvSpPr>
      <dsp:spPr>
        <a:xfrm rot="17700000">
          <a:off x="5133449" y="2230575"/>
          <a:ext cx="1201760" cy="579444"/>
        </a:xfrm>
        <a:prstGeom prst="rect">
          <a:avLst/>
        </a:prstGeom>
        <a:noFill/>
        <a:ln>
          <a:noFill/>
        </a:ln>
        <a:effectLst/>
      </dsp:spPr>
      <dsp:style>
        <a:lnRef idx="0">
          <a:scrgbClr r="0" g="0" b="0"/>
        </a:lnRef>
        <a:fillRef idx="0">
          <a:scrgbClr r="0" g="0" b="0"/>
        </a:fillRef>
        <a:effectRef idx="0">
          <a:scrgbClr r="0" g="0" b="0"/>
        </a:effectRef>
        <a:fontRef idx="minor"/>
      </dsp:style>
    </dsp:sp>
    <dsp:sp modelId="{001DB7DB-5B9F-43EE-8D3F-A2200CF4988F}">
      <dsp:nvSpPr>
        <dsp:cNvPr id="0" name=""/>
        <dsp:cNvSpPr/>
      </dsp:nvSpPr>
      <dsp:spPr>
        <a:xfrm>
          <a:off x="5732272" y="3037319"/>
          <a:ext cx="580081" cy="580081"/>
        </a:xfrm>
        <a:prstGeom prst="ellipse">
          <a:avLst/>
        </a:prstGeom>
        <a:solidFill>
          <a:schemeClr val="accent2">
            <a:hueOff val="2925949"/>
            <a:satOff val="-3649"/>
            <a:lumOff val="8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5CA2FA7-423E-4629-BE3C-9953E2EF5FF9}">
      <dsp:nvSpPr>
        <dsp:cNvPr id="0" name=""/>
        <dsp:cNvSpPr/>
      </dsp:nvSpPr>
      <dsp:spPr>
        <a:xfrm rot="17700000">
          <a:off x="5045245" y="3967673"/>
          <a:ext cx="1201760" cy="5794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3020" bIns="0" numCol="1" spcCol="1270" anchor="ctr" anchorCtr="0">
          <a:noAutofit/>
        </a:bodyPr>
        <a:lstStyle/>
        <a:p>
          <a:pPr lvl="0" algn="r" defTabSz="577850">
            <a:lnSpc>
              <a:spcPct val="90000"/>
            </a:lnSpc>
            <a:spcBef>
              <a:spcPct val="0"/>
            </a:spcBef>
            <a:spcAft>
              <a:spcPct val="35000"/>
            </a:spcAft>
          </a:pPr>
          <a:r>
            <a:rPr lang="en-US" sz="1300" b="1" kern="1200" dirty="0" smtClean="0"/>
            <a:t>AUG 15 </a:t>
          </a:r>
          <a:r>
            <a:rPr lang="en-US" sz="1300" kern="1200" dirty="0" smtClean="0"/>
            <a:t>– Public notice</a:t>
          </a:r>
          <a:endParaRPr lang="en-US" sz="1300" kern="1200" dirty="0"/>
        </a:p>
      </dsp:txBody>
      <dsp:txXfrm>
        <a:off x="5045245" y="3967673"/>
        <a:ext cx="1201760" cy="579444"/>
      </dsp:txXfrm>
    </dsp:sp>
    <dsp:sp modelId="{D5023BC2-A3BC-4935-8C0D-D59ABCF25BE6}">
      <dsp:nvSpPr>
        <dsp:cNvPr id="0" name=""/>
        <dsp:cNvSpPr/>
      </dsp:nvSpPr>
      <dsp:spPr>
        <a:xfrm rot="17700000">
          <a:off x="5797619" y="2230575"/>
          <a:ext cx="1201760" cy="579444"/>
        </a:xfrm>
        <a:prstGeom prst="rect">
          <a:avLst/>
        </a:prstGeom>
        <a:noFill/>
        <a:ln>
          <a:noFill/>
        </a:ln>
        <a:effectLst/>
      </dsp:spPr>
      <dsp:style>
        <a:lnRef idx="0">
          <a:scrgbClr r="0" g="0" b="0"/>
        </a:lnRef>
        <a:fillRef idx="0">
          <a:scrgbClr r="0" g="0" b="0"/>
        </a:fillRef>
        <a:effectRef idx="0">
          <a:scrgbClr r="0" g="0" b="0"/>
        </a:effectRef>
        <a:fontRef idx="minor"/>
      </dsp:style>
    </dsp:sp>
    <dsp:sp modelId="{6C8AC5A7-2A31-41EA-9E16-D5E6C096BAFE}">
      <dsp:nvSpPr>
        <dsp:cNvPr id="0" name=""/>
        <dsp:cNvSpPr/>
      </dsp:nvSpPr>
      <dsp:spPr>
        <a:xfrm>
          <a:off x="6396442" y="3037319"/>
          <a:ext cx="580081" cy="580081"/>
        </a:xfrm>
        <a:prstGeom prst="ellipse">
          <a:avLst/>
        </a:prstGeom>
        <a:solidFill>
          <a:schemeClr val="accent2">
            <a:hueOff val="3511139"/>
            <a:satOff val="-4379"/>
            <a:lumOff val="103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51AED05-FC21-448D-B871-D240BED17DE3}">
      <dsp:nvSpPr>
        <dsp:cNvPr id="0" name=""/>
        <dsp:cNvSpPr/>
      </dsp:nvSpPr>
      <dsp:spPr>
        <a:xfrm rot="17700000">
          <a:off x="5709415" y="3844701"/>
          <a:ext cx="1201760" cy="5794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3020" bIns="0" numCol="1" spcCol="1270" anchor="ctr" anchorCtr="0">
          <a:noAutofit/>
        </a:bodyPr>
        <a:lstStyle/>
        <a:p>
          <a:pPr lvl="0" algn="r" defTabSz="577850">
            <a:lnSpc>
              <a:spcPct val="90000"/>
            </a:lnSpc>
            <a:spcBef>
              <a:spcPct val="0"/>
            </a:spcBef>
            <a:spcAft>
              <a:spcPct val="35000"/>
            </a:spcAft>
          </a:pPr>
          <a:r>
            <a:rPr lang="en-US" sz="1300" b="1" kern="1200" dirty="0" smtClean="0"/>
            <a:t>SEPT 17 </a:t>
          </a:r>
          <a:r>
            <a:rPr lang="en-US" sz="1300" kern="1200" dirty="0" smtClean="0"/>
            <a:t>– Public hearing</a:t>
          </a:r>
          <a:endParaRPr lang="en-US" sz="1300" kern="1200" dirty="0"/>
        </a:p>
      </dsp:txBody>
      <dsp:txXfrm>
        <a:off x="5709415" y="3844701"/>
        <a:ext cx="1201760" cy="579444"/>
      </dsp:txXfrm>
    </dsp:sp>
    <dsp:sp modelId="{CA6BCF28-02E1-440B-A3CB-638161C62AE9}">
      <dsp:nvSpPr>
        <dsp:cNvPr id="0" name=""/>
        <dsp:cNvSpPr/>
      </dsp:nvSpPr>
      <dsp:spPr>
        <a:xfrm rot="17700000">
          <a:off x="6461789" y="2230575"/>
          <a:ext cx="1201760" cy="579444"/>
        </a:xfrm>
        <a:prstGeom prst="rect">
          <a:avLst/>
        </a:prstGeom>
        <a:noFill/>
        <a:ln>
          <a:noFill/>
        </a:ln>
        <a:effectLst/>
      </dsp:spPr>
      <dsp:style>
        <a:lnRef idx="0">
          <a:scrgbClr r="0" g="0" b="0"/>
        </a:lnRef>
        <a:fillRef idx="0">
          <a:scrgbClr r="0" g="0" b="0"/>
        </a:fillRef>
        <a:effectRef idx="0">
          <a:scrgbClr r="0" g="0" b="0"/>
        </a:effectRef>
        <a:fontRef idx="minor"/>
      </dsp:style>
    </dsp:sp>
    <dsp:sp modelId="{3347B2EE-732D-44FF-969A-277DF305E548}">
      <dsp:nvSpPr>
        <dsp:cNvPr id="0" name=""/>
        <dsp:cNvSpPr/>
      </dsp:nvSpPr>
      <dsp:spPr>
        <a:xfrm>
          <a:off x="7060612" y="3037319"/>
          <a:ext cx="580081" cy="580081"/>
        </a:xfrm>
        <a:prstGeom prst="ellipse">
          <a:avLst/>
        </a:prstGeom>
        <a:solidFill>
          <a:schemeClr val="accent2">
            <a:hueOff val="4096329"/>
            <a:satOff val="-5109"/>
            <a:lumOff val="120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E7C2174-D077-403C-B5F0-1055C6449D8F}">
      <dsp:nvSpPr>
        <dsp:cNvPr id="0" name=""/>
        <dsp:cNvSpPr/>
      </dsp:nvSpPr>
      <dsp:spPr>
        <a:xfrm rot="17700000">
          <a:off x="6373585" y="3844701"/>
          <a:ext cx="1201760" cy="5794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3020" bIns="0" numCol="1" spcCol="1270" anchor="ctr" anchorCtr="0">
          <a:noAutofit/>
        </a:bodyPr>
        <a:lstStyle/>
        <a:p>
          <a:pPr lvl="0" algn="r" defTabSz="577850">
            <a:lnSpc>
              <a:spcPct val="90000"/>
            </a:lnSpc>
            <a:spcBef>
              <a:spcPct val="0"/>
            </a:spcBef>
            <a:spcAft>
              <a:spcPct val="35000"/>
            </a:spcAft>
          </a:pPr>
          <a:r>
            <a:rPr lang="en-US" sz="1300" b="1" kern="1200" dirty="0" smtClean="0"/>
            <a:t>SEPT 21 </a:t>
          </a:r>
          <a:r>
            <a:rPr lang="en-US" sz="1300" kern="1200" dirty="0" smtClean="0"/>
            <a:t>– Public comment period closes</a:t>
          </a:r>
          <a:endParaRPr lang="en-US" sz="1300" kern="1200" dirty="0"/>
        </a:p>
      </dsp:txBody>
      <dsp:txXfrm>
        <a:off x="6373585" y="3844701"/>
        <a:ext cx="1201760" cy="579444"/>
      </dsp:txXfrm>
    </dsp:sp>
    <dsp:sp modelId="{81162B80-C91A-4B0D-839C-2C0A5799DAD6}">
      <dsp:nvSpPr>
        <dsp:cNvPr id="0" name=""/>
        <dsp:cNvSpPr/>
      </dsp:nvSpPr>
      <dsp:spPr>
        <a:xfrm rot="17700000">
          <a:off x="7125959" y="2230575"/>
          <a:ext cx="1201760" cy="579444"/>
        </a:xfrm>
        <a:prstGeom prst="rect">
          <a:avLst/>
        </a:prstGeom>
        <a:noFill/>
        <a:ln>
          <a:noFill/>
        </a:ln>
        <a:effectLst/>
      </dsp:spPr>
      <dsp:style>
        <a:lnRef idx="0">
          <a:scrgbClr r="0" g="0" b="0"/>
        </a:lnRef>
        <a:fillRef idx="0">
          <a:scrgbClr r="0" g="0" b="0"/>
        </a:fillRef>
        <a:effectRef idx="0">
          <a:scrgbClr r="0" g="0" b="0"/>
        </a:effectRef>
        <a:fontRef idx="minor"/>
      </dsp:style>
    </dsp:sp>
    <dsp:sp modelId="{C2A3A948-761A-4521-8013-DFDF1D3AE2E4}">
      <dsp:nvSpPr>
        <dsp:cNvPr id="0" name=""/>
        <dsp:cNvSpPr/>
      </dsp:nvSpPr>
      <dsp:spPr>
        <a:xfrm>
          <a:off x="7718099" y="3036907"/>
          <a:ext cx="580081" cy="580081"/>
        </a:xfrm>
        <a:prstGeom prst="ellipse">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46E30A-818D-44B0-BE9B-917A756776C7}">
      <dsp:nvSpPr>
        <dsp:cNvPr id="0" name=""/>
        <dsp:cNvSpPr/>
      </dsp:nvSpPr>
      <dsp:spPr>
        <a:xfrm rot="17700000">
          <a:off x="7213641" y="3967673"/>
          <a:ext cx="1201760" cy="5794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27940" bIns="0" numCol="1" spcCol="1270" anchor="ctr" anchorCtr="0">
          <a:noAutofit/>
        </a:bodyPr>
        <a:lstStyle/>
        <a:p>
          <a:pPr lvl="0" algn="r" defTabSz="466725">
            <a:lnSpc>
              <a:spcPct val="90000"/>
            </a:lnSpc>
            <a:spcBef>
              <a:spcPct val="0"/>
            </a:spcBef>
            <a:spcAft>
              <a:spcPct val="35000"/>
            </a:spcAft>
          </a:pPr>
          <a:r>
            <a:rPr lang="en-US" sz="1050" b="1" kern="1200" dirty="0" smtClean="0"/>
            <a:t>NOV 15-16 </a:t>
          </a:r>
          <a:r>
            <a:rPr lang="en-US" sz="1050" kern="1200" dirty="0" smtClean="0"/>
            <a:t>– Environmental Quality Commission Reviews and Votes</a:t>
          </a:r>
          <a:endParaRPr lang="en-US" sz="1050" kern="1200" dirty="0"/>
        </a:p>
      </dsp:txBody>
      <dsp:txXfrm>
        <a:off x="7213641" y="3967673"/>
        <a:ext cx="1201760" cy="579444"/>
      </dsp:txXfrm>
    </dsp:sp>
    <dsp:sp modelId="{F7AA5C80-9AC3-418D-9530-04BC7BE97B0F}">
      <dsp:nvSpPr>
        <dsp:cNvPr id="0" name=""/>
        <dsp:cNvSpPr/>
      </dsp:nvSpPr>
      <dsp:spPr>
        <a:xfrm rot="17700000">
          <a:off x="7790129" y="2230575"/>
          <a:ext cx="1201760" cy="579444"/>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CircleAccentTimeline">
  <dgm:title val=""/>
  <dgm:desc val=""/>
  <dgm:catLst>
    <dgm:cat type="process" pri="7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clrData>
  <dgm:layoutNode name="Name0">
    <dgm:varLst>
      <dgm:dir/>
    </dgm:varLst>
    <dgm:choose name="Name1">
      <dgm:if name="Name2" func="var" arg="dir" op="equ" val="norm">
        <dgm:alg type="lin">
          <dgm:param type="fallback" val="2D"/>
          <dgm:param type="nodeVertAlign" val="b"/>
        </dgm:alg>
      </dgm:if>
      <dgm:else name="Name3">
        <dgm:alg type="lin">
          <dgm:param type="fallback" val="2D"/>
          <dgm:param type="nodeVertAlign" val="b"/>
          <dgm:param type="linDir" val="fromR"/>
        </dgm:alg>
      </dgm:else>
    </dgm:choose>
    <dgm:shape xmlns:r="http://schemas.openxmlformats.org/officeDocument/2006/relationships" r:blip="">
      <dgm:adjLst/>
    </dgm:shape>
    <dgm:constrLst>
      <dgm:constr type="h" for="ch" forName="parComposite" refType="h"/>
      <dgm:constr type="w" for="ch" forName="parComposite" refType="h" refFor="ch" refForName="parComposite" fact="0.4986"/>
      <dgm:constr type="h" for="ch" forName="desComposite" refType="h" fact="0.8722"/>
      <dgm:constr type="w" for="ch" forName="desComposite" refType="h" refFor="ch" refForName="desComposite" fact="0.6056"/>
      <dgm:constr type="w" for="ch" forName="parBackupNorm" refType="w" refFor="ch" refForName="parComposite" fact="-0.3369"/>
      <dgm:constr type="w" for="ch" forName="parBackupRTL" refType="w" refFor="ch" refForName="parComposite" fact="-0.3369"/>
      <dgm:constr type="w" for="ch" forName="parBackupRev" refType="w" refFor="ch" refForName="parComposite" fact="0"/>
      <dgm:constr type="w" for="ch" forName="desBackupLeftNorm" refType="w" refFor="ch" refForName="desComposite" fact="-0.3376"/>
      <dgm:constr type="w" for="ch" forName="desBackupLeftRev" refType="w" refFor="ch" refForName="desComposite" fact="-0.3376"/>
      <dgm:constr type="w" for="ch" forName="desBackupRightNorm" refType="w" refFor="ch" refForName="desComposite" fact="-0.3376"/>
      <dgm:constr type="w" for="ch" forName="desBackupRightRev" refType="w" refFor="ch" refForName="desComposite" fact="-0.3376"/>
      <dgm:constr type="w" for="ch" forName="parSpace" refType="w" refFor="ch" refForName="parComposite" fact="0.05"/>
      <dgm:constr type="w" for="ch" forName="desSpace" refType="w" refFor="ch" refForName="parComposite" fact="0.05"/>
      <dgm:constr type="primFontSz" for="des" forName="parTx" op="equ" val="65"/>
      <dgm:constr type="primFontSz" for="des" forName="chTx" refType="primFontSz" refFor="des" refForName="parTx" op="lte" val="65"/>
      <dgm:constr type="primFontSz" for="des" forName="desTx" refType="primFontSz" refFor="des" refForName="chTx" op="lte" val="65"/>
      <dgm:constr type="primFontSz" for="des" forName="desTx" refType="primFontSz" refFor="des" refForName="parTx" op="lte"/>
    </dgm:constrLst>
    <dgm:forEach name="Name4" axis="ch" ptType="node">
      <dgm:layoutNode name="parComposite">
        <dgm:alg type="composite"/>
        <dgm:shape xmlns:r="http://schemas.openxmlformats.org/officeDocument/2006/relationships" r:blip="">
          <dgm:adjLst/>
        </dgm:shape>
        <dgm:choose name="Name5">
          <dgm:if name="Name6" func="var" arg="dir" op="equ" val="norm">
            <dgm:constrLst>
              <dgm:constr type="l" for="ch" forName="parBigCircle"/>
              <dgm:constr type="ctrY" for="ch" forName="parBigCircle" refType="h" fact="0.5639"/>
              <dgm:constr type="w" for="ch" forName="parBigCircle" refType="w" fact="0.6631"/>
              <dgm:constr type="h" for="ch" forName="parBigCircle" refType="w" refFor="ch" refForName="parBigCircle"/>
              <dgm:constr type="r" for="ch" forName="parTx" refType="w"/>
              <dgm:constr type="t" for="ch" forName="parTx"/>
              <dgm:constr type="w" for="ch" forName="parTx" refType="w" fact="0.7084"/>
              <dgm:constr type="h" for="ch" forName="parTx" refType="h" fact="0.4562"/>
              <dgm:constr type="t" for="ch" forName="bSpace" refType="ctrY" refFor="ch" refForName="parBigCircle"/>
              <dgm:constr type="b" for="ch" forName="bSpace" refType="h"/>
              <dgm:constr type="l" for="ch" forName="bSpace"/>
              <dgm:constr type="w" for="ch" forName="bSpace" val="1"/>
            </dgm:constrLst>
          </dgm:if>
          <dgm:else name="Name7">
            <dgm:constrLst>
              <dgm:constr type="r" for="ch" forName="parBigCircle" refType="w"/>
              <dgm:constr type="ctrY" for="ch" forName="parBigCircle" refType="h" fact="0.5639"/>
              <dgm:constr type="w" for="ch" forName="parBigCircle" refType="w" fact="0.6631"/>
              <dgm:constr type="h" for="ch" forName="parBigCircle" refType="w" refFor="ch" refForName="parBigCircle"/>
              <dgm:constr type="l" for="ch" forName="parTx" fact="0"/>
              <dgm:constr type="t" for="ch" forName="parTx"/>
              <dgm:constr type="w" for="ch" forName="parTx" refType="w" fact="0.7084"/>
              <dgm:constr type="h" for="ch" forName="parTx" refType="h" fact="0.4562"/>
              <dgm:constr type="t" for="ch" forName="bSpace" refType="ctrY" refFor="ch" refForName="parBigCircle"/>
              <dgm:constr type="b" for="ch" forName="bSpace" refType="h"/>
              <dgm:constr type="r" for="ch" forName="bSpace"/>
              <dgm:constr type="w" for="ch" forName="bSpace" val="1"/>
            </dgm:constrLst>
          </dgm:else>
        </dgm:choose>
        <dgm:layoutNode name="parBigCircle" styleLbl="node0">
          <dgm:alg type="sp"/>
          <dgm:shape xmlns:r="http://schemas.openxmlformats.org/officeDocument/2006/relationships" type="donut" r:blip="">
            <dgm:adjLst>
              <dgm:adj idx="1" val="0.2"/>
            </dgm:adjLst>
          </dgm:shape>
          <dgm:presOf/>
          <dgm:constrLst>
            <dgm:constr type="h" refType="w" op="equ"/>
          </dgm:constrLst>
        </dgm:layoutNode>
        <dgm:layoutNode name="parTx" styleLbl="revTx">
          <dgm:choose name="Name8">
            <dgm:if name="Name9" func="var" arg="dir" op="equ" val="norm">
              <dgm:alg type="tx">
                <dgm:param type="autoTxRot" val="grav"/>
                <dgm:param type="parTxLTRAlign" val="l"/>
              </dgm:alg>
              <dgm:shape xmlns:r="http://schemas.openxmlformats.org/officeDocument/2006/relationships" rot="295" type="rect" r:blip="">
                <dgm:adjLst/>
              </dgm:shape>
              <dgm:presOf axis="self" ptType="node"/>
              <dgm:constrLst>
                <dgm:constr type="lMarg" refType="primFontSz" fact="0.2"/>
                <dgm:constr type="rMarg"/>
                <dgm:constr type="tMarg"/>
                <dgm:constr type="bMarg"/>
              </dgm:constrLst>
            </dgm:if>
            <dgm:else name="Name10">
              <dgm:alg type="tx">
                <dgm:param type="autoTxRot" val="grav"/>
                <dgm:param type="parTxLTRAlign" val="r"/>
              </dgm:alg>
              <dgm:shape xmlns:r="http://schemas.openxmlformats.org/officeDocument/2006/relationships" rot="65" type="rect" r:blip="">
                <dgm:adjLst/>
              </dgm:shape>
              <dgm:presOf axis="self" ptType="node"/>
              <dgm:constrLst>
                <dgm:constr type="lMarg"/>
                <dgm:constr type="rMarg" refType="primFontSz" fact="0.2"/>
                <dgm:constr type="tMarg"/>
                <dgm:constr type="bMarg"/>
              </dgm:constrLst>
            </dgm:else>
          </dgm:choose>
          <dgm:ruleLst>
            <dgm:rule type="primFontSz" val="5" fact="NaN" max="NaN"/>
          </dgm:ruleLst>
        </dgm:layoutNode>
        <dgm:layoutNode name="bSpace">
          <dgm:alg type="sp"/>
          <dgm:shape xmlns:r="http://schemas.openxmlformats.org/officeDocument/2006/relationships" r:blip="">
            <dgm:adjLst/>
          </dgm:shape>
          <dgm:presOf/>
        </dgm:layoutNode>
      </dgm:layoutNode>
      <dgm:choose name="Name11">
        <dgm:if name="Name12" func="var" arg="dir" op="equ" val="norm">
          <dgm:layoutNode name="parBackupNorm">
            <dgm:alg type="sp"/>
            <dgm:shape xmlns:r="http://schemas.openxmlformats.org/officeDocument/2006/relationships" r:blip="">
              <dgm:adjLst/>
            </dgm:shape>
            <dgm:presOf/>
          </dgm:layoutNode>
        </dgm:if>
        <dgm:else name="Name13">
          <dgm:layoutNode name="parBackupRTL">
            <dgm:alg type="sp"/>
            <dgm:shape xmlns:r="http://schemas.openxmlformats.org/officeDocument/2006/relationships" r:blip="">
              <dgm:adjLst/>
            </dgm:shape>
            <dgm:presOf/>
          </dgm:layoutNode>
        </dgm:else>
      </dgm:choose>
      <dgm:forEach name="Name14" axis="followSib" ptType="sibTrans" hideLastTrans="0" cnt="1">
        <dgm:layoutNode name="parSpace">
          <dgm:alg type="sp"/>
          <dgm:shape xmlns:r="http://schemas.openxmlformats.org/officeDocument/2006/relationships" r:blip="">
            <dgm:adjLst/>
          </dgm:shape>
          <dgm:presOf/>
        </dgm:layoutNode>
      </dgm:forEach>
      <dgm:forEach name="Name15" axis="ch" ptType="node">
        <dgm:choose name="Name16">
          <dgm:if name="Name17" func="var" arg="dir" op="equ" val="norm">
            <dgm:layoutNode name="desBackupLeftNorm">
              <dgm:alg type="sp"/>
              <dgm:shape xmlns:r="http://schemas.openxmlformats.org/officeDocument/2006/relationships" r:blip="">
                <dgm:adjLst/>
              </dgm:shape>
              <dgm:presOf/>
            </dgm:layoutNode>
          </dgm:if>
          <dgm:else name="Name18">
            <dgm:choose name="Name19">
              <dgm:if name="Name20" axis="self" ptType="node" func="pos" op="equ" val="1">
                <dgm:layoutNode name="desBackupRightRev">
                  <dgm:alg type="sp"/>
                  <dgm:shape xmlns:r="http://schemas.openxmlformats.org/officeDocument/2006/relationships" r:blip="">
                    <dgm:adjLst/>
                  </dgm:shape>
                  <dgm:presOf/>
                </dgm:layoutNode>
              </dgm:if>
              <dgm:else name="Name21"/>
            </dgm:choose>
          </dgm:else>
        </dgm:choose>
        <dgm:layoutNode name="desComposite">
          <dgm:alg type="composite"/>
          <dgm:shape xmlns:r="http://schemas.openxmlformats.org/officeDocument/2006/relationships" r:blip="">
            <dgm:adjLst/>
          </dgm:shape>
          <dgm:choose name="Name22">
            <dgm:if name="Name23" func="var" arg="dir" op="equ" val="norm">
              <dgm:constrLst>
                <dgm:constr type="ctrX" for="ch" forName="desCircle" refType="w" fact="0.5"/>
                <dgm:constr type="ctrY" for="ch" forName="desCircle" refType="h" fact="0.5"/>
                <dgm:constr type="w" for="ch" forName="desCircle" refType="w" fact="0.3249"/>
                <dgm:constr type="h" for="ch" forName="desCircle" refType="w" refFor="ch" refForName="desCircle"/>
                <dgm:constr type="l" for="ch" forName="chTx"/>
                <dgm:constr type="b" for="ch" forName="chTx" refType="h"/>
                <dgm:constr type="w" for="ch" forName="chTx" refType="w" fact="0.5786"/>
                <dgm:constr type="h" for="ch" forName="chTx" refType="h" fact="0.4525"/>
                <dgm:constr type="r" for="ch" forName="desTx" refType="w"/>
                <dgm:constr type="t" for="ch" forName="desTx"/>
                <dgm:constr type="w" for="ch" forName="desTx" refType="w" fact="0.5786"/>
                <dgm:constr type="h" for="ch" forName="desTx" refType="h" fact="0.4525"/>
              </dgm:constrLst>
            </dgm:if>
            <dgm:else name="Name24">
              <dgm:constrLst>
                <dgm:constr type="ctrX" for="ch" forName="desCircle" refType="w" fact="0.5"/>
                <dgm:constr type="ctrY" for="ch" forName="desCircle" refType="h" fact="0.5"/>
                <dgm:constr type="w" for="ch" forName="desCircle" refType="w" fact="0.3249"/>
                <dgm:constr type="h" for="ch" forName="desCircle" refType="w" refFor="ch" refForName="desCircle"/>
                <dgm:constr type="r" for="ch" forName="chTx" refType="w"/>
                <dgm:constr type="b" for="ch" forName="chTx" refType="h"/>
                <dgm:constr type="w" for="ch" forName="chTx" refType="w" fact="0.5786"/>
                <dgm:constr type="h" for="ch" forName="chTx" refType="h" fact="0.4525"/>
                <dgm:constr type="l" for="ch" forName="desTx"/>
                <dgm:constr type="t" for="ch" forName="desTx"/>
                <dgm:constr type="w" for="ch" forName="desTx" refType="w" fact="0.5786"/>
                <dgm:constr type="h" for="ch" forName="desTx" refType="h" fact="0.4525"/>
              </dgm:constrLst>
            </dgm:else>
          </dgm:choose>
          <dgm:layoutNode name="desCircle" styleLbl="node1">
            <dgm:alg type="sp"/>
            <dgm:shape xmlns:r="http://schemas.openxmlformats.org/officeDocument/2006/relationships" type="ellipse" r:blip="">
              <dgm:adjLst/>
            </dgm:shape>
            <dgm:presOf/>
            <dgm:constrLst>
              <dgm:constr type="h" refType="w" op="equ"/>
            </dgm:constrLst>
          </dgm:layoutNode>
          <dgm:layoutNode name="chTx" styleLbl="revTx">
            <dgm:choose name="Name25">
              <dgm:if name="Name26" func="var" arg="dir" op="equ" val="norm">
                <dgm:alg type="tx">
                  <dgm:param type="autoTxRot" val="grav"/>
                  <dgm:param type="parTxLTRAlign" val="r"/>
                  <dgm:param type="txAnchorVert" val="mid"/>
                  <dgm:param type="txAnchorVertCh" val="mid"/>
                </dgm:alg>
                <dgm:shape xmlns:r="http://schemas.openxmlformats.org/officeDocument/2006/relationships" rot="295" type="rect" r:blip="">
                  <dgm:adjLst/>
                </dgm:shape>
                <dgm:presOf axis="self" ptType="node"/>
              </dgm:if>
              <dgm:else name="Name27">
                <dgm:alg type="tx">
                  <dgm:param type="autoTxRot" val="grav"/>
                  <dgm:param type="parTxLTRAlign" val="l"/>
                  <dgm:param type="txAnchorVert" val="mid"/>
                  <dgm:param type="txAnchorVertCh" val="mid"/>
                </dgm:alg>
                <dgm:shape xmlns:r="http://schemas.openxmlformats.org/officeDocument/2006/relationships" rot="65" type="rect" r:blip="">
                  <dgm:adjLst/>
                </dgm:shape>
                <dgm:presOf axis="self" ptType="node"/>
              </dgm:else>
            </dgm:choose>
            <dgm:choose name="Name28">
              <dgm:if name="Name29" func="var" arg="dir" op="equ" val="norm">
                <dgm:constrLst>
                  <dgm:constr type="lMarg"/>
                  <dgm:constr type="rMarg" refType="primFontSz" fact="0.2"/>
                  <dgm:constr type="tMarg"/>
                  <dgm:constr type="bMarg"/>
                </dgm:constrLst>
              </dgm:if>
              <dgm:else name="Name30">
                <dgm:constrLst>
                  <dgm:constr type="rMarg"/>
                  <dgm:constr type="lMarg" refType="primFontSz" fact="0.2"/>
                  <dgm:constr type="tMarg"/>
                  <dgm:constr type="bMarg"/>
                </dgm:constrLst>
              </dgm:else>
            </dgm:choose>
            <dgm:ruleLst>
              <dgm:rule type="primFontSz" val="5" fact="NaN" max="NaN"/>
            </dgm:ruleLst>
          </dgm:layoutNode>
          <dgm:layoutNode name="desTx" styleLbl="revTx">
            <dgm:varLst>
              <dgm:bulletEnabled val="1"/>
            </dgm:varLst>
            <dgm:choose name="Name31">
              <dgm:if name="Name32" func="var" arg="dir" op="equ" val="norm">
                <dgm:alg type="tx">
                  <dgm:param type="autoTxRot" val="grav"/>
                  <dgm:param type="parTxLTRAlign" val="l"/>
                  <dgm:param type="shpTxLTRAlignCh" val="l"/>
                  <dgm:param type="stBulletLvl" val="1"/>
                  <dgm:param type="txAnchorVert" val="mid"/>
                </dgm:alg>
                <dgm:shape xmlns:r="http://schemas.openxmlformats.org/officeDocument/2006/relationships" rot="295" type="rect" r:blip="">
                  <dgm:adjLst/>
                </dgm:shape>
                <dgm:presOf axis="des" ptType="node"/>
              </dgm:if>
              <dgm:else name="Name33">
                <dgm:alg type="tx">
                  <dgm:param type="autoTxRot" val="grav"/>
                  <dgm:param type="parTxLTRAlign" val="r"/>
                  <dgm:param type="shpTxLTRAlignCh" val="r"/>
                  <dgm:param type="stBulletLvl" val="1"/>
                  <dgm:param type="txAnchorVert" val="mid"/>
                </dgm:alg>
                <dgm:shape xmlns:r="http://schemas.openxmlformats.org/officeDocument/2006/relationships" rot="65" type="rect" r:blip="">
                  <dgm:adjLst/>
                </dgm:shape>
                <dgm:presOf axis="des" ptType="node"/>
              </dgm:else>
            </dgm:choose>
            <dgm:choose name="Name34">
              <dgm:if name="Name35" func="var" arg="dir" op="equ" val="norm">
                <dgm:constrLst>
                  <dgm:constr type="rMarg"/>
                  <dgm:constr type="lMarg" refType="primFontSz" fact="0.2"/>
                  <dgm:constr type="tMarg"/>
                  <dgm:constr type="bMarg"/>
                </dgm:constrLst>
              </dgm:if>
              <dgm:else name="Name36">
                <dgm:constrLst>
                  <dgm:constr type="lMarg"/>
                  <dgm:constr type="rMarg" refType="primFontSz" fact="0.2"/>
                  <dgm:constr type="tMarg"/>
                  <dgm:constr type="bMarg"/>
                </dgm:constrLst>
              </dgm:else>
            </dgm:choose>
            <dgm:ruleLst>
              <dgm:rule type="primFontSz" val="5" fact="NaN" max="NaN"/>
            </dgm:ruleLst>
          </dgm:layoutNode>
        </dgm:layoutNode>
        <dgm:layoutNode name="desBackupRightNorm">
          <dgm:alg type="sp"/>
          <dgm:shape xmlns:r="http://schemas.openxmlformats.org/officeDocument/2006/relationships" r:blip="">
            <dgm:adjLst/>
          </dgm:shape>
          <dgm:presOf/>
        </dgm:layoutNode>
        <dgm:choose name="Name37">
          <dgm:if name="Name38" func="var" arg="dir" op="neq" val="norm">
            <dgm:choose name="Name39">
              <dgm:if name="Name40" axis="self" ptType="node" func="revPos" op="neq" val="1">
                <dgm:layoutNode name="desBackupLeftRev">
                  <dgm:alg type="sp"/>
                  <dgm:shape xmlns:r="http://schemas.openxmlformats.org/officeDocument/2006/relationships" r:blip="">
                    <dgm:adjLst/>
                  </dgm:shape>
                  <dgm:presOf/>
                </dgm:layoutNode>
              </dgm:if>
              <dgm:else name="Name41"/>
            </dgm:choose>
          </dgm:if>
          <dgm:else name="Name42"/>
        </dgm:choose>
        <dgm:forEach name="Name43" axis="followSib" ptType="sibTrans" hideLastTrans="0" cnt="1">
          <dgm:layoutNode name="desSpace">
            <dgm:alg type="sp"/>
            <dgm:shape xmlns:r="http://schemas.openxmlformats.org/officeDocument/2006/relationships" r:blip="">
              <dgm:adjLst/>
            </dgm:shape>
            <dgm:presOf/>
          </dgm:layoutNode>
        </dgm:forEach>
      </dgm:forEach>
      <dgm:choose name="Name44">
        <dgm:if name="Name45" func="var" arg="dir" op="neq" val="norm">
          <dgm:layoutNode name="parBackupRev">
            <dgm:alg type="sp"/>
            <dgm:shape xmlns:r="http://schemas.openxmlformats.org/officeDocument/2006/relationships" r:blip="">
              <dgm:adjLst/>
            </dgm:shape>
            <dgm:presOf/>
          </dgm:layoutNode>
        </dgm:if>
        <dgm:else name="Name4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9940DCEB-E0DC-4ADD-9BF3-326A5B6F645B}" type="datetimeFigureOut">
              <a:rPr lang="en-US" smtClean="0"/>
              <a:t>10/30/2018</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783981EC-B6E6-4B85-93C1-B50A6F43896D}" type="slidenum">
              <a:rPr lang="en-US" smtClean="0"/>
              <a:t>‹#›</a:t>
            </a:fld>
            <a:endParaRPr lang="en-US"/>
          </a:p>
        </p:txBody>
      </p:sp>
    </p:spTree>
    <p:extLst>
      <p:ext uri="{BB962C8B-B14F-4D97-AF65-F5344CB8AC3E}">
        <p14:creationId xmlns:p14="http://schemas.microsoft.com/office/powerpoint/2010/main" val="2064175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ZW" dirty="0" smtClean="0"/>
              <a:t>Commissioners,</a:t>
            </a:r>
            <a:r>
              <a:rPr lang="en-ZW" baseline="0" dirty="0" smtClean="0"/>
              <a:t> thank you for the opportunity to present the proposed Selmet, Inc., hazardous waste </a:t>
            </a:r>
            <a:r>
              <a:rPr lang="en-ZW" baseline="0" dirty="0" smtClean="0"/>
              <a:t>delisting rulemaking </a:t>
            </a:r>
            <a:r>
              <a:rPr lang="en-ZW" baseline="0" dirty="0" smtClean="0"/>
              <a:t>for your consideration.</a:t>
            </a:r>
          </a:p>
          <a:p>
            <a:endParaRPr lang="en-ZW" baseline="0" dirty="0" smtClean="0"/>
          </a:p>
          <a:p>
            <a:pPr marL="174708" indent="-174708">
              <a:buFont typeface="Arial" panose="020B0604020202020204" pitchFamily="34" charset="0"/>
              <a:buChar char="•"/>
            </a:pPr>
            <a:r>
              <a:rPr lang="en-ZW" baseline="0" dirty="0" smtClean="0"/>
              <a:t>Before we dive into the presentation, we want to note that the proposed rule that we are here to discuss today is the first proposed delisting in Oregon; however, US EPA has  successfully completed this process in other parts of the country. </a:t>
            </a:r>
          </a:p>
          <a:p>
            <a:pPr marL="0" indent="0">
              <a:buFont typeface="Arial" panose="020B0604020202020204" pitchFamily="34" charset="0"/>
              <a:buNone/>
            </a:pPr>
            <a:endParaRPr lang="en-ZW" baseline="0" dirty="0" smtClean="0"/>
          </a:p>
          <a:p>
            <a:pPr marL="174708" indent="-174708">
              <a:buFont typeface="Arial" panose="020B0604020202020204" pitchFamily="34" charset="0"/>
              <a:buChar char="•"/>
            </a:pPr>
            <a:endParaRPr lang="en-ZW" baseline="0" dirty="0" smtClean="0"/>
          </a:p>
        </p:txBody>
      </p:sp>
      <p:sp>
        <p:nvSpPr>
          <p:cNvPr id="4" name="Slide Number Placeholder 3"/>
          <p:cNvSpPr>
            <a:spLocks noGrp="1"/>
          </p:cNvSpPr>
          <p:nvPr>
            <p:ph type="sldNum" sz="quarter" idx="10"/>
          </p:nvPr>
        </p:nvSpPr>
        <p:spPr/>
        <p:txBody>
          <a:bodyPr/>
          <a:lstStyle/>
          <a:p>
            <a:fld id="{783981EC-B6E6-4B85-93C1-B50A6F43896D}" type="slidenum">
              <a:rPr lang="en-US" smtClean="0"/>
              <a:t>1</a:t>
            </a:fld>
            <a:endParaRPr lang="en-US"/>
          </a:p>
        </p:txBody>
      </p:sp>
    </p:spTree>
    <p:extLst>
      <p:ext uri="{BB962C8B-B14F-4D97-AF65-F5344CB8AC3E}">
        <p14:creationId xmlns:p14="http://schemas.microsoft.com/office/powerpoint/2010/main" val="10154720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83981EC-B6E6-4B85-93C1-B50A6F43896D}" type="slidenum">
              <a:rPr lang="en-US" smtClean="0"/>
              <a:t>2</a:t>
            </a:fld>
            <a:endParaRPr lang="en-US"/>
          </a:p>
        </p:txBody>
      </p:sp>
    </p:spTree>
    <p:extLst>
      <p:ext uri="{BB962C8B-B14F-4D97-AF65-F5344CB8AC3E}">
        <p14:creationId xmlns:p14="http://schemas.microsoft.com/office/powerpoint/2010/main" val="34468952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smtClean="0"/>
              <a:t>We know that</a:t>
            </a:r>
            <a:r>
              <a:rPr lang="en-US" baseline="0" dirty="0" smtClean="0"/>
              <a:t> it’s not common for DEQ’s </a:t>
            </a:r>
            <a:r>
              <a:rPr lang="en-US" strike="noStrike" baseline="0" dirty="0" smtClean="0"/>
              <a:t>Hazardous Waste p</a:t>
            </a:r>
            <a:r>
              <a:rPr lang="en-US" baseline="0" dirty="0" smtClean="0"/>
              <a:t>rogram to bring proposed rulemakings for the EQC’s consideration, so before we get into the nuances of the delisting, we will briefly describe our hazardous waste work for context. </a:t>
            </a:r>
          </a:p>
          <a:p>
            <a:endParaRPr lang="en-US" baseline="0" dirty="0" smtClean="0"/>
          </a:p>
          <a:p>
            <a:pPr marL="174708" indent="-174708">
              <a:buFont typeface="Arial" panose="020B0604020202020204" pitchFamily="34" charset="0"/>
              <a:buChar char="•"/>
            </a:pPr>
            <a:r>
              <a:rPr lang="en-US" baseline="0" dirty="0" smtClean="0"/>
              <a:t>Like </a:t>
            </a:r>
            <a:r>
              <a:rPr lang="en-US" baseline="0" dirty="0" smtClean="0"/>
              <a:t>DEQ’s </a:t>
            </a:r>
            <a:r>
              <a:rPr lang="en-US" baseline="0" dirty="0" smtClean="0"/>
              <a:t>other programs, the Hazardous Waste program strives to maintain balance between regulatory compliance, enforcement and education to ensure that hazardous waste in Oregon is safely managed. </a:t>
            </a:r>
            <a:endParaRPr lang="en-US" dirty="0"/>
          </a:p>
        </p:txBody>
      </p:sp>
      <p:sp>
        <p:nvSpPr>
          <p:cNvPr id="4" name="Slide Number Placeholder 3"/>
          <p:cNvSpPr>
            <a:spLocks noGrp="1"/>
          </p:cNvSpPr>
          <p:nvPr>
            <p:ph type="sldNum" sz="quarter" idx="10"/>
          </p:nvPr>
        </p:nvSpPr>
        <p:spPr/>
        <p:txBody>
          <a:bodyPr/>
          <a:lstStyle/>
          <a:p>
            <a:fld id="{783981EC-B6E6-4B85-93C1-B50A6F43896D}" type="slidenum">
              <a:rPr lang="en-US" smtClean="0"/>
              <a:t>3</a:t>
            </a:fld>
            <a:endParaRPr lang="en-US"/>
          </a:p>
        </p:txBody>
      </p:sp>
    </p:spTree>
    <p:extLst>
      <p:ext uri="{BB962C8B-B14F-4D97-AF65-F5344CB8AC3E}">
        <p14:creationId xmlns:p14="http://schemas.microsoft.com/office/powerpoint/2010/main" val="41021346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smtClean="0"/>
              <a:t>In 1976 Congress passed the Resource Conservation</a:t>
            </a:r>
            <a:r>
              <a:rPr lang="en-US" baseline="0" dirty="0" smtClean="0"/>
              <a:t> and Recovery Act to address increasing problems that the nation faced from our growing volume of municipal and industrial waste. The act, which is more commonly known as RCRA is our nation’s primary law governing the disposal of solid and hazardous waste.</a:t>
            </a:r>
          </a:p>
          <a:p>
            <a:pPr marL="174708" indent="-174708">
              <a:buFont typeface="Arial" panose="020B0604020202020204" pitchFamily="34" charset="0"/>
              <a:buChar char="•"/>
            </a:pPr>
            <a:endParaRPr lang="en-US" baseline="0" dirty="0" smtClean="0"/>
          </a:p>
          <a:p>
            <a:pPr marL="174708" indent="-174708">
              <a:buFont typeface="Arial" panose="020B0604020202020204" pitchFamily="34" charset="0"/>
              <a:buChar char="•"/>
            </a:pPr>
            <a:r>
              <a:rPr lang="en-US" baseline="0" dirty="0" smtClean="0"/>
              <a:t>The statute introduced the concept of “authorized state programs” in which states would develop programs and then apply to EPA for program authorization that would allow individual states to operat</a:t>
            </a:r>
            <a:r>
              <a:rPr lang="en-US" baseline="0" dirty="0" smtClean="0">
                <a:solidFill>
                  <a:srgbClr val="FF0000"/>
                </a:solidFill>
              </a:rPr>
              <a:t>e </a:t>
            </a:r>
            <a:r>
              <a:rPr lang="en-US" baseline="0" dirty="0" smtClean="0"/>
              <a:t>RCRA programs in lieu of the federal government.</a:t>
            </a:r>
          </a:p>
          <a:p>
            <a:pPr marL="174708" indent="-174708">
              <a:buFont typeface="Arial" panose="020B0604020202020204" pitchFamily="34" charset="0"/>
              <a:buChar char="•"/>
            </a:pPr>
            <a:endParaRPr lang="en-US" baseline="0" dirty="0" smtClean="0"/>
          </a:p>
          <a:p>
            <a:pPr marL="174708" indent="-174708">
              <a:buFont typeface="Arial" panose="020B0604020202020204" pitchFamily="34" charset="0"/>
              <a:buChar char="•"/>
            </a:pPr>
            <a:r>
              <a:rPr lang="en-US" baseline="0" dirty="0" smtClean="0"/>
              <a:t>State authorization reflects Congress’ intent that hazardous waste programs be state-run, under state laws and rules that are at least equivalent to the federal program, with oversight from EPA.</a:t>
            </a:r>
          </a:p>
          <a:p>
            <a:pPr marL="174708" indent="-174708">
              <a:buFont typeface="Arial" panose="020B0604020202020204" pitchFamily="34" charset="0"/>
              <a:buChar char="•"/>
            </a:pPr>
            <a:endParaRPr lang="en-US" baseline="0" dirty="0" smtClean="0"/>
          </a:p>
          <a:p>
            <a:pPr marL="174708" indent="-174708">
              <a:buFont typeface="Arial" panose="020B0604020202020204" pitchFamily="34" charset="0"/>
              <a:buChar char="•"/>
            </a:pPr>
            <a:r>
              <a:rPr lang="en-US" dirty="0" smtClean="0"/>
              <a:t>In 1986,</a:t>
            </a:r>
            <a:r>
              <a:rPr lang="en-US" baseline="0" dirty="0" smtClean="0"/>
              <a:t> Oregon received its final RCRA authorization, giving DEQ the authority to operate the state’s hazardous waste program.</a:t>
            </a:r>
            <a:endParaRPr lang="en-US" dirty="0"/>
          </a:p>
        </p:txBody>
      </p:sp>
      <p:sp>
        <p:nvSpPr>
          <p:cNvPr id="4" name="Slide Number Placeholder 3"/>
          <p:cNvSpPr>
            <a:spLocks noGrp="1"/>
          </p:cNvSpPr>
          <p:nvPr>
            <p:ph type="sldNum" sz="quarter" idx="10"/>
          </p:nvPr>
        </p:nvSpPr>
        <p:spPr/>
        <p:txBody>
          <a:bodyPr/>
          <a:lstStyle/>
          <a:p>
            <a:fld id="{783981EC-B6E6-4B85-93C1-B50A6F43896D}" type="slidenum">
              <a:rPr lang="en-US" smtClean="0"/>
              <a:t>4</a:t>
            </a:fld>
            <a:endParaRPr lang="en-US"/>
          </a:p>
        </p:txBody>
      </p:sp>
    </p:spTree>
    <p:extLst>
      <p:ext uri="{BB962C8B-B14F-4D97-AF65-F5344CB8AC3E}">
        <p14:creationId xmlns:p14="http://schemas.microsoft.com/office/powerpoint/2010/main" val="13916619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smtClean="0"/>
              <a:t>Today, DEQ has 19 hazardous</a:t>
            </a:r>
            <a:r>
              <a:rPr lang="en-US" baseline="0" dirty="0" smtClean="0"/>
              <a:t> waste staff, located throughout the state, who work with about 500 small quantity and large quantity generators of hazardous waste. </a:t>
            </a:r>
          </a:p>
          <a:p>
            <a:endParaRPr lang="en-US" baseline="0" dirty="0" smtClean="0"/>
          </a:p>
          <a:p>
            <a:pPr marL="174708" indent="-174708">
              <a:buFont typeface="Arial" panose="020B0604020202020204" pitchFamily="34" charset="0"/>
              <a:buChar char="•"/>
            </a:pPr>
            <a:r>
              <a:rPr lang="en-US" baseline="0" dirty="0" smtClean="0"/>
              <a:t>DEQ;s hazardous waste staff:</a:t>
            </a:r>
          </a:p>
          <a:p>
            <a:pPr marL="640594" lvl="1" indent="-174708">
              <a:buFont typeface="Arial" panose="020B0604020202020204" pitchFamily="34" charset="0"/>
              <a:buChar char="•"/>
            </a:pPr>
            <a:r>
              <a:rPr lang="en-US" baseline="0" dirty="0" smtClean="0"/>
              <a:t>Conduct regular facility inspections, as well as compliance assistance and hazardous waste training;</a:t>
            </a:r>
          </a:p>
          <a:p>
            <a:pPr marL="640594" lvl="1" indent="-174708">
              <a:buFont typeface="Arial" panose="020B0604020202020204" pitchFamily="34" charset="0"/>
              <a:buChar char="•"/>
            </a:pPr>
            <a:r>
              <a:rPr lang="en-US" baseline="0" dirty="0" smtClean="0"/>
              <a:t>Issue formal penalty assessments and information warnings, as needed;</a:t>
            </a:r>
          </a:p>
          <a:p>
            <a:pPr marL="640594" lvl="1" indent="-174708">
              <a:buFont typeface="Arial" panose="020B0604020202020204" pitchFamily="34" charset="0"/>
              <a:buChar char="•"/>
            </a:pPr>
            <a:r>
              <a:rPr lang="en-US" baseline="0" dirty="0" smtClean="0"/>
              <a:t>Provide technical assistance site visits and regulatory trainings;</a:t>
            </a:r>
          </a:p>
          <a:p>
            <a:pPr marL="640594" lvl="1" indent="-174708">
              <a:buFont typeface="Arial" panose="020B0604020202020204" pitchFamily="34" charset="0"/>
              <a:buChar char="•"/>
            </a:pPr>
            <a:r>
              <a:rPr lang="en-US" baseline="0" dirty="0" smtClean="0"/>
              <a:t>Oversee permitting and corrective action sites for treatment, storage and disposal facilities; </a:t>
            </a:r>
          </a:p>
          <a:p>
            <a:pPr marL="640594" lvl="1" indent="-174708">
              <a:buFont typeface="Arial" panose="020B0604020202020204" pitchFamily="34" charset="0"/>
              <a:buChar char="•"/>
            </a:pPr>
            <a:r>
              <a:rPr lang="en-US" baseline="0" dirty="0" smtClean="0"/>
              <a:t>Identify and develop policy and rules; and </a:t>
            </a:r>
          </a:p>
          <a:p>
            <a:pPr marL="640594" lvl="1" indent="-174708">
              <a:buFont typeface="Arial" panose="020B0604020202020204" pitchFamily="34" charset="0"/>
              <a:buChar char="•"/>
            </a:pPr>
            <a:r>
              <a:rPr lang="en-US" baseline="0" dirty="0" smtClean="0"/>
              <a:t>Collect and report data to EPA.</a:t>
            </a:r>
          </a:p>
          <a:p>
            <a:pPr marL="465887" lvl="1"/>
            <a:endParaRPr lang="en-US" baseline="0" dirty="0" smtClean="0"/>
          </a:p>
          <a:p>
            <a:pPr marL="174708" indent="-174708">
              <a:buFont typeface="Arial" panose="020B0604020202020204" pitchFamily="34" charset="0"/>
              <a:buChar char="•"/>
            </a:pPr>
            <a:r>
              <a:rPr lang="en-US" baseline="0" dirty="0" smtClean="0"/>
              <a:t>In consultation with EPA and Oregon’s Department of Justice, two of DEQ’s hazardous waste inspectors with backgrounds in hydrology, cleanup and RCRA facility compliance, as well as one policy expert, worked with Selmet, Inc.– a facility based in Albany, OR– to sample and analyze the facility’s waste to determine whether the waste should continue to be managed as a hazardous waste, or if it met stringent and risk-based standards that would allow Selmet to manage</a:t>
            </a:r>
            <a:r>
              <a:rPr lang="en-US" strike="noStrike" baseline="0" dirty="0" smtClean="0"/>
              <a:t> it a</a:t>
            </a:r>
            <a:r>
              <a:rPr lang="en-US" baseline="0" dirty="0" smtClean="0"/>
              <a:t>s a non-hazardous waste. </a:t>
            </a:r>
          </a:p>
          <a:p>
            <a:pPr marL="174708" indent="-174708">
              <a:buFont typeface="Arial" panose="020B0604020202020204" pitchFamily="34" charset="0"/>
              <a:buChar char="•"/>
            </a:pPr>
            <a:endParaRPr lang="en-US" baseline="0" dirty="0" smtClean="0"/>
          </a:p>
          <a:p>
            <a:pPr marL="174708" indent="-174708">
              <a:buFont typeface="Arial" panose="020B0604020202020204" pitchFamily="34" charset="0"/>
              <a:buChar char="•"/>
            </a:pPr>
            <a:r>
              <a:rPr lang="en-US" baseline="0" dirty="0" smtClean="0"/>
              <a:t>Collectively, DEQ staff working on this project drew from many years of experience with hazardous waste issues in Oregon to work with stakeholders, including Selmet, </a:t>
            </a:r>
            <a:r>
              <a:rPr lang="en-US" baseline="0" dirty="0" err="1" smtClean="0"/>
              <a:t>Inc</a:t>
            </a:r>
            <a:r>
              <a:rPr lang="en-US" baseline="0" dirty="0" smtClean="0"/>
              <a:t>, US EPA, and the public during the delisting process. </a:t>
            </a:r>
          </a:p>
          <a:p>
            <a:pPr marL="465887" lvl="1"/>
            <a:endParaRPr lang="en-US" baseline="0" dirty="0" smtClean="0"/>
          </a:p>
          <a:p>
            <a:pPr marL="465887" lvl="1"/>
            <a:endParaRPr lang="en-US" baseline="0" dirty="0" smtClean="0"/>
          </a:p>
          <a:p>
            <a:pPr marL="640594" lvl="1" indent="-174708">
              <a:buFont typeface="Arial" panose="020B0604020202020204" pitchFamily="34" charset="0"/>
              <a:buChar char="•"/>
            </a:pPr>
            <a:endParaRPr lang="en-US" baseline="0" dirty="0" smtClean="0"/>
          </a:p>
          <a:p>
            <a:endParaRPr lang="en-US" baseline="0" dirty="0" smtClean="0"/>
          </a:p>
          <a:p>
            <a:pPr marL="174708" indent="-174708">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783981EC-B6E6-4B85-93C1-B50A6F43896D}" type="slidenum">
              <a:rPr lang="en-US" smtClean="0"/>
              <a:t>5</a:t>
            </a:fld>
            <a:endParaRPr lang="en-US"/>
          </a:p>
        </p:txBody>
      </p:sp>
    </p:spTree>
    <p:extLst>
      <p:ext uri="{BB962C8B-B14F-4D97-AF65-F5344CB8AC3E}">
        <p14:creationId xmlns:p14="http://schemas.microsoft.com/office/powerpoint/2010/main" val="1864295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pPr marL="178027" indent="-178027">
              <a:buFont typeface="Arial" panose="020B0604020202020204" pitchFamily="34" charset="0"/>
              <a:buChar char="•"/>
            </a:pPr>
            <a:r>
              <a:rPr lang="en-US" dirty="0" smtClean="0"/>
              <a:t>Before we jump into the specifics of the delisting,</a:t>
            </a:r>
            <a:r>
              <a:rPr lang="en-US" baseline="0" dirty="0" smtClean="0"/>
              <a:t> we will  give an overview of some of the common terms you might encounter as we discuss our proposed rulemaking.</a:t>
            </a:r>
          </a:p>
          <a:p>
            <a:pPr marL="178027" indent="-178027">
              <a:buFont typeface="Arial" panose="020B0604020202020204" pitchFamily="34" charset="0"/>
              <a:buChar char="•"/>
            </a:pPr>
            <a:endParaRPr lang="en-US" baseline="0" dirty="0" smtClean="0"/>
          </a:p>
          <a:p>
            <a:pPr marL="178027" indent="-178027">
              <a:buFont typeface="Arial" panose="020B0604020202020204" pitchFamily="34" charset="0"/>
              <a:buChar char="•"/>
            </a:pPr>
            <a:r>
              <a:rPr lang="en-US" baseline="0" dirty="0" smtClean="0"/>
              <a:t>RCRA defines hazardous waste as a solid waste (including liquid or gas) which may significantly contribute to an increase in mortality or in serious illness </a:t>
            </a:r>
            <a:r>
              <a:rPr lang="en-US" u="sng" baseline="0" dirty="0" smtClean="0"/>
              <a:t>OR</a:t>
            </a:r>
            <a:r>
              <a:rPr lang="en-US" baseline="0" dirty="0" smtClean="0"/>
              <a:t> pose a substantial hazard to human health or the environment when it’s improperly managed. </a:t>
            </a:r>
          </a:p>
          <a:p>
            <a:endParaRPr lang="en-US" baseline="0" dirty="0" smtClean="0"/>
          </a:p>
          <a:p>
            <a:pPr marL="178027" indent="-178027">
              <a:buFont typeface="Arial" panose="020B0604020202020204" pitchFamily="34" charset="0"/>
              <a:buChar char="•"/>
            </a:pPr>
            <a:r>
              <a:rPr lang="en-US" baseline="0" dirty="0" smtClean="0"/>
              <a:t>This definition of hazardous waste can be found in the United States Code of Federal Regulations (40 CFR 261.3), as well as in the Oregon Administrative Rules (OAR 340-101-033 and 001), which further define hazardous waste as either:</a:t>
            </a:r>
          </a:p>
          <a:p>
            <a:pPr marL="652765" lvl="1" indent="-178027">
              <a:buFont typeface="Arial" panose="020B0604020202020204" pitchFamily="34" charset="0"/>
              <a:buChar char="•"/>
            </a:pPr>
            <a:r>
              <a:rPr lang="en-US" baseline="0" dirty="0" smtClean="0"/>
              <a:t>“</a:t>
            </a:r>
            <a:r>
              <a:rPr lang="en-US" u="sng" baseline="0" dirty="0" smtClean="0"/>
              <a:t>characteristic,</a:t>
            </a:r>
            <a:r>
              <a:rPr lang="en-US" baseline="0" dirty="0" smtClean="0"/>
              <a:t>” meaning that the waste exhibits one of the four hazardous waste characteristics which include ignitability, </a:t>
            </a:r>
            <a:r>
              <a:rPr lang="en-US" baseline="0" dirty="0" err="1" smtClean="0"/>
              <a:t>corrosivity</a:t>
            </a:r>
            <a:r>
              <a:rPr lang="en-US" baseline="0" dirty="0" smtClean="0"/>
              <a:t>, reactivity, and toxicity; or</a:t>
            </a:r>
          </a:p>
          <a:p>
            <a:pPr marL="652765" lvl="1" indent="-178027" defTabSz="949478">
              <a:buFont typeface="Arial" panose="020B0604020202020204" pitchFamily="34" charset="0"/>
              <a:buChar char="•"/>
              <a:defRPr/>
            </a:pPr>
            <a:r>
              <a:rPr lang="en-US" u="sng" baseline="0" dirty="0" smtClean="0"/>
              <a:t>“listed,” </a:t>
            </a:r>
            <a:r>
              <a:rPr lang="en-US" baseline="0" dirty="0" smtClean="0"/>
              <a:t>meaning the waste is specifically named in the regulations, </a:t>
            </a:r>
          </a:p>
          <a:p>
            <a:pPr marL="652765" lvl="1" indent="-178027">
              <a:buFont typeface="Arial" panose="020B0604020202020204" pitchFamily="34" charset="0"/>
              <a:buChar char="•"/>
            </a:pPr>
            <a:r>
              <a:rPr lang="en-US" baseline="0" dirty="0" smtClean="0"/>
              <a:t>It’s also worth noting that mixtures of solid (or non-hazardous waste) and a listed or characteristic waste are also considered hazardous. </a:t>
            </a:r>
          </a:p>
          <a:p>
            <a:endParaRPr lang="en-US" baseline="0" dirty="0" smtClean="0"/>
          </a:p>
          <a:p>
            <a:pPr marL="178027" indent="-178027">
              <a:buFont typeface="Arial" panose="020B0604020202020204" pitchFamily="34" charset="0"/>
              <a:buChar char="•"/>
            </a:pPr>
            <a:r>
              <a:rPr lang="en-US" baseline="0" dirty="0" smtClean="0"/>
              <a:t>F006 wastes are in the category of listed wastes. In general, F-listed hazardous wastes, including F006 waste, (40 CFR 261.31) are wastes from non-specific sources, </a:t>
            </a:r>
            <a:r>
              <a:rPr lang="en-US" baseline="0" dirty="0" smtClean="0"/>
              <a:t>(as in m</a:t>
            </a:r>
            <a:r>
              <a:rPr lang="en-US" b="0" baseline="0" dirty="0" smtClean="0"/>
              <a:t>anufacturing </a:t>
            </a:r>
            <a:r>
              <a:rPr lang="en-US" b="0" baseline="0" dirty="0" smtClean="0"/>
              <a:t>process wastes produced by a wide variety of industrial operations) and specific to this delisting, include wastewater treatment sludges from electroplating operations.</a:t>
            </a:r>
          </a:p>
          <a:p>
            <a:pPr marL="178027" indent="-178027">
              <a:buFont typeface="Arial" panose="020B0604020202020204" pitchFamily="34" charset="0"/>
              <a:buChar char="•"/>
            </a:pPr>
            <a:endParaRPr lang="en-US" b="0" baseline="0" dirty="0" smtClean="0"/>
          </a:p>
          <a:p>
            <a:pPr marL="178027" indent="-178027">
              <a:buFont typeface="Arial" panose="020B0604020202020204" pitchFamily="34" charset="0"/>
              <a:buChar char="•"/>
            </a:pPr>
            <a:r>
              <a:rPr lang="en-US" b="0" baseline="0" dirty="0" smtClean="0"/>
              <a:t>Electroplating processes include chemical etching and milling and cleaning and stripping.  Chemical etching and milling processes utilize chemical solutions to dissolve metal layers from a part. Constituents associated with the process include cadmium, chromium, </a:t>
            </a:r>
            <a:r>
              <a:rPr lang="en-US" b="0" baseline="0" dirty="0" smtClean="0"/>
              <a:t>nickel </a:t>
            </a:r>
            <a:r>
              <a:rPr lang="en-US" b="0" baseline="0" dirty="0" smtClean="0"/>
              <a:t>and complexed cyanides. </a:t>
            </a:r>
          </a:p>
          <a:p>
            <a:pPr marL="178027" indent="-178027">
              <a:buFont typeface="Arial" panose="020B0604020202020204" pitchFamily="34" charset="0"/>
              <a:buChar char="•"/>
            </a:pPr>
            <a:endParaRPr lang="en-US" b="0" baseline="0" dirty="0" smtClean="0"/>
          </a:p>
          <a:p>
            <a:pPr marL="178027" indent="-178027">
              <a:buFont typeface="Arial" panose="020B0604020202020204" pitchFamily="34" charset="0"/>
              <a:buChar char="•"/>
            </a:pPr>
            <a:r>
              <a:rPr lang="en-US" b="0" baseline="0" dirty="0" smtClean="0"/>
              <a:t>Generators of listed hazardous waste have the opportunity to petition the RCRA implementing agency – either the EPA or an authorized state like Oregon– to exclude or “delist” their particular facility’s waste from the list of hazardous wastes if they can demonstrate that their waste does not possess the dangerous qualities that caused the EPA to list the waste in the first place. </a:t>
            </a:r>
          </a:p>
          <a:p>
            <a:pPr marL="178027" indent="-178027">
              <a:buFont typeface="Arial" panose="020B0604020202020204" pitchFamily="34" charset="0"/>
              <a:buChar char="•"/>
            </a:pPr>
            <a:endParaRPr lang="en-US" baseline="0" dirty="0" smtClean="0"/>
          </a:p>
          <a:p>
            <a:pPr marL="178027" indent="-178027">
              <a:buFont typeface="Arial" panose="020B0604020202020204" pitchFamily="34" charset="0"/>
              <a:buChar char="•"/>
            </a:pPr>
            <a:r>
              <a:rPr lang="en-US" baseline="0" dirty="0" smtClean="0"/>
              <a:t>In other words, when it comes to delisting, in order to fully protect human health and the environment, a listed waste is considered to be a hazardous waste by definition until a facility can demonstrate that it is non-hazardous. </a:t>
            </a:r>
          </a:p>
          <a:p>
            <a:pPr marL="178027" indent="-178027">
              <a:buFont typeface="Arial" panose="020B0604020202020204" pitchFamily="34" charset="0"/>
              <a:buChar char="•"/>
            </a:pPr>
            <a:endParaRPr lang="en-US" baseline="0" dirty="0" smtClean="0"/>
          </a:p>
          <a:p>
            <a:pPr marL="178027" indent="-178027">
              <a:buFont typeface="Arial" panose="020B0604020202020204" pitchFamily="34" charset="0"/>
              <a:buChar char="•"/>
            </a:pPr>
            <a:r>
              <a:rPr lang="en-US" baseline="0" dirty="0" smtClean="0"/>
              <a:t>Today, we’re here to discuss the Selmet delisting petition to have their currently-listed F006 waste delisted in Oregon.</a:t>
            </a:r>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783981EC-B6E6-4B85-93C1-B50A6F43896D}" type="slidenum">
              <a:rPr lang="en-US" smtClean="0"/>
              <a:t>6</a:t>
            </a:fld>
            <a:endParaRPr lang="en-US"/>
          </a:p>
        </p:txBody>
      </p:sp>
    </p:spTree>
    <p:extLst>
      <p:ext uri="{BB962C8B-B14F-4D97-AF65-F5344CB8AC3E}">
        <p14:creationId xmlns:p14="http://schemas.microsoft.com/office/powerpoint/2010/main" val="32685513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8027" indent="-178027">
              <a:buFont typeface="Arial" panose="020B0604020202020204" pitchFamily="34" charset="0"/>
              <a:buChar char="•"/>
            </a:pPr>
            <a:r>
              <a:rPr lang="en-US" dirty="0" smtClean="0"/>
              <a:t>So where does the</a:t>
            </a:r>
            <a:r>
              <a:rPr lang="en-US" baseline="0" dirty="0" smtClean="0"/>
              <a:t> </a:t>
            </a:r>
            <a:r>
              <a:rPr lang="en-US" dirty="0" smtClean="0"/>
              <a:t>Department</a:t>
            </a:r>
            <a:r>
              <a:rPr lang="en-US" baseline="0" dirty="0" smtClean="0"/>
              <a:t> of Environmental Quality</a:t>
            </a:r>
            <a:r>
              <a:rPr lang="en-US" dirty="0" smtClean="0"/>
              <a:t>’s legal authority come from to delist hazardous</a:t>
            </a:r>
            <a:r>
              <a:rPr lang="en-US" baseline="0" dirty="0" smtClean="0"/>
              <a:t> waste, such as </a:t>
            </a:r>
            <a:r>
              <a:rPr lang="en-US" baseline="0" dirty="0" err="1" smtClean="0"/>
              <a:t>Selmet’s</a:t>
            </a:r>
            <a:r>
              <a:rPr lang="en-US" baseline="0" dirty="0" smtClean="0"/>
              <a:t> F006 listed hazardous waste?</a:t>
            </a:r>
          </a:p>
          <a:p>
            <a:endParaRPr lang="en-US" baseline="0" dirty="0" smtClean="0"/>
          </a:p>
          <a:p>
            <a:pPr marL="178027" indent="-178027">
              <a:buFont typeface="Arial" panose="020B0604020202020204" pitchFamily="34" charset="0"/>
              <a:buChar char="•"/>
            </a:pPr>
            <a:r>
              <a:rPr lang="en-US" baseline="0" dirty="0" smtClean="0"/>
              <a:t>DEQ is authorized to delist a hazardous waste under federal and state authorities. </a:t>
            </a:r>
          </a:p>
          <a:p>
            <a:endParaRPr lang="en-US" baseline="0" dirty="0" smtClean="0"/>
          </a:p>
          <a:p>
            <a:pPr marL="178027" indent="-178027">
              <a:buFont typeface="Arial" panose="020B0604020202020204" pitchFamily="34" charset="0"/>
              <a:buChar char="•"/>
            </a:pPr>
            <a:r>
              <a:rPr lang="en-US" baseline="0" dirty="0" smtClean="0"/>
              <a:t>The US Environmental Protection Agency authorizes the state of Oregon to regulate hazardous waste generated in Oregon under the Resource Conservation and Recovery Act and EPA also authorizes Oregon to exclude, or “delist” specific hazardous substances from specific facilities. [50 Federal Register 52629, October 10, 1995 – EPA authority for Oregon to operate the hazardous waste program].</a:t>
            </a:r>
          </a:p>
          <a:p>
            <a:endParaRPr lang="en-US" baseline="0" dirty="0" smtClean="0"/>
          </a:p>
          <a:p>
            <a:pPr marL="178027" indent="-178027">
              <a:buFont typeface="Arial" panose="020B0604020202020204" pitchFamily="34" charset="0"/>
              <a:buChar char="•"/>
            </a:pPr>
            <a:r>
              <a:rPr lang="en-US" baseline="0" dirty="0" smtClean="0"/>
              <a:t>In this case, Selmet has petitioned Oregon’s Department of Environmental Quality, as an EPA-authorized state program, to delist F006 waste in the State of Oregon</a:t>
            </a:r>
            <a:r>
              <a:rPr lang="en-US" b="0" baseline="0" dirty="0" smtClean="0"/>
              <a:t>, listed here. </a:t>
            </a:r>
            <a:r>
              <a:rPr lang="en-US" b="1" baseline="0" dirty="0" smtClean="0"/>
              <a:t>(point to slide)</a:t>
            </a:r>
          </a:p>
          <a:p>
            <a:pPr marL="178027" indent="-178027">
              <a:buFont typeface="Arial" panose="020B0604020202020204" pitchFamily="34" charset="0"/>
              <a:buChar char="•"/>
            </a:pPr>
            <a:endParaRPr lang="en-US" baseline="0" dirty="0" smtClean="0"/>
          </a:p>
          <a:p>
            <a:pPr marL="178027" indent="-178027">
              <a:buFont typeface="Arial" panose="020B0604020202020204" pitchFamily="34" charset="0"/>
              <a:buChar char="•"/>
            </a:pPr>
            <a:r>
              <a:rPr lang="en-US" baseline="0" dirty="0" smtClean="0"/>
              <a:t>As if that weren’t complicated enough, a facility that petitions DEQ to delist a hazardous waste must comply with federal regulations that Oregon incorporates by references in our own regulations [40 CFR sections 260.20 and 260.22], and must demonstrate the waste in question does not contain the constituents for which the waste was originally listed by EPA in </a:t>
            </a:r>
            <a:r>
              <a:rPr lang="en-US" b="0" baseline="0" dirty="0" smtClean="0"/>
              <a:t>concentrations that are greater than those identified by risk-based standards designed to protect human health. </a:t>
            </a:r>
          </a:p>
          <a:p>
            <a:pPr marL="178027" indent="-178027">
              <a:buFont typeface="Arial" panose="020B0604020202020204" pitchFamily="34" charset="0"/>
              <a:buChar char="•"/>
            </a:pPr>
            <a:endParaRPr lang="en-US" b="0" baseline="0" dirty="0" smtClean="0"/>
          </a:p>
          <a:p>
            <a:endParaRPr lang="en-US" b="0" baseline="0" dirty="0" smtClean="0"/>
          </a:p>
          <a:p>
            <a:endParaRPr lang="en-US" dirty="0"/>
          </a:p>
        </p:txBody>
      </p:sp>
      <p:sp>
        <p:nvSpPr>
          <p:cNvPr id="4" name="Slide Number Placeholder 3"/>
          <p:cNvSpPr>
            <a:spLocks noGrp="1"/>
          </p:cNvSpPr>
          <p:nvPr>
            <p:ph type="sldNum" sz="quarter" idx="10"/>
          </p:nvPr>
        </p:nvSpPr>
        <p:spPr/>
        <p:txBody>
          <a:bodyPr/>
          <a:lstStyle/>
          <a:p>
            <a:fld id="{783981EC-B6E6-4B85-93C1-B50A6F43896D}" type="slidenum">
              <a:rPr lang="en-US" smtClean="0"/>
              <a:t>7</a:t>
            </a:fld>
            <a:endParaRPr lang="en-US"/>
          </a:p>
        </p:txBody>
      </p:sp>
    </p:spTree>
    <p:extLst>
      <p:ext uri="{BB962C8B-B14F-4D97-AF65-F5344CB8AC3E}">
        <p14:creationId xmlns:p14="http://schemas.microsoft.com/office/powerpoint/2010/main" val="22816492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8027" indent="-178027">
              <a:buFont typeface="Arial" panose="020B0604020202020204" pitchFamily="34" charset="0"/>
              <a:buChar char="•"/>
            </a:pPr>
            <a:r>
              <a:rPr lang="en-US" dirty="0" smtClean="0"/>
              <a:t>Who is Selmet, and why are they petitioning DEQ to delist their</a:t>
            </a:r>
            <a:r>
              <a:rPr lang="en-US" baseline="0" dirty="0" smtClean="0"/>
              <a:t> F006 waste? </a:t>
            </a:r>
          </a:p>
          <a:p>
            <a:endParaRPr lang="en-US" dirty="0" smtClean="0"/>
          </a:p>
          <a:p>
            <a:pPr marL="178027" indent="-178027">
              <a:buFont typeface="Arial" panose="020B0604020202020204" pitchFamily="34" charset="0"/>
              <a:buChar char="•"/>
            </a:pPr>
            <a:r>
              <a:rPr lang="en-US" dirty="0" err="1" smtClean="0"/>
              <a:t>Selmet</a:t>
            </a:r>
            <a:r>
              <a:rPr lang="en-US" baseline="0" dirty="0" smtClean="0"/>
              <a:t> </a:t>
            </a:r>
            <a:r>
              <a:rPr lang="en-US" dirty="0" smtClean="0"/>
              <a:t>manufacturers</a:t>
            </a:r>
            <a:r>
              <a:rPr lang="en-US" baseline="0" dirty="0" smtClean="0"/>
              <a:t> titanium alloy castings and machined parts for the aerospace industry. </a:t>
            </a:r>
          </a:p>
          <a:p>
            <a:endParaRPr lang="en-US" baseline="0" dirty="0" smtClean="0"/>
          </a:p>
          <a:p>
            <a:pPr marL="178027" indent="-178027">
              <a:buFont typeface="Arial" panose="020B0604020202020204" pitchFamily="34" charset="0"/>
              <a:buChar char="•"/>
            </a:pPr>
            <a:r>
              <a:rPr lang="en-US" baseline="0" dirty="0" smtClean="0"/>
              <a:t>Selmet is </a:t>
            </a:r>
            <a:r>
              <a:rPr lang="en-US" dirty="0" smtClean="0"/>
              <a:t>located in Albany,</a:t>
            </a:r>
            <a:r>
              <a:rPr lang="en-US" baseline="0" dirty="0" smtClean="0"/>
              <a:t> OR and has been in operation since 1969.</a:t>
            </a:r>
          </a:p>
          <a:p>
            <a:r>
              <a:rPr lang="en-US" baseline="0" dirty="0" smtClean="0"/>
              <a:t> </a:t>
            </a:r>
          </a:p>
          <a:p>
            <a:pPr marL="178027" indent="-178027">
              <a:buFont typeface="Arial" panose="020B0604020202020204" pitchFamily="34" charset="0"/>
              <a:buChar char="•"/>
            </a:pPr>
            <a:r>
              <a:rPr lang="en-US" baseline="0" dirty="0" smtClean="0"/>
              <a:t>As a part of the manufacturing process, Selmet performs chemical etching and milling acid solution baths, which the US EPA defines as an electroplating process that is a regulated F006 hazardous waste, for reasons that we discussed in the previous “Definitions” slide.</a:t>
            </a:r>
          </a:p>
          <a:p>
            <a:endParaRPr lang="en-US" baseline="0" dirty="0" smtClean="0"/>
          </a:p>
          <a:p>
            <a:pPr marL="178027" indent="-178027">
              <a:buFont typeface="Arial" panose="020B0604020202020204" pitchFamily="34" charset="0"/>
              <a:buChar char="•"/>
            </a:pPr>
            <a:r>
              <a:rPr lang="en-US" dirty="0" smtClean="0"/>
              <a:t>In</a:t>
            </a:r>
            <a:r>
              <a:rPr lang="en-US" baseline="0" dirty="0" smtClean="0"/>
              <a:t> </a:t>
            </a:r>
            <a:r>
              <a:rPr lang="en-US" b="0" baseline="0" dirty="0" smtClean="0"/>
              <a:t>1995, </a:t>
            </a:r>
            <a:r>
              <a:rPr lang="en-US" baseline="0" dirty="0" smtClean="0"/>
              <a:t>DEQ informed  </a:t>
            </a:r>
            <a:r>
              <a:rPr lang="en-US" b="0" baseline="0" dirty="0" smtClean="0"/>
              <a:t>another titanium casting facility in Portland </a:t>
            </a:r>
            <a:r>
              <a:rPr lang="en-US" baseline="0" dirty="0" smtClean="0"/>
              <a:t>that it could manage its F006 waste as non-hazardous </a:t>
            </a:r>
            <a:r>
              <a:rPr lang="en-US" b="0" baseline="0" dirty="0" smtClean="0"/>
              <a:t>because the waste did not contain the constituents that F006 was originally listed for, specifically, cadmium, complex cyanides, chromium and nickel. Other facilities, including Selmet, interpreted this information to mean that their similar process also did not meet hazardous waste status. However, in 2017, a statewide change in interpreting management of this waste resulted in DEQ notifying Selmet and similar facilities that they must treat waste from the electroplating process as F006 listed hazardous waste until they demonstrate to DEQ that the waste was exempt through a delisting petition.</a:t>
            </a:r>
          </a:p>
          <a:p>
            <a:pPr marL="178027" indent="-178027">
              <a:buFont typeface="Arial" panose="020B0604020202020204" pitchFamily="34" charset="0"/>
              <a:buChar char="•"/>
            </a:pPr>
            <a:endParaRPr lang="en-US" b="0" baseline="0" dirty="0" smtClean="0"/>
          </a:p>
          <a:p>
            <a:pPr marL="178027" indent="-178027">
              <a:buFont typeface="Arial" panose="020B0604020202020204" pitchFamily="34" charset="0"/>
              <a:buChar char="•"/>
            </a:pPr>
            <a:r>
              <a:rPr lang="en-US" baseline="0" dirty="0" smtClean="0"/>
              <a:t>However, due to a statewide change in interpreting how this waste should be managed, in </a:t>
            </a:r>
            <a:r>
              <a:rPr lang="en-US" b="0" baseline="0" dirty="0" smtClean="0"/>
              <a:t>2017,</a:t>
            </a:r>
            <a:r>
              <a:rPr lang="en-US" baseline="0" dirty="0" smtClean="0"/>
              <a:t> DEQ informed Selmet and similar facilitates that they would need to manage the waste that it produces as part of the chemical etching and milling process as an F006 listed hazardous waste until they were able to successfully demonstrate to DEQ that their waste did not meet the definition of hazardous waste through a delisting petition. </a:t>
            </a:r>
          </a:p>
        </p:txBody>
      </p:sp>
      <p:sp>
        <p:nvSpPr>
          <p:cNvPr id="4" name="Slide Number Placeholder 3"/>
          <p:cNvSpPr>
            <a:spLocks noGrp="1"/>
          </p:cNvSpPr>
          <p:nvPr>
            <p:ph type="sldNum" sz="quarter" idx="10"/>
          </p:nvPr>
        </p:nvSpPr>
        <p:spPr/>
        <p:txBody>
          <a:bodyPr/>
          <a:lstStyle/>
          <a:p>
            <a:fld id="{783981EC-B6E6-4B85-93C1-B50A6F43896D}" type="slidenum">
              <a:rPr lang="en-US" smtClean="0"/>
              <a:t>8</a:t>
            </a:fld>
            <a:endParaRPr lang="en-US"/>
          </a:p>
        </p:txBody>
      </p:sp>
    </p:spTree>
    <p:extLst>
      <p:ext uri="{BB962C8B-B14F-4D97-AF65-F5344CB8AC3E}">
        <p14:creationId xmlns:p14="http://schemas.microsoft.com/office/powerpoint/2010/main" val="14233440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8027" indent="-178027" defTabSz="949478">
              <a:buFont typeface="Arial" panose="020B0604020202020204" pitchFamily="34" charset="0"/>
              <a:buChar char="•"/>
              <a:defRPr/>
            </a:pPr>
            <a:r>
              <a:rPr lang="en-US" dirty="0" smtClean="0"/>
              <a:t>Which brings us to our current Selmet</a:t>
            </a:r>
            <a:r>
              <a:rPr lang="en-US" baseline="0" dirty="0" smtClean="0"/>
              <a:t> proposed delisting. </a:t>
            </a:r>
          </a:p>
          <a:p>
            <a:pPr defTabSz="949478">
              <a:defRPr/>
            </a:pPr>
            <a:endParaRPr lang="en-US" baseline="0" dirty="0" smtClean="0"/>
          </a:p>
          <a:p>
            <a:pPr marL="178027" indent="-178027" defTabSz="949478">
              <a:buFont typeface="Arial" panose="020B0604020202020204" pitchFamily="34" charset="0"/>
              <a:buChar char="•"/>
              <a:defRPr/>
            </a:pPr>
            <a:r>
              <a:rPr lang="en-US" baseline="0" dirty="0" smtClean="0"/>
              <a:t>Before we get too much further into the content of Selmet’s petition and DEQ’s review and analysis of that petition, we wanted to give you an overview of the timeline associated with the delisting so that you have a better understanding of the process. </a:t>
            </a:r>
          </a:p>
          <a:p>
            <a:pPr defTabSz="949478">
              <a:defRPr/>
            </a:pPr>
            <a:endParaRPr lang="en-US" baseline="0" dirty="0" smtClean="0"/>
          </a:p>
          <a:p>
            <a:pPr marL="178027" indent="-178027" defTabSz="949478">
              <a:buFont typeface="Arial" panose="020B0604020202020204" pitchFamily="34" charset="0"/>
              <a:buChar char="•"/>
              <a:defRPr/>
            </a:pPr>
            <a:r>
              <a:rPr lang="en-US" baseline="0" dirty="0" smtClean="0"/>
              <a:t>As we mentioned, in 2017, DEQ informed Selmet and other chemical etching and milling titanium casting facilities in Oregon that, due to an updated legal review and interpretation, their chemical etching and milling sludge should be managed as F006 listed hazardous waste.</a:t>
            </a:r>
          </a:p>
          <a:p>
            <a:pPr defTabSz="949478">
              <a:defRPr/>
            </a:pPr>
            <a:endParaRPr lang="en-US" baseline="0" dirty="0" smtClean="0"/>
          </a:p>
          <a:p>
            <a:pPr marL="178027" indent="-178027" defTabSz="949478">
              <a:buFont typeface="Arial" panose="020B0604020202020204" pitchFamily="34" charset="0"/>
              <a:buChar char="•"/>
              <a:defRPr/>
            </a:pPr>
            <a:r>
              <a:rPr lang="en-US" baseline="0" dirty="0" smtClean="0"/>
              <a:t>In May 2018, Selmet submitted a petition to DEQ to delist the facility’s chemical etching and milling sludge.</a:t>
            </a:r>
          </a:p>
          <a:p>
            <a:pPr defTabSz="949478">
              <a:defRPr/>
            </a:pPr>
            <a:endParaRPr lang="en-US" baseline="0" dirty="0" smtClean="0"/>
          </a:p>
          <a:p>
            <a:pPr marL="178027" indent="-178027" defTabSz="949478">
              <a:buFont typeface="Arial" panose="020B0604020202020204" pitchFamily="34" charset="0"/>
              <a:buChar char="•"/>
              <a:defRPr/>
            </a:pPr>
            <a:r>
              <a:rPr lang="en-US" baseline="0" dirty="0" smtClean="0"/>
              <a:t>After working with Selmet and US EPA to develop a waste sampling and analysis plan specific to Selmet, and reviewing the results of the plan, DEQ issued a proposed rulemaking to delist Selmet’s F006 waste in August 2018.</a:t>
            </a:r>
          </a:p>
          <a:p>
            <a:pPr defTabSz="949478">
              <a:defRPr/>
            </a:pPr>
            <a:endParaRPr lang="en-US" baseline="0" dirty="0" smtClean="0"/>
          </a:p>
          <a:p>
            <a:pPr marL="178027" indent="-178027" defTabSz="949478">
              <a:buFont typeface="Arial" panose="020B0604020202020204" pitchFamily="34" charset="0"/>
              <a:buChar char="•"/>
              <a:defRPr/>
            </a:pPr>
            <a:r>
              <a:rPr lang="en-US" baseline="0" dirty="0" smtClean="0"/>
              <a:t>During a comment period from August 15 to September 21, 2018, DEQ received two comments from the public regarding the proposed rulemaking. You can find both comments, as well as DEQ’s response, in your EQC Staff Report. While neither comment was supportive of the proposed rule, the commenters did not offer specific complaints about the sampling and analysis process that led to DEQ’s proposed rulemaking. </a:t>
            </a:r>
          </a:p>
          <a:p>
            <a:pPr defTabSz="949478">
              <a:defRPr/>
            </a:pPr>
            <a:endParaRPr lang="en-US" baseline="0" dirty="0" smtClean="0"/>
          </a:p>
          <a:p>
            <a:pPr marL="178027" indent="-178027" defTabSz="949478">
              <a:buFont typeface="Arial" panose="020B0604020202020204" pitchFamily="34" charset="0"/>
              <a:buChar char="•"/>
              <a:defRPr/>
            </a:pPr>
            <a:r>
              <a:rPr lang="en-US" baseline="0" dirty="0" smtClean="0"/>
              <a:t>Today, marks the final step in the proposed rulemaking process. If the Commission agrees with our recommendation and approves this rulemaking, Selmet will be authorized to send their F006 waste to a permitted (lined and monitored) non-hazardous waste landfill. Following delisting, Selmet must test their F006 sludge annually and they must also notify DEQ of any changes to the conditions described in their F006 petition. </a:t>
            </a:r>
          </a:p>
          <a:p>
            <a:pPr marL="178027" indent="-178027" defTabSz="949478">
              <a:buFont typeface="Arial" panose="020B0604020202020204" pitchFamily="34" charset="0"/>
              <a:buChar char="•"/>
              <a:defRPr/>
            </a:pPr>
            <a:endParaRPr lang="en-US" baseline="0" dirty="0" smtClean="0"/>
          </a:p>
          <a:p>
            <a:pPr marL="178027" indent="-178027" defTabSz="949478">
              <a:buFont typeface="Arial" panose="020B0604020202020204" pitchFamily="34" charset="0"/>
              <a:buChar char="•"/>
              <a:defRPr/>
            </a:pPr>
            <a:endParaRPr lang="en-US" baseline="0" dirty="0" smtClean="0"/>
          </a:p>
          <a:p>
            <a:pPr marL="178027" indent="-178027" defTabSz="949478">
              <a:buFont typeface="Arial" panose="020B0604020202020204" pitchFamily="34" charset="0"/>
              <a:buChar char="•"/>
              <a:defRPr/>
            </a:pPr>
            <a:endParaRPr lang="en-US" baseline="0" dirty="0" smtClean="0"/>
          </a:p>
          <a:p>
            <a:pPr marL="178027" indent="-178027" defTabSz="949478">
              <a:buFont typeface="Arial" panose="020B0604020202020204" pitchFamily="34" charset="0"/>
              <a:buChar char="•"/>
              <a:defRPr/>
            </a:pPr>
            <a:endParaRPr lang="en-US" baseline="0" dirty="0" smtClean="0"/>
          </a:p>
          <a:p>
            <a:pPr marL="178027" indent="-178027" defTabSz="949478">
              <a:buFont typeface="Arial" panose="020B0604020202020204" pitchFamily="34" charset="0"/>
              <a:buChar char="•"/>
              <a:defRPr/>
            </a:pPr>
            <a:endParaRPr lang="en-US" baseline="0" dirty="0" smtClean="0"/>
          </a:p>
          <a:p>
            <a:pPr marL="178027" indent="-178027" defTabSz="949478">
              <a:buFont typeface="Arial" panose="020B0604020202020204" pitchFamily="34" charset="0"/>
              <a:buChar char="•"/>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783981EC-B6E6-4B85-93C1-B50A6F43896D}" type="slidenum">
              <a:rPr lang="en-US" smtClean="0"/>
              <a:t>9</a:t>
            </a:fld>
            <a:endParaRPr lang="en-US"/>
          </a:p>
        </p:txBody>
      </p:sp>
    </p:spTree>
    <p:extLst>
      <p:ext uri="{BB962C8B-B14F-4D97-AF65-F5344CB8AC3E}">
        <p14:creationId xmlns:p14="http://schemas.microsoft.com/office/powerpoint/2010/main" val="6334377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8027" indent="-178027" defTabSz="949478">
              <a:buFont typeface="Arial" panose="020B0604020202020204" pitchFamily="34" charset="0"/>
              <a:buChar char="•"/>
              <a:defRPr/>
            </a:pPr>
            <a:endParaRPr lang="en-US" b="0" baseline="0" dirty="0" smtClean="0"/>
          </a:p>
          <a:p>
            <a:pPr marL="178027" indent="-178027" defTabSz="949478">
              <a:buFont typeface="Arial" panose="020B0604020202020204" pitchFamily="34" charset="0"/>
              <a:buChar char="•"/>
              <a:defRPr/>
            </a:pPr>
            <a:r>
              <a:rPr lang="en-US" b="0" baseline="0" dirty="0" smtClean="0"/>
              <a:t>Now we’ll present some of the specifics about this delisting process. Please let us know if you would like more details about any of the information presented here.</a:t>
            </a:r>
          </a:p>
          <a:p>
            <a:pPr defTabSz="949478">
              <a:defRPr/>
            </a:pPr>
            <a:endParaRPr lang="en-US" b="0" baseline="0" dirty="0" smtClean="0"/>
          </a:p>
          <a:p>
            <a:pPr marL="178027" indent="-178027" defTabSz="949478">
              <a:buFont typeface="Arial" panose="020B0604020202020204" pitchFamily="34" charset="0"/>
              <a:buChar char="•"/>
              <a:defRPr/>
            </a:pPr>
            <a:r>
              <a:rPr lang="en-US" b="0" baseline="0" dirty="0" smtClean="0"/>
              <a:t>An important part of the delisting process is the waste sampling and analysis step.</a:t>
            </a:r>
          </a:p>
          <a:p>
            <a:pPr defTabSz="949478">
              <a:defRPr/>
            </a:pPr>
            <a:endParaRPr lang="en-US" b="0" baseline="0" dirty="0" smtClean="0"/>
          </a:p>
          <a:p>
            <a:pPr marL="178027" indent="-178027" defTabSz="949478">
              <a:buFont typeface="Arial" panose="020B0604020202020204" pitchFamily="34" charset="0"/>
              <a:buChar char="•"/>
              <a:defRPr/>
            </a:pPr>
            <a:r>
              <a:rPr lang="en-US" b="0" dirty="0" smtClean="0"/>
              <a:t>As a reminder about the delisting process,</a:t>
            </a:r>
            <a:r>
              <a:rPr lang="en-US" b="0" baseline="0" dirty="0" smtClean="0"/>
              <a:t> by submitting the petition, Selmet is seeking to demonstrate to DEQ that their chemical etching and milling current process </a:t>
            </a:r>
            <a:r>
              <a:rPr lang="en-US" b="0" u="sng" baseline="0" dirty="0" smtClean="0"/>
              <a:t>and </a:t>
            </a:r>
            <a:r>
              <a:rPr lang="en-US" b="0" baseline="0" dirty="0" smtClean="0"/>
              <a:t>evaporation pond sludge does not contain the constituents for which the US EPA originally listed the waste in concentrations above risk-based standards designed to protect human health and the environment. Selmet must also demonstrate that the waste is not characteristic of a hazardous waste – meaning it’s not ignitable, corrosive, reactive or toxic. </a:t>
            </a:r>
          </a:p>
          <a:p>
            <a:pPr defTabSz="949478">
              <a:defRPr/>
            </a:pPr>
            <a:endParaRPr lang="en-US" b="0" baseline="0" dirty="0" smtClean="0"/>
          </a:p>
          <a:p>
            <a:pPr marL="178027" indent="-178027" defTabSz="949478">
              <a:buFont typeface="Arial" panose="020B0604020202020204" pitchFamily="34" charset="0"/>
              <a:buChar char="•"/>
              <a:defRPr/>
            </a:pPr>
            <a:r>
              <a:rPr lang="en-US" b="0" baseline="0" dirty="0" smtClean="0"/>
              <a:t>After closely consulting with DEQ technical experts (Dan and Seth), Selmet developed a waste sampling and analysis plan to review all of the materials used in the company’s current chemical etching and milling process, as well as any processes that have led to hazardous wastes deposited in the onsite evaporation pond that was closed in 2017. </a:t>
            </a:r>
          </a:p>
          <a:p>
            <a:endParaRPr lang="en-US" baseline="0" dirty="0" smtClean="0"/>
          </a:p>
          <a:p>
            <a:pPr marL="178027" indent="-178027">
              <a:buFont typeface="Arial" panose="020B0604020202020204" pitchFamily="34" charset="0"/>
              <a:buChar char="•"/>
            </a:pPr>
            <a:r>
              <a:rPr lang="en-US" baseline="0" dirty="0" smtClean="0"/>
              <a:t>For the current process sludge, </a:t>
            </a:r>
            <a:r>
              <a:rPr lang="en-US" baseline="0" dirty="0" err="1" smtClean="0"/>
              <a:t>Selmet</a:t>
            </a:r>
            <a:r>
              <a:rPr lang="en-US" baseline="0" dirty="0" smtClean="0"/>
              <a:t> took four samples chosen randomly from a grid.  Sampling times were spaced approximately 2 weeks apart to represent the range of titanium alloys processed at Selmet and find any possible variations in waste.</a:t>
            </a:r>
          </a:p>
          <a:p>
            <a:endParaRPr lang="en-US" baseline="0" dirty="0" smtClean="0"/>
          </a:p>
          <a:p>
            <a:pPr marL="178027" indent="-178027">
              <a:buFont typeface="Arial" panose="020B0604020202020204" pitchFamily="34" charset="0"/>
              <a:buChar char="•"/>
            </a:pPr>
            <a:r>
              <a:rPr lang="en-US" baseline="0" dirty="0" smtClean="0"/>
              <a:t>For the evaporation pond, each sample was a combination of sediment cores from the surface to the base of the pond. To choose sampling locations, Selmet created a grid that was divided into 4 areas and selected 3 random locations within each grid to provide a representative sample of the whole pond.</a:t>
            </a:r>
          </a:p>
          <a:p>
            <a:endParaRPr lang="en-US" baseline="0" dirty="0" smtClean="0"/>
          </a:p>
          <a:p>
            <a:pPr marL="178027" indent="-178027" defTabSz="949478">
              <a:buFont typeface="Arial" panose="020B0604020202020204" pitchFamily="34" charset="0"/>
              <a:buChar char="•"/>
              <a:defRPr/>
            </a:pPr>
            <a:r>
              <a:rPr lang="en-US" b="0" baseline="0" dirty="0" smtClean="0"/>
              <a:t>We have more details about this process in the Public Notice and Staff Memorandum.  As a summary, Selmet’s chemical etching and milling wastes were ultimately analyzed for hazards, including cadmium, manganese, silver, hexavalent chromium, arsenic, cyanide, and other components.</a:t>
            </a:r>
          </a:p>
          <a:p>
            <a:endParaRPr lang="en-US" b="0" baseline="0" dirty="0" smtClean="0"/>
          </a:p>
          <a:p>
            <a:pPr marL="178027" indent="-178027">
              <a:buFont typeface="Arial" panose="020B0604020202020204" pitchFamily="34" charset="0"/>
              <a:buChar char="•"/>
            </a:pPr>
            <a:r>
              <a:rPr lang="en-US" b="0" baseline="0" dirty="0" smtClean="0"/>
              <a:t>All of Selmet’s samples that were collected and analyzed were sent to Independent Labs that are certified by the Oregon Environmental Laboratory Accreditation Program. </a:t>
            </a:r>
          </a:p>
          <a:p>
            <a:endParaRPr lang="en-US" b="0" baseline="0" dirty="0" smtClean="0"/>
          </a:p>
          <a:p>
            <a:endParaRPr lang="en-US" dirty="0" smtClean="0"/>
          </a:p>
        </p:txBody>
      </p:sp>
      <p:sp>
        <p:nvSpPr>
          <p:cNvPr id="4" name="Slide Number Placeholder 3"/>
          <p:cNvSpPr>
            <a:spLocks noGrp="1"/>
          </p:cNvSpPr>
          <p:nvPr>
            <p:ph type="sldNum" sz="quarter" idx="10"/>
          </p:nvPr>
        </p:nvSpPr>
        <p:spPr/>
        <p:txBody>
          <a:bodyPr/>
          <a:lstStyle/>
          <a:p>
            <a:fld id="{783981EC-B6E6-4B85-93C1-B50A6F43896D}" type="slidenum">
              <a:rPr lang="en-US" smtClean="0"/>
              <a:t>10</a:t>
            </a:fld>
            <a:endParaRPr lang="en-US"/>
          </a:p>
        </p:txBody>
      </p:sp>
    </p:spTree>
    <p:extLst>
      <p:ext uri="{BB962C8B-B14F-4D97-AF65-F5344CB8AC3E}">
        <p14:creationId xmlns:p14="http://schemas.microsoft.com/office/powerpoint/2010/main" val="10369247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8027" indent="-178027">
              <a:buFont typeface="Arial" panose="020B0604020202020204" pitchFamily="34" charset="0"/>
              <a:buChar char="•"/>
            </a:pPr>
            <a:r>
              <a:rPr lang="en-US" b="0" baseline="0" dirty="0" smtClean="0"/>
              <a:t>Based on review of Selmet’s processes, DEQ and Selmet came up with a list of hazardous waste to look for and measure. This includes the contaminants for which the F006 listing was designed (Cadmium, Chromium 6, Cyanides, and Fluorides) and any other potentially toxic parameters that may be present in the wastes.</a:t>
            </a:r>
          </a:p>
          <a:p>
            <a:endParaRPr lang="en-US" b="0" baseline="0" dirty="0" smtClean="0"/>
          </a:p>
          <a:p>
            <a:endParaRPr lang="en-US" b="0" baseline="0" dirty="0" smtClean="0"/>
          </a:p>
        </p:txBody>
      </p:sp>
      <p:sp>
        <p:nvSpPr>
          <p:cNvPr id="4" name="Slide Number Placeholder 3"/>
          <p:cNvSpPr>
            <a:spLocks noGrp="1"/>
          </p:cNvSpPr>
          <p:nvPr>
            <p:ph type="sldNum" sz="quarter" idx="10"/>
          </p:nvPr>
        </p:nvSpPr>
        <p:spPr/>
        <p:txBody>
          <a:bodyPr/>
          <a:lstStyle/>
          <a:p>
            <a:fld id="{783981EC-B6E6-4B85-93C1-B50A6F43896D}" type="slidenum">
              <a:rPr lang="en-US" smtClean="0"/>
              <a:t>11</a:t>
            </a:fld>
            <a:endParaRPr lang="en-US"/>
          </a:p>
        </p:txBody>
      </p:sp>
    </p:spTree>
    <p:extLst>
      <p:ext uri="{BB962C8B-B14F-4D97-AF65-F5344CB8AC3E}">
        <p14:creationId xmlns:p14="http://schemas.microsoft.com/office/powerpoint/2010/main" val="21963535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8027" indent="-178027" defTabSz="949478">
              <a:buFont typeface="Arial" panose="020B0604020202020204" pitchFamily="34" charset="0"/>
              <a:buChar char="•"/>
              <a:defRPr/>
            </a:pPr>
            <a:endParaRPr lang="en-US" b="0" baseline="0" dirty="0" smtClean="0"/>
          </a:p>
          <a:p>
            <a:pPr marL="178027" indent="-178027" defTabSz="949478">
              <a:buFont typeface="Arial" panose="020B0604020202020204" pitchFamily="34" charset="0"/>
              <a:buChar char="•"/>
              <a:defRPr/>
            </a:pPr>
            <a:r>
              <a:rPr lang="en-US" b="0" baseline="0" dirty="0" smtClean="0"/>
              <a:t>Now we’ll present some of the specifics about this delisting process. Please let us know if you would like more details about any of the information presented here.</a:t>
            </a:r>
          </a:p>
          <a:p>
            <a:pPr defTabSz="949478">
              <a:defRPr/>
            </a:pPr>
            <a:endParaRPr lang="en-US" b="0" baseline="0" dirty="0" smtClean="0"/>
          </a:p>
          <a:p>
            <a:pPr marL="178027" indent="-178027" defTabSz="949478">
              <a:buFont typeface="Arial" panose="020B0604020202020204" pitchFamily="34" charset="0"/>
              <a:buChar char="•"/>
              <a:defRPr/>
            </a:pPr>
            <a:r>
              <a:rPr lang="en-US" b="0" baseline="0" dirty="0" smtClean="0"/>
              <a:t>An important part of the delisting process is the waste sampling and analysis step.</a:t>
            </a:r>
          </a:p>
          <a:p>
            <a:pPr defTabSz="949478">
              <a:defRPr/>
            </a:pPr>
            <a:endParaRPr lang="en-US" b="0" baseline="0" dirty="0" smtClean="0"/>
          </a:p>
          <a:p>
            <a:pPr marL="178027" indent="-178027" defTabSz="949478">
              <a:buFont typeface="Arial" panose="020B0604020202020204" pitchFamily="34" charset="0"/>
              <a:buChar char="•"/>
              <a:defRPr/>
            </a:pPr>
            <a:r>
              <a:rPr lang="en-US" b="0" dirty="0" smtClean="0"/>
              <a:t>As a reminder about the delisting process,</a:t>
            </a:r>
            <a:r>
              <a:rPr lang="en-US" b="0" baseline="0" dirty="0" smtClean="0"/>
              <a:t> by submitting the petition, Selmet is seeking to demonstrate to DEQ that their chemical etching and milling current process </a:t>
            </a:r>
            <a:r>
              <a:rPr lang="en-US" b="0" u="sng" baseline="0" dirty="0" smtClean="0"/>
              <a:t>and </a:t>
            </a:r>
            <a:r>
              <a:rPr lang="en-US" b="0" baseline="0" dirty="0" smtClean="0"/>
              <a:t>evaporation pond sludge does not contain the constituents for which the US EPA originally listed the waste in concentrations above risk-based standards designed to protect human health and the environment. Selmet must also demonstrate that the waste is not characteristic of a hazardous waste – meaning it’s not ignitable, corrosive, reactive or toxic. </a:t>
            </a:r>
          </a:p>
          <a:p>
            <a:pPr defTabSz="949478">
              <a:defRPr/>
            </a:pPr>
            <a:endParaRPr lang="en-US" b="0" baseline="0" dirty="0" smtClean="0"/>
          </a:p>
          <a:p>
            <a:pPr marL="178027" indent="-178027" defTabSz="949478">
              <a:buFont typeface="Arial" panose="020B0604020202020204" pitchFamily="34" charset="0"/>
              <a:buChar char="•"/>
              <a:defRPr/>
            </a:pPr>
            <a:r>
              <a:rPr lang="en-US" b="0" baseline="0" dirty="0" smtClean="0"/>
              <a:t>After closely consulting with DEQ technical experts (Dan and Seth), Selmet developed a waste sampling and analysis plan to review all of the materials used in the company’s current chemical etching and milling process, as well as any processes that have led to hazardous wastes deposited in the onsite evaporation pond that was closed in 2017. </a:t>
            </a:r>
          </a:p>
          <a:p>
            <a:endParaRPr lang="en-US" baseline="0" dirty="0" smtClean="0"/>
          </a:p>
          <a:p>
            <a:pPr marL="178027" indent="-178027">
              <a:buFont typeface="Arial" panose="020B0604020202020204" pitchFamily="34" charset="0"/>
              <a:buChar char="•"/>
            </a:pPr>
            <a:r>
              <a:rPr lang="en-US" baseline="0" dirty="0" smtClean="0"/>
              <a:t>For the current process sludge, </a:t>
            </a:r>
            <a:r>
              <a:rPr lang="en-US" baseline="0" dirty="0" err="1" smtClean="0"/>
              <a:t>Selmet</a:t>
            </a:r>
            <a:r>
              <a:rPr lang="en-US" baseline="0" dirty="0" smtClean="0"/>
              <a:t> took four samples chosen randomly from a grid.  Sampling times were spaced approximately 2 weeks apart to represent the range of titanium alloys processed at Selmet and find any possible variations in waste.</a:t>
            </a:r>
          </a:p>
          <a:p>
            <a:endParaRPr lang="en-US" baseline="0" dirty="0" smtClean="0"/>
          </a:p>
          <a:p>
            <a:pPr marL="178027" indent="-178027">
              <a:buFont typeface="Arial" panose="020B0604020202020204" pitchFamily="34" charset="0"/>
              <a:buChar char="•"/>
            </a:pPr>
            <a:r>
              <a:rPr lang="en-US" baseline="0" dirty="0" smtClean="0"/>
              <a:t>For the evaporation pond, each sample was a combination of sediment cores from the surface to the base of the pond. To choose sampling locations, Selmet created a grid that was divided into 4 areas and selected 3 random locations within each grid to provide a representative sample of the whole pond.</a:t>
            </a:r>
          </a:p>
          <a:p>
            <a:endParaRPr lang="en-US" baseline="0" dirty="0" smtClean="0"/>
          </a:p>
          <a:p>
            <a:pPr marL="178027" indent="-178027" defTabSz="949478">
              <a:buFont typeface="Arial" panose="020B0604020202020204" pitchFamily="34" charset="0"/>
              <a:buChar char="•"/>
              <a:defRPr/>
            </a:pPr>
            <a:r>
              <a:rPr lang="en-US" b="0" baseline="0" dirty="0" smtClean="0"/>
              <a:t>We have more details about this process in the Public Notice and Staff Memorandum.  As a summary, Selmet’s chemical etching and milling wastes were ultimately analyzed for hazards, including cadmium, manganese, silver, hexavalent chromium, arsenic, cyanide, and other components.</a:t>
            </a:r>
          </a:p>
          <a:p>
            <a:endParaRPr lang="en-US" b="0" baseline="0" dirty="0" smtClean="0"/>
          </a:p>
          <a:p>
            <a:pPr marL="178027" indent="-178027">
              <a:buFont typeface="Arial" panose="020B0604020202020204" pitchFamily="34" charset="0"/>
              <a:buChar char="•"/>
            </a:pPr>
            <a:r>
              <a:rPr lang="en-US" b="0" baseline="0" dirty="0" smtClean="0"/>
              <a:t>All of Selmet’s samples that were collected and analyzed were sent to Independent Labs that are certified by the Oregon Environmental Laboratory Accreditation Program. </a:t>
            </a:r>
          </a:p>
          <a:p>
            <a:endParaRPr lang="en-US" b="0" baseline="0" dirty="0" smtClean="0"/>
          </a:p>
          <a:p>
            <a:endParaRPr lang="en-US" dirty="0" smtClean="0"/>
          </a:p>
        </p:txBody>
      </p:sp>
      <p:sp>
        <p:nvSpPr>
          <p:cNvPr id="4" name="Slide Number Placeholder 3"/>
          <p:cNvSpPr>
            <a:spLocks noGrp="1"/>
          </p:cNvSpPr>
          <p:nvPr>
            <p:ph type="sldNum" sz="quarter" idx="10"/>
          </p:nvPr>
        </p:nvSpPr>
        <p:spPr/>
        <p:txBody>
          <a:bodyPr/>
          <a:lstStyle/>
          <a:p>
            <a:fld id="{783981EC-B6E6-4B85-93C1-B50A6F43896D}" type="slidenum">
              <a:rPr lang="en-US" smtClean="0"/>
              <a:t>12</a:t>
            </a:fld>
            <a:endParaRPr lang="en-US"/>
          </a:p>
        </p:txBody>
      </p:sp>
    </p:spTree>
    <p:extLst>
      <p:ext uri="{BB962C8B-B14F-4D97-AF65-F5344CB8AC3E}">
        <p14:creationId xmlns:p14="http://schemas.microsoft.com/office/powerpoint/2010/main" val="5391752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8027" indent="-178027">
              <a:buFont typeface="Arial" panose="020B0604020202020204" pitchFamily="34" charset="0"/>
              <a:buChar char="•"/>
            </a:pPr>
            <a:r>
              <a:rPr lang="en-US" b="0" baseline="0" dirty="0" smtClean="0"/>
              <a:t>Based on historical variations in what was used at Selmet, and possible unknown past activities, we chose a longer list of substances to look for in the evaporation pond.</a:t>
            </a:r>
          </a:p>
        </p:txBody>
      </p:sp>
      <p:sp>
        <p:nvSpPr>
          <p:cNvPr id="4" name="Slide Number Placeholder 3"/>
          <p:cNvSpPr>
            <a:spLocks noGrp="1"/>
          </p:cNvSpPr>
          <p:nvPr>
            <p:ph type="sldNum" sz="quarter" idx="10"/>
          </p:nvPr>
        </p:nvSpPr>
        <p:spPr/>
        <p:txBody>
          <a:bodyPr/>
          <a:lstStyle/>
          <a:p>
            <a:fld id="{783981EC-B6E6-4B85-93C1-B50A6F43896D}" type="slidenum">
              <a:rPr lang="en-US" smtClean="0"/>
              <a:t>13</a:t>
            </a:fld>
            <a:endParaRPr lang="en-US"/>
          </a:p>
        </p:txBody>
      </p:sp>
    </p:spTree>
    <p:extLst>
      <p:ext uri="{BB962C8B-B14F-4D97-AF65-F5344CB8AC3E}">
        <p14:creationId xmlns:p14="http://schemas.microsoft.com/office/powerpoint/2010/main" val="4112476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baseline="0" dirty="0" smtClean="0"/>
              <a:t>This slide illustrates the risk screening for hexavalent chromium in the pond sediment</a:t>
            </a:r>
          </a:p>
          <a:p>
            <a:endParaRPr lang="en-US" baseline="0" dirty="0" smtClean="0"/>
          </a:p>
          <a:p>
            <a:pPr marL="174708" indent="-174708">
              <a:buFont typeface="Arial" panose="020B0604020202020204" pitchFamily="34" charset="0"/>
              <a:buChar char="•"/>
            </a:pPr>
            <a:r>
              <a:rPr lang="en-US" baseline="0" dirty="0" smtClean="0"/>
              <a:t>Sample results are shown on this histogram: </a:t>
            </a:r>
          </a:p>
          <a:p>
            <a:pPr marL="640594" lvl="1" indent="-174708">
              <a:buFont typeface="Arial" panose="020B0604020202020204" pitchFamily="34" charset="0"/>
              <a:buChar char="•"/>
            </a:pPr>
            <a:r>
              <a:rPr lang="en-US" dirty="0" smtClean="0"/>
              <a:t>Sample results are compared to EPA’s Delisting Risk Assessment Software</a:t>
            </a:r>
            <a:r>
              <a:rPr lang="en-US" baseline="0" dirty="0" smtClean="0"/>
              <a:t> – or </a:t>
            </a:r>
            <a:r>
              <a:rPr lang="en-US" dirty="0" smtClean="0"/>
              <a:t>DRAS for short - evaluates a range of potential exposure scenarios for leaching from a landfill to human or ecological receptors</a:t>
            </a:r>
            <a:r>
              <a:rPr lang="en-US" baseline="0" dirty="0" smtClean="0"/>
              <a:t>.  </a:t>
            </a:r>
            <a:r>
              <a:rPr lang="en-US" dirty="0" smtClean="0"/>
              <a:t>It takes into account the mass</a:t>
            </a:r>
            <a:r>
              <a:rPr lang="en-US" baseline="0" dirty="0" smtClean="0"/>
              <a:t> of material and other factors.</a:t>
            </a:r>
          </a:p>
          <a:p>
            <a:pPr marL="640594" lvl="1" indent="-174708">
              <a:buFont typeface="Arial" panose="020B0604020202020204" pitchFamily="34" charset="0"/>
              <a:buChar char="•"/>
            </a:pPr>
            <a:r>
              <a:rPr lang="en-US" dirty="0" smtClean="0"/>
              <a:t>Samples are also screened against characteristic hazardous waste concentrations.</a:t>
            </a:r>
          </a:p>
          <a:p>
            <a:pPr marL="640594" lvl="1" indent="-174708">
              <a:buFont typeface="Arial" panose="020B0604020202020204" pitchFamily="34" charset="0"/>
              <a:buChar char="•"/>
            </a:pPr>
            <a:r>
              <a:rPr lang="en-US" baseline="0" dirty="0" smtClean="0"/>
              <a:t>DEQ screened all detected chemicals from both waste streams for in this way. </a:t>
            </a:r>
            <a:endParaRPr lang="en-US" dirty="0" smtClean="0"/>
          </a:p>
        </p:txBody>
      </p:sp>
      <p:sp>
        <p:nvSpPr>
          <p:cNvPr id="4" name="Slide Number Placeholder 3"/>
          <p:cNvSpPr>
            <a:spLocks noGrp="1"/>
          </p:cNvSpPr>
          <p:nvPr>
            <p:ph type="sldNum" sz="quarter" idx="10"/>
          </p:nvPr>
        </p:nvSpPr>
        <p:spPr/>
        <p:txBody>
          <a:bodyPr/>
          <a:lstStyle/>
          <a:p>
            <a:fld id="{783981EC-B6E6-4B85-93C1-B50A6F43896D}" type="slidenum">
              <a:rPr lang="en-US" smtClean="0"/>
              <a:t>14</a:t>
            </a:fld>
            <a:endParaRPr lang="en-US"/>
          </a:p>
        </p:txBody>
      </p:sp>
    </p:spTree>
    <p:extLst>
      <p:ext uri="{BB962C8B-B14F-4D97-AF65-F5344CB8AC3E}">
        <p14:creationId xmlns:p14="http://schemas.microsoft.com/office/powerpoint/2010/main" val="11620278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8027" indent="-178027">
              <a:buFont typeface="Arial" panose="020B0604020202020204" pitchFamily="34" charset="0"/>
              <a:buChar char="•"/>
            </a:pPr>
            <a:endParaRPr lang="en-US" dirty="0" smtClean="0"/>
          </a:p>
          <a:p>
            <a:pPr marL="178027" indent="-178027">
              <a:buFont typeface="Arial" panose="020B0604020202020204" pitchFamily="34" charset="0"/>
              <a:buChar char="•"/>
            </a:pPr>
            <a:r>
              <a:rPr lang="en-US" dirty="0" smtClean="0"/>
              <a:t>As a result of the sampling and analysis</a:t>
            </a:r>
            <a:r>
              <a:rPr lang="en-US" baseline="0" dirty="0" smtClean="0"/>
              <a:t> that was conducted in consultation with DEQ, DEQ is satisfied that Selmet has demonstrated that their chemical etching and milling sludge from both the current process and the evaporation pond meets the criteria for a hazardous waste delisting and can be safely disposed of in a non-hazardous landfill:</a:t>
            </a:r>
          </a:p>
          <a:p>
            <a:pPr marL="643914" lvl="1" indent="-178027">
              <a:buFont typeface="Arial" panose="020B0604020202020204" pitchFamily="34" charset="0"/>
              <a:buChar char="•"/>
            </a:pPr>
            <a:r>
              <a:rPr lang="en-US" dirty="0" smtClean="0"/>
              <a:t>Sample results are compared to EPA’s Delisting Risk Assessment Software</a:t>
            </a:r>
            <a:r>
              <a:rPr lang="en-US" baseline="0" dirty="0" smtClean="0"/>
              <a:t> - </a:t>
            </a:r>
            <a:r>
              <a:rPr lang="en-US" dirty="0" smtClean="0"/>
              <a:t>DRAS evaluates a range of potential exposure scenarios for leaching from a landfill to human or ecological receptors</a:t>
            </a:r>
          </a:p>
          <a:p>
            <a:pPr marL="643914" lvl="1" indent="-178027">
              <a:buFont typeface="Arial" panose="020B0604020202020204" pitchFamily="34" charset="0"/>
              <a:buChar char="•"/>
            </a:pPr>
            <a:r>
              <a:rPr lang="en-US" dirty="0" smtClean="0"/>
              <a:t>Samples are also screened against characteristic hazardous waste concentrations</a:t>
            </a:r>
          </a:p>
          <a:p>
            <a:pPr marL="643914" lvl="1" indent="-178027">
              <a:buFont typeface="Arial" panose="020B0604020202020204" pitchFamily="34" charset="0"/>
              <a:buChar char="•"/>
            </a:pPr>
            <a:r>
              <a:rPr lang="en-US" baseline="0" dirty="0" smtClean="0"/>
              <a:t>DEQ ultimately found that Selmet demonstrated that there are no unacceptable risks to human health or the environment in a scenario where Selmet disposes of their electroplating waste in a permitted, lined non-hazardous landfill. </a:t>
            </a:r>
            <a:endParaRPr lang="en-US" dirty="0" smtClean="0"/>
          </a:p>
          <a:p>
            <a:endParaRPr lang="en-US" baseline="0" dirty="0" smtClean="0"/>
          </a:p>
        </p:txBody>
      </p:sp>
      <p:sp>
        <p:nvSpPr>
          <p:cNvPr id="4" name="Slide Number Placeholder 3"/>
          <p:cNvSpPr>
            <a:spLocks noGrp="1"/>
          </p:cNvSpPr>
          <p:nvPr>
            <p:ph type="sldNum" sz="quarter" idx="10"/>
          </p:nvPr>
        </p:nvSpPr>
        <p:spPr/>
        <p:txBody>
          <a:bodyPr/>
          <a:lstStyle/>
          <a:p>
            <a:fld id="{783981EC-B6E6-4B85-93C1-B50A6F43896D}" type="slidenum">
              <a:rPr lang="en-US" smtClean="0"/>
              <a:t>15</a:t>
            </a:fld>
            <a:endParaRPr lang="en-US"/>
          </a:p>
        </p:txBody>
      </p:sp>
    </p:spTree>
    <p:extLst>
      <p:ext uri="{BB962C8B-B14F-4D97-AF65-F5344CB8AC3E}">
        <p14:creationId xmlns:p14="http://schemas.microsoft.com/office/powerpoint/2010/main" val="8954823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8027" indent="-178027">
              <a:buFont typeface="Arial" panose="020B0604020202020204" pitchFamily="34" charset="0"/>
              <a:buChar char="•"/>
            </a:pPr>
            <a:endParaRPr lang="en-US" dirty="0" smtClean="0"/>
          </a:p>
          <a:p>
            <a:pPr marL="178027" indent="-178027">
              <a:buFont typeface="Arial" panose="020B0604020202020204" pitchFamily="34" charset="0"/>
              <a:buChar char="•"/>
            </a:pPr>
            <a:r>
              <a:rPr lang="en-US" dirty="0" smtClean="0"/>
              <a:t>As a result of the sampling and analysis</a:t>
            </a:r>
            <a:r>
              <a:rPr lang="en-US" baseline="0" dirty="0" smtClean="0"/>
              <a:t> that was conducted in consultation with DEQ, DEQ is satisfied that Selmet’s chemical etching and milling sludge from both the current process and the evaporation pond meets the criteria for a hazardous waste delisting and can be safely disposed of in a non-hazardous landfill.</a:t>
            </a:r>
          </a:p>
          <a:p>
            <a:endParaRPr lang="en-US" baseline="0" dirty="0" smtClean="0"/>
          </a:p>
        </p:txBody>
      </p:sp>
      <p:sp>
        <p:nvSpPr>
          <p:cNvPr id="4" name="Slide Number Placeholder 3"/>
          <p:cNvSpPr>
            <a:spLocks noGrp="1"/>
          </p:cNvSpPr>
          <p:nvPr>
            <p:ph type="sldNum" sz="quarter" idx="10"/>
          </p:nvPr>
        </p:nvSpPr>
        <p:spPr/>
        <p:txBody>
          <a:bodyPr/>
          <a:lstStyle/>
          <a:p>
            <a:fld id="{783981EC-B6E6-4B85-93C1-B50A6F43896D}" type="slidenum">
              <a:rPr lang="en-US" smtClean="0"/>
              <a:t>16</a:t>
            </a:fld>
            <a:endParaRPr lang="en-US"/>
          </a:p>
        </p:txBody>
      </p:sp>
    </p:spTree>
    <p:extLst>
      <p:ext uri="{BB962C8B-B14F-4D97-AF65-F5344CB8AC3E}">
        <p14:creationId xmlns:p14="http://schemas.microsoft.com/office/powerpoint/2010/main" val="9382453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W" dirty="0"/>
          </a:p>
        </p:txBody>
      </p:sp>
      <p:sp>
        <p:nvSpPr>
          <p:cNvPr id="4" name="Slide Number Placeholder 3"/>
          <p:cNvSpPr>
            <a:spLocks noGrp="1"/>
          </p:cNvSpPr>
          <p:nvPr>
            <p:ph type="sldNum" sz="quarter" idx="10"/>
          </p:nvPr>
        </p:nvSpPr>
        <p:spPr/>
        <p:txBody>
          <a:bodyPr/>
          <a:lstStyle/>
          <a:p>
            <a:fld id="{783981EC-B6E6-4B85-93C1-B50A6F43896D}" type="slidenum">
              <a:rPr lang="en-US" smtClean="0"/>
              <a:t>17</a:t>
            </a:fld>
            <a:endParaRPr lang="en-US"/>
          </a:p>
        </p:txBody>
      </p:sp>
    </p:spTree>
    <p:extLst>
      <p:ext uri="{BB962C8B-B14F-4D97-AF65-F5344CB8AC3E}">
        <p14:creationId xmlns:p14="http://schemas.microsoft.com/office/powerpoint/2010/main" val="23394186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latin typeface="Arial" panose="020B0604020202020204" pitchFamily="34" charset="0"/>
                <a:cs typeface="Arial" panose="020B0604020202020204" pitchFamily="34" charset="0"/>
              </a:defRPr>
            </a:lvl1p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981E06B6-2200-48FD-9B32-BE0D5073011D}" type="datetimeFigureOut">
              <a:rPr lang="en-US" smtClean="0"/>
              <a:pPr/>
              <a:t>10/30/2018</a:t>
            </a:fld>
            <a:endParaRPr lang="en-US"/>
          </a:p>
        </p:txBody>
      </p:sp>
      <p:sp>
        <p:nvSpPr>
          <p:cNvPr id="5" name="Footer Placeholder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1939E361-6CC3-4B93-8D02-0CA414705067}"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981E06B6-2200-48FD-9B32-BE0D5073011D}" type="datetimeFigureOut">
              <a:rPr lang="en-US" smtClean="0"/>
              <a:pPr/>
              <a:t>10/30/2018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39E361-6CC3-4B93-8D02-0CA414705067}"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p:spPr>
        <p:txBody>
          <a:bodyPr anchor="t"/>
          <a:lstStyle>
            <a:lvl1pPr algn="l">
              <a:defRPr sz="4000" b="1" cap="none" baseline="0">
                <a:latin typeface="Arial" panose="020B0604020202020204" pitchFamily="34" charset="0"/>
                <a:cs typeface="Arial" panose="020B0604020202020204" pitchFamily="34" charset="0"/>
              </a:defRPr>
            </a:lvl1pPr>
          </a:lstStyle>
          <a:p>
            <a:r>
              <a:rPr lang="en-US" dirty="0" smtClean="0"/>
              <a:t>Click to edit master text styles</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981E06B6-2200-48FD-9B32-BE0D5073011D}" type="datetimeFigureOut">
              <a:rPr lang="en-US" smtClean="0"/>
              <a:pPr/>
              <a:t>10/30/2018</a:t>
            </a:fld>
            <a:endParaRPr lang="en-US"/>
          </a:p>
        </p:txBody>
      </p:sp>
      <p:sp>
        <p:nvSpPr>
          <p:cNvPr id="5" name="Footer Placeholder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1939E361-6CC3-4B93-8D02-0CA414705067}"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981E06B6-2200-48FD-9B32-BE0D5073011D}" type="datetimeFigureOut">
              <a:rPr lang="en-US" smtClean="0"/>
              <a:pPr/>
              <a:t>10/30/2018</a:t>
            </a:fld>
            <a:endParaRPr lang="en-US"/>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1939E361-6CC3-4B93-8D02-0CA414705067}"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981E06B6-2200-48FD-9B32-BE0D5073011D}" type="datetimeFigureOut">
              <a:rPr lang="en-US" smtClean="0"/>
              <a:pPr/>
              <a:t>10/30/2018</a:t>
            </a:fld>
            <a:endParaRPr lang="en-US"/>
          </a:p>
        </p:txBody>
      </p:sp>
      <p:sp>
        <p:nvSpPr>
          <p:cNvPr id="8" name="Footer Placeholder 7"/>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9" name="Slide Number Placeholder 8"/>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1939E361-6CC3-4B93-8D02-0CA414705067}"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981E06B6-2200-48FD-9B32-BE0D5073011D}" type="datetimeFigureOut">
              <a:rPr lang="en-US" smtClean="0"/>
              <a:pPr/>
              <a:t>10/30/2018</a:t>
            </a:fld>
            <a:endParaRPr lang="en-US"/>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1939E361-6CC3-4B93-8D02-0CA414705067}"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981E06B6-2200-48FD-9B32-BE0D5073011D}" type="datetimeFigureOut">
              <a:rPr lang="en-US" smtClean="0"/>
              <a:pPr/>
              <a:t>10/30/2018</a:t>
            </a:fld>
            <a:endParaRPr lang="en-US"/>
          </a:p>
        </p:txBody>
      </p:sp>
      <p:sp>
        <p:nvSpPr>
          <p:cNvPr id="3" name="Footer Placeholder 2"/>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4" name="Slide Number Placeholder 3"/>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1939E361-6CC3-4B93-8D02-0CA414705067}"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atin typeface="Arial" panose="020B0604020202020204" pitchFamily="34" charset="0"/>
                <a:cs typeface="Arial" panose="020B0604020202020204" pitchFamily="34" charset="0"/>
              </a:defRPr>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981E06B6-2200-48FD-9B32-BE0D5073011D}" type="datetimeFigureOut">
              <a:rPr lang="en-US" smtClean="0"/>
              <a:pPr/>
              <a:t>10/30/2018</a:t>
            </a:fld>
            <a:endParaRPr lang="en-US"/>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1939E361-6CC3-4B93-8D02-0CA414705067}"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atin typeface="Arial" panose="020B0604020202020204" pitchFamily="34" charset="0"/>
                <a:cs typeface="Arial" panose="020B0604020202020204" pitchFamily="34" charset="0"/>
              </a:defRPr>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981E06B6-2200-48FD-9B32-BE0D5073011D}" type="datetimeFigureOut">
              <a:rPr lang="en-US" smtClean="0"/>
              <a:pPr/>
              <a:t>10/30/2018</a:t>
            </a:fld>
            <a:endParaRPr lang="en-US"/>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1939E361-6CC3-4B93-8D02-0CA414705067}"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981E06B6-2200-48FD-9B32-BE0D5073011D}" type="datetimeFigureOut">
              <a:rPr lang="en-US" smtClean="0"/>
              <a:pPr/>
              <a:t>10/30/2018</a:t>
            </a:fld>
            <a:endParaRPr lang="en-US"/>
          </a:p>
        </p:txBody>
      </p:sp>
      <p:sp>
        <p:nvSpPr>
          <p:cNvPr id="5" name="Footer Placeholder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1939E361-6CC3-4B93-8D02-0CA414705067}"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81E06B6-2200-48FD-9B32-BE0D5073011D}" type="datetimeFigureOut">
              <a:rPr lang="en-US" smtClean="0"/>
              <a:pPr/>
              <a:t>10/30/2018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39E361-6CC3-4B93-8D02-0CA41470506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981E06B6-2200-48FD-9B32-BE0D5073011D}" type="datetimeFigureOut">
              <a:rPr lang="en-US" smtClean="0"/>
              <a:pPr/>
              <a:t>10/30/2018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1939E361-6CC3-4B93-8D02-0CA41470506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6.wmf"/><Relationship Id="rId5" Type="http://schemas.openxmlformats.org/officeDocument/2006/relationships/oleObject" Target="../embeddings/oleObject1.bin"/><Relationship Id="rId4"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microsoft.com/office/2007/relationships/hdphoto" Target="../media/hdphoto4.wdp"/><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microsoft.com/office/2007/relationships/hdphoto" Target="../media/hdphoto4.wdp"/><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838200"/>
            <a:ext cx="8077200" cy="838199"/>
          </a:xfrm>
          <a:solidFill>
            <a:srgbClr val="439777"/>
          </a:solidFill>
        </p:spPr>
        <p:txBody>
          <a:bodyPr>
            <a:normAutofit/>
          </a:bodyPr>
          <a:lstStyle/>
          <a:p>
            <a:r>
              <a:rPr lang="en-US" sz="3200" dirty="0" smtClean="0">
                <a:solidFill>
                  <a:schemeClr val="bg1"/>
                </a:solidFill>
              </a:rPr>
              <a:t>Land Quality – Hazardous Waste</a:t>
            </a:r>
            <a:endParaRPr lang="en-US" sz="3200" dirty="0">
              <a:solidFill>
                <a:schemeClr val="bg1"/>
              </a:solidFill>
              <a:latin typeface="Arial" pitchFamily="34" charset="0"/>
              <a:cs typeface="Arial" pitchFamily="34" charset="0"/>
            </a:endParaRPr>
          </a:p>
        </p:txBody>
      </p:sp>
      <p:sp>
        <p:nvSpPr>
          <p:cNvPr id="3" name="Subtitle 2"/>
          <p:cNvSpPr>
            <a:spLocks noGrp="1"/>
          </p:cNvSpPr>
          <p:nvPr>
            <p:ph type="subTitle" idx="1"/>
          </p:nvPr>
        </p:nvSpPr>
        <p:spPr>
          <a:xfrm>
            <a:off x="990600" y="2362200"/>
            <a:ext cx="7162800" cy="3429000"/>
          </a:xfrm>
        </p:spPr>
        <p:txBody>
          <a:bodyPr>
            <a:normAutofit/>
          </a:bodyPr>
          <a:lstStyle/>
          <a:p>
            <a:pPr algn="r"/>
            <a:r>
              <a:rPr lang="en-US" sz="3600" dirty="0" smtClean="0">
                <a:solidFill>
                  <a:schemeClr val="tx1"/>
                </a:solidFill>
                <a:latin typeface="Arial" pitchFamily="34" charset="0"/>
                <a:cs typeface="Arial" pitchFamily="34" charset="0"/>
              </a:rPr>
              <a:t>Selmet Delisting 2018</a:t>
            </a:r>
          </a:p>
          <a:p>
            <a:pPr algn="r"/>
            <a:endParaRPr lang="en-US" sz="3600" dirty="0" smtClean="0">
              <a:solidFill>
                <a:schemeClr val="tx1"/>
              </a:solidFill>
              <a:latin typeface="Arial" pitchFamily="34" charset="0"/>
              <a:cs typeface="Arial" pitchFamily="34" charset="0"/>
            </a:endParaRPr>
          </a:p>
          <a:p>
            <a:pPr algn="r"/>
            <a:endParaRPr lang="en-US" sz="2800" dirty="0" smtClean="0">
              <a:solidFill>
                <a:schemeClr val="tx1"/>
              </a:solidFill>
              <a:latin typeface="Arial" pitchFamily="34" charset="0"/>
              <a:cs typeface="Arial" pitchFamily="34" charset="0"/>
            </a:endParaRPr>
          </a:p>
          <a:p>
            <a:pPr algn="r">
              <a:lnSpc>
                <a:spcPct val="110000"/>
              </a:lnSpc>
              <a:spcBef>
                <a:spcPts val="0"/>
              </a:spcBef>
            </a:pPr>
            <a:r>
              <a:rPr lang="en-US" sz="2800" dirty="0" smtClean="0">
                <a:solidFill>
                  <a:schemeClr val="tx1"/>
                </a:solidFill>
              </a:rPr>
              <a:t>November 15, 2018</a:t>
            </a:r>
          </a:p>
          <a:p>
            <a:pPr algn="r">
              <a:lnSpc>
                <a:spcPct val="110000"/>
              </a:lnSpc>
              <a:spcBef>
                <a:spcPts val="0"/>
              </a:spcBef>
            </a:pPr>
            <a:r>
              <a:rPr lang="en-US" sz="2800" dirty="0" smtClean="0">
                <a:solidFill>
                  <a:schemeClr val="tx1"/>
                </a:solidFill>
              </a:rPr>
              <a:t>Portland, OR</a:t>
            </a:r>
          </a:p>
        </p:txBody>
      </p:sp>
      <p:sp>
        <p:nvSpPr>
          <p:cNvPr id="4" name="Rectangle 3"/>
          <p:cNvSpPr/>
          <p:nvPr/>
        </p:nvSpPr>
        <p:spPr>
          <a:xfrm>
            <a:off x="0" y="6096000"/>
            <a:ext cx="8153400" cy="533400"/>
          </a:xfrm>
          <a:prstGeom prst="rect">
            <a:avLst/>
          </a:prstGeom>
          <a:solidFill>
            <a:srgbClr val="3F8D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smtClean="0">
                <a:latin typeface="Arial" pitchFamily="34" charset="0"/>
                <a:cs typeface="Arial" pitchFamily="34" charset="0"/>
              </a:rPr>
              <a:t>   Dan </a:t>
            </a:r>
            <a:r>
              <a:rPr lang="en-US" sz="1000" dirty="0" err="1" smtClean="0">
                <a:latin typeface="Arial" pitchFamily="34" charset="0"/>
                <a:cs typeface="Arial" pitchFamily="34" charset="0"/>
              </a:rPr>
              <a:t>Lobato</a:t>
            </a:r>
            <a:r>
              <a:rPr lang="en-US" sz="1000" dirty="0" smtClean="0">
                <a:latin typeface="Arial" pitchFamily="34" charset="0"/>
                <a:cs typeface="Arial" pitchFamily="34" charset="0"/>
              </a:rPr>
              <a:t> &amp; Seth </a:t>
            </a:r>
            <a:r>
              <a:rPr lang="en-US" sz="1000" dirty="0" err="1" smtClean="0">
                <a:latin typeface="Arial" pitchFamily="34" charset="0"/>
                <a:cs typeface="Arial" pitchFamily="34" charset="0"/>
              </a:rPr>
              <a:t>Sadofsky</a:t>
            </a:r>
            <a:r>
              <a:rPr lang="en-US" sz="1000" dirty="0" smtClean="0">
                <a:latin typeface="Arial" pitchFamily="34" charset="0"/>
                <a:cs typeface="Arial" pitchFamily="34" charset="0"/>
              </a:rPr>
              <a:t> |   Oregon Department of Environmental Quality</a:t>
            </a:r>
            <a:endParaRPr lang="en-US" sz="1200" dirty="0">
              <a:latin typeface="Arial" pitchFamily="34" charset="0"/>
              <a:cs typeface="Arial" pitchFamily="34" charset="0"/>
            </a:endParaRPr>
          </a:p>
        </p:txBody>
      </p:sp>
      <p:pic>
        <p:nvPicPr>
          <p:cNvPr id="5" name="Picture 4" descr="Logo Color RegularSM.jpg"/>
          <p:cNvPicPr>
            <a:picLocks noChangeAspect="1"/>
          </p:cNvPicPr>
          <p:nvPr/>
        </p:nvPicPr>
        <p:blipFill>
          <a:blip r:embed="rId3" cstate="print"/>
          <a:stretch>
            <a:fillRect/>
          </a:stretch>
        </p:blipFill>
        <p:spPr>
          <a:xfrm>
            <a:off x="8458200" y="6019800"/>
            <a:ext cx="320040" cy="731520"/>
          </a:xfrm>
          <a:prstGeom prst="rect">
            <a:avLst/>
          </a:prstGeom>
        </p:spPr>
      </p:pic>
    </p:spTree>
    <p:extLst>
      <p:ext uri="{BB962C8B-B14F-4D97-AF65-F5344CB8AC3E}">
        <p14:creationId xmlns:p14="http://schemas.microsoft.com/office/powerpoint/2010/main" val="37563132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14400" y="1600200"/>
            <a:ext cx="7086600" cy="4191000"/>
          </a:xfrm>
        </p:spPr>
        <p:txBody>
          <a:bodyPr>
            <a:normAutofit fontScale="92500" lnSpcReduction="20000"/>
          </a:bodyPr>
          <a:lstStyle/>
          <a:p>
            <a:pPr marL="457200" indent="-457200" algn="l">
              <a:lnSpc>
                <a:spcPct val="110000"/>
              </a:lnSpc>
              <a:spcBef>
                <a:spcPts val="0"/>
              </a:spcBef>
              <a:buFont typeface="Arial" panose="020B0604020202020204" pitchFamily="34" charset="0"/>
              <a:buChar char="•"/>
            </a:pPr>
            <a:r>
              <a:rPr lang="en-US" dirty="0" smtClean="0">
                <a:solidFill>
                  <a:schemeClr val="tx1"/>
                </a:solidFill>
              </a:rPr>
              <a:t>Hazardous Waste Background</a:t>
            </a:r>
          </a:p>
          <a:p>
            <a:pPr marL="457200" indent="-457200" algn="l">
              <a:lnSpc>
                <a:spcPct val="110000"/>
              </a:lnSpc>
              <a:spcBef>
                <a:spcPts val="0"/>
              </a:spcBef>
              <a:buFont typeface="Arial" panose="020B0604020202020204" pitchFamily="34" charset="0"/>
              <a:buChar char="•"/>
            </a:pPr>
            <a:r>
              <a:rPr lang="en-US" dirty="0" smtClean="0">
                <a:solidFill>
                  <a:schemeClr val="tx1"/>
                </a:solidFill>
              </a:rPr>
              <a:t>Definitions</a:t>
            </a:r>
          </a:p>
          <a:p>
            <a:pPr marL="457200" indent="-457200" algn="l">
              <a:lnSpc>
                <a:spcPct val="110000"/>
              </a:lnSpc>
              <a:spcBef>
                <a:spcPts val="0"/>
              </a:spcBef>
              <a:buFont typeface="Arial" panose="020B0604020202020204" pitchFamily="34" charset="0"/>
              <a:buChar char="•"/>
            </a:pPr>
            <a:r>
              <a:rPr lang="en-US" dirty="0" smtClean="0">
                <a:solidFill>
                  <a:schemeClr val="tx1"/>
                </a:solidFill>
              </a:rPr>
              <a:t>Oregon Statutes and Rules</a:t>
            </a:r>
          </a:p>
          <a:p>
            <a:pPr marL="457200" indent="-457200" algn="l">
              <a:lnSpc>
                <a:spcPct val="110000"/>
              </a:lnSpc>
              <a:spcBef>
                <a:spcPts val="0"/>
              </a:spcBef>
              <a:buFont typeface="Arial" panose="020B0604020202020204" pitchFamily="34" charset="0"/>
              <a:buChar char="•"/>
            </a:pPr>
            <a:r>
              <a:rPr lang="en-US" dirty="0" smtClean="0">
                <a:solidFill>
                  <a:schemeClr val="tx1"/>
                </a:solidFill>
              </a:rPr>
              <a:t>Selmet Delisting Background</a:t>
            </a:r>
          </a:p>
          <a:p>
            <a:pPr marL="457200" indent="-457200" algn="l">
              <a:lnSpc>
                <a:spcPct val="110000"/>
              </a:lnSpc>
              <a:spcBef>
                <a:spcPts val="0"/>
              </a:spcBef>
              <a:buFont typeface="Arial" panose="020B0604020202020204" pitchFamily="34" charset="0"/>
              <a:buChar char="•"/>
            </a:pPr>
            <a:r>
              <a:rPr lang="en-US" dirty="0" smtClean="0">
                <a:solidFill>
                  <a:schemeClr val="tx1"/>
                </a:solidFill>
              </a:rPr>
              <a:t>Timeline</a:t>
            </a:r>
          </a:p>
          <a:p>
            <a:pPr marL="457200" indent="-457200" algn="l">
              <a:lnSpc>
                <a:spcPct val="110000"/>
              </a:lnSpc>
              <a:spcBef>
                <a:spcPts val="0"/>
              </a:spcBef>
              <a:buFont typeface="Arial" panose="020B0604020202020204" pitchFamily="34" charset="0"/>
              <a:buChar char="•"/>
            </a:pPr>
            <a:r>
              <a:rPr lang="en-US" dirty="0" smtClean="0">
                <a:solidFill>
                  <a:schemeClr val="tx1"/>
                </a:solidFill>
              </a:rPr>
              <a:t>Sampling and Analysis</a:t>
            </a:r>
          </a:p>
          <a:p>
            <a:pPr marL="457200" indent="-457200" algn="l">
              <a:lnSpc>
                <a:spcPct val="110000"/>
              </a:lnSpc>
              <a:spcBef>
                <a:spcPts val="0"/>
              </a:spcBef>
              <a:buFont typeface="Arial" panose="020B0604020202020204" pitchFamily="34" charset="0"/>
              <a:buChar char="•"/>
            </a:pPr>
            <a:r>
              <a:rPr lang="en-US" dirty="0" smtClean="0">
                <a:solidFill>
                  <a:schemeClr val="tx1"/>
                </a:solidFill>
              </a:rPr>
              <a:t>Risk Screening</a:t>
            </a:r>
          </a:p>
          <a:p>
            <a:pPr marL="457200" indent="-457200" algn="l">
              <a:lnSpc>
                <a:spcPct val="110000"/>
              </a:lnSpc>
              <a:spcBef>
                <a:spcPts val="0"/>
              </a:spcBef>
              <a:buFont typeface="Arial" panose="020B0604020202020204" pitchFamily="34" charset="0"/>
              <a:buChar char="•"/>
            </a:pPr>
            <a:r>
              <a:rPr lang="en-US" dirty="0" smtClean="0">
                <a:solidFill>
                  <a:schemeClr val="tx1"/>
                </a:solidFill>
              </a:rPr>
              <a:t>Conclusion</a:t>
            </a:r>
            <a:endParaRPr lang="en-US" dirty="0" smtClean="0">
              <a:solidFill>
                <a:schemeClr val="tx1"/>
              </a:solidFill>
            </a:endParaRPr>
          </a:p>
          <a:p>
            <a:pPr marL="457200" indent="-457200" algn="l">
              <a:lnSpc>
                <a:spcPct val="110000"/>
              </a:lnSpc>
              <a:spcBef>
                <a:spcPts val="0"/>
              </a:spcBef>
              <a:buFont typeface="Arial" panose="020B0604020202020204" pitchFamily="34" charset="0"/>
              <a:buChar char="•"/>
            </a:pPr>
            <a:r>
              <a:rPr lang="en-US" dirty="0" smtClean="0">
                <a:solidFill>
                  <a:schemeClr val="tx1"/>
                </a:solidFill>
              </a:rPr>
              <a:t>Questions</a:t>
            </a:r>
          </a:p>
          <a:p>
            <a:pPr algn="l">
              <a:lnSpc>
                <a:spcPct val="110000"/>
              </a:lnSpc>
              <a:spcBef>
                <a:spcPts val="0"/>
              </a:spcBef>
            </a:pPr>
            <a:endParaRPr lang="en-US" sz="2800" dirty="0" smtClean="0">
              <a:solidFill>
                <a:schemeClr val="tx1"/>
              </a:solidFill>
            </a:endParaRPr>
          </a:p>
          <a:p>
            <a:pPr algn="l">
              <a:lnSpc>
                <a:spcPct val="110000"/>
              </a:lnSpc>
              <a:spcBef>
                <a:spcPts val="0"/>
              </a:spcBef>
            </a:pPr>
            <a:endParaRPr lang="en-US" sz="2800" dirty="0" smtClean="0">
              <a:solidFill>
                <a:schemeClr val="tx1"/>
              </a:solidFill>
            </a:endParaRPr>
          </a:p>
          <a:p>
            <a:pPr marL="457200" indent="-457200" algn="l">
              <a:lnSpc>
                <a:spcPct val="110000"/>
              </a:lnSpc>
              <a:spcBef>
                <a:spcPts val="0"/>
              </a:spcBef>
              <a:buFont typeface="Arial" panose="020B0604020202020204" pitchFamily="34" charset="0"/>
              <a:buChar char="•"/>
            </a:pPr>
            <a:endParaRPr lang="en-US" sz="2800" dirty="0" smtClean="0">
              <a:solidFill>
                <a:schemeClr val="tx1"/>
              </a:solidFill>
            </a:endParaRPr>
          </a:p>
          <a:p>
            <a:pPr marL="457200" indent="-457200" algn="l">
              <a:lnSpc>
                <a:spcPct val="110000"/>
              </a:lnSpc>
              <a:spcBef>
                <a:spcPts val="0"/>
              </a:spcBef>
              <a:buFont typeface="Arial" panose="020B0604020202020204" pitchFamily="34" charset="0"/>
              <a:buChar char="•"/>
            </a:pPr>
            <a:endParaRPr lang="en-US" sz="2800" dirty="0" smtClean="0">
              <a:solidFill>
                <a:schemeClr val="tx1"/>
              </a:solidFill>
              <a:latin typeface="Arial" pitchFamily="34" charset="0"/>
              <a:cs typeface="Arial" pitchFamily="34" charset="0"/>
            </a:endParaRPr>
          </a:p>
        </p:txBody>
      </p:sp>
      <p:pic>
        <p:nvPicPr>
          <p:cNvPr id="5" name="Picture 4" descr="Logo Color RegularSM.jpg"/>
          <p:cNvPicPr>
            <a:picLocks noChangeAspect="1"/>
          </p:cNvPicPr>
          <p:nvPr/>
        </p:nvPicPr>
        <p:blipFill>
          <a:blip r:embed="rId3" cstate="print"/>
          <a:stretch>
            <a:fillRect/>
          </a:stretch>
        </p:blipFill>
        <p:spPr>
          <a:xfrm>
            <a:off x="8458200" y="6019800"/>
            <a:ext cx="320040" cy="731520"/>
          </a:xfrm>
          <a:prstGeom prst="rect">
            <a:avLst/>
          </a:prstGeom>
        </p:spPr>
      </p:pic>
      <p:sp>
        <p:nvSpPr>
          <p:cNvPr id="4" name="Title 1"/>
          <p:cNvSpPr>
            <a:spLocks noGrp="1"/>
          </p:cNvSpPr>
          <p:nvPr>
            <p:ph type="ctrTitle"/>
          </p:nvPr>
        </p:nvSpPr>
        <p:spPr>
          <a:xfrm>
            <a:off x="457200" y="423863"/>
            <a:ext cx="8077200" cy="838199"/>
          </a:xfrm>
          <a:solidFill>
            <a:srgbClr val="439777"/>
          </a:solidFill>
        </p:spPr>
        <p:txBody>
          <a:bodyPr>
            <a:normAutofit fontScale="90000"/>
          </a:bodyPr>
          <a:lstStyle/>
          <a:p>
            <a:r>
              <a:rPr lang="en-US" sz="5400" dirty="0" smtClean="0">
                <a:solidFill>
                  <a:schemeClr val="bg1"/>
                </a:solidFill>
              </a:rPr>
              <a:t>Outline</a:t>
            </a:r>
            <a:endParaRPr lang="en-US" sz="3200" dirty="0">
              <a:solidFill>
                <a:schemeClr val="bg1"/>
              </a:solidFill>
            </a:endParaRPr>
          </a:p>
        </p:txBody>
      </p:sp>
      <p:sp>
        <p:nvSpPr>
          <p:cNvPr id="6" name="Rectangle 5"/>
          <p:cNvSpPr/>
          <p:nvPr/>
        </p:nvSpPr>
        <p:spPr>
          <a:xfrm>
            <a:off x="266700" y="6118860"/>
            <a:ext cx="8001000" cy="533400"/>
          </a:xfrm>
          <a:prstGeom prst="rect">
            <a:avLst/>
          </a:prstGeom>
          <a:solidFill>
            <a:srgbClr val="3F8D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smtClean="0">
                <a:latin typeface="Arial" pitchFamily="34" charset="0"/>
                <a:cs typeface="Arial" pitchFamily="34" charset="0"/>
              </a:rPr>
              <a:t>   Dan </a:t>
            </a:r>
            <a:r>
              <a:rPr lang="en-US" sz="1000" dirty="0" err="1" smtClean="0">
                <a:latin typeface="Arial" pitchFamily="34" charset="0"/>
                <a:cs typeface="Arial" pitchFamily="34" charset="0"/>
              </a:rPr>
              <a:t>Lobato</a:t>
            </a:r>
            <a:r>
              <a:rPr lang="en-US" sz="1000" dirty="0" smtClean="0">
                <a:latin typeface="Arial" pitchFamily="34" charset="0"/>
                <a:cs typeface="Arial" pitchFamily="34" charset="0"/>
              </a:rPr>
              <a:t> &amp; Seth </a:t>
            </a:r>
            <a:r>
              <a:rPr lang="en-US" sz="1000" dirty="0" err="1" smtClean="0">
                <a:latin typeface="Arial" pitchFamily="34" charset="0"/>
                <a:cs typeface="Arial" pitchFamily="34" charset="0"/>
              </a:rPr>
              <a:t>Sadofsky</a:t>
            </a:r>
            <a:r>
              <a:rPr lang="en-US" sz="1000" dirty="0" smtClean="0">
                <a:latin typeface="Arial" pitchFamily="34" charset="0"/>
                <a:cs typeface="Arial" pitchFamily="34" charset="0"/>
              </a:rPr>
              <a:t> |   Oregon Department of Environmental Quality</a:t>
            </a:r>
            <a:endParaRPr lang="en-US" sz="1200" dirty="0">
              <a:latin typeface="Arial" pitchFamily="34" charset="0"/>
              <a:cs typeface="Arial" pitchFamily="34" charset="0"/>
            </a:endParaRPr>
          </a:p>
        </p:txBody>
      </p:sp>
    </p:spTree>
    <p:extLst>
      <p:ext uri="{BB962C8B-B14F-4D97-AF65-F5344CB8AC3E}">
        <p14:creationId xmlns:p14="http://schemas.microsoft.com/office/powerpoint/2010/main" val="29303424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solidFill>
            <a:srgbClr val="439777"/>
          </a:solidFill>
        </p:spPr>
        <p:txBody>
          <a:bodyPr>
            <a:normAutofit/>
          </a:bodyPr>
          <a:lstStyle/>
          <a:p>
            <a:r>
              <a:rPr lang="en-US" sz="3200" dirty="0" smtClean="0">
                <a:solidFill>
                  <a:schemeClr val="bg1"/>
                </a:solidFill>
              </a:rPr>
              <a:t>Hazardous Waste Background</a:t>
            </a:r>
            <a:endParaRPr lang="en-US" sz="3200" dirty="0">
              <a:solidFill>
                <a:schemeClr val="bg1"/>
              </a:solidFill>
            </a:endParaRPr>
          </a:p>
        </p:txBody>
      </p:sp>
      <p:sp>
        <p:nvSpPr>
          <p:cNvPr id="8" name="Content Placeholder 7"/>
          <p:cNvSpPr>
            <a:spLocks noGrp="1"/>
          </p:cNvSpPr>
          <p:nvPr>
            <p:ph sz="half" idx="1"/>
          </p:nvPr>
        </p:nvSpPr>
        <p:spPr>
          <a:xfrm>
            <a:off x="457200" y="2375356"/>
            <a:ext cx="3200400" cy="3750807"/>
          </a:xfrm>
        </p:spPr>
        <p:txBody>
          <a:bodyPr>
            <a:normAutofit lnSpcReduction="10000"/>
          </a:bodyPr>
          <a:lstStyle/>
          <a:p>
            <a:r>
              <a:rPr lang="en-US" dirty="0" smtClean="0"/>
              <a:t>Regulatory compliance</a:t>
            </a:r>
          </a:p>
          <a:p>
            <a:r>
              <a:rPr lang="en-US" dirty="0" smtClean="0"/>
              <a:t>Pollution reduction</a:t>
            </a:r>
          </a:p>
          <a:p>
            <a:r>
              <a:rPr lang="en-US" dirty="0" smtClean="0"/>
              <a:t>Education and outreach</a:t>
            </a:r>
          </a:p>
          <a:p>
            <a:r>
              <a:rPr lang="en-US" dirty="0" smtClean="0"/>
              <a:t>Results evaluation</a:t>
            </a:r>
          </a:p>
          <a:p>
            <a:endParaRPr lang="en-US" dirty="0"/>
          </a:p>
        </p:txBody>
      </p:sp>
      <p:pic>
        <p:nvPicPr>
          <p:cNvPr id="6" name="Content Placeholder 6"/>
          <p:cNvPicPr>
            <a:picLocks noGrp="1" noChangeAspect="1"/>
          </p:cNvPicPr>
          <p:nvPr>
            <p:ph sz="half" idx="2"/>
          </p:nvPr>
        </p:nvPicPr>
        <p:blipFill rotWithShape="1">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13208" r="13208"/>
          <a:stretch/>
        </p:blipFill>
        <p:spPr>
          <a:xfrm>
            <a:off x="3441032" y="2468563"/>
            <a:ext cx="5245768" cy="3657600"/>
          </a:xfrm>
          <a:prstGeom prst="rect">
            <a:avLst/>
          </a:prstGeom>
          <a:ln>
            <a:noFill/>
          </a:ln>
          <a:effectLst>
            <a:softEdge rad="112500"/>
          </a:effectLst>
        </p:spPr>
      </p:pic>
      <p:sp>
        <p:nvSpPr>
          <p:cNvPr id="3" name="TextBox 2"/>
          <p:cNvSpPr txBox="1"/>
          <p:nvPr/>
        </p:nvSpPr>
        <p:spPr>
          <a:xfrm>
            <a:off x="647700" y="1634887"/>
            <a:ext cx="7696200" cy="52322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2800" b="1" dirty="0" smtClean="0">
                <a:latin typeface="Arial" panose="020B0604020202020204" pitchFamily="34" charset="0"/>
                <a:cs typeface="Arial" panose="020B0604020202020204" pitchFamily="34" charset="0"/>
              </a:rPr>
              <a:t>DEQ strives to maintain balance between:</a:t>
            </a:r>
            <a:endParaRPr lang="en-U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691921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solidFill>
            <a:srgbClr val="439777"/>
          </a:solidFill>
        </p:spPr>
        <p:txBody>
          <a:bodyPr>
            <a:normAutofit/>
          </a:bodyPr>
          <a:lstStyle/>
          <a:p>
            <a:r>
              <a:rPr lang="en-US" sz="3200" dirty="0" smtClean="0">
                <a:solidFill>
                  <a:schemeClr val="bg1"/>
                </a:solidFill>
              </a:rPr>
              <a:t>Hazardous Waste Background</a:t>
            </a:r>
            <a:endParaRPr lang="en-US" sz="3200" dirty="0">
              <a:solidFill>
                <a:schemeClr val="bg1"/>
              </a:solidFill>
            </a:endParaRPr>
          </a:p>
        </p:txBody>
      </p:sp>
      <p:sp>
        <p:nvSpPr>
          <p:cNvPr id="8" name="Content Placeholder 7"/>
          <p:cNvSpPr>
            <a:spLocks noGrp="1"/>
          </p:cNvSpPr>
          <p:nvPr>
            <p:ph sz="half" idx="1"/>
          </p:nvPr>
        </p:nvSpPr>
        <p:spPr>
          <a:xfrm>
            <a:off x="457200" y="1828800"/>
            <a:ext cx="4038600" cy="4297363"/>
          </a:xfrm>
        </p:spPr>
        <p:txBody>
          <a:bodyPr/>
          <a:lstStyle/>
          <a:p>
            <a:pPr marL="0" indent="0">
              <a:buNone/>
            </a:pPr>
            <a:r>
              <a:rPr lang="en-US" dirty="0" smtClean="0"/>
              <a:t>Program Authorization:</a:t>
            </a:r>
          </a:p>
          <a:p>
            <a:pPr marL="0" indent="0">
              <a:buNone/>
            </a:pPr>
            <a:endParaRPr lang="en-US" dirty="0" smtClean="0"/>
          </a:p>
          <a:p>
            <a:pPr lvl="1"/>
            <a:r>
              <a:rPr lang="en-US" dirty="0" smtClean="0"/>
              <a:t>1976 </a:t>
            </a:r>
            <a:r>
              <a:rPr lang="en-US" dirty="0" smtClean="0"/>
              <a:t>Resource Conservation and Recovery Act (RCRA)</a:t>
            </a:r>
          </a:p>
          <a:p>
            <a:pPr marL="457200" lvl="1" indent="0">
              <a:buNone/>
            </a:pPr>
            <a:endParaRPr lang="en-US" dirty="0" smtClean="0"/>
          </a:p>
          <a:p>
            <a:pPr lvl="1"/>
            <a:r>
              <a:rPr lang="en-US" dirty="0" smtClean="0"/>
              <a:t>1986 Oregon Authorization</a:t>
            </a:r>
            <a:endParaRPr lang="en-US" dirty="0"/>
          </a:p>
        </p:txBody>
      </p:sp>
      <p:pic>
        <p:nvPicPr>
          <p:cNvPr id="12" name="Content Placeholder 11"/>
          <p:cNvPicPr>
            <a:picLocks noGrp="1" noChangeAspect="1"/>
          </p:cNvPicPr>
          <p:nvPr>
            <p:ph sz="half" idx="2"/>
          </p:nvPr>
        </p:nvPicPr>
        <p:blipFill rotWithShape="1">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18868" t="5769" r="5660"/>
          <a:stretch/>
        </p:blipFill>
        <p:spPr>
          <a:xfrm>
            <a:off x="4800600" y="2362200"/>
            <a:ext cx="3718161" cy="2514600"/>
          </a:xfrm>
          <a:prstGeom prst="rect">
            <a:avLst/>
          </a:prstGeom>
          <a:ln>
            <a:noFill/>
          </a:ln>
          <a:effectLst>
            <a:softEdge rad="112500"/>
          </a:effectLst>
        </p:spPr>
      </p:pic>
    </p:spTree>
    <p:extLst>
      <p:ext uri="{BB962C8B-B14F-4D97-AF65-F5344CB8AC3E}">
        <p14:creationId xmlns:p14="http://schemas.microsoft.com/office/powerpoint/2010/main" val="4134134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724400" cy="4525963"/>
          </a:xfrm>
        </p:spPr>
        <p:txBody>
          <a:bodyPr>
            <a:normAutofit/>
          </a:bodyPr>
          <a:lstStyle/>
          <a:p>
            <a:pPr marL="0" indent="0">
              <a:buNone/>
            </a:pPr>
            <a:r>
              <a:rPr lang="en-US" b="1" dirty="0" smtClean="0"/>
              <a:t>HW Program includes:</a:t>
            </a:r>
          </a:p>
          <a:p>
            <a:r>
              <a:rPr lang="en-US" dirty="0" smtClean="0"/>
              <a:t>Compliance assurance and monitoring</a:t>
            </a:r>
          </a:p>
          <a:p>
            <a:r>
              <a:rPr lang="en-US" dirty="0" smtClean="0"/>
              <a:t>Corrective action</a:t>
            </a:r>
          </a:p>
          <a:p>
            <a:r>
              <a:rPr lang="en-US" dirty="0" smtClean="0"/>
              <a:t>Enforcement</a:t>
            </a:r>
          </a:p>
          <a:p>
            <a:r>
              <a:rPr lang="en-US" dirty="0" smtClean="0"/>
              <a:t>Facility Permitting</a:t>
            </a:r>
          </a:p>
          <a:p>
            <a:r>
              <a:rPr lang="en-US" dirty="0" smtClean="0"/>
              <a:t>Policy and rule development</a:t>
            </a:r>
          </a:p>
          <a:p>
            <a:r>
              <a:rPr lang="en-US" dirty="0" smtClean="0"/>
              <a:t>Technical assistance</a:t>
            </a:r>
            <a:endParaRPr lang="en-US" dirty="0"/>
          </a:p>
        </p:txBody>
      </p:sp>
      <p:sp>
        <p:nvSpPr>
          <p:cNvPr id="5" name="Title 1"/>
          <p:cNvSpPr>
            <a:spLocks noGrp="1"/>
          </p:cNvSpPr>
          <p:nvPr>
            <p:ph type="title"/>
          </p:nvPr>
        </p:nvSpPr>
        <p:spPr>
          <a:solidFill>
            <a:srgbClr val="439777"/>
          </a:solidFill>
        </p:spPr>
        <p:txBody>
          <a:bodyPr>
            <a:normAutofit/>
          </a:bodyPr>
          <a:lstStyle/>
          <a:p>
            <a:r>
              <a:rPr lang="en-US" sz="3200" dirty="0" smtClean="0">
                <a:solidFill>
                  <a:schemeClr val="bg1"/>
                </a:solidFill>
              </a:rPr>
              <a:t>Hazardous Waste Background</a:t>
            </a:r>
            <a:endParaRPr lang="en-US" sz="3200" dirty="0">
              <a:solidFill>
                <a:schemeClr val="bg1"/>
              </a:solidFill>
            </a:endParaRPr>
          </a:p>
        </p:txBody>
      </p:sp>
      <p:pic>
        <p:nvPicPr>
          <p:cNvPr id="8" name="Content Placeholder 7"/>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045027" y="1600200"/>
            <a:ext cx="3244945" cy="4525963"/>
          </a:xfrm>
        </p:spPr>
      </p:pic>
    </p:spTree>
    <p:extLst>
      <p:ext uri="{BB962C8B-B14F-4D97-AF65-F5344CB8AC3E}">
        <p14:creationId xmlns:p14="http://schemas.microsoft.com/office/powerpoint/2010/main" val="1359343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solidFill>
            <a:srgbClr val="439777"/>
          </a:solidFill>
        </p:spPr>
        <p:txBody>
          <a:bodyPr>
            <a:normAutofit/>
          </a:bodyPr>
          <a:lstStyle/>
          <a:p>
            <a:r>
              <a:rPr lang="en-US" sz="3200" dirty="0" smtClean="0">
                <a:solidFill>
                  <a:schemeClr val="bg1"/>
                </a:solidFill>
              </a:rPr>
              <a:t>Definitions</a:t>
            </a:r>
            <a:endParaRPr lang="en-US" sz="3200" dirty="0">
              <a:solidFill>
                <a:schemeClr val="bg1"/>
              </a:solidFill>
              <a:latin typeface="Arial" pitchFamily="34" charset="0"/>
              <a:cs typeface="Arial" pitchFamily="34" charset="0"/>
            </a:endParaRPr>
          </a:p>
        </p:txBody>
      </p:sp>
      <p:sp>
        <p:nvSpPr>
          <p:cNvPr id="9" name="Content Placeholder 8"/>
          <p:cNvSpPr>
            <a:spLocks noGrp="1"/>
          </p:cNvSpPr>
          <p:nvPr>
            <p:ph sz="half" idx="2"/>
          </p:nvPr>
        </p:nvSpPr>
        <p:spPr>
          <a:xfrm>
            <a:off x="457200" y="1535113"/>
            <a:ext cx="5334000" cy="4591050"/>
          </a:xfrm>
        </p:spPr>
        <p:txBody>
          <a:bodyPr>
            <a:normAutofit fontScale="62500" lnSpcReduction="20000"/>
          </a:bodyPr>
          <a:lstStyle/>
          <a:p>
            <a:pPr marL="0" indent="0">
              <a:buNone/>
            </a:pPr>
            <a:r>
              <a:rPr lang="en-US" sz="3800" b="1" dirty="0"/>
              <a:t>Hazardous Waste:</a:t>
            </a:r>
          </a:p>
          <a:p>
            <a:pPr marL="0" indent="0">
              <a:buNone/>
            </a:pPr>
            <a:endParaRPr lang="en-US" b="1" dirty="0"/>
          </a:p>
          <a:p>
            <a:r>
              <a:rPr lang="en-US" sz="2900" dirty="0"/>
              <a:t>Characteristic Waste - Ignitable, corrosive, reactive, or toxic.</a:t>
            </a:r>
          </a:p>
          <a:p>
            <a:pPr marL="0" indent="0">
              <a:buNone/>
            </a:pPr>
            <a:endParaRPr lang="en-US" dirty="0"/>
          </a:p>
          <a:p>
            <a:r>
              <a:rPr lang="en-US" sz="2900" dirty="0"/>
              <a:t>Listed Waste: Wastes from specific industrial processes which are assumed to be hazardous and must be treated as such.</a:t>
            </a:r>
          </a:p>
          <a:p>
            <a:pPr marL="0" indent="0">
              <a:buNone/>
            </a:pPr>
            <a:endParaRPr lang="en-US" sz="2900" dirty="0"/>
          </a:p>
          <a:p>
            <a:r>
              <a:rPr lang="en-US" sz="2900" dirty="0"/>
              <a:t>F006 Hazardous Waste: Wastewater treatment sludges from electroplating operations.</a:t>
            </a:r>
          </a:p>
          <a:p>
            <a:pPr marL="914400" lvl="2" indent="0">
              <a:buNone/>
            </a:pPr>
            <a:endParaRPr lang="en-US" dirty="0"/>
          </a:p>
          <a:p>
            <a:pPr marL="0" indent="0">
              <a:buNone/>
            </a:pPr>
            <a:r>
              <a:rPr lang="en-US" sz="3200" b="1" dirty="0"/>
              <a:t>Delisting: </a:t>
            </a:r>
          </a:p>
          <a:p>
            <a:pPr marL="0" indent="0">
              <a:buNone/>
            </a:pPr>
            <a:endParaRPr lang="en-US" b="1" dirty="0"/>
          </a:p>
          <a:p>
            <a:r>
              <a:rPr lang="en-US" sz="2900" dirty="0"/>
              <a:t>A generator may file a petition demonstrating that a waste is not hazardous.</a:t>
            </a:r>
          </a:p>
          <a:p>
            <a:endParaRPr lang="en-US" dirty="0"/>
          </a:p>
        </p:txBody>
      </p:sp>
      <p:sp>
        <p:nvSpPr>
          <p:cNvPr id="5" name="Rectangle 4"/>
          <p:cNvSpPr/>
          <p:nvPr/>
        </p:nvSpPr>
        <p:spPr>
          <a:xfrm>
            <a:off x="228600" y="6096002"/>
            <a:ext cx="8153400" cy="533400"/>
          </a:xfrm>
          <a:prstGeom prst="rect">
            <a:avLst/>
          </a:prstGeom>
          <a:solidFill>
            <a:srgbClr val="3F8D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smtClean="0">
                <a:latin typeface="Arial" pitchFamily="34" charset="0"/>
                <a:cs typeface="Arial" pitchFamily="34" charset="0"/>
              </a:rPr>
              <a:t>   Dan </a:t>
            </a:r>
            <a:r>
              <a:rPr lang="en-US" sz="1000" dirty="0" err="1" smtClean="0">
                <a:latin typeface="Arial" pitchFamily="34" charset="0"/>
                <a:cs typeface="Arial" pitchFamily="34" charset="0"/>
              </a:rPr>
              <a:t>Lobato</a:t>
            </a:r>
            <a:r>
              <a:rPr lang="en-US" sz="1000" dirty="0" smtClean="0">
                <a:latin typeface="Arial" pitchFamily="34" charset="0"/>
                <a:cs typeface="Arial" pitchFamily="34" charset="0"/>
              </a:rPr>
              <a:t> &amp; Seth </a:t>
            </a:r>
            <a:r>
              <a:rPr lang="en-US" sz="1000" dirty="0" err="1" smtClean="0">
                <a:latin typeface="Arial" pitchFamily="34" charset="0"/>
                <a:cs typeface="Arial" pitchFamily="34" charset="0"/>
              </a:rPr>
              <a:t>Sadofsky</a:t>
            </a:r>
            <a:r>
              <a:rPr lang="en-US" sz="1000" dirty="0" smtClean="0">
                <a:latin typeface="Arial" pitchFamily="34" charset="0"/>
                <a:cs typeface="Arial" pitchFamily="34" charset="0"/>
              </a:rPr>
              <a:t> |   Oregon Department of Environmental Quality</a:t>
            </a:r>
            <a:endParaRPr lang="en-US" sz="1200" dirty="0">
              <a:latin typeface="Arial" pitchFamily="34" charset="0"/>
              <a:cs typeface="Arial" pitchFamily="34" charset="0"/>
            </a:endParaRPr>
          </a:p>
        </p:txBody>
      </p:sp>
      <p:pic>
        <p:nvPicPr>
          <p:cNvPr id="6" name="Picture 5" descr="Logo Color RegularSM.jpg"/>
          <p:cNvPicPr>
            <a:picLocks noChangeAspect="1"/>
          </p:cNvPicPr>
          <p:nvPr/>
        </p:nvPicPr>
        <p:blipFill>
          <a:blip r:embed="rId3" cstate="print"/>
          <a:stretch>
            <a:fillRect/>
          </a:stretch>
        </p:blipFill>
        <p:spPr>
          <a:xfrm>
            <a:off x="8458200" y="6019800"/>
            <a:ext cx="320040" cy="731520"/>
          </a:xfrm>
          <a:prstGeom prst="rect">
            <a:avLst/>
          </a:prstGeom>
        </p:spPr>
      </p:pic>
      <p:pic>
        <p:nvPicPr>
          <p:cNvPr id="12" name="Picture 7"/>
          <p:cNvPicPr>
            <a:picLocks noGrp="1" noChangeArrowheads="1"/>
          </p:cNvPicPr>
          <p:nvPr>
            <p:ph sz="quarter" idx="4"/>
          </p:nvPr>
        </p:nvPicPr>
        <p:blipFill>
          <a:blip r:embed="rId4">
            <a:extLst>
              <a:ext uri="{28A0092B-C50C-407E-A947-70E740481C1C}">
                <a14:useLocalDpi xmlns:a14="http://schemas.microsoft.com/office/drawing/2010/main" val="0"/>
              </a:ext>
            </a:extLst>
          </a:blip>
          <a:srcRect/>
          <a:stretch>
            <a:fillRect/>
          </a:stretch>
        </p:blipFill>
        <p:spPr bwMode="auto">
          <a:xfrm>
            <a:off x="6305681" y="2667923"/>
            <a:ext cx="2095238" cy="20666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49433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4953000" cy="4525963"/>
          </a:xfrm>
        </p:spPr>
        <p:txBody>
          <a:bodyPr>
            <a:normAutofit fontScale="77500" lnSpcReduction="20000"/>
          </a:bodyPr>
          <a:lstStyle/>
          <a:p>
            <a:r>
              <a:rPr lang="en-US" dirty="0" smtClean="0"/>
              <a:t>50 Federal Register 52629: </a:t>
            </a:r>
            <a:r>
              <a:rPr lang="en-US" sz="2400" dirty="0" smtClean="0"/>
              <a:t>Federal to state program </a:t>
            </a:r>
            <a:r>
              <a:rPr lang="en-US" sz="2400" dirty="0"/>
              <a:t>d</a:t>
            </a:r>
            <a:r>
              <a:rPr lang="en-US" sz="2400" dirty="0" smtClean="0"/>
              <a:t>elegation</a:t>
            </a:r>
          </a:p>
          <a:p>
            <a:pPr marL="0" indent="0">
              <a:buNone/>
            </a:pPr>
            <a:endParaRPr lang="en-US" sz="2600" dirty="0" smtClean="0"/>
          </a:p>
          <a:p>
            <a:r>
              <a:rPr lang="en-US" dirty="0" smtClean="0"/>
              <a:t>40 Code of Federal Regulations sections 260.20 and 260.22: </a:t>
            </a:r>
            <a:r>
              <a:rPr lang="en-US" sz="2400" dirty="0" smtClean="0"/>
              <a:t>Federal hazardous waste rules</a:t>
            </a:r>
          </a:p>
          <a:p>
            <a:pPr marL="0" indent="0">
              <a:buNone/>
            </a:pPr>
            <a:endParaRPr lang="en-US" sz="2600" dirty="0" smtClean="0"/>
          </a:p>
          <a:p>
            <a:r>
              <a:rPr lang="en-US" dirty="0" smtClean="0"/>
              <a:t>Oregon Administrative Rule 340-100-0020, -0022: </a:t>
            </a:r>
            <a:r>
              <a:rPr lang="en-US" sz="2400" dirty="0" smtClean="0"/>
              <a:t>State hazardous waste rules including delisting</a:t>
            </a:r>
          </a:p>
          <a:p>
            <a:pPr marL="0" indent="0">
              <a:buNone/>
            </a:pPr>
            <a:endParaRPr lang="en-US" sz="2600" dirty="0" smtClean="0"/>
          </a:p>
          <a:p>
            <a:r>
              <a:rPr lang="en-US" dirty="0" smtClean="0"/>
              <a:t>Oregon Revised Statute 466.075(3): </a:t>
            </a:r>
            <a:r>
              <a:rPr lang="en-US" sz="2400" dirty="0" smtClean="0"/>
              <a:t>Exceptions to listing</a:t>
            </a:r>
          </a:p>
        </p:txBody>
      </p:sp>
      <p:sp>
        <p:nvSpPr>
          <p:cNvPr id="4" name="Title 1"/>
          <p:cNvSpPr>
            <a:spLocks noGrp="1"/>
          </p:cNvSpPr>
          <p:nvPr>
            <p:ph type="title"/>
          </p:nvPr>
        </p:nvSpPr>
        <p:spPr>
          <a:solidFill>
            <a:srgbClr val="439777"/>
          </a:solidFill>
        </p:spPr>
        <p:txBody>
          <a:bodyPr>
            <a:normAutofit/>
          </a:bodyPr>
          <a:lstStyle/>
          <a:p>
            <a:r>
              <a:rPr lang="en-US" sz="3200" dirty="0" smtClean="0">
                <a:solidFill>
                  <a:schemeClr val="bg1"/>
                </a:solidFill>
              </a:rPr>
              <a:t>Statutes and Rules</a:t>
            </a:r>
            <a:endParaRPr lang="en-US" sz="3200" dirty="0">
              <a:solidFill>
                <a:schemeClr val="bg1"/>
              </a:solidFill>
              <a:latin typeface="Arial" pitchFamily="34" charset="0"/>
              <a:cs typeface="Arial" pitchFamily="34" charset="0"/>
            </a:endParaRPr>
          </a:p>
        </p:txBody>
      </p:sp>
      <p:sp>
        <p:nvSpPr>
          <p:cNvPr id="5" name="Rectangle 4"/>
          <p:cNvSpPr/>
          <p:nvPr/>
        </p:nvSpPr>
        <p:spPr>
          <a:xfrm>
            <a:off x="152400" y="6126163"/>
            <a:ext cx="8153400" cy="533400"/>
          </a:xfrm>
          <a:prstGeom prst="rect">
            <a:avLst/>
          </a:prstGeom>
          <a:solidFill>
            <a:srgbClr val="3F8D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smtClean="0">
                <a:latin typeface="Arial" pitchFamily="34" charset="0"/>
                <a:cs typeface="Arial" pitchFamily="34" charset="0"/>
              </a:rPr>
              <a:t>   Dan </a:t>
            </a:r>
            <a:r>
              <a:rPr lang="en-US" sz="1000" dirty="0" err="1" smtClean="0">
                <a:latin typeface="Arial" pitchFamily="34" charset="0"/>
                <a:cs typeface="Arial" pitchFamily="34" charset="0"/>
              </a:rPr>
              <a:t>Lobato</a:t>
            </a:r>
            <a:r>
              <a:rPr lang="en-US" sz="1000" dirty="0" smtClean="0">
                <a:latin typeface="Arial" pitchFamily="34" charset="0"/>
                <a:cs typeface="Arial" pitchFamily="34" charset="0"/>
              </a:rPr>
              <a:t> &amp; Seth </a:t>
            </a:r>
            <a:r>
              <a:rPr lang="en-US" sz="1000" dirty="0" err="1" smtClean="0">
                <a:latin typeface="Arial" pitchFamily="34" charset="0"/>
                <a:cs typeface="Arial" pitchFamily="34" charset="0"/>
              </a:rPr>
              <a:t>Sadofsky</a:t>
            </a:r>
            <a:r>
              <a:rPr lang="en-US" sz="1000" dirty="0" smtClean="0">
                <a:latin typeface="Arial" pitchFamily="34" charset="0"/>
                <a:cs typeface="Arial" pitchFamily="34" charset="0"/>
              </a:rPr>
              <a:t> |   Oregon Department of Environmental Quality</a:t>
            </a:r>
            <a:endParaRPr lang="en-US" sz="1200" dirty="0">
              <a:latin typeface="Arial" pitchFamily="34" charset="0"/>
              <a:cs typeface="Arial" pitchFamily="34" charset="0"/>
            </a:endParaRPr>
          </a:p>
        </p:txBody>
      </p:sp>
      <p:pic>
        <p:nvPicPr>
          <p:cNvPr id="6" name="Picture 5" descr="Logo Color RegularSM.jpg"/>
          <p:cNvPicPr>
            <a:picLocks noChangeAspect="1"/>
          </p:cNvPicPr>
          <p:nvPr/>
        </p:nvPicPr>
        <p:blipFill>
          <a:blip r:embed="rId4" cstate="print"/>
          <a:stretch>
            <a:fillRect/>
          </a:stretch>
        </p:blipFill>
        <p:spPr>
          <a:xfrm>
            <a:off x="8458200" y="6019800"/>
            <a:ext cx="320040" cy="731520"/>
          </a:xfrm>
          <a:prstGeom prst="rect">
            <a:avLst/>
          </a:prstGeom>
        </p:spPr>
      </p:pic>
      <p:graphicFrame>
        <p:nvGraphicFramePr>
          <p:cNvPr id="7" name="Object 4"/>
          <p:cNvGraphicFramePr>
            <a:graphicFrameLocks/>
          </p:cNvGraphicFramePr>
          <p:nvPr>
            <p:extLst/>
          </p:nvPr>
        </p:nvGraphicFramePr>
        <p:xfrm>
          <a:off x="5418674" y="2743200"/>
          <a:ext cx="2973388" cy="1704975"/>
        </p:xfrm>
        <a:graphic>
          <a:graphicData uri="http://schemas.openxmlformats.org/presentationml/2006/ole">
            <mc:AlternateContent xmlns:mc="http://schemas.openxmlformats.org/markup-compatibility/2006">
              <mc:Choice xmlns:v="urn:schemas-microsoft-com:vml" Requires="v">
                <p:oleObj spid="_x0000_s1069" name="Clip" r:id="rId5" imgW="4441680" imgH="2550960" progId="MS_ClipArt_Gallery.2">
                  <p:embed/>
                </p:oleObj>
              </mc:Choice>
              <mc:Fallback>
                <p:oleObj name="Clip" r:id="rId5" imgW="4441680" imgH="2550960" progId="MS_ClipArt_Gallery.2">
                  <p:embed/>
                  <p:pic>
                    <p:nvPicPr>
                      <p:cNvPr id="7" name="Object 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18674" y="2743200"/>
                        <a:ext cx="2973388" cy="170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1213641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solidFill>
            <a:srgbClr val="439777"/>
          </a:solidFill>
        </p:spPr>
        <p:txBody>
          <a:bodyPr>
            <a:normAutofit/>
          </a:bodyPr>
          <a:lstStyle/>
          <a:p>
            <a:r>
              <a:rPr lang="en-US" sz="3200" dirty="0" smtClean="0">
                <a:solidFill>
                  <a:schemeClr val="bg1"/>
                </a:solidFill>
              </a:rPr>
              <a:t>Selmet F006 Delisting Background </a:t>
            </a:r>
            <a:endParaRPr lang="en-US" sz="3200" dirty="0">
              <a:solidFill>
                <a:schemeClr val="bg1"/>
              </a:solidFill>
              <a:latin typeface="Arial" pitchFamily="34" charset="0"/>
              <a:cs typeface="Arial" pitchFamily="34" charset="0"/>
            </a:endParaRPr>
          </a:p>
        </p:txBody>
      </p:sp>
      <p:pic>
        <p:nvPicPr>
          <p:cNvPr id="5" name="Picture 4" descr="Logo Color RegularSM.jpg"/>
          <p:cNvPicPr>
            <a:picLocks noChangeAspect="1"/>
          </p:cNvPicPr>
          <p:nvPr/>
        </p:nvPicPr>
        <p:blipFill>
          <a:blip r:embed="rId3" cstate="print"/>
          <a:stretch>
            <a:fillRect/>
          </a:stretch>
        </p:blipFill>
        <p:spPr>
          <a:xfrm>
            <a:off x="8662987" y="6121400"/>
            <a:ext cx="320040" cy="731520"/>
          </a:xfrm>
          <a:prstGeom prst="rect">
            <a:avLst/>
          </a:prstGeom>
        </p:spPr>
      </p:pic>
      <p:sp>
        <p:nvSpPr>
          <p:cNvPr id="6" name="Rectangle 5"/>
          <p:cNvSpPr/>
          <p:nvPr/>
        </p:nvSpPr>
        <p:spPr>
          <a:xfrm>
            <a:off x="228600" y="6220460"/>
            <a:ext cx="8153400" cy="533400"/>
          </a:xfrm>
          <a:prstGeom prst="rect">
            <a:avLst/>
          </a:prstGeom>
          <a:solidFill>
            <a:srgbClr val="3F8D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smtClean="0">
                <a:latin typeface="Arial" pitchFamily="34" charset="0"/>
                <a:cs typeface="Arial" pitchFamily="34" charset="0"/>
              </a:rPr>
              <a:t>   Dan </a:t>
            </a:r>
            <a:r>
              <a:rPr lang="en-US" sz="1000" dirty="0" err="1" smtClean="0">
                <a:latin typeface="Arial" pitchFamily="34" charset="0"/>
                <a:cs typeface="Arial" pitchFamily="34" charset="0"/>
              </a:rPr>
              <a:t>Lobato</a:t>
            </a:r>
            <a:r>
              <a:rPr lang="en-US" sz="1000" dirty="0" smtClean="0">
                <a:latin typeface="Arial" pitchFamily="34" charset="0"/>
                <a:cs typeface="Arial" pitchFamily="34" charset="0"/>
              </a:rPr>
              <a:t> &amp; Seth </a:t>
            </a:r>
            <a:r>
              <a:rPr lang="en-US" sz="1000" dirty="0" err="1" smtClean="0">
                <a:latin typeface="Arial" pitchFamily="34" charset="0"/>
                <a:cs typeface="Arial" pitchFamily="34" charset="0"/>
              </a:rPr>
              <a:t>Sadofsky</a:t>
            </a:r>
            <a:r>
              <a:rPr lang="en-US" sz="1000" dirty="0" smtClean="0">
                <a:latin typeface="Arial" pitchFamily="34" charset="0"/>
                <a:cs typeface="Arial" pitchFamily="34" charset="0"/>
              </a:rPr>
              <a:t> |   Oregon Department of Environmental Quality</a:t>
            </a:r>
            <a:endParaRPr lang="en-US" sz="1200" dirty="0">
              <a:latin typeface="Arial" pitchFamily="34" charset="0"/>
              <a:cs typeface="Arial" pitchFamily="34" charset="0"/>
            </a:endParaRPr>
          </a:p>
        </p:txBody>
      </p:sp>
      <p:pic>
        <p:nvPicPr>
          <p:cNvPr id="3" name="Content Placeholder 2"/>
          <p:cNvPicPr>
            <a:picLocks noGrp="1" noChangeAspect="1"/>
          </p:cNvPicPr>
          <p:nvPr>
            <p:ph idx="1"/>
          </p:nvPr>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tretch>
            <a:fillRect/>
          </a:stretch>
        </p:blipFill>
        <p:spPr>
          <a:xfrm>
            <a:off x="1175405" y="1600200"/>
            <a:ext cx="6793190" cy="4525963"/>
          </a:xfrm>
          <a:prstGeom prst="rect">
            <a:avLst/>
          </a:prstGeom>
          <a:ln>
            <a:noFill/>
          </a:ln>
          <a:effectLst>
            <a:softEdge rad="112500"/>
          </a:effectLst>
        </p:spPr>
      </p:pic>
      <p:sp>
        <p:nvSpPr>
          <p:cNvPr id="7" name="TextBox 6"/>
          <p:cNvSpPr txBox="1"/>
          <p:nvPr/>
        </p:nvSpPr>
        <p:spPr>
          <a:xfrm>
            <a:off x="1295400" y="5659621"/>
            <a:ext cx="6019800" cy="430887"/>
          </a:xfrm>
          <a:prstGeom prst="rect">
            <a:avLst/>
          </a:prstGeom>
          <a:noFill/>
        </p:spPr>
        <p:txBody>
          <a:bodyPr wrap="square" rtlCol="0">
            <a:spAutoFit/>
          </a:bodyPr>
          <a:lstStyle/>
          <a:p>
            <a:r>
              <a:rPr lang="en-US" sz="1100" dirty="0" smtClean="0">
                <a:solidFill>
                  <a:schemeClr val="bg1"/>
                </a:solidFill>
              </a:rPr>
              <a:t>Photo Credit: Selmet, </a:t>
            </a:r>
            <a:r>
              <a:rPr lang="en-US" sz="1100" dirty="0" err="1" smtClean="0">
                <a:solidFill>
                  <a:schemeClr val="bg1"/>
                </a:solidFill>
              </a:rPr>
              <a:t>Inc</a:t>
            </a:r>
            <a:r>
              <a:rPr lang="en-US" sz="1100" dirty="0">
                <a:solidFill>
                  <a:schemeClr val="bg1"/>
                </a:solidFill>
              </a:rPr>
              <a:t> via https://www.satellitetoday.com/business/2018/07/05/cpp-acquires-selmet-to-expand-titanium-casting-capabilities/</a:t>
            </a:r>
          </a:p>
        </p:txBody>
      </p:sp>
    </p:spTree>
    <p:extLst>
      <p:ext uri="{BB962C8B-B14F-4D97-AF65-F5344CB8AC3E}">
        <p14:creationId xmlns:p14="http://schemas.microsoft.com/office/powerpoint/2010/main" val="35383081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val="3988362462"/>
              </p:ext>
            </p:extLst>
          </p:nvPr>
        </p:nvGraphicFramePr>
        <p:xfrm>
          <a:off x="228600" y="457200"/>
          <a:ext cx="8915400" cy="61261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1"/>
          <p:cNvSpPr>
            <a:spLocks noGrp="1"/>
          </p:cNvSpPr>
          <p:nvPr>
            <p:ph type="title"/>
          </p:nvPr>
        </p:nvSpPr>
        <p:spPr>
          <a:solidFill>
            <a:srgbClr val="439777"/>
          </a:solidFill>
        </p:spPr>
        <p:txBody>
          <a:bodyPr>
            <a:normAutofit/>
          </a:bodyPr>
          <a:lstStyle/>
          <a:p>
            <a:r>
              <a:rPr lang="en-US" sz="3200" dirty="0" smtClean="0">
                <a:solidFill>
                  <a:schemeClr val="bg1"/>
                </a:solidFill>
              </a:rPr>
              <a:t>Delisting Timeline</a:t>
            </a:r>
            <a:endParaRPr lang="en-US" sz="3200" dirty="0">
              <a:solidFill>
                <a:schemeClr val="bg1"/>
              </a:solidFill>
              <a:latin typeface="Arial" pitchFamily="34" charset="0"/>
              <a:cs typeface="Arial" pitchFamily="34" charset="0"/>
            </a:endParaRPr>
          </a:p>
        </p:txBody>
      </p:sp>
      <p:sp>
        <p:nvSpPr>
          <p:cNvPr id="5" name="Rectangle 4"/>
          <p:cNvSpPr/>
          <p:nvPr/>
        </p:nvSpPr>
        <p:spPr>
          <a:xfrm>
            <a:off x="228600" y="6049964"/>
            <a:ext cx="8153400" cy="533400"/>
          </a:xfrm>
          <a:prstGeom prst="rect">
            <a:avLst/>
          </a:prstGeom>
          <a:solidFill>
            <a:srgbClr val="3F8D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smtClean="0">
                <a:latin typeface="Arial" pitchFamily="34" charset="0"/>
                <a:cs typeface="Arial" pitchFamily="34" charset="0"/>
              </a:rPr>
              <a:t>   Dan </a:t>
            </a:r>
            <a:r>
              <a:rPr lang="en-US" sz="1000" dirty="0" err="1" smtClean="0">
                <a:latin typeface="Arial" pitchFamily="34" charset="0"/>
                <a:cs typeface="Arial" pitchFamily="34" charset="0"/>
              </a:rPr>
              <a:t>Lobato</a:t>
            </a:r>
            <a:r>
              <a:rPr lang="en-US" sz="1000" dirty="0" smtClean="0">
                <a:latin typeface="Arial" pitchFamily="34" charset="0"/>
                <a:cs typeface="Arial" pitchFamily="34" charset="0"/>
              </a:rPr>
              <a:t> &amp; Seth </a:t>
            </a:r>
            <a:r>
              <a:rPr lang="en-US" sz="1000" dirty="0" err="1" smtClean="0">
                <a:latin typeface="Arial" pitchFamily="34" charset="0"/>
                <a:cs typeface="Arial" pitchFamily="34" charset="0"/>
              </a:rPr>
              <a:t>Sadofsky</a:t>
            </a:r>
            <a:r>
              <a:rPr lang="en-US" sz="1000" dirty="0" smtClean="0">
                <a:latin typeface="Arial" pitchFamily="34" charset="0"/>
                <a:cs typeface="Arial" pitchFamily="34" charset="0"/>
              </a:rPr>
              <a:t> |   Oregon Department of Environmental Quality</a:t>
            </a:r>
            <a:endParaRPr lang="en-US" sz="1200" dirty="0">
              <a:latin typeface="Arial" pitchFamily="34" charset="0"/>
              <a:cs typeface="Arial" pitchFamily="34" charset="0"/>
            </a:endParaRPr>
          </a:p>
        </p:txBody>
      </p:sp>
      <p:pic>
        <p:nvPicPr>
          <p:cNvPr id="6" name="Picture 5" descr="Logo Color RegularSM.jpg"/>
          <p:cNvPicPr>
            <a:picLocks noChangeAspect="1"/>
          </p:cNvPicPr>
          <p:nvPr/>
        </p:nvPicPr>
        <p:blipFill>
          <a:blip r:embed="rId8" cstate="print"/>
          <a:stretch>
            <a:fillRect/>
          </a:stretch>
        </p:blipFill>
        <p:spPr>
          <a:xfrm>
            <a:off x="8526780" y="5950904"/>
            <a:ext cx="320040" cy="731520"/>
          </a:xfrm>
          <a:prstGeom prst="rect">
            <a:avLst/>
          </a:prstGeom>
        </p:spPr>
      </p:pic>
    </p:spTree>
    <p:extLst>
      <p:ext uri="{BB962C8B-B14F-4D97-AF65-F5344CB8AC3E}">
        <p14:creationId xmlns:p14="http://schemas.microsoft.com/office/powerpoint/2010/main" val="19900668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solidFill>
            <a:srgbClr val="439777"/>
          </a:solidFill>
        </p:spPr>
        <p:txBody>
          <a:bodyPr>
            <a:normAutofit/>
          </a:bodyPr>
          <a:lstStyle/>
          <a:p>
            <a:r>
              <a:rPr lang="en-US" sz="3200" dirty="0" smtClean="0">
                <a:solidFill>
                  <a:schemeClr val="bg1"/>
                </a:solidFill>
              </a:rPr>
              <a:t>Waste Sampling and </a:t>
            </a:r>
            <a:r>
              <a:rPr lang="en-US" sz="3200" dirty="0" smtClean="0">
                <a:solidFill>
                  <a:schemeClr val="bg1"/>
                </a:solidFill>
              </a:rPr>
              <a:t>Analysis – Current Process</a:t>
            </a:r>
            <a:endParaRPr lang="en-US" sz="3200" dirty="0">
              <a:solidFill>
                <a:schemeClr val="bg1"/>
              </a:solidFill>
              <a:latin typeface="Arial" pitchFamily="34" charset="0"/>
              <a:cs typeface="Arial" pitchFamily="34" charset="0"/>
            </a:endParaRPr>
          </a:p>
        </p:txBody>
      </p:sp>
      <p:sp>
        <p:nvSpPr>
          <p:cNvPr id="3" name="Content Placeholder 2"/>
          <p:cNvSpPr>
            <a:spLocks noGrp="1"/>
          </p:cNvSpPr>
          <p:nvPr>
            <p:ph sz="half" idx="1"/>
          </p:nvPr>
        </p:nvSpPr>
        <p:spPr/>
        <p:txBody>
          <a:bodyPr>
            <a:normAutofit/>
          </a:bodyPr>
          <a:lstStyle/>
          <a:p>
            <a:pPr marL="0" indent="0">
              <a:buNone/>
            </a:pPr>
            <a:endParaRPr lang="en-US" dirty="0" smtClean="0"/>
          </a:p>
          <a:p>
            <a:pPr marL="0" indent="0">
              <a:buNone/>
            </a:pPr>
            <a:endParaRPr lang="en-US" dirty="0"/>
          </a:p>
          <a:p>
            <a:pPr marL="0" indent="0">
              <a:buNone/>
            </a:pPr>
            <a:r>
              <a:rPr lang="en-US" dirty="0" smtClean="0"/>
              <a:t>Current </a:t>
            </a:r>
            <a:r>
              <a:rPr lang="en-US" dirty="0" smtClean="0"/>
              <a:t>process</a:t>
            </a:r>
          </a:p>
          <a:p>
            <a:pPr lvl="1"/>
            <a:r>
              <a:rPr lang="en-US" dirty="0" smtClean="0"/>
              <a:t>Collected </a:t>
            </a:r>
            <a:r>
              <a:rPr lang="en-US" dirty="0" smtClean="0"/>
              <a:t>four representative samples 2 weeks apart</a:t>
            </a:r>
            <a:r>
              <a:rPr lang="en-US" dirty="0" smtClean="0"/>
              <a:t>.</a:t>
            </a:r>
            <a:endParaRPr lang="en-US" dirty="0" smtClean="0"/>
          </a:p>
        </p:txBody>
      </p:sp>
      <p:sp>
        <p:nvSpPr>
          <p:cNvPr id="5" name="Rectangle 4"/>
          <p:cNvSpPr/>
          <p:nvPr/>
        </p:nvSpPr>
        <p:spPr>
          <a:xfrm>
            <a:off x="175260" y="6130925"/>
            <a:ext cx="8153400" cy="533400"/>
          </a:xfrm>
          <a:prstGeom prst="rect">
            <a:avLst/>
          </a:prstGeom>
          <a:solidFill>
            <a:srgbClr val="3F8D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smtClean="0">
                <a:latin typeface="Arial" pitchFamily="34" charset="0"/>
                <a:cs typeface="Arial" pitchFamily="34" charset="0"/>
              </a:rPr>
              <a:t>   Dan </a:t>
            </a:r>
            <a:r>
              <a:rPr lang="en-US" sz="1000" dirty="0" err="1" smtClean="0">
                <a:latin typeface="Arial" pitchFamily="34" charset="0"/>
                <a:cs typeface="Arial" pitchFamily="34" charset="0"/>
              </a:rPr>
              <a:t>Lobato</a:t>
            </a:r>
            <a:r>
              <a:rPr lang="en-US" sz="1000" dirty="0" smtClean="0">
                <a:latin typeface="Arial" pitchFamily="34" charset="0"/>
                <a:cs typeface="Arial" pitchFamily="34" charset="0"/>
              </a:rPr>
              <a:t> &amp; Seth </a:t>
            </a:r>
            <a:r>
              <a:rPr lang="en-US" sz="1000" dirty="0" err="1" smtClean="0">
                <a:latin typeface="Arial" pitchFamily="34" charset="0"/>
                <a:cs typeface="Arial" pitchFamily="34" charset="0"/>
              </a:rPr>
              <a:t>Sadofsky</a:t>
            </a:r>
            <a:r>
              <a:rPr lang="en-US" sz="1000" dirty="0" smtClean="0">
                <a:latin typeface="Arial" pitchFamily="34" charset="0"/>
                <a:cs typeface="Arial" pitchFamily="34" charset="0"/>
              </a:rPr>
              <a:t> |   Oregon Department of Environmental Quality</a:t>
            </a:r>
            <a:endParaRPr lang="en-US" sz="1200" dirty="0">
              <a:latin typeface="Arial" pitchFamily="34" charset="0"/>
              <a:cs typeface="Arial" pitchFamily="34" charset="0"/>
            </a:endParaRPr>
          </a:p>
        </p:txBody>
      </p:sp>
      <p:pic>
        <p:nvPicPr>
          <p:cNvPr id="6" name="Picture 5" descr="Logo Color RegularSM.jpg"/>
          <p:cNvPicPr>
            <a:picLocks noChangeAspect="1"/>
          </p:cNvPicPr>
          <p:nvPr/>
        </p:nvPicPr>
        <p:blipFill>
          <a:blip r:embed="rId3" cstate="print"/>
          <a:stretch>
            <a:fillRect/>
          </a:stretch>
        </p:blipFill>
        <p:spPr>
          <a:xfrm>
            <a:off x="8458200" y="6019800"/>
            <a:ext cx="320040" cy="731520"/>
          </a:xfrm>
          <a:prstGeom prst="rect">
            <a:avLst/>
          </a:prstGeom>
        </p:spPr>
      </p:pic>
      <p:pic>
        <p:nvPicPr>
          <p:cNvPr id="2" name="Picture 1"/>
          <p:cNvPicPr>
            <a:picLocks noChangeAspect="1"/>
          </p:cNvPicPr>
          <p:nvPr/>
        </p:nvPicPr>
        <p:blipFill rotWithShape="1">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35833" t="30769" r="28334" b="15385"/>
          <a:stretch/>
        </p:blipFill>
        <p:spPr>
          <a:xfrm>
            <a:off x="5029200" y="2415588"/>
            <a:ext cx="3276600" cy="2667000"/>
          </a:xfrm>
          <a:prstGeom prst="rect">
            <a:avLst/>
          </a:prstGeom>
          <a:ln>
            <a:noFill/>
          </a:ln>
          <a:effectLst>
            <a:softEdge rad="112500"/>
          </a:effectLst>
        </p:spPr>
      </p:pic>
      <p:sp>
        <p:nvSpPr>
          <p:cNvPr id="9" name="TextBox 8"/>
          <p:cNvSpPr txBox="1"/>
          <p:nvPr/>
        </p:nvSpPr>
        <p:spPr>
          <a:xfrm>
            <a:off x="5018903" y="4770579"/>
            <a:ext cx="2067697" cy="276999"/>
          </a:xfrm>
          <a:prstGeom prst="rect">
            <a:avLst/>
          </a:prstGeom>
          <a:noFill/>
        </p:spPr>
        <p:txBody>
          <a:bodyPr wrap="square" rtlCol="0">
            <a:spAutoFit/>
          </a:bodyPr>
          <a:lstStyle/>
          <a:p>
            <a:r>
              <a:rPr lang="en-US" sz="1200" dirty="0" smtClean="0">
                <a:solidFill>
                  <a:schemeClr val="bg1"/>
                </a:solidFill>
              </a:rPr>
              <a:t>Photo Credit: Google Earth</a:t>
            </a:r>
            <a:endParaRPr lang="en-US" sz="1200" dirty="0">
              <a:solidFill>
                <a:schemeClr val="bg1"/>
              </a:solidFill>
            </a:endParaRPr>
          </a:p>
        </p:txBody>
      </p:sp>
    </p:spTree>
    <p:extLst>
      <p:ext uri="{BB962C8B-B14F-4D97-AF65-F5344CB8AC3E}">
        <p14:creationId xmlns:p14="http://schemas.microsoft.com/office/powerpoint/2010/main" val="24514319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solidFill>
            <a:srgbClr val="439777"/>
          </a:solidFill>
        </p:spPr>
        <p:txBody>
          <a:bodyPr>
            <a:normAutofit/>
          </a:bodyPr>
          <a:lstStyle/>
          <a:p>
            <a:r>
              <a:rPr lang="en-US" sz="3200" dirty="0" smtClean="0">
                <a:solidFill>
                  <a:schemeClr val="bg1"/>
                </a:solidFill>
              </a:rPr>
              <a:t>Waste Sampling and Analysis – Current Process</a:t>
            </a:r>
            <a:endParaRPr lang="en-US" sz="3200" dirty="0">
              <a:solidFill>
                <a:schemeClr val="bg1"/>
              </a:solidFill>
              <a:latin typeface="Arial" pitchFamily="34" charset="0"/>
              <a:cs typeface="Arial" pitchFamily="34" charset="0"/>
            </a:endParaRPr>
          </a:p>
        </p:txBody>
      </p:sp>
      <p:sp>
        <p:nvSpPr>
          <p:cNvPr id="5" name="Rectangle 4"/>
          <p:cNvSpPr/>
          <p:nvPr/>
        </p:nvSpPr>
        <p:spPr>
          <a:xfrm>
            <a:off x="175260" y="6130925"/>
            <a:ext cx="8153400" cy="533400"/>
          </a:xfrm>
          <a:prstGeom prst="rect">
            <a:avLst/>
          </a:prstGeom>
          <a:solidFill>
            <a:srgbClr val="3F8D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smtClean="0">
                <a:latin typeface="Arial" pitchFamily="34" charset="0"/>
                <a:cs typeface="Arial" pitchFamily="34" charset="0"/>
              </a:rPr>
              <a:t>   Dan </a:t>
            </a:r>
            <a:r>
              <a:rPr lang="en-US" sz="1000" dirty="0" err="1" smtClean="0">
                <a:latin typeface="Arial" pitchFamily="34" charset="0"/>
                <a:cs typeface="Arial" pitchFamily="34" charset="0"/>
              </a:rPr>
              <a:t>Lobato</a:t>
            </a:r>
            <a:r>
              <a:rPr lang="en-US" sz="1000" dirty="0" smtClean="0">
                <a:latin typeface="Arial" pitchFamily="34" charset="0"/>
                <a:cs typeface="Arial" pitchFamily="34" charset="0"/>
              </a:rPr>
              <a:t> &amp; Seth </a:t>
            </a:r>
            <a:r>
              <a:rPr lang="en-US" sz="1000" dirty="0" err="1" smtClean="0">
                <a:latin typeface="Arial" pitchFamily="34" charset="0"/>
                <a:cs typeface="Arial" pitchFamily="34" charset="0"/>
              </a:rPr>
              <a:t>Sadofsky</a:t>
            </a:r>
            <a:r>
              <a:rPr lang="en-US" sz="1000" dirty="0" smtClean="0">
                <a:latin typeface="Arial" pitchFamily="34" charset="0"/>
                <a:cs typeface="Arial" pitchFamily="34" charset="0"/>
              </a:rPr>
              <a:t> |   Oregon Department of Environmental Quality</a:t>
            </a:r>
            <a:endParaRPr lang="en-US" sz="1200" dirty="0">
              <a:latin typeface="Arial" pitchFamily="34" charset="0"/>
              <a:cs typeface="Arial" pitchFamily="34" charset="0"/>
            </a:endParaRPr>
          </a:p>
        </p:txBody>
      </p:sp>
      <p:pic>
        <p:nvPicPr>
          <p:cNvPr id="6" name="Picture 5" descr="Logo Color RegularSM.jpg"/>
          <p:cNvPicPr>
            <a:picLocks noChangeAspect="1"/>
          </p:cNvPicPr>
          <p:nvPr/>
        </p:nvPicPr>
        <p:blipFill>
          <a:blip r:embed="rId3" cstate="print"/>
          <a:stretch>
            <a:fillRect/>
          </a:stretch>
        </p:blipFill>
        <p:spPr>
          <a:xfrm>
            <a:off x="8458200" y="6019800"/>
            <a:ext cx="320040" cy="731520"/>
          </a:xfrm>
          <a:prstGeom prst="rect">
            <a:avLst/>
          </a:prstGeom>
        </p:spPr>
      </p:pic>
      <p:graphicFrame>
        <p:nvGraphicFramePr>
          <p:cNvPr id="2" name="Table 1"/>
          <p:cNvGraphicFramePr>
            <a:graphicFrameLocks noGrp="1"/>
          </p:cNvGraphicFramePr>
          <p:nvPr>
            <p:extLst>
              <p:ext uri="{D42A27DB-BD31-4B8C-83A1-F6EECF244321}">
                <p14:modId xmlns:p14="http://schemas.microsoft.com/office/powerpoint/2010/main" val="4252727575"/>
              </p:ext>
            </p:extLst>
          </p:nvPr>
        </p:nvGraphicFramePr>
        <p:xfrm>
          <a:off x="457200" y="1651000"/>
          <a:ext cx="8001000" cy="4140201"/>
        </p:xfrm>
        <a:graphic>
          <a:graphicData uri="http://schemas.openxmlformats.org/drawingml/2006/table">
            <a:tbl>
              <a:tblPr firstRow="1" bandRow="1">
                <a:tableStyleId>{5C22544A-7EE6-4342-B048-85BDC9FD1C3A}</a:tableStyleId>
              </a:tblPr>
              <a:tblGrid>
                <a:gridCol w="4000500">
                  <a:extLst>
                    <a:ext uri="{9D8B030D-6E8A-4147-A177-3AD203B41FA5}">
                      <a16:colId xmlns:a16="http://schemas.microsoft.com/office/drawing/2014/main" val="1020737021"/>
                    </a:ext>
                  </a:extLst>
                </a:gridCol>
                <a:gridCol w="4000500">
                  <a:extLst>
                    <a:ext uri="{9D8B030D-6E8A-4147-A177-3AD203B41FA5}">
                      <a16:colId xmlns:a16="http://schemas.microsoft.com/office/drawing/2014/main" val="100057814"/>
                    </a:ext>
                  </a:extLst>
                </a:gridCol>
              </a:tblGrid>
              <a:tr h="408909">
                <a:tc gridSpan="2">
                  <a:txBody>
                    <a:bodyPr/>
                    <a:lstStyle/>
                    <a:p>
                      <a:pPr algn="ctr"/>
                      <a:r>
                        <a:rPr lang="en-US" dirty="0" smtClean="0"/>
                        <a:t>Current</a:t>
                      </a:r>
                      <a:r>
                        <a:rPr lang="en-US" baseline="0" dirty="0" smtClean="0"/>
                        <a:t> Waste Sampled for Analytes:</a:t>
                      </a:r>
                      <a:endParaRPr lang="en-US" dirty="0"/>
                    </a:p>
                  </a:txBody>
                  <a:tcPr/>
                </a:tc>
                <a:tc hMerge="1">
                  <a:txBody>
                    <a:bodyPr/>
                    <a:lstStyle/>
                    <a:p>
                      <a:endParaRPr lang="en-US" dirty="0"/>
                    </a:p>
                  </a:txBody>
                  <a:tcPr/>
                </a:tc>
                <a:extLst>
                  <a:ext uri="{0D108BD9-81ED-4DB2-BD59-A6C34878D82A}">
                    <a16:rowId xmlns:a16="http://schemas.microsoft.com/office/drawing/2014/main" val="4104698632"/>
                  </a:ext>
                </a:extLst>
              </a:tr>
              <a:tr h="414588">
                <a:tc gridSpan="2">
                  <a:txBody>
                    <a:bodyPr/>
                    <a:lstStyle/>
                    <a:p>
                      <a:r>
                        <a:rPr lang="en-US" b="1" dirty="0" smtClean="0"/>
                        <a:t>F006 Constituents</a:t>
                      </a:r>
                      <a:endParaRPr lang="en-US" b="1" dirty="0"/>
                    </a:p>
                  </a:txBody>
                  <a:tcPr/>
                </a:tc>
                <a:tc hMerge="1">
                  <a:txBody>
                    <a:bodyPr/>
                    <a:lstStyle/>
                    <a:p>
                      <a:endParaRPr lang="en-US" dirty="0"/>
                    </a:p>
                  </a:txBody>
                  <a:tcPr/>
                </a:tc>
                <a:extLst>
                  <a:ext uri="{0D108BD9-81ED-4DB2-BD59-A6C34878D82A}">
                    <a16:rowId xmlns:a16="http://schemas.microsoft.com/office/drawing/2014/main" val="889465296"/>
                  </a:ext>
                </a:extLst>
              </a:tr>
              <a:tr h="414588">
                <a:tc>
                  <a:txBody>
                    <a:bodyPr/>
                    <a:lstStyle/>
                    <a:p>
                      <a:r>
                        <a:rPr lang="en-US" dirty="0" smtClean="0"/>
                        <a:t>Cadmium</a:t>
                      </a:r>
                      <a:endParaRPr lang="en-US" dirty="0"/>
                    </a:p>
                  </a:txBody>
                  <a:tcPr/>
                </a:tc>
                <a:tc>
                  <a:txBody>
                    <a:bodyPr/>
                    <a:lstStyle/>
                    <a:p>
                      <a:r>
                        <a:rPr lang="en-US" dirty="0" smtClean="0"/>
                        <a:t>Chromium</a:t>
                      </a:r>
                      <a:endParaRPr lang="en-US" dirty="0"/>
                    </a:p>
                  </a:txBody>
                  <a:tcPr/>
                </a:tc>
                <a:extLst>
                  <a:ext uri="{0D108BD9-81ED-4DB2-BD59-A6C34878D82A}">
                    <a16:rowId xmlns:a16="http://schemas.microsoft.com/office/drawing/2014/main" val="1221192338"/>
                  </a:ext>
                </a:extLst>
              </a:tr>
              <a:tr h="414588">
                <a:tc>
                  <a:txBody>
                    <a:bodyPr/>
                    <a:lstStyle/>
                    <a:p>
                      <a:r>
                        <a:rPr lang="en-US" dirty="0" smtClean="0"/>
                        <a:t>Hexavalent Chromium</a:t>
                      </a:r>
                      <a:endParaRPr lang="en-US" dirty="0"/>
                    </a:p>
                  </a:txBody>
                  <a:tcPr/>
                </a:tc>
                <a:tc>
                  <a:txBody>
                    <a:bodyPr/>
                    <a:lstStyle/>
                    <a:p>
                      <a:r>
                        <a:rPr lang="en-US" dirty="0" smtClean="0"/>
                        <a:t>Nickel</a:t>
                      </a:r>
                      <a:endParaRPr lang="en-US" dirty="0"/>
                    </a:p>
                  </a:txBody>
                  <a:tcPr/>
                </a:tc>
                <a:extLst>
                  <a:ext uri="{0D108BD9-81ED-4DB2-BD59-A6C34878D82A}">
                    <a16:rowId xmlns:a16="http://schemas.microsoft.com/office/drawing/2014/main" val="1705452958"/>
                  </a:ext>
                </a:extLst>
              </a:tr>
              <a:tr h="414588">
                <a:tc>
                  <a:txBody>
                    <a:bodyPr/>
                    <a:lstStyle/>
                    <a:p>
                      <a:r>
                        <a:rPr lang="en-US" dirty="0" smtClean="0"/>
                        <a:t>Cyanide</a:t>
                      </a:r>
                      <a:endParaRPr lang="en-US" dirty="0"/>
                    </a:p>
                  </a:txBody>
                  <a:tcPr/>
                </a:tc>
                <a:tc>
                  <a:txBody>
                    <a:bodyPr/>
                    <a:lstStyle/>
                    <a:p>
                      <a:endParaRPr lang="en-US"/>
                    </a:p>
                  </a:txBody>
                  <a:tcPr/>
                </a:tc>
                <a:extLst>
                  <a:ext uri="{0D108BD9-81ED-4DB2-BD59-A6C34878D82A}">
                    <a16:rowId xmlns:a16="http://schemas.microsoft.com/office/drawing/2014/main" val="1045903766"/>
                  </a:ext>
                </a:extLst>
              </a:tr>
              <a:tr h="414588">
                <a:tc>
                  <a:txBody>
                    <a:bodyPr/>
                    <a:lstStyle/>
                    <a:p>
                      <a:endParaRPr lang="en-US" dirty="0"/>
                    </a:p>
                  </a:txBody>
                  <a:tcPr/>
                </a:tc>
                <a:tc>
                  <a:txBody>
                    <a:bodyPr/>
                    <a:lstStyle/>
                    <a:p>
                      <a:endParaRPr lang="en-US" dirty="0"/>
                    </a:p>
                  </a:txBody>
                  <a:tcPr/>
                </a:tc>
                <a:extLst>
                  <a:ext uri="{0D108BD9-81ED-4DB2-BD59-A6C34878D82A}">
                    <a16:rowId xmlns:a16="http://schemas.microsoft.com/office/drawing/2014/main" val="322773966"/>
                  </a:ext>
                </a:extLst>
              </a:tr>
              <a:tr h="414588">
                <a:tc gridSpan="2">
                  <a:txBody>
                    <a:bodyPr/>
                    <a:lstStyle/>
                    <a:p>
                      <a:r>
                        <a:rPr lang="en-US" b="1" dirty="0" smtClean="0"/>
                        <a:t>Other</a:t>
                      </a:r>
                      <a:r>
                        <a:rPr lang="en-US" b="1" baseline="0" dirty="0" smtClean="0"/>
                        <a:t> Potential Underlying Hazardous Constituents</a:t>
                      </a:r>
                      <a:endParaRPr lang="en-US" b="1" dirty="0"/>
                    </a:p>
                  </a:txBody>
                  <a:tcPr/>
                </a:tc>
                <a:tc hMerge="1">
                  <a:txBody>
                    <a:bodyPr/>
                    <a:lstStyle/>
                    <a:p>
                      <a:endParaRPr lang="en-US" dirty="0"/>
                    </a:p>
                  </a:txBody>
                  <a:tcPr/>
                </a:tc>
                <a:extLst>
                  <a:ext uri="{0D108BD9-81ED-4DB2-BD59-A6C34878D82A}">
                    <a16:rowId xmlns:a16="http://schemas.microsoft.com/office/drawing/2014/main" val="3002131872"/>
                  </a:ext>
                </a:extLst>
              </a:tr>
              <a:tr h="414588">
                <a:tc>
                  <a:txBody>
                    <a:bodyPr/>
                    <a:lstStyle/>
                    <a:p>
                      <a:r>
                        <a:rPr lang="en-US" dirty="0" smtClean="0"/>
                        <a:t>Fluoride</a:t>
                      </a:r>
                      <a:endParaRPr lang="en-US" dirty="0"/>
                    </a:p>
                  </a:txBody>
                  <a:tcPr/>
                </a:tc>
                <a:tc>
                  <a:txBody>
                    <a:bodyPr/>
                    <a:lstStyle/>
                    <a:p>
                      <a:r>
                        <a:rPr lang="en-US" dirty="0" smtClean="0"/>
                        <a:t>Manganese</a:t>
                      </a:r>
                      <a:endParaRPr lang="en-US" dirty="0"/>
                    </a:p>
                  </a:txBody>
                  <a:tcPr/>
                </a:tc>
                <a:extLst>
                  <a:ext uri="{0D108BD9-81ED-4DB2-BD59-A6C34878D82A}">
                    <a16:rowId xmlns:a16="http://schemas.microsoft.com/office/drawing/2014/main" val="1568295319"/>
                  </a:ext>
                </a:extLst>
              </a:tr>
              <a:tr h="414588">
                <a:tc>
                  <a:txBody>
                    <a:bodyPr/>
                    <a:lstStyle/>
                    <a:p>
                      <a:r>
                        <a:rPr lang="en-US" dirty="0" smtClean="0"/>
                        <a:t>Molybdenum</a:t>
                      </a:r>
                      <a:endParaRPr lang="en-US" dirty="0"/>
                    </a:p>
                  </a:txBody>
                  <a:tcPr/>
                </a:tc>
                <a:tc>
                  <a:txBody>
                    <a:bodyPr/>
                    <a:lstStyle/>
                    <a:p>
                      <a:r>
                        <a:rPr lang="en-US" dirty="0" smtClean="0"/>
                        <a:t>Silver</a:t>
                      </a:r>
                      <a:endParaRPr lang="en-US" dirty="0"/>
                    </a:p>
                  </a:txBody>
                  <a:tcPr/>
                </a:tc>
                <a:extLst>
                  <a:ext uri="{0D108BD9-81ED-4DB2-BD59-A6C34878D82A}">
                    <a16:rowId xmlns:a16="http://schemas.microsoft.com/office/drawing/2014/main" val="406183219"/>
                  </a:ext>
                </a:extLst>
              </a:tr>
              <a:tr h="414588">
                <a:tc>
                  <a:txBody>
                    <a:bodyPr/>
                    <a:lstStyle/>
                    <a:p>
                      <a:r>
                        <a:rPr lang="en-US" dirty="0" smtClean="0"/>
                        <a:t>Vanadium</a:t>
                      </a:r>
                      <a:endParaRPr lang="en-US" dirty="0"/>
                    </a:p>
                  </a:txBody>
                  <a:tcPr/>
                </a:tc>
                <a:tc>
                  <a:txBody>
                    <a:bodyPr/>
                    <a:lstStyle/>
                    <a:p>
                      <a:r>
                        <a:rPr lang="en-US" dirty="0" smtClean="0"/>
                        <a:t>Zirconium</a:t>
                      </a:r>
                      <a:endParaRPr lang="en-US" dirty="0"/>
                    </a:p>
                  </a:txBody>
                  <a:tcPr/>
                </a:tc>
                <a:extLst>
                  <a:ext uri="{0D108BD9-81ED-4DB2-BD59-A6C34878D82A}">
                    <a16:rowId xmlns:a16="http://schemas.microsoft.com/office/drawing/2014/main" val="1873006699"/>
                  </a:ext>
                </a:extLst>
              </a:tr>
            </a:tbl>
          </a:graphicData>
        </a:graphic>
      </p:graphicFrame>
    </p:spTree>
    <p:extLst>
      <p:ext uri="{BB962C8B-B14F-4D97-AF65-F5344CB8AC3E}">
        <p14:creationId xmlns:p14="http://schemas.microsoft.com/office/powerpoint/2010/main" val="4802254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solidFill>
            <a:srgbClr val="439777"/>
          </a:solidFill>
        </p:spPr>
        <p:txBody>
          <a:bodyPr>
            <a:normAutofit/>
          </a:bodyPr>
          <a:lstStyle/>
          <a:p>
            <a:r>
              <a:rPr lang="en-US" sz="3200" dirty="0" smtClean="0">
                <a:solidFill>
                  <a:schemeClr val="bg1"/>
                </a:solidFill>
              </a:rPr>
              <a:t>Waste Sampling and </a:t>
            </a:r>
            <a:r>
              <a:rPr lang="en-US" sz="3200" dirty="0" smtClean="0">
                <a:solidFill>
                  <a:schemeClr val="bg1"/>
                </a:solidFill>
              </a:rPr>
              <a:t>Analysis – Evaporation Pond</a:t>
            </a:r>
            <a:endParaRPr lang="en-US" sz="3200" dirty="0">
              <a:solidFill>
                <a:schemeClr val="bg1"/>
              </a:solidFill>
              <a:latin typeface="Arial" pitchFamily="34" charset="0"/>
              <a:cs typeface="Arial" pitchFamily="34" charset="0"/>
            </a:endParaRPr>
          </a:p>
        </p:txBody>
      </p:sp>
      <p:sp>
        <p:nvSpPr>
          <p:cNvPr id="3" name="Content Placeholder 2"/>
          <p:cNvSpPr>
            <a:spLocks noGrp="1"/>
          </p:cNvSpPr>
          <p:nvPr>
            <p:ph sz="half" idx="1"/>
          </p:nvPr>
        </p:nvSpPr>
        <p:spPr>
          <a:xfrm>
            <a:off x="489857" y="1837871"/>
            <a:ext cx="3810000" cy="3916363"/>
          </a:xfrm>
        </p:spPr>
        <p:txBody>
          <a:bodyPr>
            <a:normAutofit/>
          </a:bodyPr>
          <a:lstStyle/>
          <a:p>
            <a:pPr marL="0" indent="0">
              <a:buNone/>
            </a:pPr>
            <a:endParaRPr lang="en-US" dirty="0"/>
          </a:p>
          <a:p>
            <a:pPr marL="0" indent="0">
              <a:buNone/>
            </a:pPr>
            <a:r>
              <a:rPr lang="en-US" dirty="0" smtClean="0"/>
              <a:t>Evaporation </a:t>
            </a:r>
            <a:r>
              <a:rPr lang="en-US" dirty="0" smtClean="0"/>
              <a:t>pond</a:t>
            </a:r>
            <a:endParaRPr lang="en-US" dirty="0"/>
          </a:p>
          <a:p>
            <a:pPr lvl="1"/>
            <a:r>
              <a:rPr lang="en-US" dirty="0" smtClean="0"/>
              <a:t>Collected four representative samples from different parts of the pond. </a:t>
            </a:r>
            <a:endParaRPr lang="en-US" dirty="0"/>
          </a:p>
        </p:txBody>
      </p:sp>
      <p:sp>
        <p:nvSpPr>
          <p:cNvPr id="5" name="Rectangle 4"/>
          <p:cNvSpPr/>
          <p:nvPr/>
        </p:nvSpPr>
        <p:spPr>
          <a:xfrm>
            <a:off x="175260" y="6130925"/>
            <a:ext cx="8153400" cy="533400"/>
          </a:xfrm>
          <a:prstGeom prst="rect">
            <a:avLst/>
          </a:prstGeom>
          <a:solidFill>
            <a:srgbClr val="3F8D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smtClean="0">
                <a:latin typeface="Arial" pitchFamily="34" charset="0"/>
                <a:cs typeface="Arial" pitchFamily="34" charset="0"/>
              </a:rPr>
              <a:t>   Dan </a:t>
            </a:r>
            <a:r>
              <a:rPr lang="en-US" sz="1000" dirty="0" err="1" smtClean="0">
                <a:latin typeface="Arial" pitchFamily="34" charset="0"/>
                <a:cs typeface="Arial" pitchFamily="34" charset="0"/>
              </a:rPr>
              <a:t>Lobato</a:t>
            </a:r>
            <a:r>
              <a:rPr lang="en-US" sz="1000" dirty="0" smtClean="0">
                <a:latin typeface="Arial" pitchFamily="34" charset="0"/>
                <a:cs typeface="Arial" pitchFamily="34" charset="0"/>
              </a:rPr>
              <a:t> &amp; Seth </a:t>
            </a:r>
            <a:r>
              <a:rPr lang="en-US" sz="1000" dirty="0" err="1" smtClean="0">
                <a:latin typeface="Arial" pitchFamily="34" charset="0"/>
                <a:cs typeface="Arial" pitchFamily="34" charset="0"/>
              </a:rPr>
              <a:t>Sadofsky</a:t>
            </a:r>
            <a:r>
              <a:rPr lang="en-US" sz="1000" dirty="0" smtClean="0">
                <a:latin typeface="Arial" pitchFamily="34" charset="0"/>
                <a:cs typeface="Arial" pitchFamily="34" charset="0"/>
              </a:rPr>
              <a:t> |   Oregon Department of Environmental Quality</a:t>
            </a:r>
            <a:endParaRPr lang="en-US" sz="1200" dirty="0">
              <a:latin typeface="Arial" pitchFamily="34" charset="0"/>
              <a:cs typeface="Arial" pitchFamily="34" charset="0"/>
            </a:endParaRPr>
          </a:p>
        </p:txBody>
      </p:sp>
      <p:pic>
        <p:nvPicPr>
          <p:cNvPr id="6" name="Picture 5" descr="Logo Color RegularSM.jpg"/>
          <p:cNvPicPr>
            <a:picLocks noChangeAspect="1"/>
          </p:cNvPicPr>
          <p:nvPr/>
        </p:nvPicPr>
        <p:blipFill>
          <a:blip r:embed="rId3" cstate="print"/>
          <a:stretch>
            <a:fillRect/>
          </a:stretch>
        </p:blipFill>
        <p:spPr>
          <a:xfrm>
            <a:off x="8458200" y="6019800"/>
            <a:ext cx="320040" cy="731520"/>
          </a:xfrm>
          <a:prstGeom prst="rect">
            <a:avLst/>
          </a:prstGeom>
        </p:spPr>
      </p:pic>
      <p:pic>
        <p:nvPicPr>
          <p:cNvPr id="2" name="Picture 1"/>
          <p:cNvPicPr>
            <a:picLocks noChangeAspect="1"/>
          </p:cNvPicPr>
          <p:nvPr/>
        </p:nvPicPr>
        <p:blipFill rotWithShape="1">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35833" t="30769" r="28334" b="15385"/>
          <a:stretch/>
        </p:blipFill>
        <p:spPr>
          <a:xfrm>
            <a:off x="5029200" y="2415588"/>
            <a:ext cx="3276600" cy="2667000"/>
          </a:xfrm>
          <a:prstGeom prst="rect">
            <a:avLst/>
          </a:prstGeom>
          <a:ln>
            <a:noFill/>
          </a:ln>
          <a:effectLst>
            <a:softEdge rad="112500"/>
          </a:effectLst>
        </p:spPr>
      </p:pic>
      <p:sp>
        <p:nvSpPr>
          <p:cNvPr id="9" name="TextBox 8"/>
          <p:cNvSpPr txBox="1"/>
          <p:nvPr/>
        </p:nvSpPr>
        <p:spPr>
          <a:xfrm>
            <a:off x="5018903" y="4770579"/>
            <a:ext cx="2067697" cy="276999"/>
          </a:xfrm>
          <a:prstGeom prst="rect">
            <a:avLst/>
          </a:prstGeom>
          <a:noFill/>
        </p:spPr>
        <p:txBody>
          <a:bodyPr wrap="square" rtlCol="0">
            <a:spAutoFit/>
          </a:bodyPr>
          <a:lstStyle/>
          <a:p>
            <a:r>
              <a:rPr lang="en-US" sz="1200" dirty="0" smtClean="0">
                <a:solidFill>
                  <a:schemeClr val="bg1"/>
                </a:solidFill>
              </a:rPr>
              <a:t>Photo Credit: Google Earth</a:t>
            </a:r>
            <a:endParaRPr lang="en-US" sz="1200" dirty="0">
              <a:solidFill>
                <a:schemeClr val="bg1"/>
              </a:solidFill>
            </a:endParaRPr>
          </a:p>
        </p:txBody>
      </p:sp>
    </p:spTree>
    <p:extLst>
      <p:ext uri="{BB962C8B-B14F-4D97-AF65-F5344CB8AC3E}">
        <p14:creationId xmlns:p14="http://schemas.microsoft.com/office/powerpoint/2010/main" val="18684236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868362"/>
          </a:xfrm>
          <a:solidFill>
            <a:srgbClr val="439777"/>
          </a:solidFill>
        </p:spPr>
        <p:txBody>
          <a:bodyPr>
            <a:normAutofit fontScale="90000"/>
          </a:bodyPr>
          <a:lstStyle/>
          <a:p>
            <a:r>
              <a:rPr lang="en-US" sz="3200" dirty="0" smtClean="0">
                <a:solidFill>
                  <a:schemeClr val="bg1"/>
                </a:solidFill>
              </a:rPr>
              <a:t>Waste Sampling and Analysis – Evaporation Pond</a:t>
            </a:r>
            <a:endParaRPr lang="en-US" sz="3200" dirty="0">
              <a:solidFill>
                <a:schemeClr val="bg1"/>
              </a:solidFill>
              <a:latin typeface="Arial" pitchFamily="34" charset="0"/>
              <a:cs typeface="Arial"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723512681"/>
              </p:ext>
            </p:extLst>
          </p:nvPr>
        </p:nvGraphicFramePr>
        <p:xfrm>
          <a:off x="266700" y="1156381"/>
          <a:ext cx="8610600" cy="5486400"/>
        </p:xfrm>
        <a:graphic>
          <a:graphicData uri="http://schemas.openxmlformats.org/drawingml/2006/table">
            <a:tbl>
              <a:tblPr firstRow="1" bandRow="1">
                <a:tableStyleId>{073A0DAA-6AF3-43AB-8588-CEC1D06C72B9}</a:tableStyleId>
              </a:tblPr>
              <a:tblGrid>
                <a:gridCol w="2870200">
                  <a:extLst>
                    <a:ext uri="{9D8B030D-6E8A-4147-A177-3AD203B41FA5}">
                      <a16:colId xmlns:a16="http://schemas.microsoft.com/office/drawing/2014/main" val="605441152"/>
                    </a:ext>
                  </a:extLst>
                </a:gridCol>
                <a:gridCol w="2870200">
                  <a:extLst>
                    <a:ext uri="{9D8B030D-6E8A-4147-A177-3AD203B41FA5}">
                      <a16:colId xmlns:a16="http://schemas.microsoft.com/office/drawing/2014/main" val="1954192309"/>
                    </a:ext>
                  </a:extLst>
                </a:gridCol>
                <a:gridCol w="2870200">
                  <a:extLst>
                    <a:ext uri="{9D8B030D-6E8A-4147-A177-3AD203B41FA5}">
                      <a16:colId xmlns:a16="http://schemas.microsoft.com/office/drawing/2014/main" val="1669456647"/>
                    </a:ext>
                  </a:extLst>
                </a:gridCol>
              </a:tblGrid>
              <a:tr h="325120">
                <a:tc gridSpan="3">
                  <a:txBody>
                    <a:bodyPr/>
                    <a:lstStyle/>
                    <a:p>
                      <a:pPr algn="ctr"/>
                      <a:r>
                        <a:rPr lang="en-US" dirty="0" smtClean="0"/>
                        <a:t>Evaporation Pond Waste Sampled for Analytes:</a:t>
                      </a:r>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8555314"/>
                  </a:ext>
                </a:extLst>
              </a:tr>
              <a:tr h="325120">
                <a:tc gridSpan="3">
                  <a:txBody>
                    <a:bodyPr/>
                    <a:lstStyle/>
                    <a:p>
                      <a:r>
                        <a:rPr lang="en-US" b="1" dirty="0" smtClean="0"/>
                        <a:t>F006 Constituents</a:t>
                      </a:r>
                      <a:endParaRPr lang="en-US" b="1"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858880154"/>
                  </a:ext>
                </a:extLst>
              </a:tr>
              <a:tr h="325120">
                <a:tc>
                  <a:txBody>
                    <a:bodyPr/>
                    <a:lstStyle/>
                    <a:p>
                      <a:r>
                        <a:rPr lang="en-US" dirty="0" smtClean="0"/>
                        <a:t>Cadmium</a:t>
                      </a:r>
                      <a:endParaRPr lang="en-US" dirty="0"/>
                    </a:p>
                  </a:txBody>
                  <a:tcPr/>
                </a:tc>
                <a:tc>
                  <a:txBody>
                    <a:bodyPr/>
                    <a:lstStyle/>
                    <a:p>
                      <a:r>
                        <a:rPr lang="en-US" dirty="0" smtClean="0"/>
                        <a:t>Cyanide</a:t>
                      </a:r>
                      <a:endParaRPr lang="en-US" dirty="0"/>
                    </a:p>
                  </a:txBody>
                  <a:tcPr/>
                </a:tc>
                <a:tc>
                  <a:txBody>
                    <a:bodyPr/>
                    <a:lstStyle/>
                    <a:p>
                      <a:r>
                        <a:rPr lang="en-US" dirty="0" smtClean="0"/>
                        <a:t>Chromium</a:t>
                      </a:r>
                      <a:endParaRPr lang="en-US" dirty="0"/>
                    </a:p>
                  </a:txBody>
                  <a:tcPr/>
                </a:tc>
                <a:extLst>
                  <a:ext uri="{0D108BD9-81ED-4DB2-BD59-A6C34878D82A}">
                    <a16:rowId xmlns:a16="http://schemas.microsoft.com/office/drawing/2014/main" val="625127839"/>
                  </a:ext>
                </a:extLst>
              </a:tr>
              <a:tr h="325120">
                <a:tc>
                  <a:txBody>
                    <a:bodyPr/>
                    <a:lstStyle/>
                    <a:p>
                      <a:r>
                        <a:rPr lang="en-US" dirty="0" smtClean="0"/>
                        <a:t>Hexavalent Chromium</a:t>
                      </a:r>
                      <a:endParaRPr lang="en-US" dirty="0"/>
                    </a:p>
                  </a:txBody>
                  <a:tcPr/>
                </a:tc>
                <a:tc>
                  <a:txBody>
                    <a:bodyPr/>
                    <a:lstStyle/>
                    <a:p>
                      <a:r>
                        <a:rPr lang="en-US" dirty="0" smtClean="0"/>
                        <a:t>Nickel</a:t>
                      </a:r>
                      <a:endParaRPr lang="en-US" dirty="0"/>
                    </a:p>
                  </a:txBody>
                  <a:tcPr/>
                </a:tc>
                <a:tc>
                  <a:txBody>
                    <a:bodyPr/>
                    <a:lstStyle/>
                    <a:p>
                      <a:endParaRPr lang="en-US" dirty="0"/>
                    </a:p>
                  </a:txBody>
                  <a:tcPr/>
                </a:tc>
                <a:extLst>
                  <a:ext uri="{0D108BD9-81ED-4DB2-BD59-A6C34878D82A}">
                    <a16:rowId xmlns:a16="http://schemas.microsoft.com/office/drawing/2014/main" val="4122421490"/>
                  </a:ext>
                </a:extLst>
              </a:tr>
              <a:tr h="325120">
                <a:tc>
                  <a:txBody>
                    <a:bodyPr/>
                    <a:lstStyle/>
                    <a:p>
                      <a:endParaRPr lang="en-US" dirty="0"/>
                    </a:p>
                  </a:txBody>
                  <a:tcPr/>
                </a:tc>
                <a:tc>
                  <a:txBody>
                    <a:bodyPr/>
                    <a:lstStyle/>
                    <a:p>
                      <a:endParaRPr lang="en-US" dirty="0"/>
                    </a:p>
                  </a:txBody>
                  <a:tcPr/>
                </a:tc>
                <a:tc>
                  <a:txBody>
                    <a:bodyPr/>
                    <a:lstStyle/>
                    <a:p>
                      <a:endParaRPr lang="en-US"/>
                    </a:p>
                  </a:txBody>
                  <a:tcPr/>
                </a:tc>
                <a:extLst>
                  <a:ext uri="{0D108BD9-81ED-4DB2-BD59-A6C34878D82A}">
                    <a16:rowId xmlns:a16="http://schemas.microsoft.com/office/drawing/2014/main" val="599339982"/>
                  </a:ext>
                </a:extLst>
              </a:tr>
              <a:tr h="325120">
                <a:tc gridSpan="3">
                  <a:txBody>
                    <a:bodyPr/>
                    <a:lstStyle/>
                    <a:p>
                      <a:r>
                        <a:rPr lang="en-US" b="1" dirty="0" smtClean="0"/>
                        <a:t>Other Potential Underlying</a:t>
                      </a:r>
                      <a:r>
                        <a:rPr lang="en-US" b="1" baseline="0" dirty="0" smtClean="0"/>
                        <a:t> Hazardous Constituents </a:t>
                      </a:r>
                      <a:endParaRPr lang="en-US" b="1"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274524201"/>
                  </a:ext>
                </a:extLst>
              </a:tr>
              <a:tr h="325120">
                <a:tc>
                  <a:txBody>
                    <a:bodyPr/>
                    <a:lstStyle/>
                    <a:p>
                      <a:r>
                        <a:rPr lang="en-US" dirty="0" smtClean="0"/>
                        <a:t>Antimony</a:t>
                      </a:r>
                      <a:endParaRPr lang="en-US" dirty="0"/>
                    </a:p>
                  </a:txBody>
                  <a:tcPr/>
                </a:tc>
                <a:tc>
                  <a:txBody>
                    <a:bodyPr/>
                    <a:lstStyle/>
                    <a:p>
                      <a:r>
                        <a:rPr lang="en-US" dirty="0" smtClean="0"/>
                        <a:t>Arsenic</a:t>
                      </a:r>
                      <a:endParaRPr lang="en-US" dirty="0"/>
                    </a:p>
                  </a:txBody>
                  <a:tcPr/>
                </a:tc>
                <a:tc>
                  <a:txBody>
                    <a:bodyPr/>
                    <a:lstStyle/>
                    <a:p>
                      <a:r>
                        <a:rPr lang="en-US" dirty="0" smtClean="0"/>
                        <a:t>Barium</a:t>
                      </a:r>
                      <a:endParaRPr lang="en-US" dirty="0"/>
                    </a:p>
                  </a:txBody>
                  <a:tcPr/>
                </a:tc>
                <a:extLst>
                  <a:ext uri="{0D108BD9-81ED-4DB2-BD59-A6C34878D82A}">
                    <a16:rowId xmlns:a16="http://schemas.microsoft.com/office/drawing/2014/main" val="3362787991"/>
                  </a:ext>
                </a:extLst>
              </a:tr>
              <a:tr h="325120">
                <a:tc>
                  <a:txBody>
                    <a:bodyPr/>
                    <a:lstStyle/>
                    <a:p>
                      <a:r>
                        <a:rPr lang="en-US" dirty="0" smtClean="0"/>
                        <a:t>Beryllium</a:t>
                      </a:r>
                      <a:endParaRPr lang="en-US" dirty="0"/>
                    </a:p>
                  </a:txBody>
                  <a:tcPr/>
                </a:tc>
                <a:tc>
                  <a:txBody>
                    <a:bodyPr/>
                    <a:lstStyle/>
                    <a:p>
                      <a:r>
                        <a:rPr lang="en-US" dirty="0" smtClean="0"/>
                        <a:t>Cobalt</a:t>
                      </a:r>
                      <a:endParaRPr lang="en-US" dirty="0"/>
                    </a:p>
                  </a:txBody>
                  <a:tcPr/>
                </a:tc>
                <a:tc>
                  <a:txBody>
                    <a:bodyPr/>
                    <a:lstStyle/>
                    <a:p>
                      <a:r>
                        <a:rPr lang="en-US" dirty="0" smtClean="0"/>
                        <a:t>Copper</a:t>
                      </a:r>
                      <a:endParaRPr lang="en-US" dirty="0"/>
                    </a:p>
                  </a:txBody>
                  <a:tcPr/>
                </a:tc>
                <a:extLst>
                  <a:ext uri="{0D108BD9-81ED-4DB2-BD59-A6C34878D82A}">
                    <a16:rowId xmlns:a16="http://schemas.microsoft.com/office/drawing/2014/main" val="3976250860"/>
                  </a:ext>
                </a:extLst>
              </a:tr>
              <a:tr h="325120">
                <a:tc>
                  <a:txBody>
                    <a:bodyPr/>
                    <a:lstStyle/>
                    <a:p>
                      <a:r>
                        <a:rPr lang="en-US" dirty="0" smtClean="0"/>
                        <a:t>Fluoride</a:t>
                      </a:r>
                      <a:endParaRPr lang="en-US" dirty="0"/>
                    </a:p>
                  </a:txBody>
                  <a:tcPr/>
                </a:tc>
                <a:tc>
                  <a:txBody>
                    <a:bodyPr/>
                    <a:lstStyle/>
                    <a:p>
                      <a:r>
                        <a:rPr lang="en-US" dirty="0" smtClean="0"/>
                        <a:t>Lead</a:t>
                      </a:r>
                      <a:endParaRPr lang="en-US" dirty="0"/>
                    </a:p>
                  </a:txBody>
                  <a:tcPr/>
                </a:tc>
                <a:tc>
                  <a:txBody>
                    <a:bodyPr/>
                    <a:lstStyle/>
                    <a:p>
                      <a:r>
                        <a:rPr lang="en-US" dirty="0" smtClean="0"/>
                        <a:t>Manganese</a:t>
                      </a:r>
                      <a:endParaRPr lang="en-US" dirty="0"/>
                    </a:p>
                  </a:txBody>
                  <a:tcPr/>
                </a:tc>
                <a:extLst>
                  <a:ext uri="{0D108BD9-81ED-4DB2-BD59-A6C34878D82A}">
                    <a16:rowId xmlns:a16="http://schemas.microsoft.com/office/drawing/2014/main" val="2619693354"/>
                  </a:ext>
                </a:extLst>
              </a:tr>
              <a:tr h="325120">
                <a:tc>
                  <a:txBody>
                    <a:bodyPr/>
                    <a:lstStyle/>
                    <a:p>
                      <a:r>
                        <a:rPr lang="en-US" dirty="0" smtClean="0"/>
                        <a:t>Mercury</a:t>
                      </a:r>
                      <a:endParaRPr lang="en-US" dirty="0"/>
                    </a:p>
                  </a:txBody>
                  <a:tcPr/>
                </a:tc>
                <a:tc>
                  <a:txBody>
                    <a:bodyPr/>
                    <a:lstStyle/>
                    <a:p>
                      <a:r>
                        <a:rPr lang="en-US" dirty="0" smtClean="0"/>
                        <a:t>Molybdenum</a:t>
                      </a:r>
                      <a:endParaRPr lang="en-US" dirty="0"/>
                    </a:p>
                  </a:txBody>
                  <a:tcPr/>
                </a:tc>
                <a:tc>
                  <a:txBody>
                    <a:bodyPr/>
                    <a:lstStyle/>
                    <a:p>
                      <a:r>
                        <a:rPr lang="en-US" dirty="0" smtClean="0"/>
                        <a:t>Selenium</a:t>
                      </a:r>
                      <a:endParaRPr lang="en-US" dirty="0"/>
                    </a:p>
                  </a:txBody>
                  <a:tcPr/>
                </a:tc>
                <a:extLst>
                  <a:ext uri="{0D108BD9-81ED-4DB2-BD59-A6C34878D82A}">
                    <a16:rowId xmlns:a16="http://schemas.microsoft.com/office/drawing/2014/main" val="1012020689"/>
                  </a:ext>
                </a:extLst>
              </a:tr>
              <a:tr h="325120">
                <a:tc>
                  <a:txBody>
                    <a:bodyPr/>
                    <a:lstStyle/>
                    <a:p>
                      <a:r>
                        <a:rPr lang="en-US" dirty="0" smtClean="0"/>
                        <a:t>Silver</a:t>
                      </a:r>
                      <a:endParaRPr lang="en-US" dirty="0"/>
                    </a:p>
                  </a:txBody>
                  <a:tcPr/>
                </a:tc>
                <a:tc>
                  <a:txBody>
                    <a:bodyPr/>
                    <a:lstStyle/>
                    <a:p>
                      <a:r>
                        <a:rPr lang="en-US" dirty="0" smtClean="0"/>
                        <a:t>Thallium</a:t>
                      </a:r>
                      <a:endParaRPr lang="en-US" dirty="0"/>
                    </a:p>
                  </a:txBody>
                  <a:tcPr/>
                </a:tc>
                <a:tc>
                  <a:txBody>
                    <a:bodyPr/>
                    <a:lstStyle/>
                    <a:p>
                      <a:r>
                        <a:rPr lang="en-US" dirty="0" smtClean="0"/>
                        <a:t>Vanadium</a:t>
                      </a:r>
                      <a:endParaRPr lang="en-US" dirty="0"/>
                    </a:p>
                  </a:txBody>
                  <a:tcPr/>
                </a:tc>
                <a:extLst>
                  <a:ext uri="{0D108BD9-81ED-4DB2-BD59-A6C34878D82A}">
                    <a16:rowId xmlns:a16="http://schemas.microsoft.com/office/drawing/2014/main" val="4254903421"/>
                  </a:ext>
                </a:extLst>
              </a:tr>
              <a:tr h="325120">
                <a:tc>
                  <a:txBody>
                    <a:bodyPr/>
                    <a:lstStyle/>
                    <a:p>
                      <a:r>
                        <a:rPr lang="en-US" dirty="0" smtClean="0"/>
                        <a:t>Zinc</a:t>
                      </a:r>
                      <a:endParaRPr lang="en-US" dirty="0"/>
                    </a:p>
                  </a:txBody>
                  <a:tcPr/>
                </a:tc>
                <a:tc>
                  <a:txBody>
                    <a:bodyPr/>
                    <a:lstStyle/>
                    <a:p>
                      <a:r>
                        <a:rPr lang="en-US" dirty="0" smtClean="0"/>
                        <a:t>Zirconium</a:t>
                      </a:r>
                      <a:endParaRPr lang="en-US" dirty="0"/>
                    </a:p>
                  </a:txBody>
                  <a:tcPr/>
                </a:tc>
                <a:tc>
                  <a:txBody>
                    <a:bodyPr/>
                    <a:lstStyle/>
                    <a:p>
                      <a:endParaRPr lang="en-US" dirty="0" smtClean="0"/>
                    </a:p>
                  </a:txBody>
                  <a:tcPr/>
                </a:tc>
                <a:extLst>
                  <a:ext uri="{0D108BD9-81ED-4DB2-BD59-A6C34878D82A}">
                    <a16:rowId xmlns:a16="http://schemas.microsoft.com/office/drawing/2014/main" val="225839162"/>
                  </a:ext>
                </a:extLst>
              </a:tr>
              <a:tr h="325120">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Poly Chlorinated Biphenyls (7 Analytes)</a:t>
                      </a:r>
                    </a:p>
                  </a:txBody>
                  <a:tcPr/>
                </a:tc>
                <a:tc hMerge="1">
                  <a:txBody>
                    <a:bodyPr/>
                    <a:lstStyle/>
                    <a:p>
                      <a:endParaRPr lang="en-US" dirty="0"/>
                    </a:p>
                  </a:txBody>
                  <a:tcPr/>
                </a:tc>
                <a:tc hMerge="1">
                  <a:txBody>
                    <a:bodyPr/>
                    <a:lstStyle/>
                    <a:p>
                      <a:endParaRPr lang="en-US" dirty="0" smtClean="0"/>
                    </a:p>
                  </a:txBody>
                  <a:tcPr/>
                </a:tc>
                <a:extLst>
                  <a:ext uri="{0D108BD9-81ED-4DB2-BD59-A6C34878D82A}">
                    <a16:rowId xmlns:a16="http://schemas.microsoft.com/office/drawing/2014/main" val="2179399300"/>
                  </a:ext>
                </a:extLst>
              </a:tr>
              <a:tr h="325120">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Volatile Organic Compounds (66 Analytes)</a:t>
                      </a:r>
                    </a:p>
                  </a:txBody>
                  <a:tcPr/>
                </a:tc>
                <a:tc hMerge="1">
                  <a:txBody>
                    <a:bodyPr/>
                    <a:lstStyle/>
                    <a:p>
                      <a:endParaRPr lang="en-US" dirty="0"/>
                    </a:p>
                  </a:txBody>
                  <a:tcPr/>
                </a:tc>
                <a:tc hMerge="1">
                  <a:txBody>
                    <a:bodyPr/>
                    <a:lstStyle/>
                    <a:p>
                      <a:endParaRPr lang="en-US" dirty="0" smtClean="0"/>
                    </a:p>
                  </a:txBody>
                  <a:tcPr/>
                </a:tc>
                <a:extLst>
                  <a:ext uri="{0D108BD9-81ED-4DB2-BD59-A6C34878D82A}">
                    <a16:rowId xmlns:a16="http://schemas.microsoft.com/office/drawing/2014/main" val="1558473769"/>
                  </a:ext>
                </a:extLst>
              </a:tr>
              <a:tr h="325120">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Semi-Volatile Organic Compounds (53 Analytes)</a:t>
                      </a:r>
                    </a:p>
                  </a:txBody>
                  <a:tcPr/>
                </a:tc>
                <a:tc hMerge="1">
                  <a:txBody>
                    <a:bodyPr/>
                    <a:lstStyle/>
                    <a:p>
                      <a:endParaRPr lang="en-US" dirty="0"/>
                    </a:p>
                  </a:txBody>
                  <a:tcPr/>
                </a:tc>
                <a:tc hMerge="1">
                  <a:txBody>
                    <a:bodyPr/>
                    <a:lstStyle/>
                    <a:p>
                      <a:endParaRPr lang="en-US" dirty="0" smtClean="0"/>
                    </a:p>
                  </a:txBody>
                  <a:tcPr/>
                </a:tc>
                <a:extLst>
                  <a:ext uri="{0D108BD9-81ED-4DB2-BD59-A6C34878D82A}">
                    <a16:rowId xmlns:a16="http://schemas.microsoft.com/office/drawing/2014/main" val="3747803686"/>
                  </a:ext>
                </a:extLst>
              </a:tr>
            </a:tbl>
          </a:graphicData>
        </a:graphic>
      </p:graphicFrame>
    </p:spTree>
    <p:extLst>
      <p:ext uri="{BB962C8B-B14F-4D97-AF65-F5344CB8AC3E}">
        <p14:creationId xmlns:p14="http://schemas.microsoft.com/office/powerpoint/2010/main" val="32535835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solidFill>
            <a:srgbClr val="439777"/>
          </a:solidFill>
        </p:spPr>
        <p:txBody>
          <a:bodyPr>
            <a:normAutofit fontScale="90000"/>
          </a:bodyPr>
          <a:lstStyle/>
          <a:p>
            <a:r>
              <a:rPr lang="en-US" sz="4000" dirty="0" smtClean="0">
                <a:solidFill>
                  <a:schemeClr val="bg1"/>
                </a:solidFill>
                <a:latin typeface="Arial" pitchFamily="34" charset="0"/>
                <a:cs typeface="Arial" pitchFamily="34" charset="0"/>
              </a:rPr>
              <a:t>Risk Screening Example </a:t>
            </a:r>
            <a:br>
              <a:rPr lang="en-US" sz="4000" dirty="0" smtClean="0">
                <a:solidFill>
                  <a:schemeClr val="bg1"/>
                </a:solidFill>
                <a:latin typeface="Arial" pitchFamily="34" charset="0"/>
                <a:cs typeface="Arial" pitchFamily="34" charset="0"/>
              </a:rPr>
            </a:br>
            <a:r>
              <a:rPr lang="en-US" sz="4000" dirty="0" smtClean="0">
                <a:solidFill>
                  <a:schemeClr val="bg1"/>
                </a:solidFill>
              </a:rPr>
              <a:t>Hexavalent Chromium</a:t>
            </a:r>
            <a:endParaRPr lang="en-US" sz="4000" dirty="0">
              <a:solidFill>
                <a:schemeClr val="bg1"/>
              </a:solidFill>
              <a:latin typeface="Arial" pitchFamily="34" charset="0"/>
              <a:cs typeface="Arial" pitchFamily="34" charset="0"/>
            </a:endParaRPr>
          </a:p>
        </p:txBody>
      </p:sp>
      <p:sp>
        <p:nvSpPr>
          <p:cNvPr id="5" name="Rectangle 4"/>
          <p:cNvSpPr/>
          <p:nvPr/>
        </p:nvSpPr>
        <p:spPr>
          <a:xfrm>
            <a:off x="304800" y="6135688"/>
            <a:ext cx="8153400" cy="533400"/>
          </a:xfrm>
          <a:prstGeom prst="rect">
            <a:avLst/>
          </a:prstGeom>
          <a:solidFill>
            <a:srgbClr val="3F8D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smtClean="0">
                <a:latin typeface="Arial" pitchFamily="34" charset="0"/>
                <a:cs typeface="Arial" pitchFamily="34" charset="0"/>
              </a:rPr>
              <a:t>   Dan </a:t>
            </a:r>
            <a:r>
              <a:rPr lang="en-US" sz="1000" dirty="0" err="1" smtClean="0">
                <a:latin typeface="Arial" pitchFamily="34" charset="0"/>
                <a:cs typeface="Arial" pitchFamily="34" charset="0"/>
              </a:rPr>
              <a:t>Lobato</a:t>
            </a:r>
            <a:r>
              <a:rPr lang="en-US" sz="1000" dirty="0" smtClean="0">
                <a:latin typeface="Arial" pitchFamily="34" charset="0"/>
                <a:cs typeface="Arial" pitchFamily="34" charset="0"/>
              </a:rPr>
              <a:t> &amp; Seth </a:t>
            </a:r>
            <a:r>
              <a:rPr lang="en-US" sz="1000" dirty="0" err="1" smtClean="0">
                <a:latin typeface="Arial" pitchFamily="34" charset="0"/>
                <a:cs typeface="Arial" pitchFamily="34" charset="0"/>
              </a:rPr>
              <a:t>Sadofsky</a:t>
            </a:r>
            <a:r>
              <a:rPr lang="en-US" sz="1000" dirty="0" smtClean="0">
                <a:latin typeface="Arial" pitchFamily="34" charset="0"/>
                <a:cs typeface="Arial" pitchFamily="34" charset="0"/>
              </a:rPr>
              <a:t> |   Oregon Department of Environmental Quality</a:t>
            </a:r>
            <a:endParaRPr lang="en-US" sz="1200" dirty="0">
              <a:latin typeface="Arial" pitchFamily="34" charset="0"/>
              <a:cs typeface="Arial" pitchFamily="34" charset="0"/>
            </a:endParaRPr>
          </a:p>
        </p:txBody>
      </p:sp>
      <p:pic>
        <p:nvPicPr>
          <p:cNvPr id="6" name="Picture 5" descr="Logo Color RegularSM.jpg"/>
          <p:cNvPicPr>
            <a:picLocks noChangeAspect="1"/>
          </p:cNvPicPr>
          <p:nvPr/>
        </p:nvPicPr>
        <p:blipFill>
          <a:blip r:embed="rId3" cstate="print"/>
          <a:stretch>
            <a:fillRect/>
          </a:stretch>
        </p:blipFill>
        <p:spPr>
          <a:xfrm>
            <a:off x="8526780" y="6126163"/>
            <a:ext cx="320040" cy="731520"/>
          </a:xfrm>
          <a:prstGeom prst="rect">
            <a:avLst/>
          </a:prstGeom>
        </p:spPr>
      </p:pic>
      <p:graphicFrame>
        <p:nvGraphicFramePr>
          <p:cNvPr id="7" name="Chart 6"/>
          <p:cNvGraphicFramePr>
            <a:graphicFrameLocks noGrp="1"/>
          </p:cNvGraphicFramePr>
          <p:nvPr>
            <p:extLst>
              <p:ext uri="{D42A27DB-BD31-4B8C-83A1-F6EECF244321}">
                <p14:modId xmlns:p14="http://schemas.microsoft.com/office/powerpoint/2010/main" val="3203475852"/>
              </p:ext>
            </p:extLst>
          </p:nvPr>
        </p:nvGraphicFramePr>
        <p:xfrm>
          <a:off x="152400" y="1676400"/>
          <a:ext cx="8305800" cy="4992688"/>
        </p:xfrm>
        <a:graphic>
          <a:graphicData uri="http://schemas.openxmlformats.org/drawingml/2006/chart">
            <c:chart xmlns:c="http://schemas.openxmlformats.org/drawingml/2006/chart" xmlns:r="http://schemas.openxmlformats.org/officeDocument/2006/relationships" r:id="rId4"/>
          </a:graphicData>
        </a:graphic>
      </p:graphicFrame>
      <p:cxnSp>
        <p:nvCxnSpPr>
          <p:cNvPr id="9" name="Straight Connector 8"/>
          <p:cNvCxnSpPr/>
          <p:nvPr/>
        </p:nvCxnSpPr>
        <p:spPr>
          <a:xfrm>
            <a:off x="990600" y="2286000"/>
            <a:ext cx="7467600" cy="0"/>
          </a:xfrm>
          <a:prstGeom prst="line">
            <a:avLst/>
          </a:prstGeom>
          <a:ln w="22225"/>
        </p:spPr>
        <p:style>
          <a:lnRef idx="1">
            <a:schemeClr val="dk1"/>
          </a:lnRef>
          <a:fillRef idx="0">
            <a:schemeClr val="dk1"/>
          </a:fillRef>
          <a:effectRef idx="0">
            <a:schemeClr val="dk1"/>
          </a:effectRef>
          <a:fontRef idx="minor">
            <a:schemeClr val="tx1"/>
          </a:fontRef>
        </p:style>
      </p:cxnSp>
      <p:sp>
        <p:nvSpPr>
          <p:cNvPr id="10" name="TextBox 9"/>
          <p:cNvSpPr txBox="1"/>
          <p:nvPr/>
        </p:nvSpPr>
        <p:spPr>
          <a:xfrm>
            <a:off x="6553200" y="1670209"/>
            <a:ext cx="1447800" cy="1477328"/>
          </a:xfrm>
          <a:prstGeom prst="rect">
            <a:avLst/>
          </a:prstGeom>
          <a:solidFill>
            <a:schemeClr val="bg1"/>
          </a:solidFill>
        </p:spPr>
        <p:txBody>
          <a:bodyPr wrap="square" rtlCol="0">
            <a:spAutoFit/>
          </a:bodyPr>
          <a:lstStyle/>
          <a:p>
            <a:r>
              <a:rPr lang="en-US" dirty="0" smtClean="0"/>
              <a:t>DRAS total Limit based on waste volume and Risk Level</a:t>
            </a:r>
            <a:endParaRPr lang="en-ZW" dirty="0"/>
          </a:p>
        </p:txBody>
      </p:sp>
      <p:cxnSp>
        <p:nvCxnSpPr>
          <p:cNvPr id="11" name="Straight Connector 10"/>
          <p:cNvCxnSpPr/>
          <p:nvPr/>
        </p:nvCxnSpPr>
        <p:spPr>
          <a:xfrm>
            <a:off x="990600" y="5791200"/>
            <a:ext cx="7467600" cy="0"/>
          </a:xfrm>
          <a:prstGeom prst="line">
            <a:avLst/>
          </a:prstGeom>
          <a:ln w="22225"/>
        </p:spPr>
        <p:style>
          <a:lnRef idx="1">
            <a:schemeClr val="dk1"/>
          </a:lnRef>
          <a:fillRef idx="0">
            <a:schemeClr val="dk1"/>
          </a:fillRef>
          <a:effectRef idx="0">
            <a:schemeClr val="dk1"/>
          </a:effectRef>
          <a:fontRef idx="minor">
            <a:schemeClr val="tx1"/>
          </a:fontRef>
        </p:style>
      </p:cxnSp>
      <p:sp>
        <p:nvSpPr>
          <p:cNvPr id="12" name="TextBox 11"/>
          <p:cNvSpPr txBox="1"/>
          <p:nvPr/>
        </p:nvSpPr>
        <p:spPr>
          <a:xfrm>
            <a:off x="6231636" y="5486400"/>
            <a:ext cx="1312164" cy="369332"/>
          </a:xfrm>
          <a:prstGeom prst="rect">
            <a:avLst/>
          </a:prstGeom>
          <a:noFill/>
        </p:spPr>
        <p:txBody>
          <a:bodyPr wrap="square" rtlCol="0">
            <a:spAutoFit/>
          </a:bodyPr>
          <a:lstStyle/>
          <a:p>
            <a:r>
              <a:rPr lang="en-US" dirty="0" smtClean="0"/>
              <a:t>UTS x20</a:t>
            </a:r>
            <a:endParaRPr lang="en-ZW" dirty="0"/>
          </a:p>
        </p:txBody>
      </p:sp>
      <p:cxnSp>
        <p:nvCxnSpPr>
          <p:cNvPr id="15" name="Straight Connector 14"/>
          <p:cNvCxnSpPr/>
          <p:nvPr/>
        </p:nvCxnSpPr>
        <p:spPr>
          <a:xfrm>
            <a:off x="152400" y="2286000"/>
            <a:ext cx="8305800" cy="0"/>
          </a:xfrm>
          <a:prstGeom prst="line">
            <a:avLst/>
          </a:prstGeom>
          <a:ln w="2222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318189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2438400"/>
            <a:ext cx="5867401" cy="3505200"/>
          </a:xfrm>
        </p:spPr>
        <p:txBody>
          <a:bodyPr>
            <a:normAutofit/>
          </a:bodyPr>
          <a:lstStyle/>
          <a:p>
            <a:pPr marL="0" indent="0">
              <a:buNone/>
            </a:pPr>
            <a:r>
              <a:rPr lang="en-US" b="1" dirty="0" smtClean="0">
                <a:solidFill>
                  <a:srgbClr val="0070C0"/>
                </a:solidFill>
              </a:rPr>
              <a:t>There are no unacceptable risks for disposing of these materials in a permitted, non-hazardous waste landfill.</a:t>
            </a:r>
          </a:p>
        </p:txBody>
      </p:sp>
      <p:sp>
        <p:nvSpPr>
          <p:cNvPr id="4" name="Title 1"/>
          <p:cNvSpPr>
            <a:spLocks noGrp="1"/>
          </p:cNvSpPr>
          <p:nvPr>
            <p:ph type="title"/>
          </p:nvPr>
        </p:nvSpPr>
        <p:spPr>
          <a:solidFill>
            <a:srgbClr val="439777"/>
          </a:solidFill>
        </p:spPr>
        <p:txBody>
          <a:bodyPr>
            <a:normAutofit/>
          </a:bodyPr>
          <a:lstStyle/>
          <a:p>
            <a:r>
              <a:rPr lang="en-US" sz="4000" dirty="0" smtClean="0">
                <a:solidFill>
                  <a:schemeClr val="bg1"/>
                </a:solidFill>
                <a:latin typeface="Arial" pitchFamily="34" charset="0"/>
                <a:cs typeface="Arial" pitchFamily="34" charset="0"/>
              </a:rPr>
              <a:t>Risk Screening</a:t>
            </a:r>
            <a:endParaRPr lang="en-US" sz="4000" dirty="0">
              <a:solidFill>
                <a:schemeClr val="bg1"/>
              </a:solidFill>
              <a:latin typeface="Arial" pitchFamily="34" charset="0"/>
              <a:cs typeface="Arial" pitchFamily="34" charset="0"/>
            </a:endParaRPr>
          </a:p>
        </p:txBody>
      </p:sp>
      <p:sp>
        <p:nvSpPr>
          <p:cNvPr id="5" name="Rectangle 4"/>
          <p:cNvSpPr/>
          <p:nvPr/>
        </p:nvSpPr>
        <p:spPr>
          <a:xfrm>
            <a:off x="304800" y="6135688"/>
            <a:ext cx="8153400" cy="533400"/>
          </a:xfrm>
          <a:prstGeom prst="rect">
            <a:avLst/>
          </a:prstGeom>
          <a:solidFill>
            <a:srgbClr val="3F8D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smtClean="0">
                <a:latin typeface="Arial" pitchFamily="34" charset="0"/>
                <a:cs typeface="Arial" pitchFamily="34" charset="0"/>
              </a:rPr>
              <a:t>   Dan </a:t>
            </a:r>
            <a:r>
              <a:rPr lang="en-US" sz="1000" dirty="0" err="1" smtClean="0">
                <a:latin typeface="Arial" pitchFamily="34" charset="0"/>
                <a:cs typeface="Arial" pitchFamily="34" charset="0"/>
              </a:rPr>
              <a:t>Lobato</a:t>
            </a:r>
            <a:r>
              <a:rPr lang="en-US" sz="1000" dirty="0" smtClean="0">
                <a:latin typeface="Arial" pitchFamily="34" charset="0"/>
                <a:cs typeface="Arial" pitchFamily="34" charset="0"/>
              </a:rPr>
              <a:t> &amp; Seth </a:t>
            </a:r>
            <a:r>
              <a:rPr lang="en-US" sz="1000" dirty="0" err="1" smtClean="0">
                <a:latin typeface="Arial" pitchFamily="34" charset="0"/>
                <a:cs typeface="Arial" pitchFamily="34" charset="0"/>
              </a:rPr>
              <a:t>Sadofsky</a:t>
            </a:r>
            <a:r>
              <a:rPr lang="en-US" sz="1000" dirty="0" smtClean="0">
                <a:latin typeface="Arial" pitchFamily="34" charset="0"/>
                <a:cs typeface="Arial" pitchFamily="34" charset="0"/>
              </a:rPr>
              <a:t> |   Oregon Department of Environmental Quality</a:t>
            </a:r>
            <a:endParaRPr lang="en-US" sz="1200" dirty="0">
              <a:latin typeface="Arial" pitchFamily="34" charset="0"/>
              <a:cs typeface="Arial" pitchFamily="34" charset="0"/>
            </a:endParaRPr>
          </a:p>
        </p:txBody>
      </p:sp>
      <p:pic>
        <p:nvPicPr>
          <p:cNvPr id="6" name="Picture 5" descr="Logo Color RegularSM.jpg"/>
          <p:cNvPicPr>
            <a:picLocks noChangeAspect="1"/>
          </p:cNvPicPr>
          <p:nvPr/>
        </p:nvPicPr>
        <p:blipFill>
          <a:blip r:embed="rId3" cstate="print"/>
          <a:stretch>
            <a:fillRect/>
          </a:stretch>
        </p:blipFill>
        <p:spPr>
          <a:xfrm>
            <a:off x="8526780" y="6126163"/>
            <a:ext cx="320040" cy="731520"/>
          </a:xfrm>
          <a:prstGeom prst="rect">
            <a:avLst/>
          </a:prstGeom>
        </p:spPr>
      </p:pic>
    </p:spTree>
    <p:extLst>
      <p:ext uri="{BB962C8B-B14F-4D97-AF65-F5344CB8AC3E}">
        <p14:creationId xmlns:p14="http://schemas.microsoft.com/office/powerpoint/2010/main" val="7953582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endParaRPr lang="en-US" sz="4000" dirty="0" smtClean="0"/>
          </a:p>
          <a:p>
            <a:pPr marL="0" indent="0">
              <a:buNone/>
            </a:pPr>
            <a:r>
              <a:rPr lang="en-US" sz="4000" dirty="0" smtClean="0"/>
              <a:t>DEQ </a:t>
            </a:r>
            <a:r>
              <a:rPr lang="en-US" sz="4000" dirty="0"/>
              <a:t>recommends that the Environmental Quality Commission approve the rules delisting Selmet’s F006 </a:t>
            </a:r>
            <a:r>
              <a:rPr lang="en-US" sz="4000" dirty="0" smtClean="0"/>
              <a:t>wastes.</a:t>
            </a:r>
            <a:endParaRPr lang="en-US" sz="4000" dirty="0"/>
          </a:p>
          <a:p>
            <a:pPr marL="0" indent="0" algn="ctr">
              <a:buNone/>
            </a:pPr>
            <a:endParaRPr lang="en-US" dirty="0" smtClean="0"/>
          </a:p>
        </p:txBody>
      </p:sp>
      <p:sp>
        <p:nvSpPr>
          <p:cNvPr id="4" name="Title 1"/>
          <p:cNvSpPr>
            <a:spLocks noGrp="1"/>
          </p:cNvSpPr>
          <p:nvPr>
            <p:ph type="title"/>
          </p:nvPr>
        </p:nvSpPr>
        <p:spPr>
          <a:solidFill>
            <a:srgbClr val="439777"/>
          </a:solidFill>
        </p:spPr>
        <p:txBody>
          <a:bodyPr>
            <a:normAutofit/>
          </a:bodyPr>
          <a:lstStyle/>
          <a:p>
            <a:r>
              <a:rPr lang="en-US" sz="3200" dirty="0" smtClean="0">
                <a:solidFill>
                  <a:schemeClr val="bg1"/>
                </a:solidFill>
              </a:rPr>
              <a:t>Conclusion</a:t>
            </a:r>
            <a:endParaRPr lang="en-US" sz="3200" dirty="0">
              <a:solidFill>
                <a:schemeClr val="bg1"/>
              </a:solidFill>
              <a:latin typeface="Arial" pitchFamily="34" charset="0"/>
              <a:cs typeface="Arial" pitchFamily="34" charset="0"/>
            </a:endParaRPr>
          </a:p>
        </p:txBody>
      </p:sp>
      <p:sp>
        <p:nvSpPr>
          <p:cNvPr id="5" name="Rectangle 4"/>
          <p:cNvSpPr/>
          <p:nvPr/>
        </p:nvSpPr>
        <p:spPr>
          <a:xfrm>
            <a:off x="304800" y="6135688"/>
            <a:ext cx="8153400" cy="533400"/>
          </a:xfrm>
          <a:prstGeom prst="rect">
            <a:avLst/>
          </a:prstGeom>
          <a:solidFill>
            <a:srgbClr val="3F8D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smtClean="0">
                <a:latin typeface="Arial" pitchFamily="34" charset="0"/>
                <a:cs typeface="Arial" pitchFamily="34" charset="0"/>
              </a:rPr>
              <a:t>   Dan </a:t>
            </a:r>
            <a:r>
              <a:rPr lang="en-US" sz="1000" dirty="0" err="1" smtClean="0">
                <a:latin typeface="Arial" pitchFamily="34" charset="0"/>
                <a:cs typeface="Arial" pitchFamily="34" charset="0"/>
              </a:rPr>
              <a:t>Lobato</a:t>
            </a:r>
            <a:r>
              <a:rPr lang="en-US" sz="1000" dirty="0" smtClean="0">
                <a:latin typeface="Arial" pitchFamily="34" charset="0"/>
                <a:cs typeface="Arial" pitchFamily="34" charset="0"/>
              </a:rPr>
              <a:t> &amp; Seth </a:t>
            </a:r>
            <a:r>
              <a:rPr lang="en-US" sz="1000" dirty="0" err="1" smtClean="0">
                <a:latin typeface="Arial" pitchFamily="34" charset="0"/>
                <a:cs typeface="Arial" pitchFamily="34" charset="0"/>
              </a:rPr>
              <a:t>Sadofsky</a:t>
            </a:r>
            <a:r>
              <a:rPr lang="en-US" sz="1000" dirty="0" smtClean="0">
                <a:latin typeface="Arial" pitchFamily="34" charset="0"/>
                <a:cs typeface="Arial" pitchFamily="34" charset="0"/>
              </a:rPr>
              <a:t> |   Oregon Department of Environmental Quality</a:t>
            </a:r>
            <a:endParaRPr lang="en-US" sz="1200" dirty="0">
              <a:latin typeface="Arial" pitchFamily="34" charset="0"/>
              <a:cs typeface="Arial" pitchFamily="34" charset="0"/>
            </a:endParaRPr>
          </a:p>
        </p:txBody>
      </p:sp>
      <p:pic>
        <p:nvPicPr>
          <p:cNvPr id="6" name="Picture 5" descr="Logo Color RegularSM.jpg"/>
          <p:cNvPicPr>
            <a:picLocks noChangeAspect="1"/>
          </p:cNvPicPr>
          <p:nvPr/>
        </p:nvPicPr>
        <p:blipFill>
          <a:blip r:embed="rId3" cstate="print"/>
          <a:stretch>
            <a:fillRect/>
          </a:stretch>
        </p:blipFill>
        <p:spPr>
          <a:xfrm>
            <a:off x="8526780" y="6126163"/>
            <a:ext cx="320040" cy="731520"/>
          </a:xfrm>
          <a:prstGeom prst="rect">
            <a:avLst/>
          </a:prstGeom>
        </p:spPr>
      </p:pic>
    </p:spTree>
    <p:extLst>
      <p:ext uri="{BB962C8B-B14F-4D97-AF65-F5344CB8AC3E}">
        <p14:creationId xmlns:p14="http://schemas.microsoft.com/office/powerpoint/2010/main" val="26059613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p:txBody>
          <a:bodyPr/>
          <a:lstStyle/>
          <a:p>
            <a:pPr marL="0" indent="0" algn="ctr">
              <a:buNone/>
            </a:pPr>
            <a:endParaRPr lang="en-US" dirty="0" smtClean="0"/>
          </a:p>
          <a:p>
            <a:pPr marL="0" indent="0" algn="ctr">
              <a:buNone/>
            </a:pPr>
            <a:endParaRPr lang="en-US" dirty="0"/>
          </a:p>
        </p:txBody>
      </p:sp>
      <p:sp>
        <p:nvSpPr>
          <p:cNvPr id="4" name="Title 1"/>
          <p:cNvSpPr txBox="1">
            <a:spLocks/>
          </p:cNvSpPr>
          <p:nvPr/>
        </p:nvSpPr>
        <p:spPr>
          <a:xfrm>
            <a:off x="381000" y="975044"/>
            <a:ext cx="8077200" cy="4511356"/>
          </a:xfrm>
          <a:prstGeom prst="rect">
            <a:avLst/>
          </a:prstGeom>
          <a:solidFill>
            <a:srgbClr val="439777"/>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r>
              <a:rPr lang="en-US" sz="8000" dirty="0" smtClean="0">
                <a:solidFill>
                  <a:schemeClr val="bg1"/>
                </a:solidFill>
              </a:rPr>
              <a:t>Questions?</a:t>
            </a:r>
            <a:endParaRPr lang="en-US" sz="8000" dirty="0">
              <a:solidFill>
                <a:schemeClr val="bg1"/>
              </a:solidFill>
            </a:endParaRPr>
          </a:p>
        </p:txBody>
      </p:sp>
      <p:sp>
        <p:nvSpPr>
          <p:cNvPr id="5" name="Rectangle 4"/>
          <p:cNvSpPr/>
          <p:nvPr/>
        </p:nvSpPr>
        <p:spPr>
          <a:xfrm>
            <a:off x="228600" y="6126163"/>
            <a:ext cx="8153400" cy="533400"/>
          </a:xfrm>
          <a:prstGeom prst="rect">
            <a:avLst/>
          </a:prstGeom>
          <a:solidFill>
            <a:srgbClr val="3F8D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smtClean="0">
                <a:latin typeface="Arial" pitchFamily="34" charset="0"/>
                <a:cs typeface="Arial" pitchFamily="34" charset="0"/>
              </a:rPr>
              <a:t>   Dan </a:t>
            </a:r>
            <a:r>
              <a:rPr lang="en-US" sz="1000" dirty="0" err="1" smtClean="0">
                <a:latin typeface="Arial" pitchFamily="34" charset="0"/>
                <a:cs typeface="Arial" pitchFamily="34" charset="0"/>
              </a:rPr>
              <a:t>Lobato</a:t>
            </a:r>
            <a:r>
              <a:rPr lang="en-US" sz="1000" dirty="0" smtClean="0">
                <a:latin typeface="Arial" pitchFamily="34" charset="0"/>
                <a:cs typeface="Arial" pitchFamily="34" charset="0"/>
              </a:rPr>
              <a:t> &amp; Seth </a:t>
            </a:r>
            <a:r>
              <a:rPr lang="en-US" sz="1000" dirty="0" err="1" smtClean="0">
                <a:latin typeface="Arial" pitchFamily="34" charset="0"/>
                <a:cs typeface="Arial" pitchFamily="34" charset="0"/>
              </a:rPr>
              <a:t>Sadofsky</a:t>
            </a:r>
            <a:r>
              <a:rPr lang="en-US" sz="1000" dirty="0" smtClean="0">
                <a:latin typeface="Arial" pitchFamily="34" charset="0"/>
                <a:cs typeface="Arial" pitchFamily="34" charset="0"/>
              </a:rPr>
              <a:t> |   Oregon Department of Environmental Quality</a:t>
            </a:r>
            <a:endParaRPr lang="en-US" sz="1200" dirty="0">
              <a:latin typeface="Arial" pitchFamily="34" charset="0"/>
              <a:cs typeface="Arial" pitchFamily="34" charset="0"/>
            </a:endParaRPr>
          </a:p>
        </p:txBody>
      </p:sp>
      <p:pic>
        <p:nvPicPr>
          <p:cNvPr id="6" name="Picture 5" descr="Logo Color RegularSM.jpg"/>
          <p:cNvPicPr>
            <a:picLocks noChangeAspect="1"/>
          </p:cNvPicPr>
          <p:nvPr/>
        </p:nvPicPr>
        <p:blipFill>
          <a:blip r:embed="rId3" cstate="print"/>
          <a:stretch>
            <a:fillRect/>
          </a:stretch>
        </p:blipFill>
        <p:spPr>
          <a:xfrm>
            <a:off x="8458200" y="6019800"/>
            <a:ext cx="320040" cy="731520"/>
          </a:xfrm>
          <a:prstGeom prst="rect">
            <a:avLst/>
          </a:prstGeom>
        </p:spPr>
      </p:pic>
    </p:spTree>
    <p:extLst>
      <p:ext uri="{BB962C8B-B14F-4D97-AF65-F5344CB8AC3E}">
        <p14:creationId xmlns:p14="http://schemas.microsoft.com/office/powerpoint/2010/main" val="191220801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elmet EQC Nov 2018.potx" id="{EF775FD4-8E1E-4283-AD9E-828F04D6F91C}" vid="{E9622B20-E742-4B86-955F-60204E3C891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EE652AE44876D4FB2F13DE9882A2FF6" ma:contentTypeVersion="" ma:contentTypeDescription="Create a new document." ma:contentTypeScope="" ma:versionID="4749e57ce3404121ae5684844e7ddcce">
  <xsd:schema xmlns:xsd="http://www.w3.org/2001/XMLSchema" xmlns:xs="http://www.w3.org/2001/XMLSchema" xmlns:p="http://schemas.microsoft.com/office/2006/metadata/properties" xmlns:ns2="$ListId:docs;" targetNamespace="http://schemas.microsoft.com/office/2006/metadata/properties" ma:root="true" ma:fieldsID="4d97b0ac42d8abe8b5bd9b64daadd073" ns2:_="">
    <xsd:import namespace="$ListId:docs;"/>
    <xsd:element name="properties">
      <xsd:complexType>
        <xsd:sequence>
          <xsd:element name="documentManagement">
            <xsd:complexType>
              <xsd:all>
                <xsd:element ref="ns2:Topic" minOccurs="0"/>
                <xsd:element ref="ns2:Subtopic"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ListId:docs;" elementFormDefault="qualified">
    <xsd:import namespace="http://schemas.microsoft.com/office/2006/documentManagement/types"/>
    <xsd:import namespace="http://schemas.microsoft.com/office/infopath/2007/PartnerControls"/>
    <xsd:element name="Topic" ma:index="8" nillable="true" ma:displayName="Topic" ma:default="Select..." ma:format="Dropdown" ma:internalName="Topic">
      <xsd:simpleType>
        <xsd:restriction base="dms:Choice">
          <xsd:enumeration value="Select..."/>
          <xsd:enumeration value="A - Planning"/>
          <xsd:enumeration value="B - Stakeholder Involvement"/>
          <xsd:enumeration value="C - Fee Approval"/>
          <xsd:enumeration value="D - Public Notice"/>
          <xsd:enumeration value="E - EQC Preparation"/>
          <xsd:enumeration value="F - Supporting Documents"/>
        </xsd:restriction>
      </xsd:simpleType>
    </xsd:element>
    <xsd:element name="Subtopic" ma:index="9" nillable="true" ma:displayName="Subtopic" ma:internalName="Subtopic">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opic xmlns="$ListId:docs;">E - EQC Preparation</Topic>
    <Subtopic xmlns="$ListId:docs;"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5EE47D7-91B3-442B-97DA-6FDCEDD465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ListId:doc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BC3BBB8-15CA-4806-958A-3EA201DA43F5}">
  <ds:schemaRef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ListId:docs;"/>
    <ds:schemaRef ds:uri="http://purl.org/dc/terms/"/>
    <ds:schemaRef ds:uri="http://www.w3.org/XML/1998/namespace"/>
    <ds:schemaRef ds:uri="http://purl.org/dc/dcmitype/"/>
  </ds:schemaRefs>
</ds:datastoreItem>
</file>

<file path=customXml/itemProps3.xml><?xml version="1.0" encoding="utf-8"?>
<ds:datastoreItem xmlns:ds="http://schemas.openxmlformats.org/officeDocument/2006/customXml" ds:itemID="{07A8E8B3-12E0-4CA3-BF03-D27A006F1DF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2228</TotalTime>
  <Words>3508</Words>
  <Application>Microsoft Office PowerPoint</Application>
  <PresentationFormat>On-screen Show (4:3)</PresentationFormat>
  <Paragraphs>302</Paragraphs>
  <Slides>17</Slides>
  <Notes>17</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21" baseType="lpstr">
      <vt:lpstr>Arial</vt:lpstr>
      <vt:lpstr>Calibri</vt:lpstr>
      <vt:lpstr>Office Theme</vt:lpstr>
      <vt:lpstr>Clip</vt:lpstr>
      <vt:lpstr>Land Quality – Hazardous Waste</vt:lpstr>
      <vt:lpstr>Outline</vt:lpstr>
      <vt:lpstr>Hazardous Waste Background</vt:lpstr>
      <vt:lpstr>Hazardous Waste Background</vt:lpstr>
      <vt:lpstr>Hazardous Waste Background</vt:lpstr>
      <vt:lpstr>Definitions</vt:lpstr>
      <vt:lpstr>Statutes and Rules</vt:lpstr>
      <vt:lpstr>Selmet F006 Delisting Background </vt:lpstr>
      <vt:lpstr>Delisting Timeline</vt:lpstr>
      <vt:lpstr>Waste Sampling and Analysis – Current Process</vt:lpstr>
      <vt:lpstr>Waste Sampling and Analysis – Current Process</vt:lpstr>
      <vt:lpstr>Waste Sampling and Analysis – Evaporation Pond</vt:lpstr>
      <vt:lpstr>Waste Sampling and Analysis – Evaporation Pond</vt:lpstr>
      <vt:lpstr>Risk Screening Example  Hexavalent Chromium</vt:lpstr>
      <vt:lpstr>Risk Screening</vt:lpstr>
      <vt:lpstr>Conclusion</vt:lpstr>
      <vt:lpstr> </vt:lpstr>
    </vt:vector>
  </TitlesOfParts>
  <Company>State of Oregon Department of Environmental Quality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EQC Presentation</dc:title>
  <dc:creator>State of Oregon</dc:creator>
  <cp:lastModifiedBy>Eileen Naples</cp:lastModifiedBy>
  <cp:revision>73</cp:revision>
  <cp:lastPrinted>2018-10-29T22:05:35Z</cp:lastPrinted>
  <dcterms:created xsi:type="dcterms:W3CDTF">2012-12-04T19:19:06Z</dcterms:created>
  <dcterms:modified xsi:type="dcterms:W3CDTF">2018-10-30T23:16:03Z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0x0101006EE652AE44876D4FB2F13DE9882A2FF6</vt:lpwstr>
  </property>
</Properties>
</file>