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72" r:id="rId7"/>
    <p:sldId id="271" r:id="rId8"/>
    <p:sldId id="273" r:id="rId9"/>
    <p:sldId id="259" r:id="rId10"/>
    <p:sldId id="260" r:id="rId11"/>
    <p:sldId id="261" r:id="rId12"/>
    <p:sldId id="262" r:id="rId13"/>
    <p:sldId id="263" r:id="rId14"/>
    <p:sldId id="264" r:id="rId15"/>
    <p:sldId id="277" r:id="rId16"/>
    <p:sldId id="265" r:id="rId17"/>
    <p:sldId id="266" r:id="rId18"/>
    <p:sldId id="276" r:id="rId19"/>
    <p:sldId id="275"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1"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0"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varScale="1">
        <p:scale>
          <a:sx n="63" d="100"/>
          <a:sy n="63" d="100"/>
        </p:scale>
        <p:origin x="32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dirty="0"/>
              <a:t>Risk Screening </a:t>
            </a:r>
            <a:r>
              <a:rPr lang="en-ZW" sz="2400" baseline="0" dirty="0" smtClean="0"/>
              <a:t>Example</a:t>
            </a:r>
          </a:p>
          <a:p>
            <a:pPr>
              <a:defRPr sz="2400"/>
            </a:pPr>
            <a:r>
              <a:rPr lang="en-ZW" sz="2400" baseline="0" dirty="0" smtClean="0"/>
              <a:t> Evaporation Pond</a:t>
            </a:r>
            <a:endParaRPr lang="en-ZW" sz="2400" baseline="0" dirty="0"/>
          </a:p>
          <a:p>
            <a:pPr>
              <a:defRPr sz="2400"/>
            </a:pPr>
            <a:r>
              <a:rPr lang="en-ZW" sz="2400" baseline="0" dirty="0"/>
              <a:t>Hexavalent Chromium </a:t>
            </a:r>
          </a:p>
        </c:rich>
      </c:tx>
      <c:layout>
        <c:manualLayout>
          <c:xMode val="edge"/>
          <c:yMode val="edge"/>
          <c:x val="0.31440384108270919"/>
          <c:y val="2.831670112024564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Sheet1!$E$8:$K$8</c:f>
              <c:strCache>
                <c:ptCount val="7"/>
                <c:pt idx="0">
                  <c:v>Sample 1</c:v>
                </c:pt>
                <c:pt idx="1">
                  <c:v>Sample 2</c:v>
                </c:pt>
                <c:pt idx="2">
                  <c:v>Sample 3</c:v>
                </c:pt>
                <c:pt idx="3">
                  <c:v>Sample 4</c:v>
                </c:pt>
                <c:pt idx="4">
                  <c:v>EPA Model</c:v>
                </c:pt>
                <c:pt idx="5">
                  <c:v>Characteristic</c:v>
                </c:pt>
                <c:pt idx="6">
                  <c:v>RBC</c:v>
                </c:pt>
              </c:strCache>
            </c:strRef>
          </c:cat>
          <c:val>
            <c:numRef>
              <c:f>Sheet1!$E$9:$K$9</c:f>
              <c:numCache>
                <c:formatCode>General</c:formatCode>
                <c:ptCount val="7"/>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Sheet1!$E$8:$K$8</c:f>
              <c:strCache>
                <c:ptCount val="7"/>
                <c:pt idx="0">
                  <c:v>Sample 1</c:v>
                </c:pt>
                <c:pt idx="1">
                  <c:v>Sample 2</c:v>
                </c:pt>
                <c:pt idx="2">
                  <c:v>Sample 3</c:v>
                </c:pt>
                <c:pt idx="3">
                  <c:v>Sample 4</c:v>
                </c:pt>
                <c:pt idx="4">
                  <c:v>EPA Model</c:v>
                </c:pt>
                <c:pt idx="5">
                  <c:v>Characteristic</c:v>
                </c:pt>
                <c:pt idx="6">
                  <c:v>RBC</c:v>
                </c:pt>
              </c:strCache>
            </c:strRef>
          </c:cat>
          <c:val>
            <c:numRef>
              <c:f>Sheet1!$E$10:$K$10</c:f>
              <c:numCache>
                <c:formatCode>General</c:formatCode>
                <c:ptCount val="7"/>
                <c:pt idx="4">
                  <c:v>1340</c:v>
                </c:pt>
                <c:pt idx="5">
                  <c:v>100</c:v>
                </c:pt>
                <c:pt idx="6">
                  <c:v>49</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11-01T10:37:38.361" idx="2">
    <p:pos x="10" y="10"/>
    <p:text>Random question that I hadn't thought of before. In the backpocket FAQs, should we address whether DEQ adopts federally delisted wastes and vice versa?</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8-11-01T14:49:57.119" idx="3">
    <p:pos x="2232" y="1029"/>
    <p:text>Because we do not refer to either of the waste streams as waste streams 1 and 2 in the Public Notice or the EQC Staff Report, I am very reluctant to introduce another term here. As far as I understand, the point is to differentiate between the current process waste adn the evaporation pond waste -- couldn't this be accomplished in other ways (i.e., visually, through slide differentiation as we've already done following the dry-run, or by repeating the names again elsewhere in the respective slides)?</p:text>
    <p:extLst>
      <p:ext uri="{C676402C-5697-4E1C-873F-D02D1690AC5C}">
        <p15:threadingInfo xmlns:p15="http://schemas.microsoft.com/office/powerpoint/2012/main" timeZoneBias="420"/>
      </p:ext>
    </p:extLst>
  </p:cm>
  <p:cm authorId="4" dt="2018-11-01T14:54:05.449" idx="4">
    <p:pos x="2232" y="1125"/>
    <p:text>I've removed the terms Waste Streams 1 &amp; 2 from the slides, but I have made a note that it is an option to include these terms if others feel this is helpful.</p:text>
    <p:extLst>
      <p:ext uri="{C676402C-5697-4E1C-873F-D02D1690AC5C}">
        <p15:threadingInfo xmlns:p15="http://schemas.microsoft.com/office/powerpoint/2012/main" timeZoneBias="420">
          <p15:parentCm authorId="4" idx="3"/>
        </p15:threadingInfo>
      </p:ext>
    </p:extLst>
  </p:cm>
  <p:cm authorId="4" dt="2018-11-01T14:59:24.461" idx="5">
    <p:pos x="5232" y="1152"/>
    <p:text>I like the new image, but it needs a source, and probably a caption to explain what it is. Seth, can you provide these?</p:text>
    <p:extLst>
      <p:ext uri="{C676402C-5697-4E1C-873F-D02D1690AC5C}">
        <p15:threadingInfo xmlns:p15="http://schemas.microsoft.com/office/powerpoint/2012/main" timeZoneBias="420"/>
      </p:ext>
    </p:extLst>
  </p:cm>
  <p:cm authorId="4" dt="2018-11-01T15:30:15.080" idx="6">
    <p:pos x="2623" y="3106"/>
    <p:text>Seth, I like the detail that you put into each of these sampling and analysis slides, but unless Stephanie tells us otherwise, I think we might want to simplify to make sure that the process is clear for  both the technical experts and the non-technical experts on the committee. Is Stephanie tells us to go for it, maybe we can add terms like "aliqots" back in to more fully describe the process.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8-11-01T15:33:15.795" idx="7">
    <p:pos x="2973" y="2623"/>
    <p:text>Seth, I think Brian mentioned the thought of adding numbers to this chart. Can you check w/ Brian to make sure this is what he intended and, if yes, can you add those numbers?</p:text>
    <p:extLst>
      <p:ext uri="{C676402C-5697-4E1C-873F-D02D1690AC5C}">
        <p15:threadingInfo xmlns:p15="http://schemas.microsoft.com/office/powerpoint/2012/main" timeZoneBias="420"/>
      </p:ext>
    </p:extLst>
  </p:cm>
  <p:cm authorId="4" dt="2018-11-01T15:41:28.002" idx="8">
    <p:pos x="10" y="10"/>
    <p:text>I was aiming to simplify this statement and maintain accuracy. Did I hit the mark with this last bullet point?</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8-11-02T09:52:45.854" idx="9">
    <p:pos x="5612" y="182"/>
    <p:text>can we specify ppm (or other)?</p:text>
    <p:extLst>
      <p:ext uri="{C676402C-5697-4E1C-873F-D02D1690AC5C}">
        <p15:threadingInfo xmlns:p15="http://schemas.microsoft.com/office/powerpoint/2012/main" timeZoneBias="420"/>
      </p:ext>
    </p:extLst>
  </p:cm>
  <p:cm authorId="4" dt="2018-11-02T09:57:33.559" idx="10">
    <p:pos x="5612" y="278"/>
    <p:text>Also, what is RBC -- risk-based concentrations?</p:text>
    <p:extLst>
      <p:ext uri="{C676402C-5697-4E1C-873F-D02D1690AC5C}">
        <p15:threadingInfo xmlns:p15="http://schemas.microsoft.com/office/powerpoint/2012/main" timeZoneBias="420">
          <p15:parentCm authorId="4" idx="9"/>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30FFDEE9-0FAE-4CF2-B0E5-4D150CC4B1FF}" srcId="{C04D5F1B-1A0E-4651-92E1-4DDCF2DB6B20}" destId="{93B4FE0E-F6A2-430D-A2B3-3E5359C5A4A1}" srcOrd="0" destOrd="0" parTransId="{D8151DE3-8D43-47AF-8AD8-73193D624DAC}" sibTransId="{99BE9C3E-DD6D-422A-AF20-43336766F364}"/>
    <dgm:cxn modelId="{3AA831B2-25DC-49D1-874A-EC38E83250FF}" srcId="{640E2EC8-CAEE-4B88-A1CD-3757156036AC}" destId="{0C630AAA-A95F-4433-B373-19B767D1AC2F}" srcOrd="1" destOrd="0" parTransId="{2643046C-81A3-4556-B652-EEE898D7E14E}" sibTransId="{84CB6E8F-7ECB-465E-AC32-693D0D168212}"/>
    <dgm:cxn modelId="{C7064D14-CF2A-4FE4-82B5-4663E3AFEC0C}" srcId="{0C630AAA-A95F-4433-B373-19B767D1AC2F}" destId="{7037AEF1-F75D-4E81-A96D-D607B27B3DBA}" srcOrd="0" destOrd="0" parTransId="{8C9DC3C4-F701-44AE-BD84-6FA64EB9DB5D}" sibTransId="{872686B9-B4BB-4B52-AD1C-7B8E9BC16E56}"/>
    <dgm:cxn modelId="{8229272B-E35E-4948-9FA9-B7F3FDF8F207}" type="presOf" srcId="{640E2EC8-CAEE-4B88-A1CD-3757156036AC}" destId="{5C69B243-15EB-4C3E-A3DA-CC50280DB7DA}" srcOrd="0" destOrd="0" presId="urn:microsoft.com/office/officeart/2008/layout/CircleAccentTimeline"/>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7D6DCC56-1ABA-4418-B282-20CBBE0D1F79}" type="presOf" srcId="{BED53CA6-EFCF-4429-B9D4-68677CEC6419}" destId="{C5CA2FA7-423E-4629-BE3C-9953E2EF5FF9}" srcOrd="0" destOrd="0" presId="urn:microsoft.com/office/officeart/2008/layout/CircleAccentTimeline"/>
    <dgm:cxn modelId="{5B7FF0C5-D0A9-49E6-A7DF-BD060C66256B}" type="presOf" srcId="{B62E4092-4E96-4D92-BC6D-C4E9CABB6A47}" destId="{1228A2E9-3DE9-4D39-862D-AA0FF8A01A73}"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0DEC9B9C-9CEF-475B-A0F4-D5624068650C}" type="presOf" srcId="{75E2A1E1-7DF5-4003-9525-42FB9AE0BF05}" destId="{151AED05-FC21-448D-B871-D240BED17DE3}" srcOrd="0" destOrd="0" presId="urn:microsoft.com/office/officeart/2008/layout/CircleAccentTimeline"/>
    <dgm:cxn modelId="{B472B8CA-BB55-492C-A897-5F30D4062277}" type="presOf" srcId="{B27A9830-0056-4B4F-B85A-25FA4CFBC892}" destId="{E5F4B489-00B2-41C4-BB62-885254279BD9}"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D1BF14D9-E03D-40E7-9E57-641C88181A1B}" srcId="{0C630AAA-A95F-4433-B373-19B767D1AC2F}" destId="{7DEF2668-0AB3-4796-8D7C-A997A086A2DD}" srcOrd="6" destOrd="0" parTransId="{3C194BA2-02FE-4415-A19A-ADC918094027}" sibTransId="{A5C86C42-FC58-4939-A639-B03412483E63}"/>
    <dgm:cxn modelId="{E2A45E2A-713C-4466-B502-FD84C85EE126}" srcId="{C04D5F1B-1A0E-4651-92E1-4DDCF2DB6B20}" destId="{B62E4092-4E96-4D92-BC6D-C4E9CABB6A47}" srcOrd="1" destOrd="0" parTransId="{FEBA0FC7-6A58-490A-9715-E9EC068E7135}" sibTransId="{ED7F0AC0-59F8-4ED0-9C2B-DF82E8FDD309}"/>
    <dgm:cxn modelId="{3AF87642-5BEB-41DC-AC32-D428F488CF58}" type="presOf" srcId="{93B4FE0E-F6A2-430D-A2B3-3E5359C5A4A1}" destId="{AD59A41F-C71E-4BAB-BF80-3D2A7877DDD0}"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409C930D-F2C6-4327-8122-B79EB1CE587A}" srcId="{0C630AAA-A95F-4433-B373-19B767D1AC2F}" destId="{6E214338-75D3-4C85-85F4-DE105740BB87}" srcOrd="5" destOrd="0" parTransId="{D23874DF-F9C0-436E-B760-4812E6CBF7E2}" sibTransId="{56EC3A38-DAD4-4978-9A97-27F7D5F5729E}"/>
    <dgm:cxn modelId="{B34A5DC7-95B6-4441-BA62-6E73844C17FE}" srcId="{0C630AAA-A95F-4433-B373-19B767D1AC2F}" destId="{BED53CA6-EFCF-4429-B9D4-68677CEC6419}" srcOrd="3" destOrd="0" parTransId="{F0E528FF-4A84-4DFB-9A55-D17BB5B238B3}" sibTransId="{094F66AD-9170-4630-91F1-68EED60F7F6C}"/>
    <dgm:cxn modelId="{6FD2FF9A-7222-409E-8067-5C9A991A9798}" srcId="{0C630AAA-A95F-4433-B373-19B767D1AC2F}" destId="{75E2A1E1-7DF5-4003-9525-42FB9AE0BF05}" srcOrd="4" destOrd="0" parTransId="{231C2A6F-66F2-4A48-904C-D9BCFEBC0B3C}" sibTransId="{C7D34788-A37F-4A74-B86D-C68CC4FF3378}"/>
    <dgm:cxn modelId="{3BACC196-71E1-4F62-901D-FE3879B37A1C}" type="presOf" srcId="{7DEF2668-0AB3-4796-8D7C-A997A086A2DD}" destId="{1246E30A-818D-44B0-BE9B-917A756776C7}"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2979D9F2-A263-4FCB-A49F-132AE74F3C01}" type="presOf" srcId="{7037AEF1-F75D-4E81-A96D-D607B27B3DBA}" destId="{120097FF-22CA-4E8F-94FE-FB463F3A0DDD}" srcOrd="0" destOrd="0" presId="urn:microsoft.com/office/officeart/2008/layout/CircleAccentTimeline"/>
    <dgm:cxn modelId="{70CCBF2F-3BEC-464D-AC6D-7232D6273469}" type="presOf" srcId="{C04D5F1B-1A0E-4651-92E1-4DDCF2DB6B20}" destId="{06CFDF4D-CCA8-400C-B9AB-3F67575DA856}" srcOrd="0" destOrd="0" presId="urn:microsoft.com/office/officeart/2008/layout/CircleAccentTimeline"/>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a:t>
            </a:r>
            <a:r>
              <a:rPr lang="en-ZW" baseline="0" dirty="0" smtClean="0"/>
              <a:t> Chair George and commissioners, my name is Brian Fuller – I </a:t>
            </a:r>
            <a:r>
              <a:rPr lang="en-ZW" baseline="0" dirty="0" smtClean="0"/>
              <a:t>manage DEQ’s Materials Management and Hazardous Waste programs out of our Western </a:t>
            </a:r>
            <a:r>
              <a:rPr lang="en-ZW" baseline="0" dirty="0" smtClean="0"/>
              <a:t>Region – and I am here to present the proposed Selmet, Inc. hazardous waste delisting rulemaking for your consideration.</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r>
              <a:rPr lang="en-ZW" baseline="0" dirty="0" smtClean="0"/>
              <a:t>I am joined by my colleagues</a:t>
            </a:r>
            <a:r>
              <a:rPr lang="en-ZW" baseline="0" dirty="0" smtClean="0"/>
              <a:t>, (turn to Dan and Seth for them to introduce themselves). Both </a:t>
            </a:r>
            <a:r>
              <a:rPr lang="en-ZW" baseline="0" dirty="0" smtClean="0"/>
              <a:t>Dan and Seth provided technical expertise on the proposed rulemaking that we are presenting today. </a:t>
            </a:r>
          </a:p>
          <a:p>
            <a:endParaRPr lang="en-ZW" baseline="0" dirty="0" smtClean="0"/>
          </a:p>
          <a:p>
            <a:pPr marL="174708" indent="-174708">
              <a:buFont typeface="Arial" panose="020B0604020202020204" pitchFamily="34" charset="0"/>
              <a:buChar char="•"/>
            </a:pPr>
            <a:r>
              <a:rPr lang="en-ZW" baseline="0" dirty="0" smtClean="0"/>
              <a:t>This proposed rule is Oregon’s first delisting of a hazardous waste.  </a:t>
            </a:r>
            <a:r>
              <a:rPr lang="en-ZW" baseline="0" dirty="0" err="1" smtClean="0"/>
              <a:t>Delistings</a:t>
            </a:r>
            <a:r>
              <a:rPr lang="en-ZW" baseline="0" dirty="0" smtClean="0"/>
              <a:t> are not uncommon however.  EPA has done many throughout the country and this waste in particular is one of the most commonly delisted wastes.</a:t>
            </a:r>
            <a:endParaRPr lang="en-ZW" baseline="0" dirty="0" smtClean="0"/>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Good morning Chair George and commissioners. </a:t>
            </a:r>
          </a:p>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Today, I will walk through the sampling and analysis process associated with both of Selmet’s two F006 waste streams. First, the F006 waste from Selmet’s current electroplating process. Second, Selmet’s waste from an evaporation pond that contains legacy waste from the facility’s historic electroplating operations.</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As a reminder,</a:t>
            </a:r>
            <a:r>
              <a:rPr lang="en-US" b="0" baseline="0" dirty="0" smtClean="0"/>
              <a:t> by submitting the delisting petition, Selmet is seeking to demonstrate that their F006 waste from two sources does not contain listed waste in concentrations above risk-based standards designed to protect human health and the environment. Selmet is also seeking to demonstrate that their F006 waste does not exhibit characteristics of a hazardous waste– meaning it is not ignitable, corrosive, reactive or toxic. </a:t>
            </a:r>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This slide highlights sampling and analysis  associated with Selmet’s current chemical etching and milling process, that produces 1,600 yards of filter cake waste-- similar to the waste depicted in this picture </a:t>
            </a:r>
            <a:r>
              <a:rPr lang="en-US" b="1" baseline="0" dirty="0" smtClean="0"/>
              <a:t>(point</a:t>
            </a:r>
            <a:r>
              <a:rPr lang="en-US" b="0" baseline="0" dirty="0" smtClean="0"/>
              <a:t>)– every year.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After closely consulting with DEQ team, Selmet developed a waste sampling and analysis plan to review all of the materials used in the company’s current process:</a:t>
            </a:r>
          </a:p>
          <a:p>
            <a:pPr marL="0" indent="0" defTabSz="949478">
              <a:buFont typeface="Arial" panose="020B0604020202020204" pitchFamily="34" charset="0"/>
              <a:buNone/>
              <a:defRPr/>
            </a:pPr>
            <a:endParaRPr lang="en-US" baseline="0" dirty="0" smtClean="0"/>
          </a:p>
          <a:p>
            <a:pPr marL="628650" lvl="1" indent="-171450">
              <a:buFontTx/>
              <a:buChar char="-"/>
            </a:pPr>
            <a:r>
              <a:rPr lang="en-US" baseline="0" dirty="0" smtClean="0"/>
              <a:t>Selmet conducted four sampling events, and Selmet spaces each sampling event approximately two weeks apart to find any variation in the waste. </a:t>
            </a:r>
          </a:p>
          <a:p>
            <a:pPr marL="628650" lvl="1" indent="-171450">
              <a:buFontTx/>
              <a:buChar char="-"/>
            </a:pPr>
            <a:r>
              <a:rPr lang="en-US" baseline="0" dirty="0" smtClean="0"/>
              <a:t>During each  of the four sampling events,  Selmet extracted 5 samples of filter cake from a random grid and then combined the five samples into one composite sample for analysis.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Selmet then sent the composite samples of its filter cake waste collected from Selmet’s current chemical etching and milling process to independent labs certified by the Oregon Environmental Laboratory Accreditation Program for analysis.</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Based on review of Selmet’s current processes, DEQ and Selmet developed a list of hazardous waste to look for and measure, including contaminants for which US EPA lists F006 waste ( such as Cadmium, Chromium, and Cyanides) and any other potentially hazardous elements that may be present in the wastes.</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Laboratory analysis determined that all of the samples of Selmet’s current process waste were below risk-based standards for listed and characteristic hazardous waste. </a:t>
            </a:r>
          </a:p>
          <a:p>
            <a:endParaRPr lang="en-US" b="0" baseline="0" dirty="0" smtClean="0"/>
          </a:p>
          <a:p>
            <a:r>
              <a:rPr lang="en-US" b="0" baseline="0" dirty="0" smtClean="0"/>
              <a:t>----------------------------------------------------------------------------------------------------------------------------------------------------</a:t>
            </a:r>
          </a:p>
          <a:p>
            <a:r>
              <a:rPr lang="en-US" b="0" baseline="0" dirty="0" smtClean="0"/>
              <a:t>Note:</a:t>
            </a:r>
          </a:p>
          <a:p>
            <a:pPr marL="178027" indent="-178027">
              <a:buFont typeface="Arial" panose="020B0604020202020204" pitchFamily="34" charset="0"/>
              <a:buChar char="•"/>
            </a:pPr>
            <a:r>
              <a:rPr lang="en-US" b="0" baseline="0" dirty="0" smtClean="0"/>
              <a:t>Laboratory reporting limits were all below appropriate screening levels.</a:t>
            </a:r>
          </a:p>
          <a:p>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This slide highlights sampling and analysis  associated with Selmet’s evaporation pond, that contains waste from Selmet’s historic electroplating operations.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Selmet conducted waste treatment in the evaporation pond from the 1970s until 2017.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After closely consulting with DEQ team, Selmet developed a waste sampling and analysis plan to review all of the materials that might be present in Selmet’s evaporation pond, which is approximately 1 to 2 meters thick and distributed across approximately 25,000 square feet.</a:t>
            </a:r>
          </a:p>
          <a:p>
            <a:pPr marL="0" indent="0" defTabSz="949478">
              <a:buFont typeface="Arial" panose="020B0604020202020204" pitchFamily="34" charset="0"/>
              <a:buNone/>
              <a:defRPr/>
            </a:pPr>
            <a:endParaRPr lang="en-US" b="0" baseline="0" dirty="0" smtClean="0"/>
          </a:p>
          <a:p>
            <a:pPr marL="171450" indent="-171450" defTabSz="949478">
              <a:buFont typeface="Arial" panose="020B0604020202020204" pitchFamily="34" charset="0"/>
              <a:buChar char="•"/>
              <a:defRPr/>
            </a:pPr>
            <a:r>
              <a:rPr lang="en-US" b="0" baseline="0" dirty="0" smtClean="0"/>
              <a:t>Selmet divided the evaporation pond into four quadrants and in each of the four quadrants, Selmet collected 3 random core samples and combined the 3 core samples into one composite sample for analysis. This process resulted in 4 composite core samples and together, they provide a representative sample of  the waste present in Selmet’s evaporation pond.</a:t>
            </a:r>
          </a:p>
          <a:p>
            <a:pPr marL="0" indent="0" defTabSz="949478">
              <a:buFont typeface="Arial" panose="020B0604020202020204" pitchFamily="34" charset="0"/>
              <a:buNone/>
              <a:defRPr/>
            </a:pPr>
            <a:r>
              <a:rPr lang="en-US" b="0" baseline="0" dirty="0" smtClean="0"/>
              <a:t> </a:t>
            </a:r>
          </a:p>
          <a:p>
            <a:pPr marL="0" indent="0" defTabSz="949478">
              <a:buFont typeface="Arial" panose="020B0604020202020204" pitchFamily="34" charset="0"/>
              <a:buNone/>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Like the waste from Selmet’s current process, Selmet sent the evaporation pond waste samples to a certified laboratory for analysis.</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Based on historical variations in Selmet’s chemical etching and milling process, DEQ and Selmet requested that the laboratory analyze the evaporation pond sediment for a longer list of potential constituents than the laboratories had analyzed the current process waste for.</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This list includes both constituents for which EPA listed F006 waste, as well as other potential underlying hazardous constituents seen here </a:t>
            </a:r>
            <a:r>
              <a:rPr lang="en-US" b="1" baseline="0" dirty="0" smtClean="0"/>
              <a:t>(point). </a:t>
            </a:r>
            <a:endParaRPr lang="en-US" b="0" baseline="0" dirty="0" smtClean="0"/>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Laboratory analysis determined that all of the samples of Selmet’s evaporation pond waste were below risk-based standards for listed and characteristic hazardous waste. </a:t>
            </a:r>
          </a:p>
          <a:p>
            <a:pPr marL="178027" indent="-178027">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As I just described, we have two waste streams for potential delisting, and an assortment of chemicals that Selmet tested for during the sampling and analysis process associated with this rulemaking.</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This slide provides an example of the risk screening method that Selmet followed as it was testing for the chemical constituents and illustrates how Selmet tested for the presence of hexavalent chromium in its evaporation pond sediment.</a:t>
            </a:r>
          </a:p>
          <a:p>
            <a:endParaRPr lang="en-US" baseline="0" dirty="0" smtClean="0"/>
          </a:p>
          <a:p>
            <a:pPr marL="171450" indent="-171450">
              <a:buFont typeface="Arial" panose="020B0604020202020204" pitchFamily="34" charset="0"/>
              <a:buChar char="•"/>
            </a:pPr>
            <a:r>
              <a:rPr lang="en-US" baseline="0" dirty="0" smtClean="0"/>
              <a:t>Samples results for the evaporation pond’s four composite core samples are shown on this bar graph, which illustrates how the presence of hexavalent chromium in each of the four samples from Selmet’s evaporation pond compares to several screening resources, specifically:</a:t>
            </a:r>
          </a:p>
          <a:p>
            <a:endParaRPr lang="en-US" baseline="0" dirty="0" smtClean="0"/>
          </a:p>
          <a:p>
            <a:pPr marL="628650" lvl="1" indent="-171450">
              <a:buFont typeface="Arial" panose="020B0604020202020204" pitchFamily="34" charset="0"/>
              <a:buChar char="•"/>
            </a:pPr>
            <a:r>
              <a:rPr lang="en-US" baseline="0" dirty="0" smtClean="0"/>
              <a:t>First, EPA’s delisting model assumes that there will be some leaching, even in permitted non-hazardous landfills, and therefore addresses risk screening criteria that accounts for the destination of the leachate (for examples, drinking water and ecological exposure). EPA’s model considers both the concentration and volume of waste that will be disposed.</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Second, the hazardous waste characteristic screening process is a procedure that is designed to predict whether a particular waste is likely to leach dangerous concentrations of chemicals into ground.</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And thirdly, DEQ has  risk-based cleanup program standards that measures, to the best of our ability to determine it, how much exposure is safe for someone like a construction worker who might come into direct contact with the waste.</a:t>
            </a:r>
          </a:p>
          <a:p>
            <a:endParaRPr lang="en-US" baseline="0" dirty="0" smtClean="0"/>
          </a:p>
          <a:p>
            <a:pPr marL="171450" indent="-171450">
              <a:buFont typeface="Arial" panose="020B0604020202020204" pitchFamily="34" charset="0"/>
              <a:buChar char="•"/>
            </a:pPr>
            <a:r>
              <a:rPr lang="en-US" baseline="0" dirty="0" smtClean="0"/>
              <a:t>In this example, as a result of comparing data from the evaporation pond to these three models, we see that the presence of hexavalent chromium in all four of the samples is below the screening model thresholds.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screening process was repeated for each of the constituents from Selmet's current process and evaporation pond waste that we listed in the charts on the previous pages.</a:t>
            </a:r>
          </a:p>
          <a:p>
            <a:endParaRPr lang="en-US" baseline="0" dirty="0" smtClean="0"/>
          </a:p>
          <a:p>
            <a:r>
              <a:rPr lang="en-US" baseline="0" dirty="0" smtClean="0"/>
              <a:t>--------------------------------------------------------------------------------------------------------------------------------------------------------------------------------</a:t>
            </a:r>
          </a:p>
          <a:p>
            <a:pPr marL="0" indent="0">
              <a:buFont typeface="Arial" panose="020B0604020202020204" pitchFamily="34" charset="0"/>
              <a:buNone/>
            </a:pPr>
            <a:r>
              <a:rPr lang="en-US" baseline="0" dirty="0" smtClean="0"/>
              <a:t>NOTES: </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Sample results are shown on this histogram: </a:t>
            </a:r>
          </a:p>
          <a:p>
            <a:pPr marL="631908" lvl="1" indent="-174708">
              <a:buFont typeface="Arial" panose="020B0604020202020204" pitchFamily="34" charset="0"/>
              <a:buChar char="•"/>
            </a:pPr>
            <a:r>
              <a:rPr lang="en-US" baseline="0" dirty="0" smtClean="0"/>
              <a:t>Samples 1-4 are what I described in the last two slides.</a:t>
            </a:r>
          </a:p>
          <a:p>
            <a:pPr marL="631908" lvl="1" indent="-174708">
              <a:buFont typeface="Arial" panose="020B0604020202020204" pitchFamily="34" charset="0"/>
              <a:buChar char="•"/>
            </a:pPr>
            <a:endParaRPr lang="en-US" baseline="0" dirty="0" smtClean="0"/>
          </a:p>
          <a:p>
            <a:pPr marL="631908" lvl="1" indent="-174708">
              <a:buFont typeface="Arial" panose="020B0604020202020204" pitchFamily="34" charset="0"/>
              <a:buChar char="•"/>
            </a:pPr>
            <a:r>
              <a:rPr lang="en-US" baseline="0" dirty="0" smtClean="0"/>
              <a:t>In order to decide whether or not to recommend that you approve this delisting, we compare that data to several screening resources.</a:t>
            </a:r>
          </a:p>
          <a:p>
            <a:pPr marL="457200" lvl="1" indent="0">
              <a:buFont typeface="Arial" panose="020B0604020202020204" pitchFamily="34" charset="0"/>
              <a:buNone/>
            </a:pPr>
            <a:endParaRPr lang="en-US" baseline="0" dirty="0" smtClean="0"/>
          </a:p>
          <a:p>
            <a:pPr marL="631908" lvl="1" indent="-174708">
              <a:buFont typeface="Arial" panose="020B0604020202020204" pitchFamily="34" charset="0"/>
              <a:buChar char="•"/>
            </a:pPr>
            <a:r>
              <a:rPr lang="en-US" baseline="0" dirty="0" smtClean="0"/>
              <a:t>EPA’s Delisting model, which assumes that there will be some leaching in the landfill, and goes through all appropriate risk screening criteria for where it might end up and uses whatever turns out to be the most cautious (i.e., drinking water, ecological exposure…). This model takes into consideration not just concentration, but also the volume of waste that will be disposed. </a:t>
            </a:r>
          </a:p>
          <a:p>
            <a:pPr marL="457200" lvl="1" indent="0">
              <a:buFont typeface="Arial" panose="020B0604020202020204" pitchFamily="34" charset="0"/>
              <a:buNone/>
            </a:pPr>
            <a:endParaRPr lang="en-US" baseline="0" dirty="0" smtClean="0"/>
          </a:p>
          <a:p>
            <a:pPr marL="1089108" lvl="2" indent="-174708">
              <a:buFont typeface="Arial" panose="020B0604020202020204" pitchFamily="34" charset="0"/>
              <a:buChar char="•"/>
            </a:pPr>
            <a:r>
              <a:rPr lang="en-US" baseline="0" dirty="0" smtClean="0"/>
              <a:t>This program allows differing risk tolerance, and we used one-in-a-million cancer risk for carcinogens and a hazard index of 1 for non-carcinogens.</a:t>
            </a:r>
          </a:p>
          <a:p>
            <a:pPr marL="640594" lvl="1" indent="-174708">
              <a:buFont typeface="Arial" panose="020B0604020202020204" pitchFamily="34" charset="0"/>
              <a:buChar char="•"/>
            </a:pPr>
            <a:r>
              <a:rPr lang="en-US" dirty="0" smtClean="0"/>
              <a:t>Samples are also screened against characteristic hazardous waste concentrations. This</a:t>
            </a:r>
            <a:r>
              <a:rPr lang="en-US" baseline="0" dirty="0" smtClean="0"/>
              <a:t> is a bit crude in the diagram, but if the totals exceeded this concentration we would run leaching experiments. We don’t want concentrations that leach too much going into our regular municipal landfills.</a:t>
            </a:r>
            <a:endParaRPr lang="en-US" dirty="0" smtClean="0"/>
          </a:p>
          <a:p>
            <a:pPr marL="640594" lvl="1" indent="-174708">
              <a:buFont typeface="Arial" panose="020B0604020202020204" pitchFamily="34" charset="0"/>
              <a:buChar char="•"/>
            </a:pPr>
            <a:r>
              <a:rPr lang="en-US" baseline="0" dirty="0" smtClean="0"/>
              <a:t>We also screened the results against what our cleanup program would consider acceptable for exposure to a construction worker, there are no default exposure assumptions for a landfill worker but we believe this is appropriate.</a:t>
            </a:r>
          </a:p>
          <a:p>
            <a:pPr marL="640594" lvl="1" indent="-174708">
              <a:buFont typeface="Arial" panose="020B0604020202020204" pitchFamily="34" charset="0"/>
              <a:buChar char="•"/>
            </a:pPr>
            <a:endParaRPr lang="en-US" baseline="0" dirty="0" smtClean="0"/>
          </a:p>
          <a:p>
            <a:pPr marL="640594" lvl="1" indent="-174708">
              <a:buFont typeface="Arial" panose="020B0604020202020204" pitchFamily="34" charset="0"/>
              <a:buChar char="•"/>
            </a:pPr>
            <a:r>
              <a:rPr lang="en-US" baseline="0" dirty="0" smtClean="0"/>
              <a:t>So, we do this exercise for all of the analyzed constituents and both waste streams. And found no problems.</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 non-hazardous 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permitted, non-hazardous landfill.</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conclusion, DEQ recommends that the EQC approve the rules delisting Selmet’s F006 wastes.</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Chair George and commissioners, thank you for your consideration of this proposed rulemaking. We look forward to answering any question that you might have at </a:t>
            </a:r>
            <a:r>
              <a:rPr lang="en-US" baseline="0" smtClean="0"/>
              <a:t>this time.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ditch this</a:t>
            </a:r>
            <a:r>
              <a:rPr lang="en-US" baseline="0" dirty="0" smtClean="0"/>
              <a:t> slide?</a:t>
            </a:r>
          </a:p>
          <a:p>
            <a:r>
              <a:rPr lang="en-US" baseline="0" dirty="0" smtClean="0"/>
              <a:t>They are technically our bosses, this seems more needed for </a:t>
            </a:r>
            <a:r>
              <a:rPr lang="en-US" baseline="0" smtClean="0"/>
              <a:t>the public.</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’s presentation will cover ground from brief background on DEQ’s hazardous program, relevant definitions and regulatory background, and specifics associated with Selmet, </a:t>
            </a:r>
            <a:r>
              <a:rPr lang="en-US" baseline="0" dirty="0" err="1" smtClean="0"/>
              <a:t>Inc’s</a:t>
            </a:r>
            <a:r>
              <a:rPr lang="en-US" baseline="0" dirty="0" smtClean="0"/>
              <a:t> proposed hazardous waste delisting rulemaking.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Waste p</a:t>
            </a:r>
            <a:r>
              <a:rPr lang="en-US" baseline="0" dirty="0" smtClean="0"/>
              <a:t>rogram to bring proposed rulemakings for the EQC’s consideration, so before we get into the nuances of the delisting, we will briefly describe our hazardous waste work for context. </a:t>
            </a:r>
          </a:p>
          <a:p>
            <a:endParaRPr lang="en-US" baseline="0" dirty="0" smtClean="0"/>
          </a:p>
          <a:p>
            <a:pPr marL="174708" indent="-174708">
              <a:buFont typeface="Arial" panose="020B0604020202020204" pitchFamily="34" charset="0"/>
              <a:buChar char="•"/>
            </a:pPr>
            <a:r>
              <a:rPr lang="en-US" baseline="0" dirty="0" smtClean="0"/>
              <a:t>Like DEQ’s other programs, the Hazardous Waste program strives to maintain balance between regulatory compliance, enforcement and </a:t>
            </a:r>
            <a:r>
              <a:rPr lang="en-US" baseline="0" dirty="0" smtClean="0"/>
              <a:t>education - </a:t>
            </a:r>
            <a:r>
              <a:rPr lang="en-US" baseline="0" dirty="0" smtClean="0"/>
              <a:t>to ensure that hazardous waste in Oregon is safely </a:t>
            </a:r>
            <a:r>
              <a:rPr lang="en-US" baseline="0" dirty="0" smtClean="0"/>
              <a:t>managed and reduced.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non-hazardous and hazardous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RCRA introduced </a:t>
            </a:r>
            <a:r>
              <a:rPr lang="en-US" baseline="0" dirty="0" smtClean="0"/>
              <a:t>the concept of “authorized state programs” in which states would </a:t>
            </a:r>
            <a:r>
              <a:rPr lang="en-US" baseline="0" dirty="0" smtClean="0"/>
              <a:t>apply </a:t>
            </a:r>
            <a:r>
              <a:rPr lang="en-US" baseline="0" dirty="0" smtClean="0"/>
              <a:t>to EPA for program </a:t>
            </a:r>
            <a:r>
              <a:rPr lang="en-US" baseline="0" dirty="0" smtClean="0"/>
              <a:t>authorization. This allows </a:t>
            </a:r>
            <a:r>
              <a:rPr lang="en-US" baseline="0" dirty="0" smtClean="0"/>
              <a:t>individual states to operat</a:t>
            </a:r>
            <a:r>
              <a:rPr lang="en-US" baseline="0" dirty="0" smtClean="0">
                <a:solidFill>
                  <a:srgbClr val="FF0000"/>
                </a:solidFill>
              </a:rPr>
              <a:t>e </a:t>
            </a:r>
            <a:r>
              <a:rPr lang="en-US" baseline="0" dirty="0" smtClean="0"/>
              <a:t>RCRA programs in lieu of the federal government.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4708" indent="-174708">
              <a:buFont typeface="Arial" panose="020B0604020202020204" pitchFamily="34" charset="0"/>
              <a:buChar char="•"/>
            </a:pPr>
            <a:endParaRPr lang="en-US" baseline="0" dirty="0" smtClean="0"/>
          </a:p>
          <a:p>
            <a:pPr marL="631908" lvl="1" indent="-174708">
              <a:buFont typeface="Arial" panose="020B0604020202020204" pitchFamily="34" charset="0"/>
              <a:buChar char="•"/>
            </a:pPr>
            <a:r>
              <a:rPr lang="en-US" baseline="0" dirty="0" smtClean="0"/>
              <a:t>The basic requirement for obtaining RCRA authorization is that the state regulatory program must be equivalent to the federal program. State regulations may be more stringent than the federal program, but they may not be less </a:t>
            </a:r>
            <a:r>
              <a:rPr lang="en-US" baseline="0" dirty="0" smtClean="0"/>
              <a:t>stringent. </a:t>
            </a:r>
            <a:r>
              <a:rPr lang="en-US" baseline="0" dirty="0" smtClean="0"/>
              <a:t>(40 CFR 271.1(</a:t>
            </a:r>
            <a:r>
              <a:rPr lang="en-US" baseline="0" dirty="0" err="1" smtClean="0"/>
              <a:t>i</a:t>
            </a:r>
            <a:r>
              <a:rPr lang="en-US" baseline="0" dirty="0" smtClean="0"/>
              <a:t>) and 40 CFR 271.4(b)).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a:t>
            </a:r>
            <a:r>
              <a:rPr lang="en-US" baseline="0" dirty="0" smtClean="0"/>
              <a:t>inspections;</a:t>
            </a:r>
            <a:endParaRPr lang="en-US" baseline="0" dirty="0" smtClean="0"/>
          </a:p>
          <a:p>
            <a:pPr marL="640594" lvl="1" indent="-174708">
              <a:buFont typeface="Arial" panose="020B0604020202020204" pitchFamily="34" charset="0"/>
              <a:buChar char="•"/>
            </a:pPr>
            <a:r>
              <a:rPr lang="en-US" baseline="0" dirty="0" smtClean="0"/>
              <a:t>Take enforcement actions, </a:t>
            </a:r>
            <a:r>
              <a:rPr lang="en-US" baseline="0" dirty="0" smtClean="0"/>
              <a:t>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r>
              <a:rPr lang="en-US" baseline="0" dirty="0" smtClean="0"/>
              <a:t>DEQ staff also review delisting petitions.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And in this case DEQ staff with backgrounds in RCRA and risk assessment worked with Selmet Inc. to sample and analyze the facilities wastewater treatment </a:t>
            </a:r>
            <a:r>
              <a:rPr lang="en-US" baseline="0" dirty="0" err="1" smtClean="0"/>
              <a:t>sludges</a:t>
            </a:r>
            <a:r>
              <a:rPr lang="en-US" baseline="0" dirty="0" smtClean="0"/>
              <a:t> to determine if they met delisting risk based standards.  DEQ consulted with EPA Region 10 and DOJ throughout this process.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This proposed delisting applies only to two particular waste streams generated by Selmet.  If approved these wastes would not be considered a hazardous waste in Oregon only.  This delisting does not extend beyond Oregon nor does it apply to other facilities that may generate a similar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Now I’ll </a:t>
            </a:r>
            <a:r>
              <a:rPr lang="en-US" baseline="0" dirty="0" smtClean="0"/>
              <a:t>turn it over to my colleague</a:t>
            </a:r>
            <a:r>
              <a:rPr lang="en-US" baseline="0" dirty="0" smtClean="0"/>
              <a:t>, Dan </a:t>
            </a:r>
            <a:r>
              <a:rPr lang="en-US" baseline="0" dirty="0" err="1" smtClean="0"/>
              <a:t>Lobato</a:t>
            </a:r>
            <a:r>
              <a:rPr lang="en-US" baseline="0" dirty="0" smtClean="0"/>
              <a:t>, to provide an overview of hazardous waste definitions and the regulatory framework that informs this process as context for the proposed delisting rulemaking. </a:t>
            </a:r>
          </a:p>
          <a:p>
            <a:pPr marL="465887" lvl="1"/>
            <a:endParaRPr lang="en-US" baseline="0" dirty="0" smtClean="0"/>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Good morning Chair</a:t>
            </a:r>
            <a:r>
              <a:rPr lang="en-US" baseline="0" dirty="0" smtClean="0"/>
              <a:t> George and commissioners.</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endParaRPr lang="en-US" baseline="0" dirty="0" smtClean="0"/>
          </a:p>
          <a:p>
            <a:pPr marL="178027" indent="-178027">
              <a:buFont typeface="Arial" panose="020B0604020202020204" pitchFamily="34" charset="0"/>
              <a:buChar char="•"/>
            </a:pPr>
            <a:r>
              <a:rPr lang="en-US" baseline="0" dirty="0" smtClean="0"/>
              <a:t>It’s also worth noting that mixtures of non-hazardous waste and a listed or characteristic waste are also considered hazardous.</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F-listed wastes are wastes from non-specific sources (as in manufacturing process wastes produced by a wide variety of industrial operations).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F006 wastes are a subset F-listed wastes that are wastewater treatment sludges from electroplating operations.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facility’s waste from the list of hazardous wastes if they can demonstrate </a:t>
            </a:r>
            <a:r>
              <a:rPr lang="en-US" baseline="0" dirty="0" smtClean="0"/>
              <a:t>the waste in question does not contain the constituents for which the waste was originally listed by EPA in </a:t>
            </a:r>
            <a:r>
              <a:rPr lang="en-US" b="0" baseline="0" dirty="0" smtClean="0"/>
              <a:t>concentrations that are greater than those identified by risk-based standards designed to protect human health.</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A facility seeking to exclude waste from hazardous waste regulations must petition either EPA or their RCRA authorized state for a regulatory amendment.</a:t>
            </a:r>
          </a:p>
          <a:p>
            <a:pPr marL="0" indent="0">
              <a:buFont typeface="Arial" panose="020B0604020202020204" pitchFamily="34" charset="0"/>
              <a:buNone/>
            </a:pPr>
            <a:endParaRPr lang="en-US" baseline="0" dirty="0" smtClean="0"/>
          </a:p>
          <a:p>
            <a:pPr marL="635227" marR="0" lvl="1"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EPA and authorized states like Oregon may grant delisting petitions on a facility-by-facility basis. </a:t>
            </a:r>
          </a:p>
          <a:p>
            <a:pPr marL="0" indent="0">
              <a:buFont typeface="Arial" panose="020B0604020202020204" pitchFamily="34" charset="0"/>
              <a:buNone/>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Today, we’re here to discuss the Selmet delisting petition to have their currently-listed F006 – wastewater treatment sludges from electroplating operations--delisted in Oregon regulations.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NOTES: </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Selmet’s F006 listed hazardous waste?</a:t>
            </a:r>
          </a:p>
          <a:p>
            <a:endParaRPr lang="en-US" baseline="0" dirty="0" smtClean="0"/>
          </a:p>
          <a:p>
            <a:pPr marL="178027" indent="-178027">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8027" indent="-178027">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8027" indent="-178027">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8027" indent="-178027">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Between 1995 and 2017, it was DEQ’s practice to consider wastewater treatment sludge from</a:t>
            </a:r>
            <a:r>
              <a:rPr lang="en-US" baseline="0" dirty="0" smtClean="0"/>
              <a:t> chemical etching and milling processes in facilities across the state to be non-hazardous because the sludge did not contain the constituents that F006 waste was listed for – for example, cadmium, complex cyanides and chromium-- above risk-based concentrations. However, in 2017, a statewide change in interpretation to better align with federal regulations, resulted in DEQ notifying Selmet and other facilities that they must treat </a:t>
            </a:r>
            <a:r>
              <a:rPr lang="en-US" b="0" baseline="0" dirty="0" smtClean="0"/>
              <a:t>waste from the electroplating process as F006 listed hazardous waste until they demonstrate to DEQ that the waste was non-hazardous through a delisting petition.</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chemical etching and milling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a:t>
            </a:r>
          </a:p>
          <a:p>
            <a:pPr marL="0" indent="0" defTabSz="949478">
              <a:buFont typeface="Arial" panose="020B0604020202020204" pitchFamily="34" charset="0"/>
              <a:buNone/>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r>
              <a:rPr lang="en-US" baseline="0" dirty="0" smtClean="0"/>
              <a:t>Now I would like to introduce my colleague, Seth Sadofsky, who will review more specifics associated with the proposed Selmet F006 delisting.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t>
            </a:r>
            <a:r>
              <a:rPr lang="en-US" sz="1000" dirty="0" smtClean="0">
                <a:latin typeface="Arial" pitchFamily="34" charset="0"/>
                <a:cs typeface="Arial" pitchFamily="34" charset="0"/>
              </a:rPr>
              <a:t>, </a:t>
            </a:r>
            <a:r>
              <a:rPr lang="en-US" sz="1000" dirty="0" smtClean="0">
                <a:latin typeface="Arial" pitchFamily="34" charset="0"/>
                <a:cs typeface="Arial" pitchFamily="34" charset="0"/>
              </a:rPr>
              <a:t>Seth </a:t>
            </a:r>
            <a:r>
              <a:rPr lang="en-US" sz="1000" dirty="0" smtClean="0">
                <a:latin typeface="Arial" pitchFamily="34" charset="0"/>
                <a:cs typeface="Arial" pitchFamily="34" charset="0"/>
              </a:rPr>
              <a:t>Sadofsky &amp; Brian Fuller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br>
              <a:rPr lang="en-US" sz="3200" dirty="0" smtClean="0">
                <a:solidFill>
                  <a:schemeClr val="bg1"/>
                </a:solidFill>
              </a:rPr>
            </a:br>
            <a:r>
              <a:rPr lang="en-US" sz="3200" dirty="0" smtClean="0">
                <a:solidFill>
                  <a:schemeClr val="bg1"/>
                </a:solidFill>
              </a:rPr>
              <a:t>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4800598"/>
          </a:xfrm>
        </p:spPr>
        <p:txBody>
          <a:bodyPr>
            <a:normAutofit/>
          </a:bodyPr>
          <a:lstStyle/>
          <a:p>
            <a:pPr marL="0" indent="0">
              <a:buNone/>
            </a:pPr>
            <a:r>
              <a:rPr lang="en-US" sz="2400" b="1" dirty="0" smtClean="0"/>
              <a:t>Current Process Waste</a:t>
            </a:r>
          </a:p>
          <a:p>
            <a:r>
              <a:rPr lang="en-US" sz="2400" dirty="0" smtClean="0"/>
              <a:t>Produces 1,600 yards of F006 waste per year.</a:t>
            </a:r>
          </a:p>
          <a:p>
            <a:pPr marL="0" indent="0">
              <a:buNone/>
            </a:pPr>
            <a:endParaRPr lang="en-US" sz="2400" dirty="0" smtClean="0"/>
          </a:p>
          <a:p>
            <a:pPr marL="0" indent="0">
              <a:buNone/>
            </a:pPr>
            <a:r>
              <a:rPr lang="en-US" sz="2400" b="1" dirty="0" smtClean="0"/>
              <a:t>Sampling Process</a:t>
            </a:r>
          </a:p>
          <a:p>
            <a:r>
              <a:rPr lang="en-US" sz="2400" dirty="0" smtClean="0"/>
              <a:t>4 sampling events spaced 2 weeks apart.</a:t>
            </a:r>
          </a:p>
          <a:p>
            <a:pPr marL="0" indent="0">
              <a:buNone/>
            </a:pPr>
            <a:endParaRPr lang="en-US" sz="2400" dirty="0" smtClean="0"/>
          </a:p>
          <a:p>
            <a:r>
              <a:rPr lang="en-US" sz="2400" dirty="0" smtClean="0"/>
              <a:t>5 composite samples of waste collected per sampling event.</a:t>
            </a: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671" y="2278977"/>
            <a:ext cx="3505200" cy="2768601"/>
          </a:xfrm>
          <a:prstGeom prst="rect">
            <a:avLst/>
          </a:prstGeom>
          <a:noFill/>
          <a:ln>
            <a:noFill/>
          </a:ln>
        </p:spPr>
      </p:pic>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709160" cy="5135562"/>
          </a:xfrm>
        </p:spPr>
        <p:txBody>
          <a:bodyPr>
            <a:normAutofit lnSpcReduction="10000"/>
          </a:bodyPr>
          <a:lstStyle/>
          <a:p>
            <a:pPr marL="0" indent="0">
              <a:buNone/>
            </a:pPr>
            <a:endParaRPr lang="en-US" dirty="0"/>
          </a:p>
          <a:p>
            <a:pPr marL="0" indent="0">
              <a:buNone/>
            </a:pPr>
            <a:r>
              <a:rPr lang="en-US" b="1" dirty="0" smtClean="0"/>
              <a:t>Evaporation Pond Waste </a:t>
            </a:r>
          </a:p>
          <a:p>
            <a:r>
              <a:rPr lang="en-US" dirty="0" smtClean="0"/>
              <a:t>Approximately 1-2 meters thick and spread across 25,000 square feet.</a:t>
            </a:r>
          </a:p>
          <a:p>
            <a:pPr marL="0" indent="0">
              <a:buNone/>
            </a:pPr>
            <a:endParaRPr lang="en-US" sz="1050" dirty="0"/>
          </a:p>
          <a:p>
            <a:pPr marL="0" indent="0">
              <a:buNone/>
            </a:pPr>
            <a:r>
              <a:rPr lang="en-US" b="1" dirty="0" smtClean="0"/>
              <a:t>Sampling Process</a:t>
            </a:r>
          </a:p>
          <a:p>
            <a:r>
              <a:rPr lang="en-US" dirty="0" smtClean="0"/>
              <a:t>Pond was divided into 4 quadrants.</a:t>
            </a:r>
          </a:p>
          <a:p>
            <a:pPr marL="0" indent="0">
              <a:buNone/>
            </a:pPr>
            <a:endParaRPr lang="en-US" sz="1050" dirty="0" smtClean="0"/>
          </a:p>
          <a:p>
            <a:r>
              <a:rPr lang="en-US" dirty="0" smtClean="0"/>
              <a:t>3 core samples randomly selected per quadrant.</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181600" y="2006918"/>
            <a:ext cx="3276600" cy="2667000"/>
          </a:xfrm>
          <a:prstGeom prst="rect">
            <a:avLst/>
          </a:prstGeom>
          <a:ln>
            <a:noFill/>
          </a:ln>
          <a:effectLst>
            <a:softEdge rad="112500"/>
          </a:effectLst>
        </p:spPr>
      </p:pic>
      <p:sp>
        <p:nvSpPr>
          <p:cNvPr id="9" name="TextBox 8"/>
          <p:cNvSpPr txBox="1"/>
          <p:nvPr/>
        </p:nvSpPr>
        <p:spPr>
          <a:xfrm>
            <a:off x="5542151" y="4704575"/>
            <a:ext cx="2296297" cy="276999"/>
          </a:xfrm>
          <a:prstGeom prst="rect">
            <a:avLst/>
          </a:prstGeom>
          <a:noFill/>
        </p:spPr>
        <p:txBody>
          <a:bodyPr wrap="square" rtlCol="0">
            <a:spAutoFit/>
          </a:bodyPr>
          <a:lstStyle/>
          <a:p>
            <a:r>
              <a:rPr lang="en-US" sz="1200" dirty="0" smtClean="0"/>
              <a:t>Photo Credit: Google Earth</a:t>
            </a:r>
            <a:endParaRPr lang="en-US" sz="1200" dirty="0">
              <a:solidFill>
                <a:schemeClr val="bg1"/>
              </a:solidFill>
            </a:endParaRPr>
          </a:p>
        </p:txBody>
      </p:sp>
      <p:sp>
        <p:nvSpPr>
          <p:cNvPr id="8" name="Right Arrow 7"/>
          <p:cNvSpPr/>
          <p:nvPr/>
        </p:nvSpPr>
        <p:spPr>
          <a:xfrm rot="9807597">
            <a:off x="7350400" y="3504667"/>
            <a:ext cx="115062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3512681"/>
              </p:ext>
            </p:extLst>
          </p:nvPr>
        </p:nvGraphicFramePr>
        <p:xfrm>
          <a:off x="266700" y="1156381"/>
          <a:ext cx="8610600" cy="5486400"/>
        </p:xfrm>
        <a:graphic>
          <a:graphicData uri="http://schemas.openxmlformats.org/drawingml/2006/table">
            <a:tbl>
              <a:tblPr firstRow="1" bandRow="1">
                <a:tableStyleId>{073A0DAA-6AF3-43AB-8588-CEC1D06C72B9}</a:tableStyleId>
              </a:tblPr>
              <a:tblGrid>
                <a:gridCol w="2870200">
                  <a:extLst>
                    <a:ext uri="{9D8B030D-6E8A-4147-A177-3AD203B41FA5}">
                      <a16:colId xmlns:a16="http://schemas.microsoft.com/office/drawing/2014/main" val="605441152"/>
                    </a:ext>
                  </a:extLst>
                </a:gridCol>
                <a:gridCol w="2870200">
                  <a:extLst>
                    <a:ext uri="{9D8B030D-6E8A-4147-A177-3AD203B41FA5}">
                      <a16:colId xmlns:a16="http://schemas.microsoft.com/office/drawing/2014/main" val="1954192309"/>
                    </a:ext>
                  </a:extLst>
                </a:gridCol>
                <a:gridCol w="2870200">
                  <a:extLst>
                    <a:ext uri="{9D8B030D-6E8A-4147-A177-3AD203B41FA5}">
                      <a16:colId xmlns:a16="http://schemas.microsoft.com/office/drawing/2014/main" val="1669456647"/>
                    </a:ext>
                  </a:extLst>
                </a:gridCol>
              </a:tblGrid>
              <a:tr h="325120">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25120">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25120">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25120">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32512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599339982"/>
                  </a:ext>
                </a:extLst>
              </a:tr>
              <a:tr h="325120">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25120">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25120">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325120">
                <a:tc>
                  <a:txBody>
                    <a:bodyPr/>
                    <a:lstStyle/>
                    <a:p>
                      <a:r>
                        <a:rPr lang="en-US" dirty="0" smtClean="0"/>
                        <a:t>Fluoride</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25120">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25120">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25120">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928410750"/>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67000"/>
            <a:ext cx="8001000" cy="2209800"/>
          </a:xfrm>
        </p:spPr>
        <p:txBody>
          <a:bodyPr>
            <a:normAutofit/>
          </a:bodyPr>
          <a:lstStyle/>
          <a:p>
            <a:pPr marL="0" indent="0">
              <a:buNone/>
            </a:pPr>
            <a:r>
              <a:rPr lang="en-US" b="1" dirty="0" smtClean="0">
                <a:solidFill>
                  <a:srgbClr val="0070C0"/>
                </a:solidFill>
              </a:rPr>
              <a:t>There are no unacceptable risks for disposing of Selmet’s current process or evaporation pond wastes in a permitted, non-hazardous waste landfill.</a:t>
            </a: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069580" cy="3916363"/>
          </a:xfrm>
        </p:spPr>
        <p:txBody>
          <a:bodyPr/>
          <a:lstStyle/>
          <a:p>
            <a:pPr marL="0" indent="0">
              <a:buNone/>
            </a:pPr>
            <a:endParaRPr lang="en-US" sz="4000" dirty="0" smtClean="0"/>
          </a:p>
          <a:p>
            <a:pPr marL="0" indent="0">
              <a:buNone/>
            </a:pPr>
            <a:r>
              <a:rPr lang="en-US" sz="4000" b="1" dirty="0" smtClean="0">
                <a:solidFill>
                  <a:srgbClr val="0070C0"/>
                </a:solidFill>
              </a:rPr>
              <a:t>DEQ </a:t>
            </a:r>
            <a:r>
              <a:rPr lang="en-US" sz="4000" b="1" dirty="0">
                <a:solidFill>
                  <a:srgbClr val="0070C0"/>
                </a:solidFill>
              </a:rPr>
              <a:t>recommends that the Environmental Quality Commission approve the rules delisting Selmet’s F006 </a:t>
            </a:r>
            <a:r>
              <a:rPr lang="en-US" sz="4000" b="1" dirty="0" smtClean="0">
                <a:solidFill>
                  <a:srgbClr val="0070C0"/>
                </a:solidFill>
              </a:rPr>
              <a:t>wastes.</a:t>
            </a:r>
            <a:endParaRPr lang="en-US" sz="4000" b="1" dirty="0">
              <a:solidFill>
                <a:srgbClr val="0070C0"/>
              </a:solidFill>
            </a:endParaRPr>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2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Current Process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Evaporation Pond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Risk Screening</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3200400" cy="3750807"/>
          </a:xfrm>
        </p:spPr>
        <p:txBody>
          <a:bodyPr>
            <a:normAutofit lnSpcReduction="10000"/>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3441032" y="2468563"/>
            <a:ext cx="5245768" cy="3657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103"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Props1.xml><?xml version="1.0" encoding="utf-8"?>
<ds:datastoreItem xmlns:ds="http://schemas.openxmlformats.org/officeDocument/2006/customXml" ds:itemID="{07A8E8B3-12E0-4CA3-BF03-D27A006F1DF2}">
  <ds:schemaRefs>
    <ds:schemaRef ds:uri="http://schemas.microsoft.com/sharepoint/v3/contenttype/forms"/>
  </ds:schemaRefs>
</ds:datastoreItem>
</file>

<file path=customXml/itemProps2.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C3BBB8-15CA-4806-958A-3EA201DA43F5}">
  <ds:schemaRefs>
    <ds:schemaRef ds:uri="http://purl.org/dc/elements/1.1/"/>
    <ds:schemaRef ds:uri="http://schemas.microsoft.com/office/2006/metadata/properties"/>
    <ds:schemaRef ds:uri="$ListId:doc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3385</TotalTime>
  <Words>3976</Words>
  <Application>Microsoft Office PowerPoint</Application>
  <PresentationFormat>On-screen Show (4:3)</PresentationFormat>
  <Paragraphs>372</Paragraphs>
  <Slides>17</Slides>
  <Notes>17</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Risk Screening</vt:lpstr>
      <vt:lpstr>Conclusion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FULLER Brian</cp:lastModifiedBy>
  <cp:revision>136</cp:revision>
  <cp:lastPrinted>2018-11-01T21:28:32Z</cp:lastPrinted>
  <dcterms:created xsi:type="dcterms:W3CDTF">2012-12-04T19:19:06Z</dcterms:created>
  <dcterms:modified xsi:type="dcterms:W3CDTF">2018-11-02T20:53:48Z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