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72" r:id="rId7"/>
    <p:sldId id="271" r:id="rId8"/>
    <p:sldId id="273" r:id="rId9"/>
    <p:sldId id="259" r:id="rId10"/>
    <p:sldId id="260" r:id="rId11"/>
    <p:sldId id="261" r:id="rId12"/>
    <p:sldId id="262" r:id="rId13"/>
    <p:sldId id="263" r:id="rId14"/>
    <p:sldId id="264" r:id="rId15"/>
    <p:sldId id="277" r:id="rId16"/>
    <p:sldId id="265" r:id="rId17"/>
    <p:sldId id="266" r:id="rId18"/>
    <p:sldId id="276" r:id="rId19"/>
    <p:sldId id="275" r:id="rId20"/>
    <p:sldId id="26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5"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 id="3" name="EMER Lydia" initials="EL" lastIdx="1" clrIdx="2">
    <p:extLst>
      <p:ext uri="{19B8F6BF-5375-455C-9EA6-DF929625EA0E}">
        <p15:presenceInfo xmlns:p15="http://schemas.microsoft.com/office/powerpoint/2012/main" userId="S-1-5-21-2124760015-1411717758-1302595720-75359" providerId="AD"/>
      </p:ext>
    </p:extLst>
  </p:cmAuthor>
  <p:cmAuthor id="4" name="Eileen Naples" initials="EN" lastIdx="10" clrIdx="3">
    <p:extLst>
      <p:ext uri="{19B8F6BF-5375-455C-9EA6-DF929625EA0E}">
        <p15:presenceInfo xmlns:p15="http://schemas.microsoft.com/office/powerpoint/2012/main" userId="92c0a775d5b8b0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55037" autoAdjust="0"/>
  </p:normalViewPr>
  <p:slideViewPr>
    <p:cSldViewPr>
      <p:cViewPr varScale="1">
        <p:scale>
          <a:sx n="63" d="100"/>
          <a:sy n="63" d="100"/>
        </p:scale>
        <p:origin x="24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adofs\Desktop\TableStaffRe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ZW" sz="2400" baseline="0" dirty="0"/>
              <a:t>Risk Screening </a:t>
            </a:r>
            <a:r>
              <a:rPr lang="en-ZW" sz="2400" baseline="0" dirty="0" smtClean="0"/>
              <a:t>Example</a:t>
            </a:r>
          </a:p>
          <a:p>
            <a:pPr>
              <a:defRPr sz="2400"/>
            </a:pPr>
            <a:r>
              <a:rPr lang="en-ZW" sz="2400" baseline="0" dirty="0" smtClean="0"/>
              <a:t> Evaporation Pond</a:t>
            </a:r>
            <a:endParaRPr lang="en-ZW" sz="2400" baseline="0" dirty="0"/>
          </a:p>
          <a:p>
            <a:pPr>
              <a:defRPr sz="2400"/>
            </a:pPr>
            <a:r>
              <a:rPr lang="en-ZW" sz="2400" baseline="0" dirty="0"/>
              <a:t>Hexavalent </a:t>
            </a:r>
            <a:r>
              <a:rPr lang="en-ZW" sz="2400" baseline="0" dirty="0" smtClean="0"/>
              <a:t>Chromium (mg/kg) </a:t>
            </a:r>
            <a:endParaRPr lang="en-ZW" sz="2400" baseline="0" dirty="0"/>
          </a:p>
        </c:rich>
      </c:tx>
      <c:layout>
        <c:manualLayout>
          <c:xMode val="edge"/>
          <c:yMode val="edge"/>
          <c:x val="0.31440384108270919"/>
          <c:y val="2.831670112024564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Sheet1!$E$8:$J$8</c:f>
              <c:strCache>
                <c:ptCount val="6"/>
                <c:pt idx="0">
                  <c:v>Sample 1</c:v>
                </c:pt>
                <c:pt idx="1">
                  <c:v>Sample 2</c:v>
                </c:pt>
                <c:pt idx="2">
                  <c:v>Sample 3</c:v>
                </c:pt>
                <c:pt idx="3">
                  <c:v>Sample 4</c:v>
                </c:pt>
                <c:pt idx="4">
                  <c:v>EPA Model</c:v>
                </c:pt>
                <c:pt idx="5">
                  <c:v>Characteristic</c:v>
                </c:pt>
              </c:strCache>
            </c:strRef>
          </c:cat>
          <c:val>
            <c:numRef>
              <c:f>Sheet1!$E$9:$J$9</c:f>
              <c:numCache>
                <c:formatCode>General</c:formatCode>
                <c:ptCount val="6"/>
                <c:pt idx="0">
                  <c:v>23.3</c:v>
                </c:pt>
                <c:pt idx="1">
                  <c:v>3.14</c:v>
                </c:pt>
                <c:pt idx="2">
                  <c:v>22.1</c:v>
                </c:pt>
                <c:pt idx="3">
                  <c:v>17.899999999999999</c:v>
                </c:pt>
              </c:numCache>
            </c:numRef>
          </c:val>
          <c:extLst>
            <c:ext xmlns:c16="http://schemas.microsoft.com/office/drawing/2014/chart" uri="{C3380CC4-5D6E-409C-BE32-E72D297353CC}">
              <c16:uniqueId val="{00000000-CBBA-4CC6-8727-0EA752EFE757}"/>
            </c:ext>
          </c:extLst>
        </c:ser>
        <c:ser>
          <c:idx val="1"/>
          <c:order val="1"/>
          <c:spPr>
            <a:solidFill>
              <a:schemeClr val="accent2"/>
            </a:solidFill>
            <a:ln>
              <a:noFill/>
            </a:ln>
            <a:effectLst/>
          </c:spPr>
          <c:invertIfNegative val="0"/>
          <c:dLbls>
            <c:delete val="1"/>
          </c:dLbls>
          <c:cat>
            <c:strRef>
              <c:f>Sheet1!$E$8:$J$8</c:f>
              <c:strCache>
                <c:ptCount val="6"/>
                <c:pt idx="0">
                  <c:v>Sample 1</c:v>
                </c:pt>
                <c:pt idx="1">
                  <c:v>Sample 2</c:v>
                </c:pt>
                <c:pt idx="2">
                  <c:v>Sample 3</c:v>
                </c:pt>
                <c:pt idx="3">
                  <c:v>Sample 4</c:v>
                </c:pt>
                <c:pt idx="4">
                  <c:v>EPA Model</c:v>
                </c:pt>
                <c:pt idx="5">
                  <c:v>Characteristic</c:v>
                </c:pt>
              </c:strCache>
            </c:strRef>
          </c:cat>
          <c:val>
            <c:numRef>
              <c:f>Sheet1!$E$10:$J$10</c:f>
              <c:numCache>
                <c:formatCode>General</c:formatCode>
                <c:ptCount val="6"/>
                <c:pt idx="4">
                  <c:v>1340</c:v>
                </c:pt>
                <c:pt idx="5">
                  <c:v>98</c:v>
                </c:pt>
              </c:numCache>
            </c:numRef>
          </c:val>
          <c:extLst>
            <c:ext xmlns:c16="http://schemas.microsoft.com/office/drawing/2014/chart" uri="{C3380CC4-5D6E-409C-BE32-E72D297353CC}">
              <c16:uniqueId val="{00000001-CBBA-4CC6-8727-0EA752EFE757}"/>
            </c:ext>
          </c:extLst>
        </c:ser>
        <c:dLbls>
          <c:dLblPos val="ctr"/>
          <c:showLegendKey val="0"/>
          <c:showVal val="1"/>
          <c:showCatName val="0"/>
          <c:showSerName val="0"/>
          <c:showPercent val="0"/>
          <c:showBubbleSize val="0"/>
        </c:dLbls>
        <c:gapWidth val="219"/>
        <c:overlap val="-27"/>
        <c:axId val="454608920"/>
        <c:axId val="454613184"/>
      </c:barChart>
      <c:catAx>
        <c:axId val="45460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13184"/>
        <c:crosses val="autoZero"/>
        <c:auto val="1"/>
        <c:lblAlgn val="ctr"/>
        <c:lblOffset val="100"/>
        <c:noMultiLvlLbl val="0"/>
      </c:catAx>
      <c:valAx>
        <c:axId val="45461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0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18-11-01T10:37:38.361" idx="2">
    <p:pos x="10" y="10"/>
    <p:text>Random question that I hadn't thought of before. In the backpocket FAQs, should we address whether DEQ adopts federally delisted wastes and vice versa?</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8-11-01T14:59:24.461" idx="5">
    <p:pos x="5232" y="1152"/>
    <p:text>I like the new image, but it needs a source, and probably a caption to explain what it is. Seth, can you provide these?</p:text>
    <p:extLst>
      <p:ext uri="{C676402C-5697-4E1C-873F-D02D1690AC5C}">
        <p15:threadingInfo xmlns:p15="http://schemas.microsoft.com/office/powerpoint/2012/main" timeZoneBias="420"/>
      </p:ext>
    </p:extLst>
  </p:cm>
  <p:cm authorId="4" dt="2018-11-01T15:30:15.080" idx="6">
    <p:pos x="2623" y="3106"/>
    <p:text>Seth, I like the detail that you put into each of these sampling and analysis slides, but unless Stephanie tells us otherwise, I think we might want to simplify to make sure that the process is clear for  both the technical experts and the non-technical experts on the committee. Is Stephanie tells us to go for it, maybe we can add terms like "aliqots" back in to more fully describe the process.</p:text>
    <p:extLst>
      <p:ext uri="{C676402C-5697-4E1C-873F-D02D1690AC5C}">
        <p15:threadingInfo xmlns:p15="http://schemas.microsoft.com/office/powerpoint/2012/main" timeZoneBias="420"/>
      </p:ext>
    </p:extLst>
  </p:cm>
  <p:cm authorId="1" dt="2018-11-07T16:55:07.179" idx="2">
    <p:pos x="2623" y="3202"/>
    <p:text>Too simple! I change part way back.</p:text>
    <p:extLst>
      <p:ext uri="{C676402C-5697-4E1C-873F-D02D1690AC5C}">
        <p15:threadingInfo xmlns:p15="http://schemas.microsoft.com/office/powerpoint/2012/main" timeZoneBias="480">
          <p15:parentCm authorId="4" idx="6"/>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8-11-01T15:33:15.795" idx="7">
    <p:pos x="2973" y="2623"/>
    <p:text>Seth, I think Brian mentioned the thought of adding numbers to this chart. Can you check w/ Brian to make sure this is what he intended and, if yes, can you add those numbers?</p:text>
    <p:extLst>
      <p:ext uri="{C676402C-5697-4E1C-873F-D02D1690AC5C}">
        <p15:threadingInfo xmlns:p15="http://schemas.microsoft.com/office/powerpoint/2012/main" timeZoneBias="420"/>
      </p:ext>
    </p:extLst>
  </p:cm>
  <p:cm authorId="1" dt="2018-11-07T16:56:07.628" idx="3">
    <p:pos x="2973" y="2719"/>
    <p:text>Nope:-)</p:text>
    <p:extLst>
      <p:ext uri="{C676402C-5697-4E1C-873F-D02D1690AC5C}">
        <p15:threadingInfo xmlns:p15="http://schemas.microsoft.com/office/powerpoint/2012/main" timeZoneBias="480">
          <p15:parentCm authorId="4" idx="7"/>
        </p15:threadingInfo>
      </p:ext>
    </p:extLst>
  </p:cm>
  <p:cm authorId="4" dt="2018-11-01T15:41:28.002" idx="8">
    <p:pos x="10" y="10"/>
    <p:text>I was aiming to simplify this statement and maintain accuracy. Did I hit the mark with this last bullet point?</p:text>
    <p:extLst>
      <p:ext uri="{C676402C-5697-4E1C-873F-D02D1690AC5C}">
        <p15:threadingInfo xmlns:p15="http://schemas.microsoft.com/office/powerpoint/2012/main" timeZoneBias="420"/>
      </p:ext>
    </p:extLst>
  </p:cm>
  <p:cm authorId="1" dt="2018-11-07T16:56:55.125" idx="4">
    <p:pos x="10" y="106"/>
    <p:text>Don't need the last bullet, deleting</p:text>
    <p:extLst>
      <p:ext uri="{C676402C-5697-4E1C-873F-D02D1690AC5C}">
        <p15:threadingInfo xmlns:p15="http://schemas.microsoft.com/office/powerpoint/2012/main" timeZoneBias="480">
          <p15:parentCm authorId="4" idx="8"/>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8-11-02T09:52:45.854" idx="9">
    <p:pos x="5612" y="182"/>
    <p:text>can we specify ppm (or other)?</p:text>
    <p:extLst>
      <p:ext uri="{C676402C-5697-4E1C-873F-D02D1690AC5C}">
        <p15:threadingInfo xmlns:p15="http://schemas.microsoft.com/office/powerpoint/2012/main" timeZoneBias="420"/>
      </p:ext>
    </p:extLst>
  </p:cm>
  <p:cm authorId="4" dt="2018-11-02T09:57:33.559" idx="10">
    <p:pos x="5612" y="278"/>
    <p:text>Also, what is RBC -- risk-based concentrations?</p:text>
    <p:extLst>
      <p:ext uri="{C676402C-5697-4E1C-873F-D02D1690AC5C}">
        <p15:threadingInfo xmlns:p15="http://schemas.microsoft.com/office/powerpoint/2012/main" timeZoneBias="420">
          <p15:parentCm authorId="4" idx="9"/>
        </p15:threadingInfo>
      </p:ext>
    </p:extLst>
  </p:cm>
  <p:cm authorId="1" dt="2018-11-07T17:21:44.225" idx="5">
    <p:pos x="5612" y="374"/>
    <p:text>RBC removed, units added!</p:text>
    <p:extLst>
      <p:ext uri="{C676402C-5697-4E1C-873F-D02D1690AC5C}">
        <p15:threadingInfo xmlns:p15="http://schemas.microsoft.com/office/powerpoint/2012/main" timeZoneBias="480">
          <p15:parentCm authorId="4" idx="9"/>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custLinFactNeighborX="6128" custLinFactNeighborY="8545"/>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0DEC9B9C-9CEF-475B-A0F4-D5624068650C}" type="presOf" srcId="{75E2A1E1-7DF5-4003-9525-42FB9AE0BF05}" destId="{151AED05-FC21-448D-B871-D240BED17DE3}"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30FFDEE9-0FAE-4CF2-B0E5-4D150CC4B1FF}" srcId="{C04D5F1B-1A0E-4651-92E1-4DDCF2DB6B20}" destId="{93B4FE0E-F6A2-430D-A2B3-3E5359C5A4A1}" srcOrd="0" destOrd="0" parTransId="{D8151DE3-8D43-47AF-8AD8-73193D624DAC}" sibTransId="{99BE9C3E-DD6D-422A-AF20-43336766F364}"/>
    <dgm:cxn modelId="{2979D9F2-A263-4FCB-A49F-132AE74F3C01}" type="presOf" srcId="{7037AEF1-F75D-4E81-A96D-D607B27B3DBA}" destId="{120097FF-22CA-4E8F-94FE-FB463F3A0DDD}" srcOrd="0" destOrd="0" presId="urn:microsoft.com/office/officeart/2008/layout/CircleAccentTimeline"/>
    <dgm:cxn modelId="{E2A45E2A-713C-4466-B502-FD84C85EE126}" srcId="{C04D5F1B-1A0E-4651-92E1-4DDCF2DB6B20}" destId="{B62E4092-4E96-4D92-BC6D-C4E9CABB6A47}" srcOrd="1" destOrd="0" parTransId="{FEBA0FC7-6A58-490A-9715-E9EC068E7135}" sibTransId="{ED7F0AC0-59F8-4ED0-9C2B-DF82E8FDD309}"/>
    <dgm:cxn modelId="{B472B8CA-BB55-492C-A897-5F30D4062277}" type="presOf" srcId="{B27A9830-0056-4B4F-B85A-25FA4CFBC892}" destId="{E5F4B489-00B2-41C4-BB62-885254279BD9}" srcOrd="0" destOrd="0" presId="urn:microsoft.com/office/officeart/2008/layout/CircleAccentTimeline"/>
    <dgm:cxn modelId="{3AA831B2-25DC-49D1-874A-EC38E83250FF}" srcId="{640E2EC8-CAEE-4B88-A1CD-3757156036AC}" destId="{0C630AAA-A95F-4433-B373-19B767D1AC2F}" srcOrd="1" destOrd="0" parTransId="{2643046C-81A3-4556-B652-EEE898D7E14E}" sibTransId="{84CB6E8F-7ECB-465E-AC32-693D0D168212}"/>
    <dgm:cxn modelId="{409C930D-F2C6-4327-8122-B79EB1CE587A}" srcId="{0C630AAA-A95F-4433-B373-19B767D1AC2F}" destId="{6E214338-75D3-4C85-85F4-DE105740BB87}" srcOrd="5" destOrd="0" parTransId="{D23874DF-F9C0-436E-B760-4812E6CBF7E2}" sibTransId="{56EC3A38-DAD4-4978-9A97-27F7D5F5729E}"/>
    <dgm:cxn modelId="{5B7FF0C5-D0A9-49E6-A7DF-BD060C66256B}" type="presOf" srcId="{B62E4092-4E96-4D92-BC6D-C4E9CABB6A47}" destId="{1228A2E9-3DE9-4D39-862D-AA0FF8A01A73}" srcOrd="0" destOrd="0" presId="urn:microsoft.com/office/officeart/2008/layout/CircleAccentTimeline"/>
    <dgm:cxn modelId="{3AF87642-5BEB-41DC-AC32-D428F488CF58}" type="presOf" srcId="{93B4FE0E-F6A2-430D-A2B3-3E5359C5A4A1}" destId="{AD59A41F-C71E-4BAB-BF80-3D2A7877DDD0}" srcOrd="0" destOrd="0" presId="urn:microsoft.com/office/officeart/2008/layout/CircleAccentTimeline"/>
    <dgm:cxn modelId="{6FD2FF9A-7222-409E-8067-5C9A991A9798}" srcId="{0C630AAA-A95F-4433-B373-19B767D1AC2F}" destId="{75E2A1E1-7DF5-4003-9525-42FB9AE0BF05}" srcOrd="4" destOrd="0" parTransId="{231C2A6F-66F2-4A48-904C-D9BCFEBC0B3C}" sibTransId="{C7D34788-A37F-4A74-B86D-C68CC4FF3378}"/>
    <dgm:cxn modelId="{C7064D14-CF2A-4FE4-82B5-4663E3AFEC0C}" srcId="{0C630AAA-A95F-4433-B373-19B767D1AC2F}" destId="{7037AEF1-F75D-4E81-A96D-D607B27B3DBA}" srcOrd="0" destOrd="0" parTransId="{8C9DC3C4-F701-44AE-BD84-6FA64EB9DB5D}" sibTransId="{872686B9-B4BB-4B52-AD1C-7B8E9BC16E56}"/>
    <dgm:cxn modelId="{3BACC196-71E1-4F62-901D-FE3879B37A1C}" type="presOf" srcId="{7DEF2668-0AB3-4796-8D7C-A997A086A2DD}" destId="{1246E30A-818D-44B0-BE9B-917A756776C7}" srcOrd="0" destOrd="0" presId="urn:microsoft.com/office/officeart/2008/layout/CircleAccentTimeline"/>
    <dgm:cxn modelId="{D1BF14D9-E03D-40E7-9E57-641C88181A1B}" srcId="{0C630AAA-A95F-4433-B373-19B767D1AC2F}" destId="{7DEF2668-0AB3-4796-8D7C-A997A086A2DD}" srcOrd="6" destOrd="0" parTransId="{3C194BA2-02FE-4415-A19A-ADC918094027}" sibTransId="{A5C86C42-FC58-4939-A639-B03412483E63}"/>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70CCBF2F-3BEC-464D-AC6D-7232D6273469}" type="presOf" srcId="{C04D5F1B-1A0E-4651-92E1-4DDCF2DB6B20}" destId="{06CFDF4D-CCA8-400C-B9AB-3F67575DA856}"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7D6DCC56-1ABA-4418-B282-20CBBE0D1F79}" type="presOf" srcId="{BED53CA6-EFCF-4429-B9D4-68677CEC6419}" destId="{C5CA2FA7-423E-4629-BE3C-9953E2EF5FF9}" srcOrd="0" destOrd="0" presId="urn:microsoft.com/office/officeart/2008/layout/CircleAccentTimeline"/>
    <dgm:cxn modelId="{8229272B-E35E-4948-9FA9-B7F3FDF8F207}" type="presOf" srcId="{640E2EC8-CAEE-4B88-A1CD-3757156036AC}" destId="{5C69B243-15EB-4C3E-A3DA-CC50280DB7DA}" srcOrd="0" destOrd="0" presId="urn:microsoft.com/office/officeart/2008/layout/CircleAccentTimeline"/>
    <dgm:cxn modelId="{B34A5DC7-95B6-4441-BA62-6E73844C17FE}" srcId="{0C630AAA-A95F-4433-B373-19B767D1AC2F}" destId="{BED53CA6-EFCF-4429-B9D4-68677CEC6419}" srcOrd="3" destOrd="0" parTransId="{F0E528FF-4A84-4DFB-9A55-D17BB5B238B3}" sibTransId="{094F66AD-9170-4630-91F1-68EED60F7F6C}"/>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116040" y="3958695"/>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116040" y="3958695"/>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11/8/2018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a:t>
            </a:r>
            <a:r>
              <a:rPr lang="en-ZW" baseline="0" dirty="0" smtClean="0"/>
              <a:t> Chair George and commissioners, my name is Brian Fuller – I manage DEQ’s Materials Management and Hazardous Waste programs out of our Western Region – and I am here to present the proposed Selmet, Inc. hazardous waste delisting rulemaking for your consideration.</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 Both Dan and Seth provided technical expertise on the proposed rulemaking that we are presenting today. </a:t>
            </a:r>
          </a:p>
          <a:p>
            <a:endParaRPr lang="en-ZW" baseline="0" dirty="0" smtClean="0"/>
          </a:p>
          <a:p>
            <a:pPr marL="174708" indent="-174708">
              <a:buFont typeface="Arial" panose="020B0604020202020204" pitchFamily="34" charset="0"/>
              <a:buChar char="•"/>
            </a:pPr>
            <a:r>
              <a:rPr lang="en-ZW" baseline="0" dirty="0" smtClean="0"/>
              <a:t>This proposed rule is Oregon’s first delisting of a hazardous waste.  </a:t>
            </a:r>
            <a:r>
              <a:rPr lang="en-ZW" baseline="0" dirty="0" err="1" smtClean="0"/>
              <a:t>Delistings</a:t>
            </a:r>
            <a:r>
              <a:rPr lang="en-ZW" baseline="0" dirty="0" smtClean="0"/>
              <a:t> are not uncommon however.  EPA has done many throughout the country and this waste in particular is one of the most commonly delisted wastes.</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b="0" baseline="0" dirty="0" smtClean="0"/>
              <a:t>Good morning Chair George and commissioners. </a:t>
            </a:r>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By </a:t>
            </a:r>
            <a:r>
              <a:rPr lang="en-US" b="0" baseline="0" dirty="0" smtClean="0"/>
              <a:t>submitting the delisting petition, Selmet is seeking to demonstrate that their F006 waste from two sources does not </a:t>
            </a:r>
            <a:r>
              <a:rPr lang="en-US" b="0" baseline="0" dirty="0" smtClean="0"/>
              <a:t>chemicals for which it was listed in </a:t>
            </a:r>
            <a:r>
              <a:rPr lang="en-US" b="0" baseline="0" dirty="0" smtClean="0"/>
              <a:t>concentrations above risk-based standards designed to protect human health and the environment. Selmet is also seeking to demonstrate that their </a:t>
            </a:r>
            <a:r>
              <a:rPr lang="en-US" b="0" baseline="0" dirty="0" smtClean="0"/>
              <a:t>waste </a:t>
            </a:r>
            <a:r>
              <a:rPr lang="en-US" b="0" baseline="0" dirty="0" smtClean="0"/>
              <a:t>does not exhibit characteristics of a hazardous waste– meaning it is not ignitable, corrosive, reactive or toxic. </a:t>
            </a:r>
          </a:p>
          <a:p>
            <a:pPr marL="178027" indent="-178027" defTabSz="949478">
              <a:buFont typeface="Arial" panose="020B0604020202020204" pitchFamily="34" charset="0"/>
              <a:buChar char="•"/>
              <a:defRPr/>
            </a:pPr>
            <a:endParaRPr lang="en-US" b="0" baseline="0" dirty="0" smtClean="0"/>
          </a:p>
          <a:p>
            <a:pPr marL="178027" indent="-178027" defTabSz="949478">
              <a:buFont typeface="Arial" panose="020B0604020202020204" pitchFamily="34" charset="0"/>
              <a:buChar char="•"/>
              <a:defRPr/>
            </a:pPr>
            <a:r>
              <a:rPr lang="en-US" b="0" baseline="0" dirty="0" smtClean="0"/>
              <a:t>I’d like to walk </a:t>
            </a:r>
            <a:r>
              <a:rPr lang="en-US" b="0" baseline="0" dirty="0" smtClean="0"/>
              <a:t>through the sampling and analysis process associated with both of Selmet’s two F006 waste streams. First, the F006 waste from </a:t>
            </a:r>
            <a:r>
              <a:rPr lang="en-US" b="0" baseline="0" dirty="0" err="1" smtClean="0"/>
              <a:t>Selmet’s</a:t>
            </a:r>
            <a:r>
              <a:rPr lang="en-US" b="0" baseline="0" dirty="0" smtClean="0"/>
              <a:t> </a:t>
            </a:r>
            <a:r>
              <a:rPr lang="en-US" b="0" baseline="0" dirty="0" smtClean="0"/>
              <a:t>current </a:t>
            </a:r>
            <a:r>
              <a:rPr lang="en-US" b="0" baseline="0" dirty="0" smtClean="0"/>
              <a:t>process</a:t>
            </a:r>
            <a:r>
              <a:rPr lang="en-US" b="0" baseline="0" dirty="0" smtClean="0"/>
              <a:t>. Selmet produces titanium parts for the aerospace industry, after they are molded, the surface must be processed in an acid bath, and the acid bath and rinse water are filtered to remove anything that leaches out.</a:t>
            </a:r>
            <a:endParaRPr lang="en-US" b="0" baseline="0" dirty="0" smtClean="0"/>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Currently, Selmet produces about 1,500 </a:t>
            </a:r>
            <a:r>
              <a:rPr lang="en-US" b="0" baseline="0" dirty="0" smtClean="0"/>
              <a:t>yards of filter cake </a:t>
            </a:r>
            <a:r>
              <a:rPr lang="en-US" b="0" baseline="0" dirty="0" smtClean="0"/>
              <a:t>waste per year-- </a:t>
            </a:r>
            <a:r>
              <a:rPr lang="en-US" b="0" baseline="0" dirty="0" smtClean="0"/>
              <a:t>similar to the waste depicted in this picture </a:t>
            </a:r>
            <a:r>
              <a:rPr lang="en-US" b="1" baseline="0" dirty="0" smtClean="0"/>
              <a:t>(</a:t>
            </a:r>
            <a:r>
              <a:rPr lang="en-US" b="1" baseline="0" dirty="0" smtClean="0"/>
              <a:t>point)</a:t>
            </a:r>
            <a:r>
              <a:rPr lang="en-US" b="0" baseline="0" dirty="0" smtClean="0"/>
              <a:t>.</a:t>
            </a:r>
          </a:p>
          <a:p>
            <a:pPr marL="457200" marR="0" lvl="1"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They are requesting approval for up to 3,120 yards per year in this delisting to allow room for future growth. </a:t>
            </a:r>
            <a:endParaRPr lang="en-US" b="0" baseline="0" dirty="0" smtClean="0"/>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In consultation with the DEQ team, Selmet developed a waste sampling and analysis plan </a:t>
            </a:r>
            <a:r>
              <a:rPr lang="en-US" b="0" baseline="0" dirty="0" smtClean="0"/>
              <a:t>based on a </a:t>
            </a:r>
            <a:r>
              <a:rPr lang="en-US" b="0" baseline="0" dirty="0" smtClean="0"/>
              <a:t>review </a:t>
            </a:r>
            <a:r>
              <a:rPr lang="en-US" b="0" baseline="0" dirty="0" smtClean="0"/>
              <a:t>of </a:t>
            </a:r>
            <a:r>
              <a:rPr lang="en-US" b="0" baseline="0" dirty="0" smtClean="0"/>
              <a:t>the materials used in </a:t>
            </a:r>
            <a:r>
              <a:rPr lang="en-US" b="0" baseline="0" dirty="0" smtClean="0"/>
              <a:t>their current </a:t>
            </a:r>
            <a:r>
              <a:rPr lang="en-US" b="0" baseline="0" dirty="0" smtClean="0"/>
              <a:t>process:</a:t>
            </a:r>
          </a:p>
          <a:p>
            <a:pPr marL="0" indent="0" defTabSz="949478">
              <a:buFont typeface="Arial" panose="020B0604020202020204" pitchFamily="34" charset="0"/>
              <a:buNone/>
              <a:defRPr/>
            </a:pPr>
            <a:endParaRPr lang="en-US" baseline="0" dirty="0" smtClean="0"/>
          </a:p>
          <a:p>
            <a:pPr marL="628650" lvl="1" indent="-171450">
              <a:buFontTx/>
              <a:buChar char="-"/>
            </a:pPr>
            <a:r>
              <a:rPr lang="en-US" baseline="0" dirty="0" smtClean="0"/>
              <a:t>Selmet conducted four sampling events, and Selmet spaces each sampling event approximately two weeks apart to </a:t>
            </a:r>
            <a:r>
              <a:rPr lang="en-US" baseline="0" dirty="0" smtClean="0"/>
              <a:t>temporal variability </a:t>
            </a:r>
            <a:r>
              <a:rPr lang="en-US" baseline="0" dirty="0" smtClean="0"/>
              <a:t>in the alloys processed at Selmet. </a:t>
            </a:r>
          </a:p>
          <a:p>
            <a:pPr marL="628650" lvl="1" indent="-171450">
              <a:buFontTx/>
              <a:buChar char="-"/>
            </a:pPr>
            <a:r>
              <a:rPr lang="en-US" baseline="0" dirty="0" smtClean="0"/>
              <a:t>During each  of the four sampling events,  Selmet extracted 5 samples of filter cake from a random grid and then combined the five samples into one composite sample for </a:t>
            </a:r>
            <a:r>
              <a:rPr lang="en-US" baseline="0" dirty="0" smtClean="0"/>
              <a:t>analysis. This should account for any potential spatial variability in the filter press mechanisms.</a:t>
            </a:r>
            <a:endParaRPr lang="en-US" sz="120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103692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review of </a:t>
            </a:r>
            <a:r>
              <a:rPr lang="en-US" b="0" baseline="0" dirty="0" err="1" smtClean="0"/>
              <a:t>Selmet’s</a:t>
            </a:r>
            <a:r>
              <a:rPr lang="en-US" b="0" baseline="0" dirty="0" smtClean="0"/>
              <a:t> current processes, DEQ and Selmet developed a list of chemical parameters to analyze, including contaminants for which US EPA lists F006 waste (Cadmium, Chromium, Nickel, and Cyanides) and any other potentially hazardous elements that may be present in the wastes (</a:t>
            </a:r>
            <a:r>
              <a:rPr lang="en-US" b="1" baseline="0" dirty="0" smtClean="0"/>
              <a:t>POINT</a:t>
            </a:r>
            <a:r>
              <a:rPr lang="en-US" b="0" baseline="0" dirty="0" smtClean="0"/>
              <a:t>).</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Selmet then sent the composite samples of its filter cake waste collected from Selmet’s current chemical etching and milling process to independent labs certified by the Oregon Environmental Laboratory Accreditation Program for analysis. With appropriate reporting limits for the decision.</a:t>
            </a:r>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addition to the current process for which they are asking to approve waste to be generated in the future, Selmet is also proposing that we delist the sediment in the evaporation pond they used from the 1970s until 2017, that contains waste from Selmet’s historic electroplating operations. Selmet would like to close this pond, remove the sediment for disposal, and use that land in a different way.</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The pond is about 25,000 square feet, and the sediment from wastewater treatment is about 1 to 2 feet thick. They are requesting approval for </a:t>
            </a:r>
            <a:r>
              <a:rPr lang="en-US" b="0" baseline="0" dirty="0" smtClean="0"/>
              <a:t>disposal up </a:t>
            </a:r>
            <a:r>
              <a:rPr lang="en-US" b="0" baseline="0" dirty="0" smtClean="0"/>
              <a:t>to 3,800 yards of sediment from the </a:t>
            </a:r>
            <a:r>
              <a:rPr lang="en-US" b="0" baseline="0" dirty="0" smtClean="0"/>
              <a:t>pond as non-hazardous waste.</a:t>
            </a:r>
            <a:endParaRPr lang="en-US" b="0" baseline="0" dirty="0" smtClean="0"/>
          </a:p>
          <a:p>
            <a:pPr marL="0" indent="0" defTabSz="949478">
              <a:buFont typeface="Arial" panose="020B0604020202020204" pitchFamily="34" charset="0"/>
              <a:buNone/>
              <a:defRPr/>
            </a:pPr>
            <a:endParaRPr lang="en-US" b="0" baseline="0" dirty="0" smtClean="0"/>
          </a:p>
          <a:p>
            <a:pPr marL="171450" indent="-171450" defTabSz="949478">
              <a:buFont typeface="Arial" panose="020B0604020202020204" pitchFamily="34" charset="0"/>
              <a:buChar char="•"/>
              <a:defRPr/>
            </a:pPr>
            <a:r>
              <a:rPr lang="en-US" b="0" baseline="0" dirty="0" smtClean="0"/>
              <a:t>We divided the evaporation pond into four quadrants and in each of the four quadrants, Selmet collected 3 core samples and combined the 3 core samples through the entire depth of the sediment. These cores were combined into one composite sample for each quadrant for analysis. Together, they provide a representative sample of  the waste present in Selmet’s evaporation pond.</a:t>
            </a:r>
          </a:p>
          <a:p>
            <a:pPr marL="0" indent="0" defTabSz="949478">
              <a:buFont typeface="Arial" panose="020B0604020202020204" pitchFamily="34" charset="0"/>
              <a:buNone/>
              <a:defRPr/>
            </a:pPr>
            <a:r>
              <a:rPr lang="en-US" b="0" baseline="0" dirty="0" smtClean="0"/>
              <a:t> </a:t>
            </a:r>
          </a:p>
          <a:p>
            <a:pPr marL="0" indent="0" defTabSz="949478">
              <a:buFont typeface="Arial" panose="020B0604020202020204" pitchFamily="34" charset="0"/>
              <a:buNone/>
              <a:defRPr/>
            </a:pPr>
            <a:endParaRPr lang="en-US" baseline="0" dirty="0" smtClean="0"/>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53917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Selmet and DEQ reviewed all available knowledge of historical operations at the site and past discharges to the evaporation pond. </a:t>
            </a:r>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this review, in addition to the chemicals for which F006 was defined, DEQ requested that a longer list of potential constituents should be analyzed </a:t>
            </a:r>
            <a:r>
              <a:rPr lang="en-US" b="0" baseline="0" dirty="0" smtClean="0"/>
              <a:t>from </a:t>
            </a:r>
            <a:r>
              <a:rPr lang="en-US" b="0" baseline="0" dirty="0" smtClean="0"/>
              <a:t>the evaporation pond.</a:t>
            </a:r>
            <a:r>
              <a:rPr lang="en-US" b="1" baseline="0" dirty="0" smtClean="0"/>
              <a:t> (point)</a:t>
            </a:r>
            <a:endParaRPr lang="en-US" b="0" baseline="0" dirty="0" smtClean="0"/>
          </a:p>
          <a:p>
            <a:pPr marL="178027" indent="-178027">
              <a:buFont typeface="Arial" panose="020B0604020202020204" pitchFamily="34" charset="0"/>
              <a:buChar cha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includes several additional metals and scans of several classes of organic chemicals that were believed </a:t>
            </a:r>
            <a:r>
              <a:rPr lang="en-US" baseline="0" dirty="0" smtClean="0"/>
              <a:t>potentially be present in the waste.</a:t>
            </a: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So, we have two waste streams  that I just described, and multiple </a:t>
            </a:r>
            <a:r>
              <a:rPr lang="en-US" baseline="0" dirty="0" smtClean="0"/>
              <a:t>chemicals associated with each waste stream, </a:t>
            </a:r>
            <a:r>
              <a:rPr lang="en-US" baseline="0" dirty="0" smtClean="0"/>
              <a:t>that Selmet tested for during the sampling and analysis process associated with this rulemaking petition.</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I don’t want to bore you through all of the risk-screening (that’s my job) but I do want to provide one example. This slide shows how we screen risk for hexavalent chromium in the evaporation pond sediment.</a:t>
            </a:r>
          </a:p>
          <a:p>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Samples 1-4 </a:t>
            </a:r>
            <a:r>
              <a:rPr lang="en-US" b="1" baseline="0" dirty="0" smtClean="0"/>
              <a:t>(POINT) </a:t>
            </a:r>
            <a:r>
              <a:rPr lang="en-US" baseline="0" dirty="0" smtClean="0"/>
              <a:t>are </a:t>
            </a:r>
            <a:r>
              <a:rPr lang="en-US" baseline="0" dirty="0" smtClean="0"/>
              <a:t>the composites of core samples discussed two slides back. </a:t>
            </a:r>
            <a:r>
              <a:rPr lang="en-US" baseline="0" dirty="0" smtClean="0"/>
              <a:t>In order to decide whether or not to recommend that you approve this delisting, we compare that data to several screening </a:t>
            </a:r>
            <a:r>
              <a:rPr lang="en-US" baseline="0" smtClean="0"/>
              <a:t>resources.</a:t>
            </a:r>
            <a:endParaRPr lang="en-US" baseline="0" dirty="0" smtClean="0"/>
          </a:p>
          <a:p>
            <a:endParaRPr lang="en-US" baseline="0" dirty="0" smtClean="0"/>
          </a:p>
          <a:p>
            <a:pPr marL="628650" lvl="1" indent="-171450">
              <a:buFont typeface="Arial" panose="020B0604020202020204" pitchFamily="34" charset="0"/>
              <a:buChar char="•"/>
            </a:pPr>
            <a:r>
              <a:rPr lang="en-US" baseline="0" dirty="0" smtClean="0"/>
              <a:t>First, EPA’s delisting risk assessment model</a:t>
            </a:r>
            <a:r>
              <a:rPr lang="en-US" b="1" baseline="0" dirty="0" smtClean="0"/>
              <a:t> </a:t>
            </a:r>
            <a:r>
              <a:rPr lang="en-US" b="1" baseline="0" dirty="0" smtClean="0"/>
              <a:t>(POINT) </a:t>
            </a:r>
            <a:r>
              <a:rPr lang="en-US" baseline="0" dirty="0" smtClean="0"/>
              <a:t>assumes </a:t>
            </a:r>
            <a:r>
              <a:rPr lang="en-US" baseline="0" dirty="0" smtClean="0"/>
              <a:t>that there will be some </a:t>
            </a:r>
            <a:r>
              <a:rPr lang="en-US" baseline="0" dirty="0" smtClean="0"/>
              <a:t>leaching in </a:t>
            </a:r>
            <a:r>
              <a:rPr lang="en-US" baseline="0" dirty="0" smtClean="0"/>
              <a:t>permitted non-hazardous landfills, and therefore addresses risk screening criteria that accounts for </a:t>
            </a:r>
            <a:r>
              <a:rPr lang="en-US" baseline="0" dirty="0" smtClean="0"/>
              <a:t>potential destinations </a:t>
            </a:r>
            <a:r>
              <a:rPr lang="en-US" baseline="0" dirty="0" smtClean="0"/>
              <a:t>of the leachate (for examples, drinking water and ecological exposure). Unlike many risk screening concentration we use, EPA’s model considers both the concentration and volume of waste that will be disposed. You can see that these samples are well below the modeled screening level.</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Second, the standard for characteristic hazardous waste is the standard at we would require a leaching test before disposing at a non-hazardous-waste landfill.</a:t>
            </a:r>
          </a:p>
          <a:p>
            <a:endParaRPr lang="en-US" baseline="0" dirty="0" smtClean="0"/>
          </a:p>
          <a:p>
            <a:pPr marL="171450" indent="-171450">
              <a:buFont typeface="Arial" panose="020B0604020202020204" pitchFamily="34" charset="0"/>
              <a:buChar char="•"/>
            </a:pPr>
            <a:r>
              <a:rPr lang="en-US" baseline="0" dirty="0" smtClean="0"/>
              <a:t>In this example, as a result of comparing data from the evaporation pond to these three models, we see that the presence of hexavalent chromium in all four of the samples is below the screening thresholds.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This screening process was repeated for each of the constituents from Selmet's current process and evaporation pond waste that we listed in the charts on the previous pages.</a:t>
            </a:r>
          </a:p>
          <a:p>
            <a:endParaRPr lang="en-US" baseline="0" dirty="0" smtClean="0"/>
          </a:p>
          <a:p>
            <a:r>
              <a:rPr lang="en-US" baseline="0" dirty="0" smtClean="0"/>
              <a:t>--------------------------------------------------------------------------------------------------------------------------------------------------------------------------------</a:t>
            </a:r>
          </a:p>
          <a:p>
            <a:pPr marL="0" indent="0">
              <a:buFont typeface="Arial" panose="020B0604020202020204" pitchFamily="34" charset="0"/>
              <a:buNone/>
            </a:pPr>
            <a:r>
              <a:rPr lang="en-US" baseline="0" dirty="0" smtClean="0"/>
              <a:t>NOTES: </a:t>
            </a:r>
            <a:endParaRPr lang="en-US" baseline="0" dirty="0" smtClean="0"/>
          </a:p>
          <a:p>
            <a:pPr marL="0" indent="0">
              <a:buFont typeface="Arial" panose="020B0604020202020204" pitchFamily="34" charset="0"/>
              <a:buNone/>
            </a:pPr>
            <a:r>
              <a:rPr lang="en-US" baseline="0" dirty="0" smtClean="0"/>
              <a:t>	This </a:t>
            </a:r>
            <a:r>
              <a:rPr lang="en-US" baseline="0" dirty="0" smtClean="0"/>
              <a:t>program allows differing risk tolerance, and we used one-in-a-million cancer risk for carcinogens and a hazard index of 1 for non-carcinogens.</a:t>
            </a:r>
          </a:p>
          <a:p>
            <a:pPr marL="640594" lvl="1" indent="-174708">
              <a:buFont typeface="Arial" panose="020B0604020202020204" pitchFamily="34" charset="0"/>
              <a:buChar char="•"/>
            </a:pPr>
            <a:r>
              <a:rPr lang="en-US" dirty="0" smtClean="0"/>
              <a:t>Samples are also screened against characteristic hazardous waste concentrations. This</a:t>
            </a:r>
            <a:r>
              <a:rPr lang="en-US" baseline="0" dirty="0" smtClean="0"/>
              <a:t> is a bit crude in the diagram, but if the totals exceeded this concentration we would run leaching experiments. We don’t want concentrations that leach too much going into our regular municipal landfills</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After reviewing screening results for each of the hazardous waste constituents, DEQ determined that Selmet’s current process and evaporation pond wastes meets risk-based standards and are safe to dispose of in a permitted, non-hazardous landfill in amount described in Selmet’s delisting petition.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it is approved, Selmet’s F006 delisting petition remains in effect only as long as Selmet maintains the same operating conditions and chemicals described in the delisting petition. If Selmet makes any changes to the process or the chemicals used in the process, they must notify DEQ of the change and handle the waste generated after the process change as a hazardous waste until DEQ is able to confirm in writing that the waste continues to meet the conditions described in the 2018 delisting. </a:t>
            </a:r>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89548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indent="-178027">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Selmet’s chemical etching and milling sludge from both the current process and the evaporation pond meets the criteria for a hazardous waste delisting and can be safely disposed of in a permitted, non-hazardous landfill.</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conclusion, DEQ recommends that the EQC approve the rules delisting Selmet’s F006 wastes.</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Chair George and commissioners, thank you for your consideration of this proposed rulemaking. We look forward to answering any question that you might have at </a:t>
            </a:r>
            <a:r>
              <a:rPr lang="en-US" baseline="0" smtClean="0"/>
              <a:t>this time.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ditch this</a:t>
            </a:r>
            <a:r>
              <a:rPr lang="en-US" baseline="0" dirty="0" smtClean="0"/>
              <a:t> slide?</a:t>
            </a:r>
          </a:p>
          <a:p>
            <a:r>
              <a:rPr lang="en-US" baseline="0" dirty="0" smtClean="0"/>
              <a:t>They are technically our bosses, this seems more needed for </a:t>
            </a:r>
            <a:r>
              <a:rPr lang="en-US" baseline="0" smtClean="0"/>
              <a:t>the public.</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233941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Today</a:t>
            </a:r>
            <a:r>
              <a:rPr lang="en-US" baseline="0" dirty="0" smtClean="0"/>
              <a:t>’s presentation will cover ground from brief background on DEQ’s hazardous program, relevant definitions and regulatory background, and specifics associated with Selmet, </a:t>
            </a:r>
            <a:r>
              <a:rPr lang="en-US" baseline="0" dirty="0" err="1" smtClean="0"/>
              <a:t>Inc’s</a:t>
            </a:r>
            <a:r>
              <a:rPr lang="en-US" baseline="0" dirty="0" smtClean="0"/>
              <a:t> proposed hazardous waste delisting rulemaking.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We know that</a:t>
            </a:r>
            <a:r>
              <a:rPr lang="en-US" baseline="0" dirty="0" smtClean="0"/>
              <a:t> it’s not common for DEQ’s </a:t>
            </a:r>
            <a:r>
              <a:rPr lang="en-US" strike="noStrike" baseline="0" dirty="0" smtClean="0"/>
              <a:t>Hazardous Waste p</a:t>
            </a:r>
            <a:r>
              <a:rPr lang="en-US" baseline="0" dirty="0" smtClean="0"/>
              <a:t>rogram to bring proposed rulemakings for the EQC’s consideration, so before we get into the nuances of the delisting, we will briefly describe our hazardous waste work for context. </a:t>
            </a:r>
          </a:p>
          <a:p>
            <a:endParaRPr lang="en-US" baseline="0" dirty="0" smtClean="0"/>
          </a:p>
          <a:p>
            <a:pPr marL="174708" indent="-174708">
              <a:buFont typeface="Arial" panose="020B0604020202020204" pitchFamily="34" charset="0"/>
              <a:buChar char="•"/>
            </a:pPr>
            <a:r>
              <a:rPr lang="en-US" baseline="0" dirty="0" smtClean="0"/>
              <a:t>Like DEQ’s other programs, the Hazardous Waste program strives to maintain balance between regulatory compliance, enforcement and education - to ensure that hazardous waste in Oregon is safely managed and reduced.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410213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In 1976 Congress passed the Resource Conservation</a:t>
            </a:r>
            <a:r>
              <a:rPr lang="en-US" baseline="0" dirty="0" smtClean="0"/>
              <a:t> and Recovery Act to address increasing problems that the nation faced from our growing volume of municipal and industrial waste. The act, which is more commonly known as RCRA is our nation’s primary law governing the disposal of non-hazardous and hazardous waste.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RCRA introduced the concept of “authorized state programs” in which states would apply to EPA for program authorization. This allows individual states to operat</a:t>
            </a:r>
            <a:r>
              <a:rPr lang="en-US" baseline="0" dirty="0" smtClean="0">
                <a:solidFill>
                  <a:srgbClr val="FF0000"/>
                </a:solidFill>
              </a:rPr>
              <a:t>e </a:t>
            </a:r>
            <a:r>
              <a:rPr lang="en-US" baseline="0" dirty="0" smtClean="0"/>
              <a:t>RCRA programs in lieu of the federal government.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State authorization reflects Congress’ intent that hazardous waste programs be state-run, under state laws and rules that are at least equivalent to the federal program, with oversight from EPA.</a:t>
            </a:r>
          </a:p>
          <a:p>
            <a:pPr marL="174708" indent="-174708">
              <a:buFont typeface="Arial" panose="020B0604020202020204" pitchFamily="34" charset="0"/>
              <a:buChar char="•"/>
            </a:pPr>
            <a:endParaRPr lang="en-US" baseline="0" dirty="0" smtClean="0"/>
          </a:p>
          <a:p>
            <a:pPr marL="631908" lvl="1" indent="-174708">
              <a:buFont typeface="Arial" panose="020B0604020202020204" pitchFamily="34" charset="0"/>
              <a:buChar char="•"/>
            </a:pPr>
            <a:r>
              <a:rPr lang="en-US" baseline="0" dirty="0" smtClean="0"/>
              <a:t>The basic requirement for obtaining RCRA authorization is that the state regulatory program must be equivalent to the federal program. State regulations may be more stringent than the federal program, but they may not be less stringent. (40 CFR 271.1(</a:t>
            </a:r>
            <a:r>
              <a:rPr lang="en-US" baseline="0" dirty="0" err="1" smtClean="0"/>
              <a:t>i</a:t>
            </a:r>
            <a:r>
              <a:rPr lang="en-US" baseline="0" dirty="0" smtClean="0"/>
              <a:t>) and 40 CFR 271.4(b)).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dirty="0" smtClean="0"/>
              <a:t>In 1986,</a:t>
            </a:r>
            <a:r>
              <a:rPr lang="en-US" baseline="0" dirty="0" smtClean="0"/>
              <a:t> Oregon received its final RCRA authorization, giving DEQ the authority to operate the state’s hazardous waste program.</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Today, DEQ has 19 hazardous</a:t>
            </a:r>
            <a:r>
              <a:rPr lang="en-US" baseline="0" dirty="0" smtClean="0"/>
              <a:t> waste staff, located throughout the state, who work with about 500 small quantity and large quantity generators of hazardous waste. </a:t>
            </a:r>
          </a:p>
          <a:p>
            <a:endParaRPr lang="en-US" baseline="0" dirty="0" smtClean="0"/>
          </a:p>
          <a:p>
            <a:pPr marL="174708" indent="-174708">
              <a:buFont typeface="Arial" panose="020B0604020202020204" pitchFamily="34" charset="0"/>
              <a:buChar char="•"/>
            </a:pPr>
            <a:r>
              <a:rPr lang="en-US" baseline="0" dirty="0" smtClean="0"/>
              <a:t>DEQ’s hazardous waste staff:</a:t>
            </a:r>
          </a:p>
          <a:p>
            <a:pPr marL="640594" lvl="1" indent="-174708">
              <a:buFont typeface="Arial" panose="020B0604020202020204" pitchFamily="34" charset="0"/>
              <a:buChar char="•"/>
            </a:pPr>
            <a:r>
              <a:rPr lang="en-US" baseline="0" dirty="0" smtClean="0"/>
              <a:t>Conduct regular facility inspections;</a:t>
            </a:r>
          </a:p>
          <a:p>
            <a:pPr marL="640594" lvl="1" indent="-174708">
              <a:buFont typeface="Arial" panose="020B0604020202020204" pitchFamily="34" charset="0"/>
              <a:buChar char="•"/>
            </a:pPr>
            <a:r>
              <a:rPr lang="en-US" baseline="0" dirty="0" smtClean="0"/>
              <a:t>Take enforcement actions, as needed;</a:t>
            </a:r>
          </a:p>
          <a:p>
            <a:pPr marL="640594" lvl="1" indent="-174708">
              <a:buFont typeface="Arial" panose="020B0604020202020204" pitchFamily="34" charset="0"/>
              <a:buChar char="•"/>
            </a:pPr>
            <a:r>
              <a:rPr lang="en-US" baseline="0" dirty="0" smtClean="0"/>
              <a:t>Provide technical assistance site visits and regulatory trainings;</a:t>
            </a:r>
          </a:p>
          <a:p>
            <a:pPr marL="640594" lvl="1" indent="-174708">
              <a:buFont typeface="Arial" panose="020B0604020202020204" pitchFamily="34" charset="0"/>
              <a:buChar char="•"/>
            </a:pPr>
            <a:r>
              <a:rPr lang="en-US" baseline="0" dirty="0" smtClean="0"/>
              <a:t>Oversee permitting and corrective action sites for treatment, storage and disposal facilities; </a:t>
            </a:r>
          </a:p>
          <a:p>
            <a:pPr marL="640594" lvl="1" indent="-174708">
              <a:buFont typeface="Arial" panose="020B0604020202020204" pitchFamily="34" charset="0"/>
              <a:buChar char="•"/>
            </a:pPr>
            <a:r>
              <a:rPr lang="en-US" baseline="0" dirty="0" smtClean="0"/>
              <a:t>Identify and develop policy and rules; and </a:t>
            </a:r>
          </a:p>
          <a:p>
            <a:pPr marL="640594" lvl="1" indent="-174708">
              <a:buFont typeface="Arial" panose="020B0604020202020204" pitchFamily="34" charset="0"/>
              <a:buChar char="•"/>
            </a:pPr>
            <a:r>
              <a:rPr lang="en-US" baseline="0" dirty="0" smtClean="0"/>
              <a:t>Collect and report data to EPA.</a:t>
            </a:r>
          </a:p>
          <a:p>
            <a:pPr marL="465887" lvl="1"/>
            <a:endParaRPr lang="en-US" baseline="0" dirty="0" smtClean="0"/>
          </a:p>
          <a:p>
            <a:pPr marL="174708" indent="-174708">
              <a:buFont typeface="Arial" panose="020B0604020202020204" pitchFamily="34" charset="0"/>
              <a:buChar char="•"/>
            </a:pPr>
            <a:r>
              <a:rPr lang="en-US" baseline="0" dirty="0" smtClean="0"/>
              <a:t>DEQ staff also review delisting petitions.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And in this case DEQ staff with backgrounds in RCRA and risk assessment worked with Selmet Inc. to sample and analyze the facilities wastewater treatment </a:t>
            </a:r>
            <a:r>
              <a:rPr lang="en-US" baseline="0" dirty="0" err="1" smtClean="0"/>
              <a:t>sludges</a:t>
            </a:r>
            <a:r>
              <a:rPr lang="en-US" baseline="0" dirty="0" smtClean="0"/>
              <a:t> to determine if they met delisting risk based standards.  DEQ consulted with EPA Region 10 and DOJ throughout this process.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This proposed delisting applies only to two particular waste streams generated by Selmet.  If approved these wastes would not be considered a hazardous waste in Oregon only.  This delisting does not extend beyond Oregon nor does it apply to other facilities that may generate a similar waste.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Now I’ll turn it over to my colleague, Dan </a:t>
            </a:r>
            <a:r>
              <a:rPr lang="en-US" baseline="0" dirty="0" err="1" smtClean="0"/>
              <a:t>Lobato</a:t>
            </a:r>
            <a:r>
              <a:rPr lang="en-US" baseline="0" dirty="0" smtClean="0"/>
              <a:t>, to provide an overview of hazardous waste definitions and the regulatory framework that informs this process as context for the proposed delisting rulemaking. </a:t>
            </a:r>
          </a:p>
          <a:p>
            <a:pPr marL="465887" lvl="1"/>
            <a:endParaRPr lang="en-US" baseline="0" dirty="0" smtClean="0"/>
          </a:p>
          <a:p>
            <a:pPr marL="465887" lvl="1"/>
            <a:endParaRPr lang="en-US" baseline="0" dirty="0" smtClean="0"/>
          </a:p>
          <a:p>
            <a:pPr marL="640594" lvl="1" indent="-174708">
              <a:buFont typeface="Arial" panose="020B0604020202020204" pitchFamily="34" charset="0"/>
              <a:buChar char="•"/>
            </a:pPr>
            <a:endParaRPr lang="en-US" baseline="0" dirty="0" smtClean="0"/>
          </a:p>
          <a:p>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8027" indent="-178027">
              <a:buFont typeface="Arial" panose="020B0604020202020204" pitchFamily="34" charset="0"/>
              <a:buChar char="•"/>
            </a:pPr>
            <a:r>
              <a:rPr lang="en-US" dirty="0" smtClean="0"/>
              <a:t>Good morning Chair</a:t>
            </a:r>
            <a:r>
              <a:rPr lang="en-US" baseline="0" dirty="0" smtClean="0"/>
              <a:t> George and commissioners.</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Before we jump into the specifics of the delisting,</a:t>
            </a:r>
            <a:r>
              <a:rPr lang="en-US" baseline="0" dirty="0" smtClean="0"/>
              <a:t> we will  give an overview of some of the common terms you might encounter as we discuss our proposed rulemaking.</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improperly managed. </a:t>
            </a:r>
          </a:p>
          <a:p>
            <a:endParaRPr lang="en-US" baseline="0" dirty="0" smtClean="0"/>
          </a:p>
          <a:p>
            <a:pPr marL="178027" indent="-178027">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endParaRPr lang="en-US" baseline="0" dirty="0" smtClean="0"/>
          </a:p>
          <a:p>
            <a:pPr marL="178027" indent="-178027">
              <a:buFont typeface="Arial" panose="020B0604020202020204" pitchFamily="34" charset="0"/>
              <a:buChar char="•"/>
            </a:pPr>
            <a:r>
              <a:rPr lang="en-US" baseline="0" dirty="0" smtClean="0"/>
              <a:t>It’s also worth noting that mixtures of non-hazardous waste and a listed or characteristic waste are also considered hazardous.</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F-listed wastes are wastes from non-specific sources (as in manufacturing process wastes produced by a wide variety of industrial operations).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F006 wastes are a subset F-listed wastes that are wastewater treatment sludges from electroplating operations.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Electroplating processes include chemical etching and milling and cleaning and stripping.  Chemical etching and milling processes utilize chemical solutions to dissolve metal layers from a part. Constituents associated with the process include cadmium, chromium, nickel and complexed cyanides. </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facility’s waste from the list of hazardous wastes if they can demonstrate </a:t>
            </a:r>
            <a:r>
              <a:rPr lang="en-US" baseline="0" dirty="0" smtClean="0"/>
              <a:t>the waste in question does not contain the constituents for which the waste was originally listed by EPA in </a:t>
            </a:r>
            <a:r>
              <a:rPr lang="en-US" b="0" baseline="0" dirty="0" smtClean="0"/>
              <a:t>concentrations that are greater than those identified by risk-based standards designed to protect human health.</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by definition until a facility can demonstrate that it is non-hazardous.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A facility seeking to exclude waste from hazardous waste regulations must petition either EPA or their RCRA authorized state for a regulatory amendment.</a:t>
            </a:r>
          </a:p>
          <a:p>
            <a:pPr marL="0" indent="0">
              <a:buFont typeface="Arial" panose="020B0604020202020204" pitchFamily="34" charset="0"/>
              <a:buNone/>
            </a:pPr>
            <a:endParaRPr lang="en-US" baseline="0" dirty="0" smtClean="0"/>
          </a:p>
          <a:p>
            <a:pPr marL="635227" marR="0" lvl="1"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RCRA authorized state, DEQ may delist a hazardous waste under federal and state authorities that you see here </a:t>
            </a:r>
            <a:r>
              <a:rPr lang="en-US" b="1" baseline="0" dirty="0" smtClean="0"/>
              <a:t>(point to slide).</a:t>
            </a:r>
            <a:r>
              <a:rPr lang="en-US"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EPA and authorized states like Oregon may grant delisting petitions on a facility-by-facility basis. </a:t>
            </a:r>
          </a:p>
          <a:p>
            <a:pPr marL="0" indent="0">
              <a:buFont typeface="Arial" panose="020B0604020202020204" pitchFamily="34" charset="0"/>
              <a:buNone/>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Today, we’re here to discuss the Selmet delisting petition to have their currently-listed F006 – wastewater treatment sludges from electroplating operations--delisted in Oregon regulations.</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NOTES: </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So where does the</a:t>
            </a:r>
            <a:r>
              <a:rPr lang="en-US" baseline="0" dirty="0" smtClean="0"/>
              <a:t> </a:t>
            </a:r>
            <a:r>
              <a:rPr lang="en-US" dirty="0" smtClean="0"/>
              <a:t>Department</a:t>
            </a:r>
            <a:r>
              <a:rPr lang="en-US" baseline="0" dirty="0" smtClean="0"/>
              <a:t> of Environmental Quality</a:t>
            </a:r>
            <a:r>
              <a:rPr lang="en-US" dirty="0" smtClean="0"/>
              <a:t>’s legal authority come from to delist hazardous</a:t>
            </a:r>
            <a:r>
              <a:rPr lang="en-US" baseline="0" dirty="0" smtClean="0"/>
              <a:t> waste, such as Selmet’s F006 listed hazardous waste?</a:t>
            </a:r>
          </a:p>
          <a:p>
            <a:endParaRPr lang="en-US" baseline="0" dirty="0" smtClean="0"/>
          </a:p>
          <a:p>
            <a:pPr marL="178027" indent="-178027">
              <a:buFont typeface="Arial" panose="020B0604020202020204" pitchFamily="34" charset="0"/>
              <a:buChar char="•"/>
            </a:pPr>
            <a:r>
              <a:rPr lang="en-US" baseline="0" dirty="0" smtClean="0"/>
              <a:t>DEQ is authorized to delist a hazardous waste under federal and state authorities. </a:t>
            </a:r>
          </a:p>
          <a:p>
            <a:endParaRPr lang="en-US" baseline="0" dirty="0" smtClean="0"/>
          </a:p>
          <a:p>
            <a:pPr marL="178027" indent="-178027">
              <a:buFont typeface="Arial" panose="020B0604020202020204" pitchFamily="34" charset="0"/>
              <a:buChar char="•"/>
            </a:pPr>
            <a:r>
              <a:rPr lang="en-US"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baseline="0" dirty="0" smtClean="0"/>
          </a:p>
          <a:p>
            <a:pPr marL="178027" indent="-178027">
              <a:buFont typeface="Arial" panose="020B0604020202020204" pitchFamily="34" charset="0"/>
              <a:buChar char="•"/>
            </a:pPr>
            <a:r>
              <a:rPr lang="en-US" baseline="0" dirty="0" smtClean="0"/>
              <a:t>In this case, Selmet has petitioned Oregon’s Department of Environmental Quality, as an EPA-authorized state program, to delist F006 waste in the State of Oregon</a:t>
            </a:r>
            <a:r>
              <a:rPr lang="en-US" b="0" baseline="0" dirty="0" smtClean="0"/>
              <a:t>, listed here. </a:t>
            </a:r>
            <a:r>
              <a:rPr lang="en-US" b="1" baseline="0" dirty="0" smtClean="0"/>
              <a:t>(point to slide)</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As if that weren’t complicated enough, a facility that 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0" baseline="0" dirty="0" smtClean="0"/>
              <a:t>concentrations that are greater than those identified by risk-based standards designed to protect human health. </a:t>
            </a:r>
          </a:p>
          <a:p>
            <a:pPr marL="178027" indent="-178027">
              <a:buFont typeface="Arial" panose="020B0604020202020204" pitchFamily="34" charset="0"/>
              <a:buChar char="•"/>
            </a:pPr>
            <a:endParaRPr lang="en-US" b="0"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8027" indent="-178027">
              <a:buFont typeface="Arial" panose="020B0604020202020204" pitchFamily="34" charset="0"/>
              <a:buChar char="•"/>
            </a:pPr>
            <a:r>
              <a:rPr lang="en-US" dirty="0" smtClean="0"/>
              <a:t>Selmet</a:t>
            </a:r>
            <a:r>
              <a:rPr lang="en-US" baseline="0" dirty="0" smtClean="0"/>
              <a:t> </a:t>
            </a:r>
            <a:r>
              <a:rPr lang="en-US" dirty="0" smtClean="0"/>
              <a:t>manufacturers</a:t>
            </a:r>
            <a:r>
              <a:rPr lang="en-US" baseline="0" dirty="0" smtClean="0"/>
              <a:t> titanium alloy castings and machined parts for the aerospace industry. </a:t>
            </a:r>
          </a:p>
          <a:p>
            <a:endParaRPr lang="en-US" baseline="0" dirty="0" smtClean="0"/>
          </a:p>
          <a:p>
            <a:pPr marL="178027" indent="-178027">
              <a:buFont typeface="Arial" panose="020B0604020202020204" pitchFamily="34" charset="0"/>
              <a:buChar char="•"/>
            </a:pPr>
            <a:r>
              <a:rPr lang="en-US" baseline="0" dirty="0" smtClean="0"/>
              <a:t>Selmet is </a:t>
            </a:r>
            <a:r>
              <a:rPr lang="en-US" dirty="0" smtClean="0"/>
              <a:t>located in Albany,</a:t>
            </a:r>
            <a:r>
              <a:rPr lang="en-US" baseline="0" dirty="0" smtClean="0"/>
              <a:t> OR and has been in operation since 1969.</a:t>
            </a:r>
          </a:p>
          <a:p>
            <a:r>
              <a:rPr lang="en-US" baseline="0" dirty="0" smtClean="0"/>
              <a:t> </a:t>
            </a:r>
          </a:p>
          <a:p>
            <a:pPr marL="178027" indent="-178027">
              <a:buFont typeface="Arial" panose="020B0604020202020204" pitchFamily="34" charset="0"/>
              <a:buChar char="•"/>
            </a:pPr>
            <a:r>
              <a:rPr lang="en-US" baseline="0" dirty="0" smtClean="0"/>
              <a:t>As a part of the manufacturing process, Selmet performs chemical etching and milling, which the US EPA defines as an electroplating process that is a regulated F006 hazardous waste, for reasons that we discussed in the previous “Definitions” slide.</a:t>
            </a:r>
          </a:p>
          <a:p>
            <a:endParaRPr lang="en-US" baseline="0" dirty="0" smtClean="0"/>
          </a:p>
          <a:p>
            <a:pPr marL="178027" indent="-178027">
              <a:buFont typeface="Arial" panose="020B0604020202020204" pitchFamily="34" charset="0"/>
              <a:buChar char="•"/>
            </a:pPr>
            <a:r>
              <a:rPr lang="en-US" dirty="0" smtClean="0"/>
              <a:t>Between 1995 and 2017, it was DEQ’s practice to consider wastewater treatment sludge from</a:t>
            </a:r>
            <a:r>
              <a:rPr lang="en-US" baseline="0" dirty="0" smtClean="0"/>
              <a:t> chemical etching and milling processes in facilities across the state to be non-hazardous because the sludge did not contain the constituents that F006 waste was listed for – for example, cadmium, complex cyanides and chromium-- above risk-based concentrations. However, in 2017, a statewide change in interpretation to better align with federal regulations, resulted in DEQ notifying Selmet and other facilities that they must treat </a:t>
            </a:r>
            <a:r>
              <a:rPr lang="en-US" b="0" baseline="0" dirty="0" smtClean="0"/>
              <a:t>waste from the electroplating process as F006 listed hazardous waste until they demonstrate to DEQ that the waste was non-hazardous through a delisting petition.</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dirty="0" smtClean="0"/>
              <a:t>Which brings us to our current Selmet</a:t>
            </a:r>
            <a:r>
              <a:rPr lang="en-US" baseline="0" dirty="0" smtClean="0"/>
              <a:t> proposed delisting.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Before we get too much further into the content of Selmet’s petition and DEQ’s review and analysis of that petition, we wanted to give you an overview of the timeline associated with the delisting so that you have a better understanding of the process.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In May 2018, Selmet submitted a petition to DEQ to delist the facility’s chemical etching and milling sludge.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After working with Selmet and US EPA to develop a waste sampling and analysis plan specific to Selmet, and reviewing the results of the plan, DEQ issued a proposed rulemaking to delist Selmet’s F006 waste in August 2018.</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During a comment period from August 15 to September 21, 2018, DEQ received two comments from the public regarding the proposed rulemaking. You can find both comments, as well as DEQ’s response, in your EQC Staff Report. </a:t>
            </a:r>
          </a:p>
          <a:p>
            <a:pPr marL="0" indent="0" defTabSz="949478">
              <a:buFont typeface="Arial" panose="020B0604020202020204" pitchFamily="34" charset="0"/>
              <a:buNone/>
              <a:defRPr/>
            </a:pPr>
            <a:endParaRPr lang="en-US" baseline="0" dirty="0" smtClean="0"/>
          </a:p>
          <a:p>
            <a:pPr marL="178027" indent="-178027" defTabSz="949478">
              <a:buFont typeface="Arial" panose="020B0604020202020204" pitchFamily="34" charset="0"/>
              <a:buChar char="•"/>
              <a:defRPr/>
            </a:pPr>
            <a:r>
              <a:rPr lang="en-US" baseline="0" dirty="0" smtClean="0"/>
              <a:t>Today, marks the final step in the proposed rulemaking process. If the Commission agrees with our recommendation and approves this rulemaking, Selmet will be authorized to send their F006 waste to a permitted (lined and monitored) non-hazardous waste landfill. Following delisting, Selmet must test their F006 sludge annually and they must also notify DEQ of any changes to the conditions described in their F006 petition.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r>
              <a:rPr lang="en-US" baseline="0" dirty="0" smtClean="0"/>
              <a:t>Now I would like to introduce my colleague, Seth Sadofsky, who will review more specifics associated with the proposed Selmet F006 delisting.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334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November 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 Seth Sadofsky &amp; Brian Fuller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a:t>
            </a:r>
            <a:br>
              <a:rPr lang="en-US" sz="3200" dirty="0" smtClean="0">
                <a:solidFill>
                  <a:schemeClr val="bg1"/>
                </a:solidFill>
              </a:rPr>
            </a:br>
            <a:r>
              <a:rPr lang="en-US" sz="3200" dirty="0" smtClean="0">
                <a:solidFill>
                  <a:schemeClr val="bg1"/>
                </a:solidFill>
              </a:rPr>
              <a:t>Current Process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57200" y="1600202"/>
            <a:ext cx="4191000" cy="4800598"/>
          </a:xfrm>
        </p:spPr>
        <p:txBody>
          <a:bodyPr>
            <a:normAutofit fontScale="92500" lnSpcReduction="10000"/>
          </a:bodyPr>
          <a:lstStyle/>
          <a:p>
            <a:pPr marL="0" indent="0">
              <a:buNone/>
            </a:pPr>
            <a:r>
              <a:rPr lang="en-US" sz="2400" b="1" dirty="0" smtClean="0"/>
              <a:t>Current Process Waste</a:t>
            </a:r>
          </a:p>
          <a:p>
            <a:r>
              <a:rPr lang="en-US" sz="2400" dirty="0" smtClean="0"/>
              <a:t>The delisting petition requests permission to dispose of up to 3,120 yards per year year.</a:t>
            </a:r>
          </a:p>
          <a:p>
            <a:pPr marL="0" indent="0">
              <a:buNone/>
            </a:pPr>
            <a:endParaRPr lang="en-US" sz="2400" dirty="0" smtClean="0"/>
          </a:p>
          <a:p>
            <a:pPr marL="0" indent="0">
              <a:buNone/>
            </a:pPr>
            <a:r>
              <a:rPr lang="en-US" sz="2400" b="1" dirty="0" smtClean="0"/>
              <a:t>Sampling Process</a:t>
            </a:r>
          </a:p>
          <a:p>
            <a:r>
              <a:rPr lang="en-US" sz="2400" dirty="0" smtClean="0"/>
              <a:t>4 sampling events spaced 2 weeks apart.</a:t>
            </a:r>
          </a:p>
          <a:p>
            <a:pPr marL="0" indent="0">
              <a:buNone/>
            </a:pPr>
            <a:endParaRPr lang="en-US" sz="2400" dirty="0" smtClean="0"/>
          </a:p>
          <a:p>
            <a:r>
              <a:rPr lang="en-US" sz="2400" dirty="0" smtClean="0"/>
              <a:t>From each event, a composite sample was created for analysis.</a:t>
            </a: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6671" y="2278977"/>
            <a:ext cx="3505200" cy="2768601"/>
          </a:xfrm>
          <a:prstGeom prst="rect">
            <a:avLst/>
          </a:prstGeom>
          <a:noFill/>
          <a:ln>
            <a:noFill/>
          </a:ln>
        </p:spPr>
      </p:pic>
      <p:sp>
        <p:nvSpPr>
          <p:cNvPr id="2" name="TextBox 1"/>
          <p:cNvSpPr txBox="1"/>
          <p:nvPr/>
        </p:nvSpPr>
        <p:spPr>
          <a:xfrm>
            <a:off x="4936671" y="5026223"/>
            <a:ext cx="3184071" cy="307777"/>
          </a:xfrm>
          <a:prstGeom prst="rect">
            <a:avLst/>
          </a:prstGeom>
          <a:noFill/>
        </p:spPr>
        <p:txBody>
          <a:bodyPr wrap="square" rtlCol="0">
            <a:spAutoFit/>
          </a:bodyPr>
          <a:lstStyle/>
          <a:p>
            <a:r>
              <a:rPr lang="en-US" sz="1400" dirty="0" smtClean="0"/>
              <a:t>Filter cake photo by D. </a:t>
            </a:r>
            <a:r>
              <a:rPr lang="en-US" sz="1400" dirty="0" err="1" smtClean="0"/>
              <a:t>Lobato</a:t>
            </a:r>
            <a:endParaRPr lang="en-ZW" sz="1400" dirty="0"/>
          </a:p>
        </p:txBody>
      </p:sp>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52727575"/>
              </p:ext>
            </p:extLst>
          </p:nvPr>
        </p:nvGraphicFramePr>
        <p:xfrm>
          <a:off x="457200" y="1651000"/>
          <a:ext cx="8001000" cy="4140201"/>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1020737021"/>
                    </a:ext>
                  </a:extLst>
                </a:gridCol>
                <a:gridCol w="4000500">
                  <a:extLst>
                    <a:ext uri="{9D8B030D-6E8A-4147-A177-3AD203B41FA5}">
                      <a16:colId xmlns:a16="http://schemas.microsoft.com/office/drawing/2014/main" val="100057814"/>
                    </a:ext>
                  </a:extLst>
                </a:gridCol>
              </a:tblGrid>
              <a:tr h="408909">
                <a:tc gridSpan="2">
                  <a:txBody>
                    <a:bodyPr/>
                    <a:lstStyle/>
                    <a:p>
                      <a:pPr algn="ctr"/>
                      <a:r>
                        <a:rPr lang="en-US" dirty="0" smtClean="0"/>
                        <a:t>Current</a:t>
                      </a:r>
                      <a:r>
                        <a:rPr lang="en-US" baseline="0" dirty="0" smtClean="0"/>
                        <a:t> Waste Sampled for Analytes:</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Constituents</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705452958"/>
                  </a:ext>
                </a:extLst>
              </a:tr>
              <a:tr h="414588">
                <a:tc>
                  <a:txBody>
                    <a:bodyPr/>
                    <a:lstStyle/>
                    <a:p>
                      <a:r>
                        <a:rPr lang="en-US" dirty="0" smtClean="0"/>
                        <a:t>Cyanide</a:t>
                      </a:r>
                      <a:endParaRPr lang="en-US" dirty="0"/>
                    </a:p>
                  </a:txBody>
                  <a:tcPr/>
                </a:tc>
                <a:tc>
                  <a:txBody>
                    <a:bodyPr/>
                    <a:lstStyle/>
                    <a:p>
                      <a:endParaRPr lang="en-US"/>
                    </a:p>
                  </a:txBody>
                  <a:tcPr/>
                </a:tc>
                <a:extLst>
                  <a:ext uri="{0D108BD9-81ED-4DB2-BD59-A6C34878D82A}">
                    <a16:rowId xmlns:a16="http://schemas.microsoft.com/office/drawing/2014/main" val="1045903766"/>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2773966"/>
                  </a:ext>
                </a:extLst>
              </a:tr>
              <a:tr h="414588">
                <a:tc gridSpan="2">
                  <a:txBody>
                    <a:bodyPr/>
                    <a:lstStyle/>
                    <a:p>
                      <a:r>
                        <a:rPr lang="en-US" b="1" dirty="0" smtClean="0"/>
                        <a:t>Other</a:t>
                      </a:r>
                      <a:r>
                        <a:rPr lang="en-US" b="1" baseline="0" dirty="0" smtClean="0"/>
                        <a:t> Potential Underlying Hazardous Constituents</a:t>
                      </a:r>
                      <a:endParaRPr lang="en-US" b="1" dirty="0"/>
                    </a:p>
                  </a:txBody>
                  <a:tcPr/>
                </a:tc>
                <a:tc hMerge="1">
                  <a:txBody>
                    <a:bodyPr/>
                    <a:lstStyle/>
                    <a:p>
                      <a:endParaRPr lang="en-US" dirty="0"/>
                    </a:p>
                  </a:txBody>
                  <a:tcPr/>
                </a:tc>
                <a:extLst>
                  <a:ext uri="{0D108BD9-81ED-4DB2-BD59-A6C34878D82A}">
                    <a16:rowId xmlns:a16="http://schemas.microsoft.com/office/drawing/2014/main" val="3002131872"/>
                  </a:ext>
                </a:extLst>
              </a:tr>
              <a:tr h="414588">
                <a:tc>
                  <a:txBody>
                    <a:bodyPr/>
                    <a:lstStyle/>
                    <a:p>
                      <a:r>
                        <a:rPr lang="en-US" dirty="0" smtClean="0"/>
                        <a:t>Fluoride</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568295319"/>
                  </a:ext>
                </a:extLst>
              </a:tr>
              <a:tr h="414588">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406183219"/>
                  </a:ext>
                </a:extLst>
              </a:tr>
              <a:tr h="414588">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72440" y="1417638"/>
            <a:ext cx="4709160" cy="5135562"/>
          </a:xfrm>
        </p:spPr>
        <p:txBody>
          <a:bodyPr>
            <a:normAutofit lnSpcReduction="10000"/>
          </a:bodyPr>
          <a:lstStyle/>
          <a:p>
            <a:pPr marL="0" indent="0">
              <a:buNone/>
            </a:pPr>
            <a:endParaRPr lang="en-US" dirty="0"/>
          </a:p>
          <a:p>
            <a:pPr marL="0" indent="0">
              <a:buNone/>
            </a:pPr>
            <a:r>
              <a:rPr lang="en-US" b="1" dirty="0" smtClean="0"/>
              <a:t>Evaporation Pond Waste </a:t>
            </a:r>
          </a:p>
          <a:p>
            <a:r>
              <a:rPr lang="en-US" dirty="0" smtClean="0"/>
              <a:t>Approximately 1-2 feet thick and spread across 25,000 square feet.</a:t>
            </a:r>
          </a:p>
          <a:p>
            <a:pPr marL="0" indent="0">
              <a:buNone/>
            </a:pPr>
            <a:endParaRPr lang="en-US" sz="1050" dirty="0"/>
          </a:p>
          <a:p>
            <a:pPr marL="0" indent="0">
              <a:buNone/>
            </a:pPr>
            <a:r>
              <a:rPr lang="en-US" b="1" dirty="0" smtClean="0"/>
              <a:t>Sampling Process</a:t>
            </a:r>
          </a:p>
          <a:p>
            <a:r>
              <a:rPr lang="en-US" dirty="0" smtClean="0"/>
              <a:t>Pond was divided into 4 quadrants.</a:t>
            </a:r>
          </a:p>
          <a:p>
            <a:pPr marL="0" indent="0">
              <a:buNone/>
            </a:pPr>
            <a:endParaRPr lang="en-US" sz="1050" dirty="0" smtClean="0"/>
          </a:p>
          <a:p>
            <a:r>
              <a:rPr lang="en-US" dirty="0" smtClean="0"/>
              <a:t>3 core samples randomly selected per quadrant.</a:t>
            </a:r>
          </a:p>
          <a:p>
            <a:endParaRPr lang="en-US" dirty="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181600" y="2006918"/>
            <a:ext cx="3276600" cy="2667000"/>
          </a:xfrm>
          <a:prstGeom prst="rect">
            <a:avLst/>
          </a:prstGeom>
          <a:ln>
            <a:noFill/>
          </a:ln>
          <a:effectLst>
            <a:softEdge rad="112500"/>
          </a:effectLst>
        </p:spPr>
      </p:pic>
      <p:sp>
        <p:nvSpPr>
          <p:cNvPr id="9" name="TextBox 8"/>
          <p:cNvSpPr txBox="1"/>
          <p:nvPr/>
        </p:nvSpPr>
        <p:spPr>
          <a:xfrm>
            <a:off x="5542151" y="4704575"/>
            <a:ext cx="2296297" cy="276999"/>
          </a:xfrm>
          <a:prstGeom prst="rect">
            <a:avLst/>
          </a:prstGeom>
          <a:noFill/>
        </p:spPr>
        <p:txBody>
          <a:bodyPr wrap="square" rtlCol="0">
            <a:spAutoFit/>
          </a:bodyPr>
          <a:lstStyle/>
          <a:p>
            <a:r>
              <a:rPr lang="en-US" sz="1200" dirty="0" smtClean="0"/>
              <a:t>Photo Credit: Google Earth</a:t>
            </a:r>
            <a:endParaRPr lang="en-US" sz="1200" dirty="0">
              <a:solidFill>
                <a:schemeClr val="bg1"/>
              </a:solidFill>
            </a:endParaRPr>
          </a:p>
        </p:txBody>
      </p:sp>
      <p:sp>
        <p:nvSpPr>
          <p:cNvPr id="8" name="Right Arrow 7"/>
          <p:cNvSpPr/>
          <p:nvPr/>
        </p:nvSpPr>
        <p:spPr>
          <a:xfrm rot="9807597">
            <a:off x="7350400" y="3504667"/>
            <a:ext cx="1150620" cy="99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Tree>
    <p:extLst>
      <p:ext uri="{BB962C8B-B14F-4D97-AF65-F5344CB8AC3E}">
        <p14:creationId xmlns:p14="http://schemas.microsoft.com/office/powerpoint/2010/main" val="1868423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a:solidFill>
            <a:srgbClr val="439777"/>
          </a:solidFill>
        </p:spPr>
        <p:txBody>
          <a:bodyPr>
            <a:normAutofit fontScale="90000"/>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04544047"/>
              </p:ext>
            </p:extLst>
          </p:nvPr>
        </p:nvGraphicFramePr>
        <p:xfrm>
          <a:off x="266700" y="1156381"/>
          <a:ext cx="8420100" cy="5610179"/>
        </p:xfrm>
        <a:graphic>
          <a:graphicData uri="http://schemas.openxmlformats.org/drawingml/2006/table">
            <a:tbl>
              <a:tblPr firstRow="1" bandRow="1">
                <a:tableStyleId>{073A0DAA-6AF3-43AB-8588-CEC1D06C72B9}</a:tableStyleId>
              </a:tblPr>
              <a:tblGrid>
                <a:gridCol w="2806700">
                  <a:extLst>
                    <a:ext uri="{9D8B030D-6E8A-4147-A177-3AD203B41FA5}">
                      <a16:colId xmlns:a16="http://schemas.microsoft.com/office/drawing/2014/main" val="605441152"/>
                    </a:ext>
                  </a:extLst>
                </a:gridCol>
                <a:gridCol w="2806700">
                  <a:extLst>
                    <a:ext uri="{9D8B030D-6E8A-4147-A177-3AD203B41FA5}">
                      <a16:colId xmlns:a16="http://schemas.microsoft.com/office/drawing/2014/main" val="1954192309"/>
                    </a:ext>
                  </a:extLst>
                </a:gridCol>
                <a:gridCol w="2806700">
                  <a:extLst>
                    <a:ext uri="{9D8B030D-6E8A-4147-A177-3AD203B41FA5}">
                      <a16:colId xmlns:a16="http://schemas.microsoft.com/office/drawing/2014/main" val="1669456647"/>
                    </a:ext>
                  </a:extLst>
                </a:gridCol>
              </a:tblGrid>
              <a:tr h="443819">
                <a:tc gridSpan="3">
                  <a:txBody>
                    <a:bodyPr/>
                    <a:lstStyle/>
                    <a:p>
                      <a:pPr algn="ctr"/>
                      <a:r>
                        <a:rPr lang="en-US" dirty="0" smtClean="0"/>
                        <a:t>Evaporation Pond Waste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8555314"/>
                  </a:ext>
                </a:extLst>
              </a:tr>
              <a:tr h="345553">
                <a:tc gridSpan="3">
                  <a:txBody>
                    <a:bodyPr/>
                    <a:lstStyle/>
                    <a:p>
                      <a:r>
                        <a:rPr lang="en-US" b="1" dirty="0" smtClean="0"/>
                        <a:t>F006 Constituents</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8880154"/>
                  </a:ext>
                </a:extLst>
              </a:tr>
              <a:tr h="345553">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625127839"/>
                  </a:ext>
                </a:extLst>
              </a:tr>
              <a:tr h="345553">
                <a:tc>
                  <a:txBody>
                    <a:bodyPr/>
                    <a:lstStyle/>
                    <a:p>
                      <a:r>
                        <a:rPr lang="en-US" dirty="0" smtClean="0"/>
                        <a:t>Hexavalent Chromium</a:t>
                      </a:r>
                      <a:endParaRPr lang="en-US" dirty="0"/>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4122421490"/>
                  </a:ext>
                </a:extLst>
              </a:tr>
              <a:tr h="12192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99339982"/>
                  </a:ext>
                </a:extLst>
              </a:tr>
              <a:tr h="345553">
                <a:tc gridSpan="3">
                  <a:txBody>
                    <a:bodyPr/>
                    <a:lstStyle/>
                    <a:p>
                      <a:r>
                        <a:rPr lang="en-US" b="1" dirty="0" smtClean="0"/>
                        <a:t>Other Potential Underlying</a:t>
                      </a:r>
                      <a:r>
                        <a:rPr lang="en-US" b="1" baseline="0" dirty="0" smtClean="0"/>
                        <a:t> Hazardous Constituents </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4524201"/>
                  </a:ext>
                </a:extLst>
              </a:tr>
              <a:tr h="345553">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3362787991"/>
                  </a:ext>
                </a:extLst>
              </a:tr>
              <a:tr h="345553">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3976250860"/>
                  </a:ext>
                </a:extLst>
              </a:tr>
              <a:tr h="411480">
                <a:tc>
                  <a:txBody>
                    <a:bodyPr/>
                    <a:lstStyle/>
                    <a:p>
                      <a:r>
                        <a:rPr lang="en-US" dirty="0" smtClean="0"/>
                        <a:t>Fluorides</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2619693354"/>
                  </a:ext>
                </a:extLst>
              </a:tr>
              <a:tr h="345553">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1012020689"/>
                  </a:ext>
                </a:extLst>
              </a:tr>
              <a:tr h="345553">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254903421"/>
                  </a:ext>
                </a:extLst>
              </a:tr>
              <a:tr h="345553">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smtClean="0"/>
                    </a:p>
                  </a:txBody>
                  <a:tcPr/>
                </a:tc>
                <a:extLst>
                  <a:ext uri="{0D108BD9-81ED-4DB2-BD59-A6C34878D82A}">
                    <a16:rowId xmlns:a16="http://schemas.microsoft.com/office/drawing/2014/main" val="225839162"/>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Poly Chlorinated Biphenyls (7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2179399300"/>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Volatile Organic Compounds (66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1558473769"/>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Semi-Volatile Organic Compounds (53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3747803686"/>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2270732446"/>
              </p:ext>
            </p:extLst>
          </p:nvPr>
        </p:nvGraphicFramePr>
        <p:xfrm>
          <a:off x="235618" y="289510"/>
          <a:ext cx="8672763" cy="6278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667000"/>
            <a:ext cx="8001000" cy="2209800"/>
          </a:xfrm>
        </p:spPr>
        <p:txBody>
          <a:bodyPr>
            <a:normAutofit/>
          </a:bodyPr>
          <a:lstStyle/>
          <a:p>
            <a:pPr marL="0" indent="0">
              <a:buNone/>
            </a:pPr>
            <a:r>
              <a:rPr lang="en-US" b="1" dirty="0" smtClean="0">
                <a:solidFill>
                  <a:srgbClr val="0070C0"/>
                </a:solidFill>
              </a:rPr>
              <a:t>There are no unacceptable risks for disposing of Selmet’s current process or evaporation pond wastes in a permitted, non-hazardous waste landfill.</a:t>
            </a:r>
          </a:p>
        </p:txBody>
      </p:sp>
      <p:sp>
        <p:nvSpPr>
          <p:cNvPr id="4" name="Title 1"/>
          <p:cNvSpPr>
            <a:spLocks noGrp="1"/>
          </p:cNvSpPr>
          <p:nvPr>
            <p:ph type="title"/>
          </p:nvPr>
        </p:nvSpPr>
        <p:spPr>
          <a:solidFill>
            <a:srgbClr val="439777"/>
          </a:solidFill>
        </p:spPr>
        <p:txBody>
          <a:bodyPr>
            <a:normAutofit/>
          </a:bodyPr>
          <a:lstStyle/>
          <a:p>
            <a:r>
              <a:rPr lang="en-US" sz="4000" dirty="0" smtClean="0">
                <a:solidFill>
                  <a:schemeClr val="bg1"/>
                </a:solidFill>
                <a:latin typeface="Arial" pitchFamily="34" charset="0"/>
                <a:cs typeface="Arial" pitchFamily="34" charset="0"/>
              </a:rPr>
              <a:t>Risk Screening</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795358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069580" cy="3916363"/>
          </a:xfrm>
        </p:spPr>
        <p:txBody>
          <a:bodyPr/>
          <a:lstStyle/>
          <a:p>
            <a:pPr marL="0" indent="0">
              <a:buNone/>
            </a:pPr>
            <a:endParaRPr lang="en-US" sz="4000" dirty="0" smtClean="0"/>
          </a:p>
          <a:p>
            <a:pPr marL="0" indent="0">
              <a:buNone/>
            </a:pPr>
            <a:r>
              <a:rPr lang="en-US" sz="4000" b="1" dirty="0" smtClean="0">
                <a:solidFill>
                  <a:srgbClr val="0070C0"/>
                </a:solidFill>
              </a:rPr>
              <a:t>DEQ </a:t>
            </a:r>
            <a:r>
              <a:rPr lang="en-US" sz="4000" b="1" dirty="0">
                <a:solidFill>
                  <a:srgbClr val="0070C0"/>
                </a:solidFill>
              </a:rPr>
              <a:t>recommends that the Environmental Quality Commission approve the rules delisting Selmet’s F006 </a:t>
            </a:r>
            <a:r>
              <a:rPr lang="en-US" sz="4000" b="1" dirty="0" smtClean="0">
                <a:solidFill>
                  <a:srgbClr val="0070C0"/>
                </a:solidFill>
              </a:rPr>
              <a:t>wastes.</a:t>
            </a:r>
            <a:endParaRPr lang="en-US" sz="4000" b="1" dirty="0">
              <a:solidFill>
                <a:srgbClr val="0070C0"/>
              </a:solidFill>
            </a:endParaRPr>
          </a:p>
          <a:p>
            <a:pPr marL="0" indent="0" algn="ctr">
              <a:buNone/>
            </a:pPr>
            <a:endParaRPr lang="en-US" dirty="0" smtClean="0"/>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Conclusion</a:t>
            </a:r>
            <a:endParaRPr lang="en-US" sz="32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p:txBody>
      </p:sp>
      <p:sp>
        <p:nvSpPr>
          <p:cNvPr id="4" name="Title 1"/>
          <p:cNvSpPr txBox="1">
            <a:spLocks/>
          </p:cNvSpPr>
          <p:nvPr/>
        </p:nvSpPr>
        <p:spPr>
          <a:xfrm>
            <a:off x="381000" y="975044"/>
            <a:ext cx="8077200" cy="4511356"/>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8000" dirty="0" smtClean="0">
                <a:solidFill>
                  <a:schemeClr val="bg1"/>
                </a:solidFill>
              </a:rPr>
              <a:t>Questions?</a:t>
            </a:r>
            <a:endParaRPr lang="en-US" sz="8000" dirty="0">
              <a:solidFill>
                <a:schemeClr val="bg1"/>
              </a:solidFill>
            </a:endParaRPr>
          </a:p>
        </p:txBody>
      </p:sp>
      <p:sp>
        <p:nvSpPr>
          <p:cNvPr id="5" name="Rectangle 4"/>
          <p:cNvSpPr/>
          <p:nvPr/>
        </p:nvSpPr>
        <p:spPr>
          <a:xfrm>
            <a:off x="2286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20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fontScale="92500" lnSpcReduction="2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Selmet Delisting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Current Process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Evaporation Pond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Risk Screening</a:t>
            </a:r>
          </a:p>
          <a:p>
            <a:pPr marL="457200" indent="-457200" algn="l">
              <a:lnSpc>
                <a:spcPct val="110000"/>
              </a:lnSpc>
              <a:spcBef>
                <a:spcPts val="0"/>
              </a:spcBef>
              <a:buFont typeface="Arial" panose="020B0604020202020204" pitchFamily="34" charset="0"/>
              <a:buChar char="•"/>
            </a:pPr>
            <a:r>
              <a:rPr lang="en-US" dirty="0" smtClean="0">
                <a:solidFill>
                  <a:schemeClr val="tx1"/>
                </a:solidFill>
              </a:rPr>
              <a:t>Conclusion</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6" name="Rectangle 5"/>
          <p:cNvSpPr/>
          <p:nvPr/>
        </p:nvSpPr>
        <p:spPr>
          <a:xfrm>
            <a:off x="266700" y="6118860"/>
            <a:ext cx="80010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2375356"/>
            <a:ext cx="3200400" cy="3750807"/>
          </a:xfrm>
        </p:spPr>
        <p:txBody>
          <a:bodyPr>
            <a:normAutofit lnSpcReduction="10000"/>
          </a:bodyPr>
          <a:lstStyle/>
          <a:p>
            <a:r>
              <a:rPr lang="en-US" dirty="0" smtClean="0"/>
              <a:t>Regulatory compliance</a:t>
            </a:r>
          </a:p>
          <a:p>
            <a:r>
              <a:rPr lang="en-US" dirty="0" smtClean="0"/>
              <a:t>Pollution reduction</a:t>
            </a:r>
          </a:p>
          <a:p>
            <a:r>
              <a:rPr lang="en-US" dirty="0" smtClean="0"/>
              <a:t>Education and outreach</a:t>
            </a:r>
          </a:p>
          <a:p>
            <a:r>
              <a:rPr lang="en-US" dirty="0" smtClean="0"/>
              <a:t>Results evaluation</a:t>
            </a:r>
          </a:p>
          <a:p>
            <a:endParaRPr lang="en-US" dirty="0"/>
          </a:p>
        </p:txBody>
      </p:sp>
      <p:pic>
        <p:nvPicPr>
          <p:cNvPr id="6" name="Content Placeholder 6"/>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208" r="13208"/>
          <a:stretch/>
        </p:blipFill>
        <p:spPr>
          <a:xfrm>
            <a:off x="3441032" y="2468563"/>
            <a:ext cx="5245768" cy="3657600"/>
          </a:xfrm>
          <a:prstGeom prst="rect">
            <a:avLst/>
          </a:prstGeom>
          <a:ln>
            <a:noFill/>
          </a:ln>
          <a:effectLst>
            <a:softEdge rad="112500"/>
          </a:effectLst>
        </p:spPr>
      </p:pic>
      <p:sp>
        <p:nvSpPr>
          <p:cNvPr id="3" name="TextBox 2"/>
          <p:cNvSpPr txBox="1"/>
          <p:nvPr/>
        </p:nvSpPr>
        <p:spPr>
          <a:xfrm>
            <a:off x="647700" y="1634887"/>
            <a:ext cx="7696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latin typeface="Arial" panose="020B0604020202020204" pitchFamily="34" charset="0"/>
                <a:cs typeface="Arial" panose="020B0604020202020204" pitchFamily="34" charset="0"/>
              </a:rPr>
              <a:t>DEQ strives to maintain balance between: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19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Tree>
    <p:extLst>
      <p:ext uri="{BB962C8B-B14F-4D97-AF65-F5344CB8AC3E}">
        <p14:creationId xmlns:p14="http://schemas.microsoft.com/office/powerpoint/2010/main" val="413413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a:bodyPr>
          <a:lstStyle/>
          <a:p>
            <a:pPr marL="0" indent="0">
              <a:buNone/>
            </a:pPr>
            <a:r>
              <a:rPr lang="en-US" b="1" dirty="0" smtClean="0"/>
              <a:t>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Tree>
    <p:extLst>
      <p:ext uri="{BB962C8B-B14F-4D97-AF65-F5344CB8AC3E}">
        <p14:creationId xmlns:p14="http://schemas.microsoft.com/office/powerpoint/2010/main" val="13593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sp>
        <p:nvSpPr>
          <p:cNvPr id="5" name="Rectangle 4"/>
          <p:cNvSpPr/>
          <p:nvPr/>
        </p:nvSpPr>
        <p:spPr>
          <a:xfrm>
            <a:off x="228600" y="60960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sp>
        <p:nvSpPr>
          <p:cNvPr id="5" name="Rectangle 4"/>
          <p:cNvSpPr/>
          <p:nvPr/>
        </p:nvSpPr>
        <p:spPr>
          <a:xfrm>
            <a:off x="1524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108"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sp>
        <p:nvSpPr>
          <p:cNvPr id="6" name="Rectangle 5"/>
          <p:cNvSpPr/>
          <p:nvPr/>
        </p:nvSpPr>
        <p:spPr>
          <a:xfrm>
            <a:off x="228600" y="622046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8362462"/>
              </p:ext>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sp>
        <p:nvSpPr>
          <p:cNvPr id="5" name="Rectangle 4"/>
          <p:cNvSpPr/>
          <p:nvPr/>
        </p:nvSpPr>
        <p:spPr>
          <a:xfrm>
            <a:off x="228600" y="6049964"/>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Props1.xml><?xml version="1.0" encoding="utf-8"?>
<ds:datastoreItem xmlns:ds="http://schemas.openxmlformats.org/officeDocument/2006/customXml" ds:itemID="{05EE47D7-91B3-442B-97DA-6FDCEDD46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A8E8B3-12E0-4CA3-BF03-D27A006F1DF2}">
  <ds:schemaRefs>
    <ds:schemaRef ds:uri="http://schemas.microsoft.com/sharepoint/v3/contenttype/forms"/>
  </ds:schemaRefs>
</ds:datastoreItem>
</file>

<file path=customXml/itemProps3.xml><?xml version="1.0" encoding="utf-8"?>
<ds:datastoreItem xmlns:ds="http://schemas.openxmlformats.org/officeDocument/2006/customXml" ds:itemID="{1BC3BBB8-15CA-4806-958A-3EA201DA43F5}">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ListId:doc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3561</TotalTime>
  <Words>3746</Words>
  <Application>Microsoft Office PowerPoint</Application>
  <PresentationFormat>On-screen Show (4:3)</PresentationFormat>
  <Paragraphs>347</Paragraphs>
  <Slides>17</Slides>
  <Notes>17</Notes>
  <HiddenSlides>1</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Calibri</vt:lpstr>
      <vt:lpstr>Office Theme</vt:lpstr>
      <vt:lpstr>Clip</vt:lpstr>
      <vt:lpstr>Land Quality – Hazardous Waste</vt:lpstr>
      <vt:lpstr>Outline</vt:lpstr>
      <vt:lpstr>Hazardous Waste Background</vt:lpstr>
      <vt:lpstr>Hazardous Waste Background</vt:lpstr>
      <vt:lpstr>Hazardous Waste Background</vt:lpstr>
      <vt:lpstr>Definitions</vt:lpstr>
      <vt:lpstr>Statutes and Rules</vt:lpstr>
      <vt:lpstr>Selmet F006 Delisting Background </vt:lpstr>
      <vt:lpstr>Delisting Timeline</vt:lpstr>
      <vt:lpstr>Waste Sampling and Analysis Current Process</vt:lpstr>
      <vt:lpstr>Waste Sampling and Analysis – Current Process</vt:lpstr>
      <vt:lpstr>Waste Sampling and Analysis – Evaporation Pond</vt:lpstr>
      <vt:lpstr>Waste Sampling and Analysis – Evaporation Pond</vt:lpstr>
      <vt:lpstr>PowerPoint Presentation</vt:lpstr>
      <vt:lpstr>Risk Screening</vt:lpstr>
      <vt:lpstr>Conclusion</vt:lpstr>
      <vt:lpstr> </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SADOFSKY Seth</cp:lastModifiedBy>
  <cp:revision>148</cp:revision>
  <cp:lastPrinted>2018-11-08T16:58:39Z</cp:lastPrinted>
  <dcterms:created xsi:type="dcterms:W3CDTF">2012-12-04T19:19:06Z</dcterms:created>
  <dcterms:modified xsi:type="dcterms:W3CDTF">2018-11-08T18:40:23Z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