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2" r:id="rId7"/>
    <p:sldId id="271" r:id="rId8"/>
    <p:sldId id="273" r:id="rId9"/>
    <p:sldId id="259" r:id="rId10"/>
    <p:sldId id="260" r:id="rId11"/>
    <p:sldId id="261" r:id="rId12"/>
    <p:sldId id="262" r:id="rId13"/>
    <p:sldId id="263" r:id="rId14"/>
    <p:sldId id="264" r:id="rId15"/>
    <p:sldId id="277" r:id="rId16"/>
    <p:sldId id="265" r:id="rId17"/>
    <p:sldId id="266" r:id="rId18"/>
    <p:sldId id="276" r:id="rId19"/>
    <p:sldId id="275"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5"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63" d="100"/>
          <a:sy n="63" d="100"/>
        </p:scale>
        <p:origin x="15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a:t>
            </a:r>
            <a:r>
              <a:rPr lang="en-ZW" sz="2400" baseline="0" dirty="0" smtClean="0"/>
              <a:t>Chromium (mg/kg) </a:t>
            </a:r>
            <a:endParaRPr lang="en-ZW" sz="2400" baseline="0" dirty="0"/>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Sheet1!$E$9:$J$9</c:f>
              <c:numCache>
                <c:formatCode>General</c:formatCode>
                <c:ptCount val="6"/>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Sheet1!$E$10:$J$10</c:f>
              <c:numCache>
                <c:formatCode>General</c:formatCode>
                <c:ptCount val="6"/>
                <c:pt idx="4">
                  <c:v>1340</c:v>
                </c:pt>
                <c:pt idx="5">
                  <c:v>98</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11-01T10:37:38.361" idx="2">
    <p:pos x="10" y="10"/>
    <p:text>Random question that I hadn't thought of before. In the backpocket FAQs, should we address whether DEQ adopts federally delisted wastes and vice versa?</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8-11-01T14:59:24.461" idx="5">
    <p:pos x="5232" y="1152"/>
    <p:text>I like the new image, but it needs a source, and probably a caption to explain what it is. Seth, can you provide these?</p:text>
    <p:extLst>
      <p:ext uri="{C676402C-5697-4E1C-873F-D02D1690AC5C}">
        <p15:threadingInfo xmlns:p15="http://schemas.microsoft.com/office/powerpoint/2012/main" timeZoneBias="420"/>
      </p:ext>
    </p:extLst>
  </p:cm>
  <p:cm authorId="4" dt="2018-11-01T15:30:15.080" idx="6">
    <p:pos x="2623" y="3106"/>
    <p:text>Seth, I like the detail that you put into each of these sampling and analysis slides, but unless Stephanie tells us otherwise, I think we might want to simplify to make sure that the process is clear for  both the technical experts and the non-technical experts on the committee. Is Stephanie tells us to go for it, maybe we can add terms like "aliqots" back in to more fully describe the process.</p:text>
    <p:extLst>
      <p:ext uri="{C676402C-5697-4E1C-873F-D02D1690AC5C}">
        <p15:threadingInfo xmlns:p15="http://schemas.microsoft.com/office/powerpoint/2012/main" timeZoneBias="420"/>
      </p:ext>
    </p:extLst>
  </p:cm>
  <p:cm authorId="1" dt="2018-11-07T16:55:07.179" idx="2">
    <p:pos x="2623" y="3202"/>
    <p:text>Too simple! I change part way back.</p:text>
    <p:extLst>
      <p:ext uri="{C676402C-5697-4E1C-873F-D02D1690AC5C}">
        <p15:threadingInfo xmlns:p15="http://schemas.microsoft.com/office/powerpoint/2012/main" timeZoneBias="480">
          <p15:parentCm authorId="4" idx="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8-11-01T15:33:15.795" idx="7">
    <p:pos x="2973" y="2623"/>
    <p:text>Seth, I think Brian mentioned the thought of adding numbers to this chart. Can you check w/ Brian to make sure this is what he intended and, if yes, can you add those numbers?</p:text>
    <p:extLst>
      <p:ext uri="{C676402C-5697-4E1C-873F-D02D1690AC5C}">
        <p15:threadingInfo xmlns:p15="http://schemas.microsoft.com/office/powerpoint/2012/main" timeZoneBias="420"/>
      </p:ext>
    </p:extLst>
  </p:cm>
  <p:cm authorId="1" dt="2018-11-07T16:56:07.628" idx="3">
    <p:pos x="2973" y="2719"/>
    <p:text>Nope:-)</p:text>
    <p:extLst>
      <p:ext uri="{C676402C-5697-4E1C-873F-D02D1690AC5C}">
        <p15:threadingInfo xmlns:p15="http://schemas.microsoft.com/office/powerpoint/2012/main" timeZoneBias="480">
          <p15:parentCm authorId="4" idx="7"/>
        </p15:threadingInfo>
      </p:ext>
    </p:extLst>
  </p:cm>
  <p:cm authorId="4" dt="2018-11-01T15:41:28.002" idx="8">
    <p:pos x="10" y="10"/>
    <p:text>I was aiming to simplify this statement and maintain accuracy. Did I hit the mark with this last bullet point?</p:text>
    <p:extLst>
      <p:ext uri="{C676402C-5697-4E1C-873F-D02D1690AC5C}">
        <p15:threadingInfo xmlns:p15="http://schemas.microsoft.com/office/powerpoint/2012/main" timeZoneBias="420"/>
      </p:ext>
    </p:extLst>
  </p:cm>
  <p:cm authorId="1" dt="2018-11-07T16:56:55.125" idx="4">
    <p:pos x="10" y="106"/>
    <p:text>Don't need the last bullet, deleting</p:text>
    <p:extLst>
      <p:ext uri="{C676402C-5697-4E1C-873F-D02D1690AC5C}">
        <p15:threadingInfo xmlns:p15="http://schemas.microsoft.com/office/powerpoint/2012/main" timeZoneBias="480">
          <p15:parentCm authorId="4" idx="8"/>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8-11-02T09:52:45.854" idx="9">
    <p:pos x="5612" y="182"/>
    <p:text>can we specify ppm (or other)?</p:text>
    <p:extLst>
      <p:ext uri="{C676402C-5697-4E1C-873F-D02D1690AC5C}">
        <p15:threadingInfo xmlns:p15="http://schemas.microsoft.com/office/powerpoint/2012/main" timeZoneBias="420"/>
      </p:ext>
    </p:extLst>
  </p:cm>
  <p:cm authorId="4" dt="2018-11-02T09:57:33.559" idx="10">
    <p:pos x="5612" y="278"/>
    <p:text>Also, what is RBC -- risk-based concentrations?</p:text>
    <p:extLst>
      <p:ext uri="{C676402C-5697-4E1C-873F-D02D1690AC5C}">
        <p15:threadingInfo xmlns:p15="http://schemas.microsoft.com/office/powerpoint/2012/main" timeZoneBias="420">
          <p15:parentCm authorId="4" idx="9"/>
        </p15:threadingInfo>
      </p:ext>
    </p:extLst>
  </p:cm>
  <p:cm authorId="1" dt="2018-11-07T17:21:44.225" idx="5">
    <p:pos x="5612" y="374"/>
    <p:text>RBC removed, units added!</p:text>
    <p:extLst>
      <p:ext uri="{C676402C-5697-4E1C-873F-D02D1690AC5C}">
        <p15:threadingInfo xmlns:p15="http://schemas.microsoft.com/office/powerpoint/2012/main" timeZoneBias="480">
          <p15:parentCm authorId="4" idx="9"/>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30FFDEE9-0FAE-4CF2-B0E5-4D150CC4B1FF}" srcId="{C04D5F1B-1A0E-4651-92E1-4DDCF2DB6B20}" destId="{93B4FE0E-F6A2-430D-A2B3-3E5359C5A4A1}" srcOrd="0" destOrd="0" parTransId="{D8151DE3-8D43-47AF-8AD8-73193D624DAC}" sibTransId="{99BE9C3E-DD6D-422A-AF20-43336766F364}"/>
    <dgm:cxn modelId="{3AA831B2-25DC-49D1-874A-EC38E83250FF}" srcId="{640E2EC8-CAEE-4B88-A1CD-3757156036AC}" destId="{0C630AAA-A95F-4433-B373-19B767D1AC2F}" srcOrd="1" destOrd="0" parTransId="{2643046C-81A3-4556-B652-EEE898D7E14E}" sibTransId="{84CB6E8F-7ECB-465E-AC32-693D0D168212}"/>
    <dgm:cxn modelId="{C7064D14-CF2A-4FE4-82B5-4663E3AFEC0C}" srcId="{0C630AAA-A95F-4433-B373-19B767D1AC2F}" destId="{7037AEF1-F75D-4E81-A96D-D607B27B3DBA}" srcOrd="0" destOrd="0" parTransId="{8C9DC3C4-F701-44AE-BD84-6FA64EB9DB5D}" sibTransId="{872686B9-B4BB-4B52-AD1C-7B8E9BC16E56}"/>
    <dgm:cxn modelId="{8229272B-E35E-4948-9FA9-B7F3FDF8F207}" type="presOf" srcId="{640E2EC8-CAEE-4B88-A1CD-3757156036AC}" destId="{5C69B243-15EB-4C3E-A3DA-CC50280DB7DA}" srcOrd="0" destOrd="0" presId="urn:microsoft.com/office/officeart/2008/layout/CircleAccentTimeline"/>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7D6DCC56-1ABA-4418-B282-20CBBE0D1F79}" type="presOf" srcId="{BED53CA6-EFCF-4429-B9D4-68677CEC6419}" destId="{C5CA2FA7-423E-4629-BE3C-9953E2EF5FF9}" srcOrd="0" destOrd="0" presId="urn:microsoft.com/office/officeart/2008/layout/CircleAccentTimeline"/>
    <dgm:cxn modelId="{5B7FF0C5-D0A9-49E6-A7DF-BD060C66256B}" type="presOf" srcId="{B62E4092-4E96-4D92-BC6D-C4E9CABB6A47}" destId="{1228A2E9-3DE9-4D39-862D-AA0FF8A01A73}"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0DEC9B9C-9CEF-475B-A0F4-D5624068650C}" type="presOf" srcId="{75E2A1E1-7DF5-4003-9525-42FB9AE0BF05}" destId="{151AED05-FC21-448D-B871-D240BED17DE3}" srcOrd="0" destOrd="0" presId="urn:microsoft.com/office/officeart/2008/layout/CircleAccentTimeline"/>
    <dgm:cxn modelId="{B472B8CA-BB55-492C-A897-5F30D4062277}" type="presOf" srcId="{B27A9830-0056-4B4F-B85A-25FA4CFBC892}" destId="{E5F4B489-00B2-41C4-BB62-885254279BD9}"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D1BF14D9-E03D-40E7-9E57-641C88181A1B}" srcId="{0C630AAA-A95F-4433-B373-19B767D1AC2F}" destId="{7DEF2668-0AB3-4796-8D7C-A997A086A2DD}" srcOrd="6" destOrd="0" parTransId="{3C194BA2-02FE-4415-A19A-ADC918094027}" sibTransId="{A5C86C42-FC58-4939-A639-B03412483E63}"/>
    <dgm:cxn modelId="{E2A45E2A-713C-4466-B502-FD84C85EE126}" srcId="{C04D5F1B-1A0E-4651-92E1-4DDCF2DB6B20}" destId="{B62E4092-4E96-4D92-BC6D-C4E9CABB6A47}" srcOrd="1" destOrd="0" parTransId="{FEBA0FC7-6A58-490A-9715-E9EC068E7135}" sibTransId="{ED7F0AC0-59F8-4ED0-9C2B-DF82E8FDD309}"/>
    <dgm:cxn modelId="{3AF87642-5BEB-41DC-AC32-D428F488CF58}" type="presOf" srcId="{93B4FE0E-F6A2-430D-A2B3-3E5359C5A4A1}" destId="{AD59A41F-C71E-4BAB-BF80-3D2A7877DDD0}"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409C930D-F2C6-4327-8122-B79EB1CE587A}" srcId="{0C630AAA-A95F-4433-B373-19B767D1AC2F}" destId="{6E214338-75D3-4C85-85F4-DE105740BB87}" srcOrd="5" destOrd="0" parTransId="{D23874DF-F9C0-436E-B760-4812E6CBF7E2}" sibTransId="{56EC3A38-DAD4-4978-9A97-27F7D5F5729E}"/>
    <dgm:cxn modelId="{B34A5DC7-95B6-4441-BA62-6E73844C17FE}" srcId="{0C630AAA-A95F-4433-B373-19B767D1AC2F}" destId="{BED53CA6-EFCF-4429-B9D4-68677CEC6419}" srcOrd="3" destOrd="0" parTransId="{F0E528FF-4A84-4DFB-9A55-D17BB5B238B3}" sibTransId="{094F66AD-9170-4630-91F1-68EED60F7F6C}"/>
    <dgm:cxn modelId="{6FD2FF9A-7222-409E-8067-5C9A991A9798}" srcId="{0C630AAA-A95F-4433-B373-19B767D1AC2F}" destId="{75E2A1E1-7DF5-4003-9525-42FB9AE0BF05}" srcOrd="4" destOrd="0" parTransId="{231C2A6F-66F2-4A48-904C-D9BCFEBC0B3C}" sibTransId="{C7D34788-A37F-4A74-B86D-C68CC4FF3378}"/>
    <dgm:cxn modelId="{3BACC196-71E1-4F62-901D-FE3879B37A1C}" type="presOf" srcId="{7DEF2668-0AB3-4796-8D7C-A997A086A2DD}" destId="{1246E30A-818D-44B0-BE9B-917A756776C7}"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2979D9F2-A263-4FCB-A49F-132AE74F3C01}" type="presOf" srcId="{7037AEF1-F75D-4E81-A96D-D607B27B3DBA}" destId="{120097FF-22CA-4E8F-94FE-FB463F3A0DDD}" srcOrd="0" destOrd="0" presId="urn:microsoft.com/office/officeart/2008/layout/CircleAccentTimeline"/>
    <dgm:cxn modelId="{70CCBF2F-3BEC-464D-AC6D-7232D6273469}" type="presOf" srcId="{C04D5F1B-1A0E-4651-92E1-4DDCF2DB6B20}" destId="{06CFDF4D-CCA8-400C-B9AB-3F67575DA856}" srcOrd="0" destOrd="0" presId="urn:microsoft.com/office/officeart/2008/layout/CircleAccentTimeline"/>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11/7/2018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manage DEQ’s Materials Management and Hazardous Waste programs out of our Western Region – and I am here 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rulemaking that we are presenting today. </a:t>
            </a:r>
          </a:p>
          <a:p>
            <a:endParaRPr lang="en-ZW" baseline="0" dirty="0" smtClean="0"/>
          </a:p>
          <a:p>
            <a:pPr marL="174708" indent="-174708">
              <a:buFont typeface="Arial" panose="020B0604020202020204" pitchFamily="34" charset="0"/>
              <a:buChar char="•"/>
            </a:pPr>
            <a:r>
              <a:rPr lang="en-ZW" baseline="0" dirty="0" smtClean="0"/>
              <a:t>This proposed rule is Oregon’s first delisting of a hazardous waste.  </a:t>
            </a:r>
            <a:r>
              <a:rPr lang="en-ZW" baseline="0" dirty="0" err="1" smtClean="0"/>
              <a:t>Delistings</a:t>
            </a:r>
            <a:r>
              <a:rPr lang="en-ZW" baseline="0" dirty="0" smtClean="0"/>
              <a:t> are not uncommon however.  EPA has done many throughout the country and this waste in particular is one of the most commonly delisted wastes.</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commissioners. </a:t>
            </a:r>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 y submitting the delisting petition, Selmet is seeking to demonstrate that their F006 waste from two sources does not contain listed waste in concentrations above risk-based standards designed to protect human health and the environment. Selmet is also seeking to demonstrate that their F006 waste does not exhibit characteristics of a hazardous waste– meaning it is not ignitable, corrosive, reactive or toxic.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Today, I will walk through the sampling and analysis process associated with both of Selmet’s two F006 waste streams. First, the F006 waste from Selmet’s current electroplating </a:t>
            </a:r>
            <a:r>
              <a:rPr lang="en-US" b="0" baseline="0" dirty="0" smtClean="0"/>
              <a:t>process.</a:t>
            </a:r>
            <a:endParaRPr lang="en-US" b="0" baseline="0" dirty="0" smtClean="0"/>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slide highlights sampling and analysis  associated with Selmet’s current chemical etching and milling process, that produces 1,600 yards of filter cake waste-- similar to the waste depicted in this picture </a:t>
            </a:r>
            <a:r>
              <a:rPr lang="en-US" b="1" baseline="0" dirty="0" smtClean="0"/>
              <a:t>(point</a:t>
            </a:r>
            <a:r>
              <a:rPr lang="en-US" b="0" baseline="0" dirty="0" smtClean="0"/>
              <a:t>)– every year.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In consultation with the </a:t>
            </a:r>
            <a:r>
              <a:rPr lang="en-US" b="0" baseline="0" dirty="0" smtClean="0"/>
              <a:t>DEQ </a:t>
            </a:r>
            <a:r>
              <a:rPr lang="en-US" b="0" baseline="0" dirty="0" smtClean="0"/>
              <a:t>team, </a:t>
            </a:r>
            <a:r>
              <a:rPr lang="en-US" b="0" baseline="0" dirty="0" smtClean="0"/>
              <a:t>Selmet developed a waste sampling and analysis plan to review all of the materials used in the company’s current 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events, and Selmet spaces each sampling event approximately two weeks apart to </a:t>
            </a:r>
            <a:r>
              <a:rPr lang="en-US" baseline="0" dirty="0" smtClean="0"/>
              <a:t>represent variations in the alloys processed at Selmet. </a:t>
            </a:r>
            <a:endParaRPr lang="en-US" baseline="0" dirty="0" smtClean="0"/>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analysis. </a:t>
            </a:r>
            <a:endParaRPr lang="en-US" sz="120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review of </a:t>
            </a:r>
            <a:r>
              <a:rPr lang="en-US" b="0" baseline="0" dirty="0" err="1" smtClean="0"/>
              <a:t>Selmet’s</a:t>
            </a:r>
            <a:r>
              <a:rPr lang="en-US" b="0" baseline="0" dirty="0" smtClean="0"/>
              <a:t> current processes, DEQ and Selmet developed a list of chemical parameters to analyze, including contaminants for which US EPA lists F006 waste (Cadmium, Chromium, Nickel, and Cyanides) and any other potentially hazardous elements that may be present in the wastes (</a:t>
            </a:r>
            <a:r>
              <a:rPr lang="en-US" b="1" baseline="0" dirty="0" smtClean="0"/>
              <a:t>POINT</a:t>
            </a:r>
            <a:r>
              <a:rPr lang="en-US" b="0" baseline="0" dirty="0" smtClean="0"/>
              <a:t>).</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filter cake waste collected from Selmet’s current chemical etching and milling process to independent labs certified by the Oregon Environmental Laboratory Accreditation Program for analysis</a:t>
            </a:r>
            <a:r>
              <a:rPr lang="en-US" b="0" baseline="0" dirty="0" smtClean="0"/>
              <a:t>. With appropriate reporting limits for the decision.</a:t>
            </a:r>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addition to the current process for which they are asking to approve waste to be generated in the future, Selmet is also proposing that we delist the sediment in the evaporation pond they used from the 1970s until 2017, </a:t>
            </a:r>
            <a:r>
              <a:rPr lang="en-US" b="0" baseline="0" dirty="0" smtClean="0"/>
              <a:t>that contains waste from Selmet’s historic electroplating operations. </a:t>
            </a:r>
            <a:r>
              <a:rPr lang="en-US" b="0" baseline="0" dirty="0" smtClean="0"/>
              <a:t>Selmet would like to close this pond, remove the sediment for disposal, and use that land in a different way.</a:t>
            </a:r>
            <a:endParaRPr lang="en-US" b="0" baseline="0" dirty="0" smtClean="0"/>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The pond is about 25,000 square feet, and the sediment from wastewater treatment is about 1 </a:t>
            </a:r>
            <a:r>
              <a:rPr lang="en-US" b="0" baseline="0" dirty="0" smtClean="0"/>
              <a:t>to 2 </a:t>
            </a:r>
            <a:r>
              <a:rPr lang="en-US" b="0" baseline="0" dirty="0" smtClean="0"/>
              <a:t>feet thick. They are requesting approval for up to 3,800 yards of sediment from the pond.</a:t>
            </a:r>
            <a:endParaRPr lang="en-US" b="0" baseline="0" dirty="0" smtClean="0"/>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We </a:t>
            </a:r>
            <a:r>
              <a:rPr lang="en-US" b="0" baseline="0" dirty="0" smtClean="0"/>
              <a:t>divided the evaporation pond into four quadrants and in each of the four quadrants, Selmet collected 3 </a:t>
            </a:r>
            <a:r>
              <a:rPr lang="en-US" b="0" baseline="0" dirty="0" smtClean="0"/>
              <a:t>core </a:t>
            </a:r>
            <a:r>
              <a:rPr lang="en-US" b="0" baseline="0" dirty="0" smtClean="0"/>
              <a:t>samples and combined the 3 core samples </a:t>
            </a:r>
            <a:r>
              <a:rPr lang="en-US" b="0" baseline="0" dirty="0" smtClean="0"/>
              <a:t>through the entire depth of the sediment. These cores were combined into one </a:t>
            </a:r>
            <a:r>
              <a:rPr lang="en-US" b="0" baseline="0" dirty="0" smtClean="0"/>
              <a:t>composite sample for </a:t>
            </a:r>
            <a:r>
              <a:rPr lang="en-US" b="0" baseline="0" dirty="0" smtClean="0"/>
              <a:t>each quadrant for analysis</a:t>
            </a:r>
            <a:r>
              <a:rPr lang="en-US" b="0" baseline="0" dirty="0" smtClean="0"/>
              <a:t>. </a:t>
            </a:r>
            <a:r>
              <a:rPr lang="en-US" b="0" baseline="0" dirty="0" smtClean="0"/>
              <a:t>Together</a:t>
            </a:r>
            <a:r>
              <a:rPr lang="en-US" b="0" baseline="0" dirty="0" smtClean="0"/>
              <a:t>,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and DEQ reviewed all available knowledge of historical operations at the site and past discharges to the evaporation pond. </a:t>
            </a:r>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this review, in addition to the chemicals for which F006 was defined, DEQ requested that a longer list of potential constituents should be analyzed inform the evaporation pond.</a:t>
            </a:r>
            <a:r>
              <a:rPr lang="en-US" b="1" baseline="0" dirty="0" smtClean="0"/>
              <a:t> (point)</a:t>
            </a:r>
            <a:endParaRPr lang="en-US" b="0" baseline="0" dirty="0" smtClean="0"/>
          </a:p>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includes several additional metals and scans of several classes of organic chemicals that were believed to be potential causes of concern.</a:t>
            </a: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So, we </a:t>
            </a:r>
            <a:r>
              <a:rPr lang="en-US" baseline="0" dirty="0" smtClean="0"/>
              <a:t>have two waste streams </a:t>
            </a:r>
            <a:r>
              <a:rPr lang="en-US" baseline="0" dirty="0" smtClean="0"/>
              <a:t> that I just described, </a:t>
            </a:r>
            <a:r>
              <a:rPr lang="en-US" baseline="0" dirty="0" smtClean="0"/>
              <a:t>and </a:t>
            </a:r>
            <a:r>
              <a:rPr lang="en-US" baseline="0" dirty="0" smtClean="0"/>
              <a:t>multiple chemicals </a:t>
            </a:r>
            <a:r>
              <a:rPr lang="en-US" baseline="0" dirty="0" smtClean="0"/>
              <a:t>that Selmet tested for during the sampling and analysis process associated with this </a:t>
            </a:r>
            <a:r>
              <a:rPr lang="en-US" baseline="0" dirty="0" smtClean="0"/>
              <a:t>rulemaking petition.</a:t>
            </a:r>
            <a:endParaRPr lang="en-US" baseline="0" dirty="0" smtClean="0"/>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I don’t want to bore you through all of the risk-screening (that’s my job) but I do want to provide one example. This </a:t>
            </a:r>
            <a:r>
              <a:rPr lang="en-US" baseline="0" dirty="0" smtClean="0"/>
              <a:t>slide </a:t>
            </a:r>
            <a:r>
              <a:rPr lang="en-US" baseline="0" dirty="0" smtClean="0"/>
              <a:t>shows how we screen risk for </a:t>
            </a:r>
            <a:r>
              <a:rPr lang="en-US" baseline="0" dirty="0" smtClean="0"/>
              <a:t>hexavalent chromium in </a:t>
            </a:r>
            <a:r>
              <a:rPr lang="en-US" baseline="0" dirty="0" smtClean="0"/>
              <a:t>the </a:t>
            </a:r>
            <a:r>
              <a:rPr lang="en-US" baseline="0" dirty="0" smtClean="0"/>
              <a:t>evaporation pond sediment.</a:t>
            </a:r>
          </a:p>
          <a:p>
            <a:endParaRPr lang="en-US" baseline="0" dirty="0" smtClean="0"/>
          </a:p>
          <a:p>
            <a:pPr marL="171450" indent="-171450">
              <a:buFont typeface="Arial" panose="020B0604020202020204" pitchFamily="34" charset="0"/>
              <a:buChar char="•"/>
            </a:pPr>
            <a:r>
              <a:rPr lang="en-US" baseline="0" dirty="0" smtClean="0"/>
              <a:t>Samples 1-4 are the composites of core samples discussed two slides back. 3 or the four pond composites contained hexavalent chromium above detection limits. Those results are compared to appropriate screening levels</a:t>
            </a:r>
            <a:endParaRPr lang="en-US" baseline="0" dirty="0" smtClean="0"/>
          </a:p>
          <a:p>
            <a:endParaRPr lang="en-US" baseline="0" dirty="0" smtClean="0"/>
          </a:p>
          <a:p>
            <a:pPr marL="628650" lvl="1" indent="-171450">
              <a:buFont typeface="Arial" panose="020B0604020202020204" pitchFamily="34" charset="0"/>
              <a:buChar char="•"/>
            </a:pPr>
            <a:r>
              <a:rPr lang="en-US" baseline="0" dirty="0" smtClean="0"/>
              <a:t>First, EPA’s delisting </a:t>
            </a:r>
            <a:r>
              <a:rPr lang="en-US" baseline="0" dirty="0" smtClean="0"/>
              <a:t>risk assessment model </a:t>
            </a:r>
            <a:r>
              <a:rPr lang="en-US" baseline="0" dirty="0" smtClean="0"/>
              <a:t>assumes that there will be some leaching, even in permitted non-hazardous landfills, and therefore addresses risk screening criteria that accounts for the destination of the leachate (for examples, drinking water and ecological exposure). </a:t>
            </a:r>
            <a:r>
              <a:rPr lang="en-US" baseline="0" dirty="0" smtClean="0"/>
              <a:t>Unlike many risk screening concentration we use, EPA’s </a:t>
            </a:r>
            <a:r>
              <a:rPr lang="en-US" baseline="0" dirty="0" smtClean="0"/>
              <a:t>model considers both the concentration and volume of waste that will be disposed</a:t>
            </a:r>
            <a:r>
              <a:rPr lang="en-US" baseline="0" dirty="0" smtClean="0"/>
              <a:t>. You can see that these samples are well below the modeled screening level.</a:t>
            </a: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Second, the </a:t>
            </a:r>
            <a:r>
              <a:rPr lang="en-US" baseline="0" dirty="0" smtClean="0"/>
              <a:t>standard for characteristic hazardous waste is the standard at we would require a leaching test before disposing at a non-hazardous-waste landfill.</a:t>
            </a:r>
            <a:endParaRPr lang="en-US" baseline="0" dirty="0" smtClean="0"/>
          </a:p>
          <a:p>
            <a:endParaRPr lang="en-US" baseline="0" dirty="0" smtClean="0"/>
          </a:p>
          <a:p>
            <a:pPr marL="171450" indent="-171450">
              <a:buFont typeface="Arial" panose="020B0604020202020204" pitchFamily="34" charset="0"/>
              <a:buChar char="•"/>
            </a:pPr>
            <a:r>
              <a:rPr lang="en-US" baseline="0" dirty="0" smtClean="0"/>
              <a:t>In this example, as a result of comparing data from the evaporation pond to these three models, we see that the presence of hexavalent chromium in all four of the samples is below the screening </a:t>
            </a:r>
            <a:r>
              <a:rPr lang="en-US" baseline="0" dirty="0" smtClean="0"/>
              <a:t>thresholds</a:t>
            </a:r>
            <a:r>
              <a:rPr lang="en-US" baseline="0" dirty="0" smtClean="0"/>
              <a:t>.</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p>
          <a:p>
            <a:pPr marL="0" indent="0">
              <a:buFont typeface="Arial" panose="020B0604020202020204" pitchFamily="34" charset="0"/>
              <a:buNone/>
            </a:pPr>
            <a:r>
              <a:rPr lang="en-US" baseline="0" dirty="0" smtClean="0"/>
              <a:t>NOTES: </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Sample results are shown on this histogram: </a:t>
            </a:r>
          </a:p>
          <a:p>
            <a:pPr marL="631908" lvl="1" indent="-174708">
              <a:buFont typeface="Arial" panose="020B0604020202020204" pitchFamily="34" charset="0"/>
              <a:buChar char="•"/>
            </a:pPr>
            <a:r>
              <a:rPr lang="en-US" baseline="0" dirty="0" smtClean="0"/>
              <a:t>Samples 1-4 are what I described in the last two slides.</a:t>
            </a:r>
          </a:p>
          <a:p>
            <a:pPr marL="631908" lvl="1"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In order to decide whether or not to recommend that you approve this delisting, we compare that data to several screening resources.</a:t>
            </a:r>
          </a:p>
          <a:p>
            <a:pPr marL="457200" lvl="1" indent="0">
              <a:buFont typeface="Arial" panose="020B0604020202020204" pitchFamily="34" charset="0"/>
              <a:buNone/>
            </a:pPr>
            <a:endParaRPr lang="en-US" baseline="0" dirty="0" smtClean="0"/>
          </a:p>
          <a:p>
            <a:pPr marL="631908" lvl="1" indent="-174708">
              <a:buFont typeface="Arial" panose="020B0604020202020204" pitchFamily="34" charset="0"/>
              <a:buChar char="•"/>
            </a:pPr>
            <a:r>
              <a:rPr lang="en-US" baseline="0" dirty="0" smtClean="0"/>
              <a:t>EPA’s Delisting model, which assumes that there will be some leaching in the landfill, and goes through all appropriate risk screening criteria for where it might end up and uses whatever turns out to be the most cautious (i.e., drinking water, ecological exposure…). This model takes into consideration not just concentration, but also the volume of waste that will be disposed. </a:t>
            </a:r>
          </a:p>
          <a:p>
            <a:pPr marL="457200" lvl="1" indent="0">
              <a:buFont typeface="Arial" panose="020B0604020202020204" pitchFamily="34" charset="0"/>
              <a:buNone/>
            </a:pPr>
            <a:endParaRPr lang="en-US" baseline="0" dirty="0" smtClean="0"/>
          </a:p>
          <a:p>
            <a:pPr marL="1089108" lvl="2" indent="-174708">
              <a:buFont typeface="Arial" panose="020B0604020202020204" pitchFamily="34" charset="0"/>
              <a:buChar char="•"/>
            </a:pPr>
            <a:r>
              <a:rPr lang="en-US" baseline="0" dirty="0" smtClean="0"/>
              <a:t>This 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dirty="0" smtClean="0"/>
              <a:t>Samples are also screened against characteristic hazardous waste concentrations. This</a:t>
            </a:r>
            <a:r>
              <a:rPr lang="en-US" baseline="0" dirty="0" smtClean="0"/>
              <a:t> is a bit crude in the diagram, but if the totals exceeded this concentration we would run leaching experiments. We don’t want concentrations that leach too much going into our regular municipal landfills.</a:t>
            </a:r>
            <a:endParaRPr lang="en-US" dirty="0" smtClean="0"/>
          </a:p>
          <a:p>
            <a:pPr marL="640594" lvl="1" indent="-174708">
              <a:buFont typeface="Arial" panose="020B0604020202020204" pitchFamily="34" charset="0"/>
              <a:buChar char="•"/>
            </a:pPr>
            <a:r>
              <a:rPr lang="en-US" baseline="0" dirty="0" smtClean="0"/>
              <a:t>We also screened the results against what our cleanup program would consider acceptable for exposure to a construction worker, there are no default exposure assumptions for a landfill worker but we believe this is appropriate.</a:t>
            </a:r>
          </a:p>
          <a:p>
            <a:pPr marL="640594" lvl="1" indent="-174708">
              <a:buFont typeface="Arial" panose="020B0604020202020204" pitchFamily="34" charset="0"/>
              <a:buChar char="•"/>
            </a:pPr>
            <a:endParaRPr lang="en-US" baseline="0" dirty="0" smtClean="0"/>
          </a:p>
          <a:p>
            <a:pPr marL="640594" lvl="1" indent="-174708">
              <a:buFont typeface="Arial" panose="020B0604020202020204" pitchFamily="34" charset="0"/>
              <a:buChar char="•"/>
            </a:pPr>
            <a:r>
              <a:rPr lang="en-US" baseline="0" dirty="0" smtClean="0"/>
              <a:t>So, we do this exercise for all of the analyzed constituents and both waste streams. And found no problems.</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 non-hazardous 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permitted, non-hazardous landfill.</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a:t>
            </a:r>
            <a:r>
              <a:rPr lang="en-US" baseline="0" smtClean="0"/>
              <a:t>this time.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ditch this</a:t>
            </a:r>
            <a:r>
              <a:rPr lang="en-US" baseline="0" dirty="0" smtClean="0"/>
              <a:t> slide?</a:t>
            </a:r>
          </a:p>
          <a:p>
            <a:r>
              <a:rPr lang="en-US" baseline="0" dirty="0" smtClean="0"/>
              <a:t>They are technically our bosses, this seems more needed for </a:t>
            </a:r>
            <a:r>
              <a:rPr lang="en-US" baseline="0" smtClean="0"/>
              <a:t>the public.</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’s presentation will cover ground from brief 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endParaRPr lang="en-US" baseline="0" dirty="0" smtClean="0"/>
          </a:p>
          <a:p>
            <a:pPr marL="174708" indent="-174708">
              <a:buFont typeface="Arial" panose="020B0604020202020204" pitchFamily="34" charset="0"/>
              <a:buChar char="•"/>
            </a:pPr>
            <a:r>
              <a:rPr lang="en-US" baseline="0" dirty="0" smtClean="0"/>
              <a:t>Like DEQ’s other programs, the Hazardous Waste program strives to maintain balance between regulatory compliance, enforcement and education - to ensure that hazardous waste in Oregon is safely managed and reduced.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non-hazardous and hazardous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RCRA introduced the concept of “authorized state programs” in which states would apply to EPA for program authorization. This allows individual states to operat</a:t>
            </a:r>
            <a:r>
              <a:rPr lang="en-US" baseline="0" dirty="0" smtClean="0">
                <a:solidFill>
                  <a:srgbClr val="FF0000"/>
                </a:solidFill>
              </a:rPr>
              <a:t>e </a:t>
            </a:r>
            <a:r>
              <a:rPr lang="en-US" baseline="0" dirty="0" smtClean="0"/>
              <a:t>RCRA programs in lieu of the federal government.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4708"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The basic requirement for obtaining RCRA authorization is that the state regulatory program must be equivalent to the federal program. State regulations may be more stringent than the federal program, but they may not be less stringent. (40 CFR 271.1(</a:t>
            </a:r>
            <a:r>
              <a:rPr lang="en-US" baseline="0" dirty="0" err="1" smtClean="0"/>
              <a:t>i</a:t>
            </a:r>
            <a:r>
              <a:rPr lang="en-US" baseline="0" dirty="0" smtClean="0"/>
              <a:t>) and 40 CFR 271.4(b)).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a:t>
            </a:r>
          </a:p>
          <a:p>
            <a:pPr marL="640594" lvl="1" indent="-174708">
              <a:buFont typeface="Arial" panose="020B0604020202020204" pitchFamily="34" charset="0"/>
              <a:buChar char="•"/>
            </a:pPr>
            <a:r>
              <a:rPr lang="en-US" baseline="0" dirty="0" smtClean="0"/>
              <a:t>Take enforcement actions,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r>
              <a:rPr lang="en-US" baseline="0" dirty="0" smtClean="0"/>
              <a:t>DEQ staff also review delisting petitions.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And in this case DEQ staff with backgrounds in RCRA and risk assessment worked with Selmet Inc. to sample and analyze the facilities wastewater treatment </a:t>
            </a:r>
            <a:r>
              <a:rPr lang="en-US" baseline="0" dirty="0" err="1" smtClean="0"/>
              <a:t>sludges</a:t>
            </a:r>
            <a:r>
              <a:rPr lang="en-US" baseline="0" dirty="0" smtClean="0"/>
              <a:t> to determine if they met delisting risk based standards.  DEQ consulted with EPA Region 10 and DOJ throughout this process.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Now I’ll turn it over to my colleague, Dan </a:t>
            </a:r>
            <a:r>
              <a:rPr lang="en-US" baseline="0" dirty="0" err="1" smtClean="0"/>
              <a:t>Lobato</a:t>
            </a:r>
            <a:r>
              <a:rPr lang="en-US" baseline="0" dirty="0" smtClean="0"/>
              <a:t>, to provide an overview of hazardous waste definitions and the regulatory framework that informs this process as context for the proposed delisting rulemaking. </a:t>
            </a:r>
          </a:p>
          <a:p>
            <a:pPr marL="465887" lvl="1"/>
            <a:endParaRPr lang="en-US" baseline="0" dirty="0" smtClean="0"/>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commissioners.</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(as in 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F-listed 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regulations.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NOTES: </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Selmet’s F006 listed hazardous waste?</a:t>
            </a:r>
          </a:p>
          <a:p>
            <a:endParaRPr lang="en-US" baseline="0" dirty="0" smtClean="0"/>
          </a:p>
          <a:p>
            <a:pPr marL="178027" indent="-178027">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8027" indent="-178027">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8027" indent="-178027">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8027" indent="-178027">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cyanides and chromium-- above risk-based concentrations. However, in 2017, a statewide change in interpretation to better align with federal regulations, 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chemical etching and milling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my colleague, Seth Sadofsky, who 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fontScale="92500" lnSpcReduction="10000"/>
          </a:bodyPr>
          <a:lstStyle/>
          <a:p>
            <a:pPr marL="0" indent="0">
              <a:buNone/>
            </a:pPr>
            <a:r>
              <a:rPr lang="en-US" sz="2400" b="1" dirty="0" smtClean="0"/>
              <a:t>Current Process Waste</a:t>
            </a:r>
          </a:p>
          <a:p>
            <a:r>
              <a:rPr lang="en-US" sz="2400" dirty="0" smtClean="0"/>
              <a:t>The delisting petition requests permission to dispose of up to 3,120 yards per year </a:t>
            </a:r>
            <a:r>
              <a:rPr lang="en-US" sz="2400" dirty="0" smtClean="0"/>
              <a:t>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From each event, a composite sample was created for analysis.</a:t>
            </a:r>
            <a:endParaRPr lang="en-US" sz="2400" dirty="0" smtClean="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a:t>
            </a:r>
            <a:r>
              <a:rPr lang="en-US" dirty="0" smtClean="0"/>
              <a:t>feet </a:t>
            </a:r>
            <a:r>
              <a:rPr lang="en-US" dirty="0" smtClean="0"/>
              <a:t>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350400" y="3504667"/>
            <a:ext cx="115062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4544047"/>
              </p:ext>
            </p:extLst>
          </p:nvPr>
        </p:nvGraphicFramePr>
        <p:xfrm>
          <a:off x="266700" y="1156381"/>
          <a:ext cx="8420100" cy="5610179"/>
        </p:xfrm>
        <a:graphic>
          <a:graphicData uri="http://schemas.openxmlformats.org/drawingml/2006/table">
            <a:tbl>
              <a:tblPr firstRow="1" bandRow="1">
                <a:tableStyleId>{073A0DAA-6AF3-43AB-8588-CEC1D06C72B9}</a:tableStyleId>
              </a:tblPr>
              <a:tblGrid>
                <a:gridCol w="2806700">
                  <a:extLst>
                    <a:ext uri="{9D8B030D-6E8A-4147-A177-3AD203B41FA5}">
                      <a16:colId xmlns:a16="http://schemas.microsoft.com/office/drawing/2014/main" val="605441152"/>
                    </a:ext>
                  </a:extLst>
                </a:gridCol>
                <a:gridCol w="2806700">
                  <a:extLst>
                    <a:ext uri="{9D8B030D-6E8A-4147-A177-3AD203B41FA5}">
                      <a16:colId xmlns:a16="http://schemas.microsoft.com/office/drawing/2014/main" val="1954192309"/>
                    </a:ext>
                  </a:extLst>
                </a:gridCol>
                <a:gridCol w="2806700">
                  <a:extLst>
                    <a:ext uri="{9D8B030D-6E8A-4147-A177-3AD203B41FA5}">
                      <a16:colId xmlns:a16="http://schemas.microsoft.com/office/drawing/2014/main" val="1669456647"/>
                    </a:ext>
                  </a:extLst>
                </a:gridCol>
              </a:tblGrid>
              <a:tr h="443819">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45553">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45553">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45553">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12192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99339982"/>
                  </a:ext>
                </a:extLst>
              </a:tr>
              <a:tr h="345553">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45553">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45553">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411480">
                <a:tc>
                  <a:txBody>
                    <a:bodyPr/>
                    <a:lstStyle/>
                    <a:p>
                      <a:r>
                        <a:rPr lang="en-US" dirty="0" smtClean="0"/>
                        <a:t>Fluorides</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45553">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45553">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45553">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270732446"/>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67000"/>
            <a:ext cx="8001000" cy="2209800"/>
          </a:xfrm>
        </p:spPr>
        <p:txBody>
          <a:bodyPr>
            <a:normAutofit/>
          </a:bodyPr>
          <a:lstStyle/>
          <a:p>
            <a:pPr marL="0" indent="0">
              <a:buNone/>
            </a:pPr>
            <a:r>
              <a:rPr lang="en-US" b="1" dirty="0" smtClean="0">
                <a:solidFill>
                  <a:srgbClr val="0070C0"/>
                </a:solidFill>
              </a:rPr>
              <a:t>There are no unacceptable risks for disposing of Selmet’s current process or evaporation pond wastes in a permitted, non-hazardous waste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2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Risk Screening</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3200400" cy="3750807"/>
          </a:xfrm>
        </p:spPr>
        <p:txBody>
          <a:bodyPr>
            <a:normAutofit lnSpcReduction="10000"/>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3441032" y="2468563"/>
            <a:ext cx="5245768" cy="3657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06"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Props1.xml><?xml version="1.0" encoding="utf-8"?>
<ds:datastoreItem xmlns:ds="http://schemas.openxmlformats.org/officeDocument/2006/customXml" ds:itemID="{07A8E8B3-12E0-4CA3-BF03-D27A006F1DF2}">
  <ds:schemaRefs>
    <ds:schemaRef ds:uri="http://schemas.microsoft.com/sharepoint/v3/contenttype/forms"/>
  </ds:schemaRefs>
</ds:datastoreItem>
</file>

<file path=customXml/itemProps2.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C3BBB8-15CA-4806-958A-3EA201DA43F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ListId:doc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3443</TotalTime>
  <Words>3905</Words>
  <Application>Microsoft Office PowerPoint</Application>
  <PresentationFormat>On-screen Show (4:3)</PresentationFormat>
  <Paragraphs>356</Paragraphs>
  <Slides>17</Slides>
  <Notes>17</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Risk Screening</vt:lpstr>
      <vt:lpstr>Conclusion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SADOFSKY Seth</cp:lastModifiedBy>
  <cp:revision>143</cp:revision>
  <cp:lastPrinted>2018-11-01T21:28:32Z</cp:lastPrinted>
  <dcterms:created xsi:type="dcterms:W3CDTF">2012-12-04T19:19:06Z</dcterms:created>
  <dcterms:modified xsi:type="dcterms:W3CDTF">2018-11-08T01:38:13Z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