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32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98</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01T10:37:38.361" idx="2">
    <p:pos x="10" y="10"/>
    <p:text>Random question that I hadn't thought of before. In the backpocket FAQs, should we address whether DEQ adopts federally delisted wastes and vice versa?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01T14:59:24.461" idx="5">
    <p:pos x="5232" y="1152"/>
    <p:text>I like the new image, but it needs a source, and probably a caption to explain what it is. Seth, can you provide these?</p:text>
    <p:extLst>
      <p:ext uri="{C676402C-5697-4E1C-873F-D02D1690AC5C}">
        <p15:threadingInfo xmlns:p15="http://schemas.microsoft.com/office/powerpoint/2012/main" timeZoneBias="420"/>
      </p:ext>
    </p:extLst>
  </p:cm>
  <p:cm authorId="4" dt="2018-11-01T15:30:15.080" idx="6">
    <p:pos x="2623" y="3106"/>
    <p:text>Seth, I like the detail that you put into each of these sampling and analysis slides, but unless Stephanie tells us otherwise, I think we might want to simplify to make sure that the process is clear for  both the technical experts and the non-technical experts on the committee. Is Stephanie tells us to go for it, maybe we can add terms like "aliqots" back in to more fully describe the process.</p:text>
    <p:extLst>
      <p:ext uri="{C676402C-5697-4E1C-873F-D02D1690AC5C}">
        <p15:threadingInfo xmlns:p15="http://schemas.microsoft.com/office/powerpoint/2012/main" timeZoneBias="420"/>
      </p:ext>
    </p:extLst>
  </p:cm>
  <p:cm authorId="1" dt="2018-11-07T16:55:07.179" idx="2">
    <p:pos x="2623" y="3202"/>
    <p:text>Too simple! I change part way back.</p:text>
    <p:extLst>
      <p:ext uri="{C676402C-5697-4E1C-873F-D02D1690AC5C}">
        <p15:threadingInfo xmlns:p15="http://schemas.microsoft.com/office/powerpoint/2012/main" timeZoneBias="480">
          <p15:parentCm authorId="4"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01T15:33:15.795" idx="7">
    <p:pos x="2973" y="2623"/>
    <p:text>Seth, I think Brian mentioned the thought of adding numbers to this chart. Can you check w/ Brian to make sure this is what he intended and, if yes, can you add those numbers?</p:text>
    <p:extLst>
      <p:ext uri="{C676402C-5697-4E1C-873F-D02D1690AC5C}">
        <p15:threadingInfo xmlns:p15="http://schemas.microsoft.com/office/powerpoint/2012/main" timeZoneBias="420"/>
      </p:ext>
    </p:extLst>
  </p:cm>
  <p:cm authorId="1" dt="2018-11-07T16:56:07.628" idx="3">
    <p:pos x="2973" y="2719"/>
    <p:text>Nope:-)</p:text>
    <p:extLst>
      <p:ext uri="{C676402C-5697-4E1C-873F-D02D1690AC5C}">
        <p15:threadingInfo xmlns:p15="http://schemas.microsoft.com/office/powerpoint/2012/main" timeZoneBias="480">
          <p15:parentCm authorId="4" idx="7"/>
        </p15:threadingInfo>
      </p:ext>
    </p:extLst>
  </p:cm>
  <p:cm authorId="4" dt="2018-11-01T15:41:28.002" idx="8">
    <p:pos x="10" y="10"/>
    <p:text>I was aiming to simplify this statement and maintain accuracy. Did I hit the mark with this last bullet point?</p:text>
    <p:extLst>
      <p:ext uri="{C676402C-5697-4E1C-873F-D02D1690AC5C}">
        <p15:threadingInfo xmlns:p15="http://schemas.microsoft.com/office/powerpoint/2012/main" timeZoneBias="420"/>
      </p:ext>
    </p:extLst>
  </p:cm>
  <p:cm authorId="1" dt="2018-11-07T16:56:55.125" idx="4">
    <p:pos x="10" y="106"/>
    <p:text>Don't need the last bullet, deleting</p:text>
    <p:extLst>
      <p:ext uri="{C676402C-5697-4E1C-873F-D02D1690AC5C}">
        <p15:threadingInfo xmlns:p15="http://schemas.microsoft.com/office/powerpoint/2012/main" timeZoneBias="480">
          <p15:parentCm authorId="4" idx="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8-11-02T09:52:45.854" idx="9">
    <p:pos x="5612" y="182"/>
    <p:text>can we specify ppm (or other)?</p:text>
    <p:extLst>
      <p:ext uri="{C676402C-5697-4E1C-873F-D02D1690AC5C}">
        <p15:threadingInfo xmlns:p15="http://schemas.microsoft.com/office/powerpoint/2012/main" timeZoneBias="420"/>
      </p:ext>
    </p:extLst>
  </p:cm>
  <p:cm authorId="4" dt="2018-11-02T09:57:33.559" idx="10">
    <p:pos x="5612" y="278"/>
    <p:text>Also, what is RBC -- risk-based concentrations?</p:text>
    <p:extLst>
      <p:ext uri="{C676402C-5697-4E1C-873F-D02D1690AC5C}">
        <p15:threadingInfo xmlns:p15="http://schemas.microsoft.com/office/powerpoint/2012/main" timeZoneBias="420">
          <p15:parentCm authorId="4" idx="9"/>
        </p15:threadingInfo>
      </p:ext>
    </p:extLst>
  </p:cm>
  <p:cm authorId="1" dt="2018-11-07T17:21:44.225" idx="5">
    <p:pos x="5612" y="374"/>
    <p:text>RBC removed, units added!</p:text>
    <p:extLst>
      <p:ext uri="{C676402C-5697-4E1C-873F-D02D1690AC5C}">
        <p15:threadingInfo xmlns:p15="http://schemas.microsoft.com/office/powerpoint/2012/main" timeZoneBias="480">
          <p15:parentCm authorId="4"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30FFDEE9-0FAE-4CF2-B0E5-4D150CC4B1FF}" srcId="{C04D5F1B-1A0E-4651-92E1-4DDCF2DB6B20}" destId="{93B4FE0E-F6A2-430D-A2B3-3E5359C5A4A1}" srcOrd="0" destOrd="0" parTransId="{D8151DE3-8D43-47AF-8AD8-73193D624DAC}" sibTransId="{99BE9C3E-DD6D-422A-AF20-43336766F364}"/>
    <dgm:cxn modelId="{3AA831B2-25DC-49D1-874A-EC38E83250FF}" srcId="{640E2EC8-CAEE-4B88-A1CD-3757156036AC}" destId="{0C630AAA-A95F-4433-B373-19B767D1AC2F}" srcOrd="1" destOrd="0" parTransId="{2643046C-81A3-4556-B652-EEE898D7E14E}" sibTransId="{84CB6E8F-7ECB-465E-AC32-693D0D168212}"/>
    <dgm:cxn modelId="{C7064D14-CF2A-4FE4-82B5-4663E3AFEC0C}" srcId="{0C630AAA-A95F-4433-B373-19B767D1AC2F}" destId="{7037AEF1-F75D-4E81-A96D-D607B27B3DBA}" srcOrd="0" destOrd="0" parTransId="{8C9DC3C4-F701-44AE-BD84-6FA64EB9DB5D}" sibTransId="{872686B9-B4BB-4B52-AD1C-7B8E9BC16E56}"/>
    <dgm:cxn modelId="{8229272B-E35E-4948-9FA9-B7F3FDF8F207}" type="presOf" srcId="{640E2EC8-CAEE-4B88-A1CD-3757156036AC}" destId="{5C69B243-15EB-4C3E-A3DA-CC50280DB7DA}" srcOrd="0" destOrd="0" presId="urn:microsoft.com/office/officeart/2008/layout/CircleAccentTimeline"/>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7D6DCC56-1ABA-4418-B282-20CBBE0D1F79}" type="presOf" srcId="{BED53CA6-EFCF-4429-B9D4-68677CEC6419}" destId="{C5CA2FA7-423E-4629-BE3C-9953E2EF5FF9}" srcOrd="0" destOrd="0" presId="urn:microsoft.com/office/officeart/2008/layout/CircleAccentTimeline"/>
    <dgm:cxn modelId="{5B7FF0C5-D0A9-49E6-A7DF-BD060C66256B}" type="presOf" srcId="{B62E4092-4E96-4D92-BC6D-C4E9CABB6A47}" destId="{1228A2E9-3DE9-4D39-862D-AA0FF8A01A73}"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0DEC9B9C-9CEF-475B-A0F4-D5624068650C}" type="presOf" srcId="{75E2A1E1-7DF5-4003-9525-42FB9AE0BF05}" destId="{151AED05-FC21-448D-B871-D240BED17DE3}" srcOrd="0" destOrd="0" presId="urn:microsoft.com/office/officeart/2008/layout/CircleAccentTimeline"/>
    <dgm:cxn modelId="{B472B8CA-BB55-492C-A897-5F30D4062277}" type="presOf" srcId="{B27A9830-0056-4B4F-B85A-25FA4CFBC892}" destId="{E5F4B489-00B2-41C4-BB62-885254279BD9}"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D1BF14D9-E03D-40E7-9E57-641C88181A1B}" srcId="{0C630AAA-A95F-4433-B373-19B767D1AC2F}" destId="{7DEF2668-0AB3-4796-8D7C-A997A086A2DD}" srcOrd="6" destOrd="0" parTransId="{3C194BA2-02FE-4415-A19A-ADC918094027}" sibTransId="{A5C86C42-FC58-4939-A639-B03412483E63}"/>
    <dgm:cxn modelId="{E2A45E2A-713C-4466-B502-FD84C85EE126}" srcId="{C04D5F1B-1A0E-4651-92E1-4DDCF2DB6B20}" destId="{B62E4092-4E96-4D92-BC6D-C4E9CABB6A47}" srcOrd="1" destOrd="0" parTransId="{FEBA0FC7-6A58-490A-9715-E9EC068E7135}" sibTransId="{ED7F0AC0-59F8-4ED0-9C2B-DF82E8FDD309}"/>
    <dgm:cxn modelId="{3AF87642-5BEB-41DC-AC32-D428F488CF58}" type="presOf" srcId="{93B4FE0E-F6A2-430D-A2B3-3E5359C5A4A1}" destId="{AD59A41F-C71E-4BAB-BF80-3D2A7877DDD0}"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409C930D-F2C6-4327-8122-B79EB1CE587A}" srcId="{0C630AAA-A95F-4433-B373-19B767D1AC2F}" destId="{6E214338-75D3-4C85-85F4-DE105740BB87}" srcOrd="5" destOrd="0" parTransId="{D23874DF-F9C0-436E-B760-4812E6CBF7E2}" sibTransId="{56EC3A38-DAD4-4978-9A97-27F7D5F5729E}"/>
    <dgm:cxn modelId="{B34A5DC7-95B6-4441-BA62-6E73844C17FE}" srcId="{0C630AAA-A95F-4433-B373-19B767D1AC2F}" destId="{BED53CA6-EFCF-4429-B9D4-68677CEC6419}" srcOrd="3" destOrd="0" parTransId="{F0E528FF-4A84-4DFB-9A55-D17BB5B238B3}" sibTransId="{094F66AD-9170-4630-91F1-68EED60F7F6C}"/>
    <dgm:cxn modelId="{6FD2FF9A-7222-409E-8067-5C9A991A9798}" srcId="{0C630AAA-A95F-4433-B373-19B767D1AC2F}" destId="{75E2A1E1-7DF5-4003-9525-42FB9AE0BF05}" srcOrd="4" destOrd="0" parTransId="{231C2A6F-66F2-4A48-904C-D9BCFEBC0B3C}" sibTransId="{C7D34788-A37F-4A74-B86D-C68CC4FF3378}"/>
    <dgm:cxn modelId="{3BACC196-71E1-4F62-901D-FE3879B37A1C}" type="presOf" srcId="{7DEF2668-0AB3-4796-8D7C-A997A086A2DD}" destId="{1246E30A-818D-44B0-BE9B-917A756776C7}"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2979D9F2-A263-4FCB-A49F-132AE74F3C01}" type="presOf" srcId="{7037AEF1-F75D-4E81-A96D-D607B27B3DBA}" destId="{120097FF-22CA-4E8F-94FE-FB463F3A0DDD}" srcOrd="0" destOrd="0" presId="urn:microsoft.com/office/officeart/2008/layout/CircleAccentTimeline"/>
    <dgm:cxn modelId="{70CCBF2F-3BEC-464D-AC6D-7232D6273469}" type="presOf" srcId="{C04D5F1B-1A0E-4651-92E1-4DDCF2DB6B20}" destId="{06CFDF4D-CCA8-400C-B9AB-3F67575DA856}" srcOrd="0" destOrd="0" presId="urn:microsoft.com/office/officeart/2008/layout/CircleAccentTimeline"/>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submitting the delisting petition, Selmet is seeking to demonstrate that their F006 waste from two sources does not </a:t>
            </a:r>
            <a:r>
              <a:rPr lang="en-US" b="0" baseline="0" dirty="0" smtClean="0"/>
              <a:t>contain chemicals </a:t>
            </a:r>
            <a:r>
              <a:rPr lang="en-US" b="0" baseline="0" dirty="0" smtClean="0"/>
              <a:t>for which it was listed in concentrations above risk-based standards designed to protect human health and the environment. Selmet </a:t>
            </a:r>
            <a:r>
              <a:rPr lang="en-US" b="0" baseline="0" dirty="0" smtClean="0"/>
              <a:t>must </a:t>
            </a:r>
            <a:r>
              <a:rPr lang="en-US" b="0" baseline="0" dirty="0" smtClean="0"/>
              <a:t>also </a:t>
            </a:r>
            <a:r>
              <a:rPr lang="en-US" b="0" baseline="0" dirty="0" smtClean="0"/>
              <a:t>demonstrate </a:t>
            </a:r>
            <a:r>
              <a:rPr lang="en-US" b="0" baseline="0" dirty="0" smtClean="0"/>
              <a:t>that their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through the sampling and analysis process associated with both of </a:t>
            </a:r>
            <a:r>
              <a:rPr lang="en-US" b="0" baseline="0" dirty="0" err="1" smtClean="0"/>
              <a:t>Selmet’s</a:t>
            </a:r>
            <a:r>
              <a:rPr lang="en-US" b="0" baseline="0" dirty="0" smtClean="0"/>
              <a:t> </a:t>
            </a:r>
            <a:r>
              <a:rPr lang="en-US" b="0" baseline="0" dirty="0" smtClean="0"/>
              <a:t>F006 </a:t>
            </a:r>
            <a:r>
              <a:rPr lang="en-US" b="0" baseline="0" dirty="0" smtClean="0"/>
              <a:t>waste streams. First, the </a:t>
            </a:r>
            <a:r>
              <a:rPr lang="en-US" b="0" baseline="0" dirty="0" smtClean="0"/>
              <a:t>waste </a:t>
            </a:r>
            <a:r>
              <a:rPr lang="en-US" b="0" baseline="0" dirty="0" smtClean="0"/>
              <a:t>from </a:t>
            </a:r>
            <a:r>
              <a:rPr lang="en-US" b="0" baseline="0" dirty="0" err="1" smtClean="0"/>
              <a:t>Selmet’s</a:t>
            </a:r>
            <a:r>
              <a:rPr lang="en-US" b="0" baseline="0" dirty="0" smtClean="0"/>
              <a:t> current process. Selmet produces titanium parts for the aerospace industry, after they are molded, the surface must be processed in an acid bath, and the acid bath and rinse water are filtered to remove anything that leaches out.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Currently, Selmet produces about 1,500 yards of filter cake waste per year-- similar to the waste depicted in this picture </a:t>
            </a:r>
            <a:r>
              <a:rPr lang="en-US" b="1" baseline="0" dirty="0" smtClean="0"/>
              <a:t>(point)</a:t>
            </a:r>
            <a:r>
              <a:rPr lang="en-US" b="0" baseline="0" dirty="0" smtClean="0"/>
              <a:t>.</a:t>
            </a:r>
          </a:p>
          <a:p>
            <a:pPr marL="457200" marR="0" lvl="1"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They are requesting approval for up to 3,120 yards per year in this delisting to allow room for future growth.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based on a review of the materials used in their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a:t>
            </a:r>
            <a:r>
              <a:rPr lang="en-US" baseline="0" dirty="0" smtClean="0"/>
              <a:t>events approximately </a:t>
            </a:r>
            <a:r>
              <a:rPr lang="en-US" baseline="0" dirty="0" smtClean="0"/>
              <a:t>two weeks apart to </a:t>
            </a:r>
            <a:r>
              <a:rPr lang="en-US" baseline="0" dirty="0" smtClean="0"/>
              <a:t>capture temporal </a:t>
            </a:r>
            <a:r>
              <a:rPr lang="en-US" baseline="0" dirty="0" smtClean="0"/>
              <a:t>variability 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a:t>
            </a:r>
            <a:r>
              <a:rPr lang="en-US" b="0" baseline="0" dirty="0" smtClean="0"/>
              <a:t>underlying hazardous constituents </a:t>
            </a:r>
            <a:r>
              <a:rPr lang="en-US" b="0" baseline="0" dirty="0" smtClean="0"/>
              <a:t>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a:t>
            </a:r>
            <a:r>
              <a:rPr lang="en-US" b="0" baseline="0" dirty="0" smtClean="0"/>
              <a:t>which we just discussed, </a:t>
            </a:r>
            <a:r>
              <a:rPr lang="en-US" b="0" baseline="0" dirty="0" smtClean="0"/>
              <a:t>Selmet is also proposing that we delist the sediment in the evaporation pond they used from the 1970s until 2017, that contains waste from Selmet’s historic electroplating operations. Selmet would like to close this pond, remove the sediment for disposal, and use that land in a different way.</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disposal up to 3,800 yards of sediment from the </a:t>
            </a:r>
            <a:r>
              <a:rPr lang="en-US" b="0" baseline="0" dirty="0" smtClean="0"/>
              <a:t>pond for disposal </a:t>
            </a:r>
            <a:r>
              <a:rPr lang="en-US" b="0" baseline="0" dirty="0" smtClean="0"/>
              <a:t>as non-hazardous waste.</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a:t>
            </a:r>
            <a:r>
              <a:rPr lang="en-US" b="0" baseline="0" dirty="0" smtClean="0"/>
              <a:t>through </a:t>
            </a:r>
            <a:r>
              <a:rPr lang="en-US" b="0" baseline="0" dirty="0" smtClean="0"/>
              <a:t>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from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a:t>
            </a:r>
            <a:r>
              <a:rPr lang="en-US" baseline="0" dirty="0" smtClean="0"/>
              <a:t>to potentially </a:t>
            </a:r>
            <a:r>
              <a:rPr lang="en-US" baseline="0" dirty="0" smtClean="0"/>
              <a:t>be present in the waste.</a:t>
            </a:r>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chemicals associated with each waste stream, 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a:t>
            </a:r>
            <a:r>
              <a:rPr lang="en-US" baseline="0" dirty="0" smtClean="0"/>
              <a:t>screened </a:t>
            </a:r>
            <a:r>
              <a:rPr lang="en-US" baseline="0" dirty="0" smtClean="0"/>
              <a:t>risk for hexavalent chromium in the evaporation pond sediment.</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the composites of core samples discussed two slides back. In order to decide whether or not to recommend that you approve this delisting, we compare that data to </a:t>
            </a:r>
            <a:r>
              <a:rPr lang="en-US" baseline="0" dirty="0" smtClean="0"/>
              <a:t>applicable risk-screening </a:t>
            </a:r>
            <a:r>
              <a:rPr lang="en-US" baseline="0" dirty="0" smtClean="0"/>
              <a:t>resources.</a:t>
            </a:r>
          </a:p>
          <a:p>
            <a:endParaRPr lang="en-US" baseline="0" dirty="0" smtClean="0"/>
          </a:p>
          <a:p>
            <a:pPr marL="628650" lvl="1" indent="-171450">
              <a:buFont typeface="Arial" panose="020B0604020202020204" pitchFamily="34" charset="0"/>
              <a:buChar char="•"/>
            </a:pPr>
            <a:r>
              <a:rPr lang="en-US" baseline="0" dirty="0" smtClean="0"/>
              <a:t>First, EPA’s delisting risk assessment model</a:t>
            </a:r>
            <a:r>
              <a:rPr lang="en-US" b="1" baseline="0" dirty="0" smtClean="0"/>
              <a:t> (POINT) </a:t>
            </a:r>
            <a:r>
              <a:rPr lang="en-US" baseline="0" dirty="0" smtClean="0"/>
              <a:t>assumes that there will be some leaching in permitted non-hazardous landfills, and therefore addresses risk screening criteria that accounts for potential destinations of the leachate (for examples, drinking water and ecological exposure). Unlike many risk screening concentration we use, </a:t>
            </a:r>
            <a:r>
              <a:rPr lang="en-US" baseline="0" dirty="0" smtClean="0"/>
              <a:t>this </a:t>
            </a:r>
            <a:r>
              <a:rPr lang="en-US" baseline="0" dirty="0" smtClean="0"/>
              <a:t>model considers both the concentration and volume of waste that will be disposed. You can see that these samples are well below the modeled screening level.</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Second, the standard for characteristic hazardous waste is the standard at we would require a leaching test before disposing at a non-hazardous-waste </a:t>
            </a:r>
            <a:r>
              <a:rPr lang="en-US" baseline="0" dirty="0" smtClean="0"/>
              <a:t>landfill, this screening would normally be applied to all industrial wastes expected to contain this chemical.</a:t>
            </a:r>
            <a:endParaRPr lang="en-US" baseline="0" dirty="0" smtClean="0"/>
          </a:p>
          <a:p>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a:t>
            </a:r>
            <a:r>
              <a:rPr lang="en-US" baseline="0" smtClean="0"/>
              <a:t>these </a:t>
            </a:r>
            <a:r>
              <a:rPr lang="en-US" baseline="0" smtClean="0"/>
              <a:t>standards, </a:t>
            </a:r>
            <a:r>
              <a:rPr lang="en-US" baseline="0" dirty="0" smtClean="0"/>
              <a:t>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baseline="0" dirty="0" smtClean="0"/>
              <a:t>NOTES: </a:t>
            </a:r>
          </a:p>
          <a:p>
            <a:pPr marL="0" indent="0">
              <a:buFont typeface="Arial" panose="020B0604020202020204" pitchFamily="34" charset="0"/>
              <a:buNone/>
            </a:pPr>
            <a:r>
              <a:rPr lang="en-US" baseline="0" dirty="0" smtClean="0"/>
              <a:t>	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dirty="0" smtClean="0"/>
              <a:t>Samples are also screened against characteristic hazardous waste concentrations. This</a:t>
            </a:r>
            <a:r>
              <a:rPr lang="en-US" baseline="0" dirty="0" smtClean="0"/>
              <a:t> is a bit crude in the diagram, but if the totals exceeded this concentration we would run leaching experiments. We don’t want concentrations that leach too much going into our regular municipal landfills.</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permitted, non-hazardous landfill.</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a:t>
            </a:r>
            <a:r>
              <a:rPr lang="en-US" baseline="0" smtClean="0"/>
              <a:t>this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non-hazardous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The basic requirement for obtaining RCRA authorization is that the state regulatory program must be equivalent to the federal program. State regulations may be more stringent than the federal program, but they may not be less stringent. (40 CFR 271.1(</a:t>
            </a:r>
            <a:r>
              <a:rPr lang="en-US" baseline="0" dirty="0" err="1" smtClean="0"/>
              <a:t>i</a:t>
            </a:r>
            <a:r>
              <a:rPr lang="en-US" baseline="0" dirty="0" smtClean="0"/>
              <a:t>) and 40 CFR 271.4(b)).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DEQ staff also review delisting petitions.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And in this case DEQ staff with backgrounds in RCRA and risk assessment worked with Selmet Inc. to sample and analyze the facilities wastewater treatment </a:t>
            </a:r>
            <a:r>
              <a:rPr lang="en-US" baseline="0" dirty="0" err="1" smtClean="0"/>
              <a:t>sludges</a:t>
            </a:r>
            <a:r>
              <a:rPr lang="en-US" baseline="0" dirty="0" smtClean="0"/>
              <a:t> to determine if they met delisting risk based standards.  DEQ consulted with EPA Region 10 and DOJ throughout this process.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turn it over to my colleague, Dan </a:t>
            </a:r>
            <a:r>
              <a:rPr lang="en-US" baseline="0" dirty="0" err="1" smtClean="0"/>
              <a:t>Lobato</a:t>
            </a:r>
            <a:r>
              <a:rPr lang="en-US" baseline="0" dirty="0" smtClean="0"/>
              <a:t>, to provide an overview of hazardous waste definitions and the regulatory framework that informs this process as context for the proposed delisting rulemaking.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(as in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NOTES: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Selmet’s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and chromium-- 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Seth Sadofsky,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70732446"/>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10"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C3BBB8-15CA-4806-958A-3EA201DA43F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3571</TotalTime>
  <Words>3740</Words>
  <Application>Microsoft Office PowerPoint</Application>
  <PresentationFormat>On-screen Show (4:3)</PresentationFormat>
  <Paragraphs>347</Paragraphs>
  <Slides>17</Slides>
  <Notes>17</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150</cp:revision>
  <cp:lastPrinted>2018-11-08T16:58:39Z</cp:lastPrinted>
  <dcterms:created xsi:type="dcterms:W3CDTF">2012-12-04T19:19:06Z</dcterms:created>
  <dcterms:modified xsi:type="dcterms:W3CDTF">2018-11-08T19:07:28Z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