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5"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59" d="100"/>
          <a:sy n="59" d="100"/>
        </p:scale>
        <p:origin x="2532" y="78"/>
      </p:cViewPr>
      <p:guideLst>
        <p:guide orient="horz" pos="2160"/>
        <p:guide pos="2880"/>
      </p:guideLst>
    </p:cSldViewPr>
  </p:slideViewPr>
  <p:notesTextViewPr>
    <p:cViewPr>
      <p:scale>
        <a:sx n="100" d="100"/>
        <a:sy n="100" d="100"/>
      </p:scale>
      <p:origin x="0" y="-2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a:t>
            </a:r>
            <a:r>
              <a:rPr lang="en-ZW" sz="2400" baseline="0" dirty="0" smtClean="0"/>
              <a:t>Chromium (mg/kg) </a:t>
            </a:r>
            <a:endParaRPr lang="en-ZW" sz="2400" baseline="0" dirty="0"/>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Sheet1!$E$10:$J$10</c:f>
              <c:numCache>
                <c:formatCode>General</c:formatCode>
                <c:ptCount val="6"/>
                <c:pt idx="4">
                  <c:v>1340</c:v>
                </c:pt>
                <c:pt idx="5">
                  <c:v>98</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and I am here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rulemaking that we are presenting today. </a:t>
            </a:r>
          </a:p>
          <a:p>
            <a:endParaRPr lang="en-ZW" baseline="0" dirty="0" smtClean="0"/>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a:t>
            </a:r>
            <a:r>
              <a:rPr lang="en-US" b="0" baseline="0" dirty="0" smtClean="0"/>
              <a:t>commissioners, my name is Seth </a:t>
            </a:r>
            <a:r>
              <a:rPr lang="en-US" b="0" baseline="0" dirty="0" err="1" smtClean="0"/>
              <a:t>Sadofsky</a:t>
            </a:r>
            <a:r>
              <a:rPr lang="en-US" b="0" baseline="0" dirty="0" smtClean="0"/>
              <a:t>. </a:t>
            </a: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By submitting the delisting petition, Selmet is seeking to demonstrate that their F006 waste from two sources does not contain chemicals for which it was listed in concentrations above risk-based standards designed to protect human health and the environment. Selmet must also demonstrate that their waste does not exhibit characteristics of a hazardous waste– meaning it is not ignitable, corrosive, reactive or toxic.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I’d like to walk through the sampling and analysis process associated with both of </a:t>
            </a:r>
            <a:r>
              <a:rPr lang="en-US" b="0" baseline="0" dirty="0" err="1" smtClean="0"/>
              <a:t>Selmet’s</a:t>
            </a:r>
            <a:r>
              <a:rPr lang="en-US" b="0" baseline="0" dirty="0" smtClean="0"/>
              <a:t> F006 waste streams. First, the waste from </a:t>
            </a:r>
            <a:r>
              <a:rPr lang="en-US" b="0" baseline="0" dirty="0" err="1" smtClean="0"/>
              <a:t>Selmet’s</a:t>
            </a:r>
            <a:r>
              <a:rPr lang="en-US" b="0" baseline="0" dirty="0" smtClean="0"/>
              <a:t> current process. Selmet produces titanium parts for the aerospace industry, after they are molded, the surface must be processed in an acid bath, and the acid bath and rinse water are filtered to remove anything that leaches out.</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In consultation with the DEQ team, Selmet developed a waste sampling and analysis plan based on a review of the materials used in their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approximately two weeks apart to capture temporal variability in the alloys processed at Selmet.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This should account for any potential spatial variability in the filter press mechanisms.</a:t>
            </a:r>
            <a:endParaRPr lang="en-US" sz="12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review of </a:t>
            </a:r>
            <a:r>
              <a:rPr lang="en-US" b="0" baseline="0" dirty="0" err="1" smtClean="0"/>
              <a:t>Selmet’s</a:t>
            </a:r>
            <a:r>
              <a:rPr lang="en-US" b="0" baseline="0" dirty="0" smtClean="0"/>
              <a:t> current processes, DEQ and Selmet developed a list of chemical parameters to analyze, including contaminants for which US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filter cake waste collected from Selmet’s current chemical etching and milling process to independent labs certified by the Oregon Environmental Laboratory Accreditation Program for analysis. With appropriate reporting limits for the decision.</a:t>
            </a:r>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addition to the current process which we just discussed, Selmet is also proposing that we delist the sediment in the evaporation pond they used from the 1970s until 2017, that contains waste from Selmet’s historic electroplating operations. Selmet would like to close this pond, remove the sediment for </a:t>
            </a:r>
            <a:r>
              <a:rPr lang="en-US" b="0" baseline="0" dirty="0" smtClean="0"/>
              <a:t>disposal.</a:t>
            </a:r>
            <a:endParaRPr lang="en-US" b="0" baseline="0" dirty="0" smtClean="0"/>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The pond is about 25,000 square feet, and the sediment from wastewater treatment is about 1 to 2 feet thick. They are requesting approval for disposal up to 3,800 yards of sediment from the pond for disposal as non-hazardous waste.</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We divided the evaporation pond into four quadrants and in each of the four quadrants, Selmet collected 3 core samples through the entire depth of the sediment. These cores were combined into one composite sample for each quadrant for analysis.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and DEQ reviewed all available knowledge of historical operations at the site and past discharges to the evaporation pond. </a:t>
            </a:r>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Based on this review, in addition to the chemicals for which F006 was defined, DEQ requested that a longer list of potential constituents should be analyzed from the evaporation pond.</a:t>
            </a:r>
            <a:r>
              <a:rPr lang="en-US" b="1" baseline="0" dirty="0" smtClean="0"/>
              <a:t> (point)</a:t>
            </a:r>
            <a:endParaRPr lang="en-US" b="0" baseline="0" dirty="0" smtClean="0"/>
          </a:p>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includes several additional metals and scans of several classes of organic chemicals that were believed to potentially be present in the waste.</a:t>
            </a:r>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So, we have two waste streams  that I just described, and multiple chemicals associated with each waste stream, that Selmet tested for during the sampling and analysis process associated with this rulemaking petition.</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I don’t want to bore you through all of the risk-screening (that’s my job) but I do want to provide one example. This slide shows how we screened risk for hexavalent chromium in the evaporation pond </a:t>
            </a:r>
            <a:r>
              <a:rPr lang="en-US" baseline="0" dirty="0" smtClean="0"/>
              <a:t>sediment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First</a:t>
            </a:r>
            <a:r>
              <a:rPr lang="en-US" baseline="0" dirty="0" smtClean="0"/>
              <a:t>, EPA’s delisting risk assessment model</a:t>
            </a:r>
            <a:r>
              <a:rPr lang="en-US" b="1" baseline="0" dirty="0" smtClean="0"/>
              <a:t> (POINT) </a:t>
            </a:r>
            <a:r>
              <a:rPr lang="en-US" baseline="0" dirty="0" smtClean="0"/>
              <a:t>assumes that there will be some leaching in permitted non-hazardous landfills, and therefore addresses risk screening criteria that accounts for potential destinations of the leachate (for examples, drinking water and ecological exposure). Unlike many risk screening concentration we use, this model considers both the concentration and volume of waste that will be disposed. </a:t>
            </a:r>
            <a:endParaRPr lang="en-US" baseline="0" dirty="0" smtClean="0"/>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Second</a:t>
            </a:r>
            <a:r>
              <a:rPr lang="en-US" baseline="0" dirty="0" smtClean="0"/>
              <a:t>, the standard for characteristic hazardous waste is the standard at we would require a leaching test before disposing at a non-hazardous-waste landfill, this screening would normally be applied to all industrial wastes expected to contain this chemical.</a:t>
            </a:r>
          </a:p>
          <a:p>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Samples 1-4 </a:t>
            </a:r>
            <a:r>
              <a:rPr lang="en-US" b="1" baseline="0" dirty="0" smtClean="0"/>
              <a:t>(POINT) </a:t>
            </a:r>
            <a:r>
              <a:rPr lang="en-US" baseline="0" dirty="0" smtClean="0"/>
              <a:t>are the composites of core samples discussed two slides back. In order to decide whether or not to recommend that you approve this delisting, we compare that data to applicable risk-screening resources seen in red in the chart.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In </a:t>
            </a:r>
            <a:r>
              <a:rPr lang="en-US" baseline="0" dirty="0" smtClean="0"/>
              <a:t>this example, as a result of comparing data from the evaporation pond to these standards, we see that the presence of hexavalent chromium in all four of the samples is below the screening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i="1" baseline="0" dirty="0" smtClean="0"/>
              <a:t>NOTES: </a:t>
            </a:r>
          </a:p>
          <a:p>
            <a:pPr marL="0" indent="0">
              <a:buFont typeface="Arial" panose="020B0604020202020204" pitchFamily="34" charset="0"/>
              <a:buNone/>
            </a:pPr>
            <a:r>
              <a:rPr lang="en-US" i="1" baseline="0" dirty="0" smtClean="0"/>
              <a:t>	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i="1" dirty="0" smtClean="0"/>
              <a:t>Samples are also screened against characteristic hazardous waste concentrations. This</a:t>
            </a:r>
            <a:r>
              <a:rPr lang="en-US" i="1" baseline="0" dirty="0" smtClean="0"/>
              <a:t> is a bit crude in the diagram, but if the totals exceeded this concentration we would run leaching experiments. We don’t want concentrations that leach too much going into our regular municipal landfills.</a:t>
            </a:r>
            <a:endParaRPr lang="en-US" i="1"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endParaRPr lang="en-US" baseline="0" dirty="0" smtClean="0"/>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this time.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ditch this</a:t>
            </a:r>
            <a:r>
              <a:rPr lang="en-US" baseline="0" dirty="0" smtClean="0"/>
              <a:t> slide?</a:t>
            </a:r>
          </a:p>
          <a:p>
            <a:r>
              <a:rPr lang="en-US" baseline="0" dirty="0" smtClean="0"/>
              <a:t>They are technically our bosses, this seems more needed for </a:t>
            </a:r>
            <a:r>
              <a:rPr lang="en-US" baseline="0" smtClean="0"/>
              <a:t>the public.</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smtClean="0"/>
          </a:p>
          <a:p>
            <a:pPr marL="0" indent="0">
              <a:buFont typeface="Arial" panose="020B0604020202020204" pitchFamily="34" charset="0"/>
              <a:buNone/>
            </a:pPr>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Similar to DEQ’s Air Program, which derives authority from the federal Clean Air Act, and its Water Program, </a:t>
            </a:r>
            <a:r>
              <a:rPr lang="en-US" baseline="0" dirty="0" err="1" smtClean="0"/>
              <a:t>whichderives</a:t>
            </a:r>
            <a:r>
              <a:rPr lang="en-US" baseline="0" dirty="0" smtClean="0"/>
              <a:t> authority from the Clean Water Act,  DEQ’s Hazardous Waste Program is authorized  by the Resource Conversation and Recovery Act, more </a:t>
            </a:r>
            <a:r>
              <a:rPr lang="en-US" baseline="0" dirty="0" err="1" smtClean="0"/>
              <a:t>connonly</a:t>
            </a:r>
            <a:r>
              <a:rPr lang="en-US" baseline="0" dirty="0" smtClean="0"/>
              <a:t> known as RCRA. </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In </a:t>
            </a:r>
            <a:r>
              <a:rPr lang="en-US" dirty="0" smtClean="0"/>
              <a:t>1976 Congress passed </a:t>
            </a:r>
            <a:r>
              <a:rPr lang="en-US" dirty="0" smtClean="0"/>
              <a:t>RCRA </a:t>
            </a:r>
            <a:r>
              <a:rPr lang="en-US" baseline="0" dirty="0" smtClean="0"/>
              <a:t>to </a:t>
            </a:r>
            <a:r>
              <a:rPr lang="en-US" baseline="0" dirty="0" smtClean="0"/>
              <a:t>address increasing problems that the nation faced from our growing volume of municipal and industrial waste. The </a:t>
            </a:r>
            <a:r>
              <a:rPr lang="en-US" baseline="0" dirty="0" smtClean="0"/>
              <a:t>act is </a:t>
            </a:r>
            <a:r>
              <a:rPr lang="en-US" baseline="0" dirty="0" smtClean="0"/>
              <a:t>our nation’s primary law governing the disposal of non-hazardous and hazardous waste.</a:t>
            </a:r>
          </a:p>
          <a:p>
            <a:pPr marL="174708"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RCRA introduced the concept of “authorized state programs” in which states would apply to EPA for program authorization. This allows individual states to operat</a:t>
            </a:r>
            <a:r>
              <a:rPr lang="en-US" baseline="0" dirty="0" smtClean="0">
                <a:solidFill>
                  <a:srgbClr val="FF0000"/>
                </a:solidFill>
              </a:rPr>
              <a:t>e </a:t>
            </a:r>
            <a:r>
              <a:rPr lang="en-US" baseline="0" dirty="0" smtClean="0"/>
              <a:t>RCRA programs in lieu of the federal </a:t>
            </a:r>
            <a:r>
              <a:rPr lang="en-US" baseline="0" dirty="0" smtClean="0"/>
              <a:t>government, as long as the programs are at least as stringent as the federal programs.</a:t>
            </a:r>
          </a:p>
          <a:p>
            <a:pPr marL="0" indent="0">
              <a:buFont typeface="Arial" panose="020B0604020202020204" pitchFamily="34" charset="0"/>
              <a:buNone/>
            </a:pPr>
            <a:endParaRPr lang="en-US" baseline="0"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1986,</a:t>
            </a:r>
            <a:r>
              <a:rPr lang="en-US" baseline="0" dirty="0" smtClean="0"/>
              <a:t> Oregon received its final RCRA authorization, giving DEQ the authority to operate the state’s hazardous waste program.</a:t>
            </a:r>
            <a:endParaRPr lang="en-US" dirty="0" smtClean="0"/>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i="1" baseline="0" dirty="0" smtClean="0"/>
              <a:t>NOTES: </a:t>
            </a:r>
            <a:endParaRPr lang="en-US" i="1" baseline="0" dirty="0" smtClean="0"/>
          </a:p>
          <a:p>
            <a:pPr marL="174708" indent="-174708">
              <a:buFont typeface="Arial" panose="020B0604020202020204" pitchFamily="34" charset="0"/>
              <a:buChar char="•"/>
            </a:pPr>
            <a:endParaRPr lang="en-US" i="1" baseline="0" dirty="0" smtClean="0"/>
          </a:p>
          <a:p>
            <a:pPr marL="174708" indent="-174708">
              <a:buFont typeface="Arial" panose="020B0604020202020204" pitchFamily="34" charset="0"/>
              <a:buChar char="•"/>
            </a:pPr>
            <a:r>
              <a:rPr lang="en-US" i="1"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i="1" baseline="0" dirty="0" smtClean="0"/>
          </a:p>
          <a:p>
            <a:pPr marL="631908" lvl="1" indent="-174708">
              <a:buFont typeface="Arial" panose="020B0604020202020204" pitchFamily="34" charset="0"/>
              <a:buChar char="•"/>
            </a:pPr>
            <a:r>
              <a:rPr lang="en-US" i="1" baseline="0" dirty="0" smtClean="0"/>
              <a:t>The basic requirement for obtaining RCRA authorization is that the state regulatory program must be equivalent to the federal program. State regulations may be more stringent than the federal program, but they may not be less stringent. (40 CFR 271.1(</a:t>
            </a:r>
            <a:r>
              <a:rPr lang="en-US" i="1" baseline="0" dirty="0" err="1" smtClean="0"/>
              <a:t>i</a:t>
            </a:r>
            <a:r>
              <a:rPr lang="en-US" i="1" baseline="0" dirty="0" smtClean="0"/>
              <a:t>) and 40 CFR 271.4(b)). </a:t>
            </a:r>
          </a:p>
          <a:p>
            <a:pPr marL="174708" indent="-17470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DEQ staff also review delisting petitions</a:t>
            </a:r>
            <a:r>
              <a:rPr lang="en-US" baseline="0" dirty="0" smtClean="0"/>
              <a: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Now, I’ll turn it over to my colleague to provide an overview of hazardous waste definitions and the regulatory framework and the regulatory framework that informs the delisting process. </a:t>
            </a:r>
          </a:p>
          <a:p>
            <a:pPr marL="174708" indent="-174708">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NOTES ( MOVED Elsewhere in Presentation)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i="1" baseline="0" dirty="0" smtClean="0"/>
              <a:t>And in this case DEQ staff with backgrounds in RCRA and risk assessment worked with Selmet Inc. to sample and analyze the facilities wastewater treatment </a:t>
            </a:r>
            <a:r>
              <a:rPr lang="en-US" i="1" baseline="0" dirty="0" err="1" smtClean="0"/>
              <a:t>sludges</a:t>
            </a:r>
            <a:r>
              <a:rPr lang="en-US" i="1" baseline="0" dirty="0" smtClean="0"/>
              <a:t> to determine if they met delisting risk based standards.  DEQ consulted with EPA Region 10 and DOJ throughout this process. </a:t>
            </a:r>
          </a:p>
          <a:p>
            <a:pPr marL="174708" indent="-174708">
              <a:buFont typeface="Arial" panose="020B0604020202020204" pitchFamily="34" charset="0"/>
              <a:buChar char="•"/>
            </a:pPr>
            <a:endParaRPr lang="en-US" i="1" baseline="0" dirty="0" smtClean="0"/>
          </a:p>
          <a:p>
            <a:pPr marL="174708" indent="-174708">
              <a:buFont typeface="Arial" panose="020B0604020202020204" pitchFamily="34" charset="0"/>
              <a:buChar char="•"/>
            </a:pPr>
            <a:r>
              <a:rPr lang="en-US" i="1"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a:t>
            </a:r>
            <a:r>
              <a:rPr lang="en-US" baseline="0" dirty="0" smtClean="0"/>
              <a:t>commissioners my name is Dan </a:t>
            </a:r>
            <a:r>
              <a:rPr lang="en-US" baseline="0" dirty="0" err="1" smtClean="0"/>
              <a:t>Lobato</a:t>
            </a:r>
            <a:r>
              <a:rPr lang="en-US" baseline="0" dirty="0" smtClean="0"/>
              <a:t>. </a:t>
            </a:r>
            <a:endParaRPr lang="en-US" baseline="0" dirty="0" smtClean="0"/>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a:t>
            </a:r>
            <a:r>
              <a:rPr lang="en-US" baseline="0" dirty="0" smtClean="0"/>
              <a:t>(such as </a:t>
            </a:r>
            <a:r>
              <a:rPr lang="en-US" baseline="0" dirty="0" smtClean="0"/>
              <a:t>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a:t>
            </a:r>
            <a:r>
              <a:rPr lang="en-US" baseline="0" dirty="0" smtClean="0"/>
              <a:t>of F-listed </a:t>
            </a:r>
            <a:r>
              <a:rPr lang="en-US" baseline="0" dirty="0" smtClean="0"/>
              <a:t>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a:t>
            </a:r>
            <a:r>
              <a:rPr lang="en-US" baseline="0" dirty="0" smtClean="0"/>
              <a:t>regulations.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i="1" dirty="0" smtClean="0"/>
              <a:t>NOTES: </a:t>
            </a:r>
          </a:p>
          <a:p>
            <a:pPr marL="0" indent="0">
              <a:buFont typeface="Arial" panose="020B0604020202020204" pitchFamily="34" charset="0"/>
              <a:buNone/>
            </a:pPr>
            <a:endParaRPr lang="en-US" i="1" dirty="0" smtClean="0"/>
          </a:p>
          <a:p>
            <a:pPr marL="178027" indent="-178027">
              <a:buFont typeface="Arial" panose="020B0604020202020204" pitchFamily="34" charset="0"/>
              <a:buChar char="•"/>
            </a:pPr>
            <a:r>
              <a:rPr lang="en-US" i="1" dirty="0" smtClean="0"/>
              <a:t>So where does the</a:t>
            </a:r>
            <a:r>
              <a:rPr lang="en-US" i="1" baseline="0" dirty="0" smtClean="0"/>
              <a:t> </a:t>
            </a:r>
            <a:r>
              <a:rPr lang="en-US" i="1" dirty="0" smtClean="0"/>
              <a:t>Department</a:t>
            </a:r>
            <a:r>
              <a:rPr lang="en-US" i="1" baseline="0" dirty="0" smtClean="0"/>
              <a:t> of Environmental Quality</a:t>
            </a:r>
            <a:r>
              <a:rPr lang="en-US" i="1" dirty="0" smtClean="0"/>
              <a:t>’s legal authority come from to delist hazardous</a:t>
            </a:r>
            <a:r>
              <a:rPr lang="en-US" i="1" baseline="0" dirty="0" smtClean="0"/>
              <a:t> waste, such as Selmet’s F006 listed hazardous waste?</a:t>
            </a:r>
          </a:p>
          <a:p>
            <a:endParaRPr lang="en-US" i="1" baseline="0" dirty="0" smtClean="0"/>
          </a:p>
          <a:p>
            <a:pPr marL="178027" indent="-178027">
              <a:buFont typeface="Arial" panose="020B0604020202020204" pitchFamily="34" charset="0"/>
              <a:buChar char="•"/>
            </a:pPr>
            <a:r>
              <a:rPr lang="en-US" i="1" baseline="0" dirty="0" smtClean="0"/>
              <a:t>DEQ is authorized to delist a hazardous waste under federal and state authorities. </a:t>
            </a:r>
          </a:p>
          <a:p>
            <a:endParaRPr lang="en-US" i="1" baseline="0" dirty="0" smtClean="0"/>
          </a:p>
          <a:p>
            <a:pPr marL="178027" indent="-178027">
              <a:buFont typeface="Arial" panose="020B0604020202020204" pitchFamily="34" charset="0"/>
              <a:buChar char="•"/>
            </a:pPr>
            <a:r>
              <a:rPr lang="en-US" i="1"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i="1" baseline="0" dirty="0" smtClean="0"/>
          </a:p>
          <a:p>
            <a:pPr marL="178027" indent="-178027">
              <a:buFont typeface="Arial" panose="020B0604020202020204" pitchFamily="34" charset="0"/>
              <a:buChar char="•"/>
            </a:pPr>
            <a:r>
              <a:rPr lang="en-US" i="1" baseline="0" dirty="0" smtClean="0"/>
              <a:t>In this case, Selmet has petitioned Oregon’s Department of Environmental Quality, as an EPA-authorized state program, to delist F006 waste in the State of Oregon</a:t>
            </a:r>
            <a:r>
              <a:rPr lang="en-US" b="0" i="1" baseline="0" dirty="0" smtClean="0"/>
              <a:t>, listed here. </a:t>
            </a:r>
            <a:r>
              <a:rPr lang="en-US" b="1" i="1" baseline="0" dirty="0" smtClean="0"/>
              <a:t>(point to slide)</a:t>
            </a:r>
          </a:p>
          <a:p>
            <a:pPr marL="178027" indent="-178027">
              <a:buFont typeface="Arial" panose="020B0604020202020204" pitchFamily="34" charset="0"/>
              <a:buChar char="•"/>
            </a:pPr>
            <a:endParaRPr lang="en-US" i="1" baseline="0" dirty="0" smtClean="0"/>
          </a:p>
          <a:p>
            <a:pPr marL="178027" indent="-178027">
              <a:buFont typeface="Arial" panose="020B0604020202020204" pitchFamily="34" charset="0"/>
              <a:buChar char="•"/>
            </a:pPr>
            <a:r>
              <a:rPr lang="en-US" i="1"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i="1"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i="1" baseline="0" dirty="0" smtClean="0"/>
          </a:p>
          <a:p>
            <a:endParaRPr lang="en-US" b="0" i="1"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a:t>
            </a:r>
            <a:r>
              <a:rPr lang="en-US" baseline="0" dirty="0" smtClean="0"/>
              <a:t>cyanides, chromium and nickel-- </a:t>
            </a:r>
            <a:r>
              <a:rPr lang="en-US" baseline="0" dirty="0" smtClean="0"/>
              <a:t>above risk-based concentrations. However, in 2017, a statewide change in interpretation to better align with federal regulations,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a:t>
            </a:r>
            <a:r>
              <a:rPr lang="en-US" baseline="0" dirty="0" smtClean="0"/>
              <a:t>wastewater treatment sludge</a:t>
            </a:r>
            <a:r>
              <a:rPr lang="en-US" baseline="0" dirty="0" smtClean="0"/>
              <a:t>.</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my colleague, </a:t>
            </a:r>
            <a:r>
              <a:rPr lang="en-US" baseline="0" dirty="0" smtClean="0"/>
              <a:t>who </a:t>
            </a:r>
            <a:r>
              <a:rPr lang="en-US" baseline="0" dirty="0" smtClean="0"/>
              <a:t>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 </a:t>
            </a:r>
            <a:r>
              <a:rPr lang="en-US" sz="2800" dirty="0" smtClean="0">
                <a:solidFill>
                  <a:schemeClr val="tx1"/>
                </a:solidFill>
              </a:rPr>
              <a:t>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fontScale="92500" lnSpcReduction="10000"/>
          </a:bodyPr>
          <a:lstStyle/>
          <a:p>
            <a:pPr marL="0" indent="0">
              <a:buNone/>
            </a:pPr>
            <a:r>
              <a:rPr lang="en-US" sz="2400" b="1" dirty="0" smtClean="0"/>
              <a:t>Current Process Waste</a:t>
            </a:r>
          </a:p>
          <a:p>
            <a:r>
              <a:rPr lang="en-US" sz="2400" dirty="0" smtClean="0"/>
              <a:t>The delisting petition requests permission to dispose of up to 3,120 yards per year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From each event, a composite sample was created for analysis.</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
        <p:nvSpPr>
          <p:cNvPr id="2" name="TextBox 1"/>
          <p:cNvSpPr txBox="1"/>
          <p:nvPr/>
        </p:nvSpPr>
        <p:spPr>
          <a:xfrm>
            <a:off x="4936671" y="5026223"/>
            <a:ext cx="3184071" cy="307777"/>
          </a:xfrm>
          <a:prstGeom prst="rect">
            <a:avLst/>
          </a:prstGeom>
          <a:noFill/>
        </p:spPr>
        <p:txBody>
          <a:bodyPr wrap="square" rtlCol="0">
            <a:spAutoFit/>
          </a:bodyPr>
          <a:lstStyle/>
          <a:p>
            <a:r>
              <a:rPr lang="en-US" sz="1400" dirty="0" smtClean="0"/>
              <a:t>Filter cake photo by D. </a:t>
            </a:r>
            <a:r>
              <a:rPr lang="en-US" sz="1400" dirty="0" err="1" smtClean="0"/>
              <a:t>Lobato</a:t>
            </a:r>
            <a:endParaRPr lang="en-ZW" sz="1400" dirty="0"/>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feet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350400" y="3504667"/>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4544047"/>
              </p:ext>
            </p:extLst>
          </p:nvPr>
        </p:nvGraphicFramePr>
        <p:xfrm>
          <a:off x="266700" y="1156381"/>
          <a:ext cx="8420100" cy="5610179"/>
        </p:xfrm>
        <a:graphic>
          <a:graphicData uri="http://schemas.openxmlformats.org/drawingml/2006/table">
            <a:tbl>
              <a:tblPr firstRow="1" bandRow="1">
                <a:tableStyleId>{073A0DAA-6AF3-43AB-8588-CEC1D06C72B9}</a:tableStyleId>
              </a:tblPr>
              <a:tblGrid>
                <a:gridCol w="2806700">
                  <a:extLst>
                    <a:ext uri="{9D8B030D-6E8A-4147-A177-3AD203B41FA5}">
                      <a16:colId xmlns:a16="http://schemas.microsoft.com/office/drawing/2014/main" val="605441152"/>
                    </a:ext>
                  </a:extLst>
                </a:gridCol>
                <a:gridCol w="2806700">
                  <a:extLst>
                    <a:ext uri="{9D8B030D-6E8A-4147-A177-3AD203B41FA5}">
                      <a16:colId xmlns:a16="http://schemas.microsoft.com/office/drawing/2014/main" val="1954192309"/>
                    </a:ext>
                  </a:extLst>
                </a:gridCol>
                <a:gridCol w="2806700">
                  <a:extLst>
                    <a:ext uri="{9D8B030D-6E8A-4147-A177-3AD203B41FA5}">
                      <a16:colId xmlns:a16="http://schemas.microsoft.com/office/drawing/2014/main" val="1669456647"/>
                    </a:ext>
                  </a:extLst>
                </a:gridCol>
              </a:tblGrid>
              <a:tr h="443819">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45553">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45553">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45553">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12192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99339982"/>
                  </a:ext>
                </a:extLst>
              </a:tr>
              <a:tr h="345553">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45553">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45553">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411480">
                <a:tc>
                  <a:txBody>
                    <a:bodyPr/>
                    <a:lstStyle/>
                    <a:p>
                      <a:r>
                        <a:rPr lang="en-US" dirty="0" smtClean="0"/>
                        <a:t>Fluorides</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45553">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45553">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45553">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455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270732446"/>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67000"/>
            <a:ext cx="8001000" cy="2209800"/>
          </a:xfrm>
        </p:spPr>
        <p:txBody>
          <a:bodyPr>
            <a:normAutofit/>
          </a:bodyPr>
          <a:lstStyle/>
          <a:p>
            <a:pPr marL="0" indent="0">
              <a:buNone/>
            </a:pPr>
            <a:r>
              <a:rPr lang="en-US" b="1" dirty="0" smtClean="0">
                <a:solidFill>
                  <a:srgbClr val="0070C0"/>
                </a:solidFill>
              </a:rPr>
              <a:t>There are no unacceptable risks for disposing of Selmet’s current process or evaporation pond wastes in a permitted, non-hazardous waste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1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endParaRPr lang="en-US" dirty="0" smtClean="0">
              <a:solidFill>
                <a:schemeClr val="tx1"/>
              </a:solidFill>
            </a:endParaRP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16"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3BBB8-15CA-4806-958A-3EA201DA43F5}">
  <ds:schemaRefs>
    <ds:schemaRef ds:uri="http://purl.org/dc/elements/1.1/"/>
    <ds:schemaRef ds:uri="http://schemas.microsoft.com/office/2006/documentManagement/types"/>
    <ds:schemaRef ds:uri="$ListId:doc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8E8B3-12E0-4CA3-BF03-D27A006F1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3696</TotalTime>
  <Words>3902</Words>
  <Application>Microsoft Office PowerPoint</Application>
  <PresentationFormat>On-screen Show (4:3)</PresentationFormat>
  <Paragraphs>361</Paragraphs>
  <Slides>17</Slides>
  <Notes>17</Notes>
  <HiddenSlides>3</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Eileen Naples</cp:lastModifiedBy>
  <cp:revision>159</cp:revision>
  <cp:lastPrinted>2018-11-08T16:58:39Z</cp:lastPrinted>
  <dcterms:created xsi:type="dcterms:W3CDTF">2012-12-04T19:19:06Z</dcterms:created>
  <dcterms:modified xsi:type="dcterms:W3CDTF">2018-11-09T17:56:55Z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