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258" r:id="rId6"/>
    <p:sldId id="271" r:id="rId7"/>
    <p:sldId id="273" r:id="rId8"/>
    <p:sldId id="259" r:id="rId9"/>
    <p:sldId id="260" r:id="rId10"/>
    <p:sldId id="261" r:id="rId11"/>
    <p:sldId id="262" r:id="rId12"/>
    <p:sldId id="263" r:id="rId13"/>
    <p:sldId id="264" r:id="rId14"/>
    <p:sldId id="277" r:id="rId15"/>
    <p:sldId id="265" r:id="rId16"/>
    <p:sldId id="266" r:id="rId17"/>
    <p:sldId id="275"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5" clrIdx="0">
    <p:extLst>
      <p:ext uri="{19B8F6BF-5375-455C-9EA6-DF929625EA0E}">
        <p15:presenceInfo xmlns:p15="http://schemas.microsoft.com/office/powerpoint/2012/main" userId="S-1-5-21-2124760015-1411717758-1302595720-35260" providerId="AD"/>
      </p:ext>
    </p:extLst>
  </p:cmAuthor>
  <p:cmAuthor id="2" name="LIVENGOOD David" initials="LD" lastIdx="2" clrIdx="1">
    <p:extLst>
      <p:ext uri="{19B8F6BF-5375-455C-9EA6-DF929625EA0E}">
        <p15:presenceInfo xmlns:p15="http://schemas.microsoft.com/office/powerpoint/2012/main" userId="S-1-5-21-2124760015-1411717758-1302595720-26274" providerId="AD"/>
      </p:ext>
    </p:extLst>
  </p:cmAuthor>
  <p:cmAuthor id="3" name="EMER Lydia" initials="EL" lastIdx="1" clrIdx="2">
    <p:extLst>
      <p:ext uri="{19B8F6BF-5375-455C-9EA6-DF929625EA0E}">
        <p15:presenceInfo xmlns:p15="http://schemas.microsoft.com/office/powerpoint/2012/main" userId="S-1-5-21-2124760015-1411717758-1302595720-75359" providerId="AD"/>
      </p:ext>
    </p:extLst>
  </p:cmAuthor>
  <p:cmAuthor id="4" name="Eileen Naples" initials="EN" lastIdx="10" clrIdx="3">
    <p:extLst>
      <p:ext uri="{19B8F6BF-5375-455C-9EA6-DF929625EA0E}">
        <p15:presenceInfo xmlns:p15="http://schemas.microsoft.com/office/powerpoint/2012/main" userId="92c0a775d5b8b0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55037" autoAdjust="0"/>
  </p:normalViewPr>
  <p:slideViewPr>
    <p:cSldViewPr>
      <p:cViewPr>
        <p:scale>
          <a:sx n="83" d="100"/>
          <a:sy n="83" d="100"/>
        </p:scale>
        <p:origin x="2652" y="-7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sadofs\Desktop\TableStaffRec.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ZW" sz="2400" baseline="0" dirty="0"/>
              <a:t>Risk Screening </a:t>
            </a:r>
            <a:r>
              <a:rPr lang="en-ZW" sz="2400" baseline="0" dirty="0" smtClean="0"/>
              <a:t>Example</a:t>
            </a:r>
          </a:p>
          <a:p>
            <a:pPr>
              <a:defRPr sz="2400"/>
            </a:pPr>
            <a:r>
              <a:rPr lang="en-ZW" sz="2400" baseline="0" dirty="0" smtClean="0"/>
              <a:t> Evaporation Pond</a:t>
            </a:r>
            <a:endParaRPr lang="en-ZW" sz="2400" baseline="0" dirty="0"/>
          </a:p>
          <a:p>
            <a:pPr>
              <a:defRPr sz="2400"/>
            </a:pPr>
            <a:r>
              <a:rPr lang="en-ZW" sz="2400" baseline="0" dirty="0"/>
              <a:t>Hexavalent </a:t>
            </a:r>
            <a:r>
              <a:rPr lang="en-ZW" sz="2400" baseline="0" dirty="0" smtClean="0"/>
              <a:t>Chromium (mg/kg) </a:t>
            </a:r>
            <a:endParaRPr lang="en-ZW" sz="2400" baseline="0" dirty="0"/>
          </a:p>
        </c:rich>
      </c:tx>
      <c:layout>
        <c:manualLayout>
          <c:xMode val="edge"/>
          <c:yMode val="edge"/>
          <c:x val="0.31440384108270919"/>
          <c:y val="2.831670112024564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elete val="1"/>
          </c:dLbls>
          <c:cat>
            <c:strRef>
              <c:f>Sheet1!$E$8:$J$8</c:f>
              <c:strCache>
                <c:ptCount val="6"/>
                <c:pt idx="0">
                  <c:v>Sample 1</c:v>
                </c:pt>
                <c:pt idx="1">
                  <c:v>Sample 2</c:v>
                </c:pt>
                <c:pt idx="2">
                  <c:v>Sample 3</c:v>
                </c:pt>
                <c:pt idx="3">
                  <c:v>Sample 4</c:v>
                </c:pt>
                <c:pt idx="4">
                  <c:v>EPA Model</c:v>
                </c:pt>
                <c:pt idx="5">
                  <c:v>Characteristic</c:v>
                </c:pt>
              </c:strCache>
            </c:strRef>
          </c:cat>
          <c:val>
            <c:numRef>
              <c:f>Sheet1!$E$9:$J$9</c:f>
              <c:numCache>
                <c:formatCode>General</c:formatCode>
                <c:ptCount val="6"/>
                <c:pt idx="0">
                  <c:v>23.3</c:v>
                </c:pt>
                <c:pt idx="1">
                  <c:v>3.14</c:v>
                </c:pt>
                <c:pt idx="2">
                  <c:v>22.1</c:v>
                </c:pt>
                <c:pt idx="3">
                  <c:v>17.899999999999999</c:v>
                </c:pt>
              </c:numCache>
            </c:numRef>
          </c:val>
          <c:extLst>
            <c:ext xmlns:c16="http://schemas.microsoft.com/office/drawing/2014/chart" uri="{C3380CC4-5D6E-409C-BE32-E72D297353CC}">
              <c16:uniqueId val="{00000000-CBBA-4CC6-8727-0EA752EFE757}"/>
            </c:ext>
          </c:extLst>
        </c:ser>
        <c:ser>
          <c:idx val="1"/>
          <c:order val="1"/>
          <c:spPr>
            <a:solidFill>
              <a:schemeClr val="accent2"/>
            </a:solidFill>
            <a:ln>
              <a:noFill/>
            </a:ln>
            <a:effectLst/>
          </c:spPr>
          <c:invertIfNegative val="0"/>
          <c:dLbls>
            <c:delete val="1"/>
          </c:dLbls>
          <c:cat>
            <c:strRef>
              <c:f>Sheet1!$E$8:$J$8</c:f>
              <c:strCache>
                <c:ptCount val="6"/>
                <c:pt idx="0">
                  <c:v>Sample 1</c:v>
                </c:pt>
                <c:pt idx="1">
                  <c:v>Sample 2</c:v>
                </c:pt>
                <c:pt idx="2">
                  <c:v>Sample 3</c:v>
                </c:pt>
                <c:pt idx="3">
                  <c:v>Sample 4</c:v>
                </c:pt>
                <c:pt idx="4">
                  <c:v>EPA Model</c:v>
                </c:pt>
                <c:pt idx="5">
                  <c:v>Characteristic</c:v>
                </c:pt>
              </c:strCache>
            </c:strRef>
          </c:cat>
          <c:val>
            <c:numRef>
              <c:f>Sheet1!$E$10:$J$10</c:f>
              <c:numCache>
                <c:formatCode>General</c:formatCode>
                <c:ptCount val="6"/>
                <c:pt idx="4">
                  <c:v>1340</c:v>
                </c:pt>
                <c:pt idx="5">
                  <c:v>98</c:v>
                </c:pt>
              </c:numCache>
            </c:numRef>
          </c:val>
          <c:extLst>
            <c:ext xmlns:c16="http://schemas.microsoft.com/office/drawing/2014/chart" uri="{C3380CC4-5D6E-409C-BE32-E72D297353CC}">
              <c16:uniqueId val="{00000001-CBBA-4CC6-8727-0EA752EFE757}"/>
            </c:ext>
          </c:extLst>
        </c:ser>
        <c:dLbls>
          <c:dLblPos val="ctr"/>
          <c:showLegendKey val="0"/>
          <c:showVal val="1"/>
          <c:showCatName val="0"/>
          <c:showSerName val="0"/>
          <c:showPercent val="0"/>
          <c:showBubbleSize val="0"/>
        </c:dLbls>
        <c:gapWidth val="219"/>
        <c:overlap val="-27"/>
        <c:axId val="454608920"/>
        <c:axId val="454613184"/>
      </c:barChart>
      <c:catAx>
        <c:axId val="454608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613184"/>
        <c:crosses val="autoZero"/>
        <c:auto val="1"/>
        <c:lblAlgn val="ctr"/>
        <c:lblOffset val="100"/>
        <c:noMultiLvlLbl val="0"/>
      </c:catAx>
      <c:valAx>
        <c:axId val="454613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608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E2EC8-CAEE-4B88-A1CD-3757156036AC}" type="doc">
      <dgm:prSet loTypeId="urn:microsoft.com/office/officeart/2008/layout/CircleAccentTimeline" loCatId="process" qsTypeId="urn:microsoft.com/office/officeart/2005/8/quickstyle/simple1" qsCatId="simple" csTypeId="urn:microsoft.com/office/officeart/2005/8/colors/colorful2" csCatId="colorful" phldr="1"/>
      <dgm:spPr/>
      <dgm:t>
        <a:bodyPr/>
        <a:lstStyle/>
        <a:p>
          <a:endParaRPr lang="en-US"/>
        </a:p>
      </dgm:t>
    </dgm:pt>
    <dgm:pt modelId="{C04D5F1B-1A0E-4651-92E1-4DDCF2DB6B20}">
      <dgm:prSet phldrT="[Text]"/>
      <dgm:spPr/>
      <dgm:t>
        <a:bodyPr/>
        <a:lstStyle/>
        <a:p>
          <a:r>
            <a:rPr lang="en-US" dirty="0" smtClean="0"/>
            <a:t>2017</a:t>
          </a:r>
          <a:endParaRPr lang="en-US" dirty="0"/>
        </a:p>
      </dgm:t>
    </dgm:pt>
    <dgm:pt modelId="{F26E76FE-5829-4361-AD5C-865770A99CF7}" type="parTrans" cxnId="{9BD7C51C-D15A-4F85-BF37-F9BB814A5FF7}">
      <dgm:prSet/>
      <dgm:spPr/>
      <dgm:t>
        <a:bodyPr/>
        <a:lstStyle/>
        <a:p>
          <a:endParaRPr lang="en-US"/>
        </a:p>
      </dgm:t>
    </dgm:pt>
    <dgm:pt modelId="{EC8C342D-744C-4CA9-84EB-E856DA561542}" type="sibTrans" cxnId="{9BD7C51C-D15A-4F85-BF37-F9BB814A5FF7}">
      <dgm:prSet/>
      <dgm:spPr/>
      <dgm:t>
        <a:bodyPr/>
        <a:lstStyle/>
        <a:p>
          <a:endParaRPr lang="en-US"/>
        </a:p>
      </dgm:t>
    </dgm:pt>
    <dgm:pt modelId="{93B4FE0E-F6A2-430D-A2B3-3E5359C5A4A1}">
      <dgm:prSet phldrT="[Text]" custT="1"/>
      <dgm:spPr/>
      <dgm:t>
        <a:bodyPr/>
        <a:lstStyle/>
        <a:p>
          <a:r>
            <a:rPr lang="en-US" sz="1050" dirty="0" smtClean="0"/>
            <a:t>  DEQ issues updated interpretation</a:t>
          </a:r>
          <a:endParaRPr lang="en-US" sz="1050" dirty="0"/>
        </a:p>
      </dgm:t>
    </dgm:pt>
    <dgm:pt modelId="{D8151DE3-8D43-47AF-8AD8-73193D624DAC}" type="parTrans" cxnId="{30FFDEE9-0FAE-4CF2-B0E5-4D150CC4B1FF}">
      <dgm:prSet/>
      <dgm:spPr/>
      <dgm:t>
        <a:bodyPr/>
        <a:lstStyle/>
        <a:p>
          <a:endParaRPr lang="en-US"/>
        </a:p>
      </dgm:t>
    </dgm:pt>
    <dgm:pt modelId="{99BE9C3E-DD6D-422A-AF20-43336766F364}" type="sibTrans" cxnId="{30FFDEE9-0FAE-4CF2-B0E5-4D150CC4B1FF}">
      <dgm:prSet/>
      <dgm:spPr/>
      <dgm:t>
        <a:bodyPr/>
        <a:lstStyle/>
        <a:p>
          <a:endParaRPr lang="en-US"/>
        </a:p>
      </dgm:t>
    </dgm:pt>
    <dgm:pt modelId="{0C630AAA-A95F-4433-B373-19B767D1AC2F}">
      <dgm:prSet phldrT="[Text]"/>
      <dgm:spPr/>
      <dgm:t>
        <a:bodyPr/>
        <a:lstStyle/>
        <a:p>
          <a:r>
            <a:rPr lang="en-US" dirty="0" smtClean="0"/>
            <a:t>2018</a:t>
          </a:r>
          <a:endParaRPr lang="en-US" dirty="0"/>
        </a:p>
      </dgm:t>
    </dgm:pt>
    <dgm:pt modelId="{2643046C-81A3-4556-B652-EEE898D7E14E}" type="parTrans" cxnId="{3AA831B2-25DC-49D1-874A-EC38E83250FF}">
      <dgm:prSet/>
      <dgm:spPr/>
      <dgm:t>
        <a:bodyPr/>
        <a:lstStyle/>
        <a:p>
          <a:endParaRPr lang="en-US"/>
        </a:p>
      </dgm:t>
    </dgm:pt>
    <dgm:pt modelId="{84CB6E8F-7ECB-465E-AC32-693D0D168212}" type="sibTrans" cxnId="{3AA831B2-25DC-49D1-874A-EC38E83250FF}">
      <dgm:prSet/>
      <dgm:spPr/>
      <dgm:t>
        <a:bodyPr/>
        <a:lstStyle/>
        <a:p>
          <a:endParaRPr lang="en-US"/>
        </a:p>
      </dgm:t>
    </dgm:pt>
    <dgm:pt modelId="{7037AEF1-F75D-4E81-A96D-D607B27B3DBA}">
      <dgm:prSet phldrT="[Text]" custT="1"/>
      <dgm:spPr/>
      <dgm:t>
        <a:bodyPr/>
        <a:lstStyle/>
        <a:p>
          <a:r>
            <a:rPr lang="en-US" sz="1200" b="1" dirty="0" smtClean="0"/>
            <a:t>MARCH</a:t>
          </a:r>
          <a:r>
            <a:rPr lang="en-US" sz="1200" dirty="0" smtClean="0"/>
            <a:t> – DEQ approves Selmet sampling and analysis plan</a:t>
          </a:r>
          <a:endParaRPr lang="en-US" sz="1200" dirty="0"/>
        </a:p>
      </dgm:t>
    </dgm:pt>
    <dgm:pt modelId="{8C9DC3C4-F701-44AE-BD84-6FA64EB9DB5D}" type="parTrans" cxnId="{C7064D14-CF2A-4FE4-82B5-4663E3AFEC0C}">
      <dgm:prSet/>
      <dgm:spPr/>
      <dgm:t>
        <a:bodyPr/>
        <a:lstStyle/>
        <a:p>
          <a:endParaRPr lang="en-US"/>
        </a:p>
      </dgm:t>
    </dgm:pt>
    <dgm:pt modelId="{872686B9-B4BB-4B52-AD1C-7B8E9BC16E56}" type="sibTrans" cxnId="{C7064D14-CF2A-4FE4-82B5-4663E3AFEC0C}">
      <dgm:prSet/>
      <dgm:spPr/>
      <dgm:t>
        <a:bodyPr/>
        <a:lstStyle/>
        <a:p>
          <a:endParaRPr lang="en-US"/>
        </a:p>
      </dgm:t>
    </dgm:pt>
    <dgm:pt modelId="{8FD65A14-6BC7-49BB-85FC-09B9C281E33D}">
      <dgm:prSet phldrT="[Text]" custT="1"/>
      <dgm:spPr/>
      <dgm:t>
        <a:bodyPr/>
        <a:lstStyle/>
        <a:p>
          <a:r>
            <a:rPr lang="en-US" sz="1100" b="1" dirty="0" smtClean="0"/>
            <a:t>MAY</a:t>
          </a:r>
          <a:r>
            <a:rPr lang="en-US" sz="1100" dirty="0" smtClean="0"/>
            <a:t> – Selmet petitions DEQ to delist waste</a:t>
          </a:r>
          <a:endParaRPr lang="en-US" sz="1100" dirty="0"/>
        </a:p>
      </dgm:t>
    </dgm:pt>
    <dgm:pt modelId="{534FDA8E-1DCC-495E-A598-FA9F097E8C4F}" type="parTrans" cxnId="{B4E72B3B-9F57-40C0-A367-9E081F9FD001}">
      <dgm:prSet/>
      <dgm:spPr/>
      <dgm:t>
        <a:bodyPr/>
        <a:lstStyle/>
        <a:p>
          <a:endParaRPr lang="en-US"/>
        </a:p>
      </dgm:t>
    </dgm:pt>
    <dgm:pt modelId="{2E52F4B7-70A1-4197-AE24-943E9EF37D1E}" type="sibTrans" cxnId="{B4E72B3B-9F57-40C0-A367-9E081F9FD001}">
      <dgm:prSet/>
      <dgm:spPr/>
      <dgm:t>
        <a:bodyPr/>
        <a:lstStyle/>
        <a:p>
          <a:endParaRPr lang="en-US"/>
        </a:p>
      </dgm:t>
    </dgm:pt>
    <dgm:pt modelId="{B62E4092-4E96-4D92-BC6D-C4E9CABB6A47}">
      <dgm:prSet phldrT="[Text]" custT="1"/>
      <dgm:spPr/>
      <dgm:t>
        <a:bodyPr/>
        <a:lstStyle/>
        <a:p>
          <a:r>
            <a:rPr lang="en-US" sz="1050" b="1" dirty="0" smtClean="0"/>
            <a:t>NOV </a:t>
          </a:r>
          <a:r>
            <a:rPr lang="en-US" sz="1050" dirty="0" smtClean="0"/>
            <a:t>- Selmet manages sludge as F006 waste.</a:t>
          </a:r>
          <a:endParaRPr lang="en-US" sz="1050" dirty="0"/>
        </a:p>
      </dgm:t>
    </dgm:pt>
    <dgm:pt modelId="{FEBA0FC7-6A58-490A-9715-E9EC068E7135}" type="parTrans" cxnId="{E2A45E2A-713C-4466-B502-FD84C85EE126}">
      <dgm:prSet/>
      <dgm:spPr/>
      <dgm:t>
        <a:bodyPr/>
        <a:lstStyle/>
        <a:p>
          <a:endParaRPr lang="en-US"/>
        </a:p>
      </dgm:t>
    </dgm:pt>
    <dgm:pt modelId="{ED7F0AC0-59F8-4ED0-9C2B-DF82E8FDD309}" type="sibTrans" cxnId="{E2A45E2A-713C-4466-B502-FD84C85EE126}">
      <dgm:prSet/>
      <dgm:spPr/>
      <dgm:t>
        <a:bodyPr/>
        <a:lstStyle/>
        <a:p>
          <a:endParaRPr lang="en-US"/>
        </a:p>
      </dgm:t>
    </dgm:pt>
    <dgm:pt modelId="{B27A9830-0056-4B4F-B85A-25FA4CFBC892}">
      <dgm:prSet phldrT="[Text]"/>
      <dgm:spPr/>
      <dgm:t>
        <a:bodyPr/>
        <a:lstStyle/>
        <a:p>
          <a:r>
            <a:rPr lang="en-US" b="1" dirty="0" smtClean="0"/>
            <a:t>JUNE – AUGUST </a:t>
          </a:r>
          <a:r>
            <a:rPr lang="en-US" dirty="0" smtClean="0"/>
            <a:t>– DEQ reviews petition</a:t>
          </a:r>
          <a:endParaRPr lang="en-US" dirty="0"/>
        </a:p>
      </dgm:t>
    </dgm:pt>
    <dgm:pt modelId="{E7C864A6-2348-4789-9726-12034E3337AF}" type="parTrans" cxnId="{860E789E-89AD-4ABC-8D5C-6CBFCFFAE62D}">
      <dgm:prSet/>
      <dgm:spPr/>
      <dgm:t>
        <a:bodyPr/>
        <a:lstStyle/>
        <a:p>
          <a:endParaRPr lang="en-US"/>
        </a:p>
      </dgm:t>
    </dgm:pt>
    <dgm:pt modelId="{946F10FE-EC11-45DA-A6D8-55EEFE94370E}" type="sibTrans" cxnId="{860E789E-89AD-4ABC-8D5C-6CBFCFFAE62D}">
      <dgm:prSet/>
      <dgm:spPr/>
      <dgm:t>
        <a:bodyPr/>
        <a:lstStyle/>
        <a:p>
          <a:endParaRPr lang="en-US"/>
        </a:p>
      </dgm:t>
    </dgm:pt>
    <dgm:pt modelId="{BED53CA6-EFCF-4429-B9D4-68677CEC6419}">
      <dgm:prSet phldrT="[Text]"/>
      <dgm:spPr/>
      <dgm:t>
        <a:bodyPr/>
        <a:lstStyle/>
        <a:p>
          <a:r>
            <a:rPr lang="en-US" b="1" dirty="0" smtClean="0"/>
            <a:t>AUG 15 </a:t>
          </a:r>
          <a:r>
            <a:rPr lang="en-US" dirty="0" smtClean="0"/>
            <a:t>– Public notice</a:t>
          </a:r>
          <a:endParaRPr lang="en-US" dirty="0"/>
        </a:p>
      </dgm:t>
    </dgm:pt>
    <dgm:pt modelId="{F0E528FF-4A84-4DFB-9A55-D17BB5B238B3}" type="parTrans" cxnId="{B34A5DC7-95B6-4441-BA62-6E73844C17FE}">
      <dgm:prSet/>
      <dgm:spPr/>
      <dgm:t>
        <a:bodyPr/>
        <a:lstStyle/>
        <a:p>
          <a:endParaRPr lang="en-US"/>
        </a:p>
      </dgm:t>
    </dgm:pt>
    <dgm:pt modelId="{094F66AD-9170-4630-91F1-68EED60F7F6C}" type="sibTrans" cxnId="{B34A5DC7-95B6-4441-BA62-6E73844C17FE}">
      <dgm:prSet/>
      <dgm:spPr/>
      <dgm:t>
        <a:bodyPr/>
        <a:lstStyle/>
        <a:p>
          <a:endParaRPr lang="en-US"/>
        </a:p>
      </dgm:t>
    </dgm:pt>
    <dgm:pt modelId="{75E2A1E1-7DF5-4003-9525-42FB9AE0BF05}">
      <dgm:prSet phldrT="[Text]"/>
      <dgm:spPr/>
      <dgm:t>
        <a:bodyPr/>
        <a:lstStyle/>
        <a:p>
          <a:r>
            <a:rPr lang="en-US" b="1" dirty="0" smtClean="0"/>
            <a:t>SEPT 17 </a:t>
          </a:r>
          <a:r>
            <a:rPr lang="en-US" dirty="0" smtClean="0"/>
            <a:t>– Public hearing</a:t>
          </a:r>
          <a:endParaRPr lang="en-US" dirty="0"/>
        </a:p>
      </dgm:t>
    </dgm:pt>
    <dgm:pt modelId="{231C2A6F-66F2-4A48-904C-D9BCFEBC0B3C}" type="parTrans" cxnId="{6FD2FF9A-7222-409E-8067-5C9A991A9798}">
      <dgm:prSet/>
      <dgm:spPr/>
      <dgm:t>
        <a:bodyPr/>
        <a:lstStyle/>
        <a:p>
          <a:endParaRPr lang="en-US"/>
        </a:p>
      </dgm:t>
    </dgm:pt>
    <dgm:pt modelId="{C7D34788-A37F-4A74-B86D-C68CC4FF3378}" type="sibTrans" cxnId="{6FD2FF9A-7222-409E-8067-5C9A991A9798}">
      <dgm:prSet/>
      <dgm:spPr/>
      <dgm:t>
        <a:bodyPr/>
        <a:lstStyle/>
        <a:p>
          <a:endParaRPr lang="en-US"/>
        </a:p>
      </dgm:t>
    </dgm:pt>
    <dgm:pt modelId="{6E214338-75D3-4C85-85F4-DE105740BB87}">
      <dgm:prSet phldrT="[Text]"/>
      <dgm:spPr/>
      <dgm:t>
        <a:bodyPr/>
        <a:lstStyle/>
        <a:p>
          <a:r>
            <a:rPr lang="en-US" b="1" dirty="0" smtClean="0"/>
            <a:t>SEPT 21 </a:t>
          </a:r>
          <a:r>
            <a:rPr lang="en-US" dirty="0" smtClean="0"/>
            <a:t>– Public comment period closes</a:t>
          </a:r>
          <a:endParaRPr lang="en-US" dirty="0"/>
        </a:p>
      </dgm:t>
    </dgm:pt>
    <dgm:pt modelId="{D23874DF-F9C0-436E-B760-4812E6CBF7E2}" type="parTrans" cxnId="{409C930D-F2C6-4327-8122-B79EB1CE587A}">
      <dgm:prSet/>
      <dgm:spPr/>
      <dgm:t>
        <a:bodyPr/>
        <a:lstStyle/>
        <a:p>
          <a:endParaRPr lang="en-US"/>
        </a:p>
      </dgm:t>
    </dgm:pt>
    <dgm:pt modelId="{56EC3A38-DAD4-4978-9A97-27F7D5F5729E}" type="sibTrans" cxnId="{409C930D-F2C6-4327-8122-B79EB1CE587A}">
      <dgm:prSet/>
      <dgm:spPr/>
      <dgm:t>
        <a:bodyPr/>
        <a:lstStyle/>
        <a:p>
          <a:endParaRPr lang="en-US"/>
        </a:p>
      </dgm:t>
    </dgm:pt>
    <dgm:pt modelId="{7DEF2668-0AB3-4796-8D7C-A997A086A2DD}">
      <dgm:prSet phldrT="[Text]" custT="1"/>
      <dgm:spPr/>
      <dgm:t>
        <a:bodyPr/>
        <a:lstStyle/>
        <a:p>
          <a:r>
            <a:rPr lang="en-US" sz="1050" b="1" dirty="0" smtClean="0"/>
            <a:t>NOV 15-16 </a:t>
          </a:r>
          <a:r>
            <a:rPr lang="en-US" sz="1050" dirty="0" smtClean="0"/>
            <a:t>– Environmental Quality Commission Reviews and Votes</a:t>
          </a:r>
          <a:endParaRPr lang="en-US" sz="1050" dirty="0"/>
        </a:p>
      </dgm:t>
    </dgm:pt>
    <dgm:pt modelId="{3C194BA2-02FE-4415-A19A-ADC918094027}" type="parTrans" cxnId="{D1BF14D9-E03D-40E7-9E57-641C88181A1B}">
      <dgm:prSet/>
      <dgm:spPr/>
      <dgm:t>
        <a:bodyPr/>
        <a:lstStyle/>
        <a:p>
          <a:endParaRPr lang="en-US"/>
        </a:p>
      </dgm:t>
    </dgm:pt>
    <dgm:pt modelId="{A5C86C42-FC58-4939-A639-B03412483E63}" type="sibTrans" cxnId="{D1BF14D9-E03D-40E7-9E57-641C88181A1B}">
      <dgm:prSet/>
      <dgm:spPr/>
      <dgm:t>
        <a:bodyPr/>
        <a:lstStyle/>
        <a:p>
          <a:endParaRPr lang="en-US"/>
        </a:p>
      </dgm:t>
    </dgm:pt>
    <dgm:pt modelId="{5C69B243-15EB-4C3E-A3DA-CC50280DB7DA}" type="pres">
      <dgm:prSet presAssocID="{640E2EC8-CAEE-4B88-A1CD-3757156036AC}" presName="Name0" presStyleCnt="0">
        <dgm:presLayoutVars>
          <dgm:dir/>
        </dgm:presLayoutVars>
      </dgm:prSet>
      <dgm:spPr/>
      <dgm:t>
        <a:bodyPr/>
        <a:lstStyle/>
        <a:p>
          <a:endParaRPr lang="en-US"/>
        </a:p>
      </dgm:t>
    </dgm:pt>
    <dgm:pt modelId="{511C9244-B4DD-42B8-91EC-8B37824B1033}" type="pres">
      <dgm:prSet presAssocID="{C04D5F1B-1A0E-4651-92E1-4DDCF2DB6B20}" presName="parComposite" presStyleCnt="0"/>
      <dgm:spPr/>
    </dgm:pt>
    <dgm:pt modelId="{04234596-8C1A-45EA-A770-55732137136E}" type="pres">
      <dgm:prSet presAssocID="{C04D5F1B-1A0E-4651-92E1-4DDCF2DB6B20}" presName="parBigCircle" presStyleLbl="node0" presStyleIdx="0" presStyleCnt="2"/>
      <dgm:spPr/>
    </dgm:pt>
    <dgm:pt modelId="{06CFDF4D-CCA8-400C-B9AB-3F67575DA856}" type="pres">
      <dgm:prSet presAssocID="{C04D5F1B-1A0E-4651-92E1-4DDCF2DB6B20}" presName="parTx" presStyleLbl="revTx" presStyleIdx="0" presStyleCnt="20"/>
      <dgm:spPr/>
      <dgm:t>
        <a:bodyPr/>
        <a:lstStyle/>
        <a:p>
          <a:endParaRPr lang="en-US"/>
        </a:p>
      </dgm:t>
    </dgm:pt>
    <dgm:pt modelId="{623B720A-E9BF-4F0D-8A64-4EEB96AFB316}" type="pres">
      <dgm:prSet presAssocID="{C04D5F1B-1A0E-4651-92E1-4DDCF2DB6B20}" presName="bSpace" presStyleCnt="0"/>
      <dgm:spPr/>
    </dgm:pt>
    <dgm:pt modelId="{663834AC-157A-43B9-BCDB-F2037C9ADD21}" type="pres">
      <dgm:prSet presAssocID="{C04D5F1B-1A0E-4651-92E1-4DDCF2DB6B20}" presName="parBackupNorm" presStyleCnt="0"/>
      <dgm:spPr/>
    </dgm:pt>
    <dgm:pt modelId="{473D4AF6-9F80-44EE-9C46-FF5DB6035C4B}" type="pres">
      <dgm:prSet presAssocID="{EC8C342D-744C-4CA9-84EB-E856DA561542}" presName="parSpace" presStyleCnt="0"/>
      <dgm:spPr/>
    </dgm:pt>
    <dgm:pt modelId="{06C0F09C-8F2D-4465-A36D-542D8173A4B5}" type="pres">
      <dgm:prSet presAssocID="{93B4FE0E-F6A2-430D-A2B3-3E5359C5A4A1}" presName="desBackupLeftNorm" presStyleCnt="0"/>
      <dgm:spPr/>
    </dgm:pt>
    <dgm:pt modelId="{A2128D7B-90D9-41DA-9C93-981C03CE2F53}" type="pres">
      <dgm:prSet presAssocID="{93B4FE0E-F6A2-430D-A2B3-3E5359C5A4A1}" presName="desComposite" presStyleCnt="0"/>
      <dgm:spPr/>
    </dgm:pt>
    <dgm:pt modelId="{3CD24933-3276-4B50-8C89-99E5F5B61646}" type="pres">
      <dgm:prSet presAssocID="{93B4FE0E-F6A2-430D-A2B3-3E5359C5A4A1}" presName="desCircle" presStyleLbl="node1" presStyleIdx="0" presStyleCnt="9" custLinFactNeighborX="-11481" custLinFactNeighborY="86983"/>
      <dgm:spPr/>
    </dgm:pt>
    <dgm:pt modelId="{AD59A41F-C71E-4BAB-BF80-3D2A7877DDD0}" type="pres">
      <dgm:prSet presAssocID="{93B4FE0E-F6A2-430D-A2B3-3E5359C5A4A1}" presName="chTx" presStyleLbl="revTx" presStyleIdx="1" presStyleCnt="20" custScaleY="179241" custLinFactNeighborX="258" custLinFactNeighborY="48709"/>
      <dgm:spPr/>
      <dgm:t>
        <a:bodyPr/>
        <a:lstStyle/>
        <a:p>
          <a:endParaRPr lang="en-US"/>
        </a:p>
      </dgm:t>
    </dgm:pt>
    <dgm:pt modelId="{74794378-0807-4F43-966C-0F9111A46B4B}" type="pres">
      <dgm:prSet presAssocID="{93B4FE0E-F6A2-430D-A2B3-3E5359C5A4A1}" presName="desTx" presStyleLbl="revTx" presStyleIdx="2" presStyleCnt="20">
        <dgm:presLayoutVars>
          <dgm:bulletEnabled val="1"/>
        </dgm:presLayoutVars>
      </dgm:prSet>
      <dgm:spPr/>
    </dgm:pt>
    <dgm:pt modelId="{850562A5-B62E-4560-A46C-601D4AA1E9BA}" type="pres">
      <dgm:prSet presAssocID="{93B4FE0E-F6A2-430D-A2B3-3E5359C5A4A1}" presName="desBackupRightNorm" presStyleCnt="0"/>
      <dgm:spPr/>
    </dgm:pt>
    <dgm:pt modelId="{0EC95005-AAD2-4420-A0E2-27B06D5F33A9}" type="pres">
      <dgm:prSet presAssocID="{99BE9C3E-DD6D-422A-AF20-43336766F364}" presName="desSpace" presStyleCnt="0"/>
      <dgm:spPr/>
    </dgm:pt>
    <dgm:pt modelId="{C5A61E4A-4EDA-4944-A602-DF13260B27D6}" type="pres">
      <dgm:prSet presAssocID="{B62E4092-4E96-4D92-BC6D-C4E9CABB6A47}" presName="desBackupLeftNorm" presStyleCnt="0"/>
      <dgm:spPr/>
    </dgm:pt>
    <dgm:pt modelId="{5945C131-8FD0-40D3-9167-C793C3D428C0}" type="pres">
      <dgm:prSet presAssocID="{B62E4092-4E96-4D92-BC6D-C4E9CABB6A47}" presName="desComposite" presStyleCnt="0"/>
      <dgm:spPr/>
    </dgm:pt>
    <dgm:pt modelId="{42CD6378-F8C5-401E-BEF3-7FD91E991053}" type="pres">
      <dgm:prSet presAssocID="{B62E4092-4E96-4D92-BC6D-C4E9CABB6A47}" presName="desCircle" presStyleLbl="node1" presStyleIdx="1" presStyleCnt="9"/>
      <dgm:spPr/>
    </dgm:pt>
    <dgm:pt modelId="{1228A2E9-3DE9-4D39-862D-AA0FF8A01A73}" type="pres">
      <dgm:prSet presAssocID="{B62E4092-4E96-4D92-BC6D-C4E9CABB6A47}" presName="chTx" presStyleLbl="revTx" presStyleIdx="3" presStyleCnt="20"/>
      <dgm:spPr/>
      <dgm:t>
        <a:bodyPr/>
        <a:lstStyle/>
        <a:p>
          <a:endParaRPr lang="en-US"/>
        </a:p>
      </dgm:t>
    </dgm:pt>
    <dgm:pt modelId="{FD81105E-E66B-41D4-8311-0F1F6D500952}" type="pres">
      <dgm:prSet presAssocID="{B62E4092-4E96-4D92-BC6D-C4E9CABB6A47}" presName="desTx" presStyleLbl="revTx" presStyleIdx="4" presStyleCnt="20">
        <dgm:presLayoutVars>
          <dgm:bulletEnabled val="1"/>
        </dgm:presLayoutVars>
      </dgm:prSet>
      <dgm:spPr/>
    </dgm:pt>
    <dgm:pt modelId="{DB3994FA-B81E-44FD-A343-09C49D12B923}" type="pres">
      <dgm:prSet presAssocID="{B62E4092-4E96-4D92-BC6D-C4E9CABB6A47}" presName="desBackupRightNorm" presStyleCnt="0"/>
      <dgm:spPr/>
    </dgm:pt>
    <dgm:pt modelId="{C61FB344-EF46-4E50-9D07-BBB6256145FF}" type="pres">
      <dgm:prSet presAssocID="{ED7F0AC0-59F8-4ED0-9C2B-DF82E8FDD309}" presName="desSpace" presStyleCnt="0"/>
      <dgm:spPr/>
    </dgm:pt>
    <dgm:pt modelId="{9D2DE18B-8CC8-4356-A92B-20FF306FD407}" type="pres">
      <dgm:prSet presAssocID="{0C630AAA-A95F-4433-B373-19B767D1AC2F}" presName="parComposite" presStyleCnt="0"/>
      <dgm:spPr/>
    </dgm:pt>
    <dgm:pt modelId="{DEF0A42D-B9F9-4454-AA2D-2CF2984696B0}" type="pres">
      <dgm:prSet presAssocID="{0C630AAA-A95F-4433-B373-19B767D1AC2F}" presName="parBigCircle" presStyleLbl="node0" presStyleIdx="1" presStyleCnt="2"/>
      <dgm:spPr/>
    </dgm:pt>
    <dgm:pt modelId="{717C0106-980E-4F52-8923-0DFC76D9DD4E}" type="pres">
      <dgm:prSet presAssocID="{0C630AAA-A95F-4433-B373-19B767D1AC2F}" presName="parTx" presStyleLbl="revTx" presStyleIdx="5" presStyleCnt="20"/>
      <dgm:spPr/>
      <dgm:t>
        <a:bodyPr/>
        <a:lstStyle/>
        <a:p>
          <a:endParaRPr lang="en-US"/>
        </a:p>
      </dgm:t>
    </dgm:pt>
    <dgm:pt modelId="{008BCFA3-3033-4C7B-AB24-9433937CB0F9}" type="pres">
      <dgm:prSet presAssocID="{0C630AAA-A95F-4433-B373-19B767D1AC2F}" presName="bSpace" presStyleCnt="0"/>
      <dgm:spPr/>
    </dgm:pt>
    <dgm:pt modelId="{E8C53FA7-F5B9-4852-BB3F-C73251239F10}" type="pres">
      <dgm:prSet presAssocID="{0C630AAA-A95F-4433-B373-19B767D1AC2F}" presName="parBackupNorm" presStyleCnt="0"/>
      <dgm:spPr/>
    </dgm:pt>
    <dgm:pt modelId="{0D526C40-1638-4518-AA4E-5EF7418D45EE}" type="pres">
      <dgm:prSet presAssocID="{84CB6E8F-7ECB-465E-AC32-693D0D168212}" presName="parSpace" presStyleCnt="0"/>
      <dgm:spPr/>
    </dgm:pt>
    <dgm:pt modelId="{2C59177E-9948-4CC8-9274-E9C51ACBE236}" type="pres">
      <dgm:prSet presAssocID="{7037AEF1-F75D-4E81-A96D-D607B27B3DBA}" presName="desBackupLeftNorm" presStyleCnt="0"/>
      <dgm:spPr/>
    </dgm:pt>
    <dgm:pt modelId="{75170826-DDF4-4DF1-96D6-1ED0A83AE35C}" type="pres">
      <dgm:prSet presAssocID="{7037AEF1-F75D-4E81-A96D-D607B27B3DBA}" presName="desComposite" presStyleCnt="0"/>
      <dgm:spPr/>
    </dgm:pt>
    <dgm:pt modelId="{6F17928B-1B2A-4680-87EC-2268A10F9F2D}" type="pres">
      <dgm:prSet presAssocID="{7037AEF1-F75D-4E81-A96D-D607B27B3DBA}" presName="desCircle" presStyleLbl="node1" presStyleIdx="2" presStyleCnt="9"/>
      <dgm:spPr/>
    </dgm:pt>
    <dgm:pt modelId="{120097FF-22CA-4E8F-94FE-FB463F3A0DDD}" type="pres">
      <dgm:prSet presAssocID="{7037AEF1-F75D-4E81-A96D-D607B27B3DBA}" presName="chTx" presStyleLbl="revTx" presStyleIdx="6" presStyleCnt="20" custLinFactNeighborX="6128" custLinFactNeighborY="8545"/>
      <dgm:spPr/>
      <dgm:t>
        <a:bodyPr/>
        <a:lstStyle/>
        <a:p>
          <a:endParaRPr lang="en-US"/>
        </a:p>
      </dgm:t>
    </dgm:pt>
    <dgm:pt modelId="{7F66772F-AC7B-4F2C-A015-7A876A9DE40B}" type="pres">
      <dgm:prSet presAssocID="{7037AEF1-F75D-4E81-A96D-D607B27B3DBA}" presName="desTx" presStyleLbl="revTx" presStyleIdx="7" presStyleCnt="20">
        <dgm:presLayoutVars>
          <dgm:bulletEnabled val="1"/>
        </dgm:presLayoutVars>
      </dgm:prSet>
      <dgm:spPr/>
    </dgm:pt>
    <dgm:pt modelId="{0CA08E35-E463-44A6-945B-47690C4FA3CA}" type="pres">
      <dgm:prSet presAssocID="{7037AEF1-F75D-4E81-A96D-D607B27B3DBA}" presName="desBackupRightNorm" presStyleCnt="0"/>
      <dgm:spPr/>
    </dgm:pt>
    <dgm:pt modelId="{6284805A-621A-451B-B1F4-08C65FF0B3CD}" type="pres">
      <dgm:prSet presAssocID="{872686B9-B4BB-4B52-AD1C-7B8E9BC16E56}" presName="desSpace" presStyleCnt="0"/>
      <dgm:spPr/>
    </dgm:pt>
    <dgm:pt modelId="{712546F6-C03D-4B62-B894-142C00275576}" type="pres">
      <dgm:prSet presAssocID="{8FD65A14-6BC7-49BB-85FC-09B9C281E33D}" presName="desBackupLeftNorm" presStyleCnt="0"/>
      <dgm:spPr/>
    </dgm:pt>
    <dgm:pt modelId="{431AD707-C44F-4FF6-BA27-A0258C4ADD68}" type="pres">
      <dgm:prSet presAssocID="{8FD65A14-6BC7-49BB-85FC-09B9C281E33D}" presName="desComposite" presStyleCnt="0"/>
      <dgm:spPr/>
    </dgm:pt>
    <dgm:pt modelId="{8C45FD69-A1E0-47E1-B93B-5768CA67B008}" type="pres">
      <dgm:prSet presAssocID="{8FD65A14-6BC7-49BB-85FC-09B9C281E33D}" presName="desCircle" presStyleLbl="node1" presStyleIdx="3" presStyleCnt="9"/>
      <dgm:spPr/>
    </dgm:pt>
    <dgm:pt modelId="{D2D5368C-E275-4413-A7BE-86183E6608EF}" type="pres">
      <dgm:prSet presAssocID="{8FD65A14-6BC7-49BB-85FC-09B9C281E33D}" presName="chTx" presStyleLbl="revTx" presStyleIdx="8" presStyleCnt="20" custLinFactNeighborX="7701" custLinFactNeighborY="9218"/>
      <dgm:spPr/>
      <dgm:t>
        <a:bodyPr/>
        <a:lstStyle/>
        <a:p>
          <a:endParaRPr lang="en-US"/>
        </a:p>
      </dgm:t>
    </dgm:pt>
    <dgm:pt modelId="{2F4CD6DA-9C4F-460B-BB06-D68144A9CA1D}" type="pres">
      <dgm:prSet presAssocID="{8FD65A14-6BC7-49BB-85FC-09B9C281E33D}" presName="desTx" presStyleLbl="revTx" presStyleIdx="9" presStyleCnt="20">
        <dgm:presLayoutVars>
          <dgm:bulletEnabled val="1"/>
        </dgm:presLayoutVars>
      </dgm:prSet>
      <dgm:spPr/>
    </dgm:pt>
    <dgm:pt modelId="{AACD516E-530A-4822-B881-8AF1E9150202}" type="pres">
      <dgm:prSet presAssocID="{8FD65A14-6BC7-49BB-85FC-09B9C281E33D}" presName="desBackupRightNorm" presStyleCnt="0"/>
      <dgm:spPr/>
    </dgm:pt>
    <dgm:pt modelId="{9A14FF0F-B42E-41C1-A946-3B24A1CFC982}" type="pres">
      <dgm:prSet presAssocID="{2E52F4B7-70A1-4197-AE24-943E9EF37D1E}" presName="desSpace" presStyleCnt="0"/>
      <dgm:spPr/>
    </dgm:pt>
    <dgm:pt modelId="{59DB1842-BD09-403F-A7F6-B1E9CD78219E}" type="pres">
      <dgm:prSet presAssocID="{B27A9830-0056-4B4F-B85A-25FA4CFBC892}" presName="desBackupLeftNorm" presStyleCnt="0"/>
      <dgm:spPr/>
    </dgm:pt>
    <dgm:pt modelId="{4CB074F2-893E-4C36-AA1A-B8D3731406A1}" type="pres">
      <dgm:prSet presAssocID="{B27A9830-0056-4B4F-B85A-25FA4CFBC892}" presName="desComposite" presStyleCnt="0"/>
      <dgm:spPr/>
    </dgm:pt>
    <dgm:pt modelId="{56331E89-A689-4AA4-8A0D-DBAEC4595650}" type="pres">
      <dgm:prSet presAssocID="{B27A9830-0056-4B4F-B85A-25FA4CFBC892}" presName="desCircle" presStyleLbl="node1" presStyleIdx="4" presStyleCnt="9"/>
      <dgm:spPr/>
    </dgm:pt>
    <dgm:pt modelId="{E5F4B489-00B2-41C4-BB62-885254279BD9}" type="pres">
      <dgm:prSet presAssocID="{B27A9830-0056-4B4F-B85A-25FA4CFBC892}" presName="chTx" presStyleLbl="revTx" presStyleIdx="10" presStyleCnt="20" custLinFactNeighborX="7229" custLinFactNeighborY="9218"/>
      <dgm:spPr/>
      <dgm:t>
        <a:bodyPr/>
        <a:lstStyle/>
        <a:p>
          <a:endParaRPr lang="en-US"/>
        </a:p>
      </dgm:t>
    </dgm:pt>
    <dgm:pt modelId="{2E7BE3B0-D507-4375-97CA-76361D167A5B}" type="pres">
      <dgm:prSet presAssocID="{B27A9830-0056-4B4F-B85A-25FA4CFBC892}" presName="desTx" presStyleLbl="revTx" presStyleIdx="11" presStyleCnt="20">
        <dgm:presLayoutVars>
          <dgm:bulletEnabled val="1"/>
        </dgm:presLayoutVars>
      </dgm:prSet>
      <dgm:spPr/>
    </dgm:pt>
    <dgm:pt modelId="{2F5C8CFE-E1A8-4270-9550-CE64251E6F84}" type="pres">
      <dgm:prSet presAssocID="{B27A9830-0056-4B4F-B85A-25FA4CFBC892}" presName="desBackupRightNorm" presStyleCnt="0"/>
      <dgm:spPr/>
    </dgm:pt>
    <dgm:pt modelId="{A4892DFE-2D82-485B-B67E-4248935C369A}" type="pres">
      <dgm:prSet presAssocID="{946F10FE-EC11-45DA-A6D8-55EEFE94370E}" presName="desSpace" presStyleCnt="0"/>
      <dgm:spPr/>
    </dgm:pt>
    <dgm:pt modelId="{EBFF9DAC-D67A-46FD-8912-66F7C0A8DB9E}" type="pres">
      <dgm:prSet presAssocID="{BED53CA6-EFCF-4429-B9D4-68677CEC6419}" presName="desBackupLeftNorm" presStyleCnt="0"/>
      <dgm:spPr/>
    </dgm:pt>
    <dgm:pt modelId="{207B59BB-CB18-4E73-94D5-E1540D47EF15}" type="pres">
      <dgm:prSet presAssocID="{BED53CA6-EFCF-4429-B9D4-68677CEC6419}" presName="desComposite" presStyleCnt="0"/>
      <dgm:spPr/>
    </dgm:pt>
    <dgm:pt modelId="{001DB7DB-5B9F-43EE-8D3F-A2200CF4988F}" type="pres">
      <dgm:prSet presAssocID="{BED53CA6-EFCF-4429-B9D4-68677CEC6419}" presName="desCircle" presStyleLbl="node1" presStyleIdx="5" presStyleCnt="9"/>
      <dgm:spPr/>
    </dgm:pt>
    <dgm:pt modelId="{C5CA2FA7-423E-4629-BE3C-9953E2EF5FF9}" type="pres">
      <dgm:prSet presAssocID="{BED53CA6-EFCF-4429-B9D4-68677CEC6419}" presName="chTx" presStyleLbl="revTx" presStyleIdx="12" presStyleCnt="20" custLinFactNeighborY="9218"/>
      <dgm:spPr/>
      <dgm:t>
        <a:bodyPr/>
        <a:lstStyle/>
        <a:p>
          <a:endParaRPr lang="en-US"/>
        </a:p>
      </dgm:t>
    </dgm:pt>
    <dgm:pt modelId="{D5023BC2-A3BC-4935-8C0D-D59ABCF25BE6}" type="pres">
      <dgm:prSet presAssocID="{BED53CA6-EFCF-4429-B9D4-68677CEC6419}" presName="desTx" presStyleLbl="revTx" presStyleIdx="13" presStyleCnt="20">
        <dgm:presLayoutVars>
          <dgm:bulletEnabled val="1"/>
        </dgm:presLayoutVars>
      </dgm:prSet>
      <dgm:spPr/>
    </dgm:pt>
    <dgm:pt modelId="{66E73BC1-1234-448F-B3BC-88CFF7D4C5FA}" type="pres">
      <dgm:prSet presAssocID="{BED53CA6-EFCF-4429-B9D4-68677CEC6419}" presName="desBackupRightNorm" presStyleCnt="0"/>
      <dgm:spPr/>
    </dgm:pt>
    <dgm:pt modelId="{D80ADDA6-1A5D-429E-AE51-736677C27761}" type="pres">
      <dgm:prSet presAssocID="{094F66AD-9170-4630-91F1-68EED60F7F6C}" presName="desSpace" presStyleCnt="0"/>
      <dgm:spPr/>
    </dgm:pt>
    <dgm:pt modelId="{CCCBF49B-1ACE-487B-8276-0FE2552346AC}" type="pres">
      <dgm:prSet presAssocID="{75E2A1E1-7DF5-4003-9525-42FB9AE0BF05}" presName="desBackupLeftNorm" presStyleCnt="0"/>
      <dgm:spPr/>
    </dgm:pt>
    <dgm:pt modelId="{72416E8B-4A17-4785-906E-31204F534328}" type="pres">
      <dgm:prSet presAssocID="{75E2A1E1-7DF5-4003-9525-42FB9AE0BF05}" presName="desComposite" presStyleCnt="0"/>
      <dgm:spPr/>
    </dgm:pt>
    <dgm:pt modelId="{6C8AC5A7-2A31-41EA-9E16-D5E6C096BAFE}" type="pres">
      <dgm:prSet presAssocID="{75E2A1E1-7DF5-4003-9525-42FB9AE0BF05}" presName="desCircle" presStyleLbl="node1" presStyleIdx="6" presStyleCnt="9"/>
      <dgm:spPr/>
    </dgm:pt>
    <dgm:pt modelId="{151AED05-FC21-448D-B871-D240BED17DE3}" type="pres">
      <dgm:prSet presAssocID="{75E2A1E1-7DF5-4003-9525-42FB9AE0BF05}" presName="chTx" presStyleLbl="revTx" presStyleIdx="14" presStyleCnt="20"/>
      <dgm:spPr/>
      <dgm:t>
        <a:bodyPr/>
        <a:lstStyle/>
        <a:p>
          <a:endParaRPr lang="en-US"/>
        </a:p>
      </dgm:t>
    </dgm:pt>
    <dgm:pt modelId="{CA6BCF28-02E1-440B-A3CB-638161C62AE9}" type="pres">
      <dgm:prSet presAssocID="{75E2A1E1-7DF5-4003-9525-42FB9AE0BF05}" presName="desTx" presStyleLbl="revTx" presStyleIdx="15" presStyleCnt="20">
        <dgm:presLayoutVars>
          <dgm:bulletEnabled val="1"/>
        </dgm:presLayoutVars>
      </dgm:prSet>
      <dgm:spPr/>
    </dgm:pt>
    <dgm:pt modelId="{0E3B8830-3270-4651-BAFF-C58DA1A7DD7E}" type="pres">
      <dgm:prSet presAssocID="{75E2A1E1-7DF5-4003-9525-42FB9AE0BF05}" presName="desBackupRightNorm" presStyleCnt="0"/>
      <dgm:spPr/>
    </dgm:pt>
    <dgm:pt modelId="{41247749-5C68-4EA1-B119-A6EE8E60E4A3}" type="pres">
      <dgm:prSet presAssocID="{C7D34788-A37F-4A74-B86D-C68CC4FF3378}" presName="desSpace" presStyleCnt="0"/>
      <dgm:spPr/>
    </dgm:pt>
    <dgm:pt modelId="{6A88A1CB-C376-4C9D-B0C4-80627F5DDC35}" type="pres">
      <dgm:prSet presAssocID="{6E214338-75D3-4C85-85F4-DE105740BB87}" presName="desBackupLeftNorm" presStyleCnt="0"/>
      <dgm:spPr/>
    </dgm:pt>
    <dgm:pt modelId="{00792E06-5F44-4D4C-BEF9-60587D37B43E}" type="pres">
      <dgm:prSet presAssocID="{6E214338-75D3-4C85-85F4-DE105740BB87}" presName="desComposite" presStyleCnt="0"/>
      <dgm:spPr/>
    </dgm:pt>
    <dgm:pt modelId="{3347B2EE-732D-44FF-969A-277DF305E548}" type="pres">
      <dgm:prSet presAssocID="{6E214338-75D3-4C85-85F4-DE105740BB87}" presName="desCircle" presStyleLbl="node1" presStyleIdx="7" presStyleCnt="9"/>
      <dgm:spPr/>
    </dgm:pt>
    <dgm:pt modelId="{AE7C2174-D077-403C-B5F0-1055C6449D8F}" type="pres">
      <dgm:prSet presAssocID="{6E214338-75D3-4C85-85F4-DE105740BB87}" presName="chTx" presStyleLbl="revTx" presStyleIdx="16" presStyleCnt="20"/>
      <dgm:spPr/>
      <dgm:t>
        <a:bodyPr/>
        <a:lstStyle/>
        <a:p>
          <a:endParaRPr lang="en-US"/>
        </a:p>
      </dgm:t>
    </dgm:pt>
    <dgm:pt modelId="{81162B80-C91A-4B0D-839C-2C0A5799DAD6}" type="pres">
      <dgm:prSet presAssocID="{6E214338-75D3-4C85-85F4-DE105740BB87}" presName="desTx" presStyleLbl="revTx" presStyleIdx="17" presStyleCnt="20">
        <dgm:presLayoutVars>
          <dgm:bulletEnabled val="1"/>
        </dgm:presLayoutVars>
      </dgm:prSet>
      <dgm:spPr/>
    </dgm:pt>
    <dgm:pt modelId="{DCB720C9-9C0B-4AA5-B1E5-2352EC63ED33}" type="pres">
      <dgm:prSet presAssocID="{6E214338-75D3-4C85-85F4-DE105740BB87}" presName="desBackupRightNorm" presStyleCnt="0"/>
      <dgm:spPr/>
    </dgm:pt>
    <dgm:pt modelId="{3FF8F0E2-8B27-4821-B40E-A64119446D61}" type="pres">
      <dgm:prSet presAssocID="{56EC3A38-DAD4-4978-9A97-27F7D5F5729E}" presName="desSpace" presStyleCnt="0"/>
      <dgm:spPr/>
    </dgm:pt>
    <dgm:pt modelId="{E63307DD-21D1-4EDC-BAB1-42A96A503A2A}" type="pres">
      <dgm:prSet presAssocID="{7DEF2668-0AB3-4796-8D7C-A997A086A2DD}" presName="desBackupLeftNorm" presStyleCnt="0"/>
      <dgm:spPr/>
    </dgm:pt>
    <dgm:pt modelId="{41448139-A065-4090-8EB9-92C9A2B69142}" type="pres">
      <dgm:prSet presAssocID="{7DEF2668-0AB3-4796-8D7C-A997A086A2DD}" presName="desComposite" presStyleCnt="0"/>
      <dgm:spPr/>
    </dgm:pt>
    <dgm:pt modelId="{C2A3A948-761A-4521-8013-DFDF1D3AE2E4}" type="pres">
      <dgm:prSet presAssocID="{7DEF2668-0AB3-4796-8D7C-A997A086A2DD}" presName="desCircle" presStyleLbl="node1" presStyleIdx="8" presStyleCnt="9" custLinFactNeighborX="-1152" custLinFactNeighborY="-71"/>
      <dgm:spPr/>
    </dgm:pt>
    <dgm:pt modelId="{1246E30A-818D-44B0-BE9B-917A756776C7}" type="pres">
      <dgm:prSet presAssocID="{7DEF2668-0AB3-4796-8D7C-A997A086A2DD}" presName="chTx" presStyleLbl="revTx" presStyleIdx="18" presStyleCnt="20" custLinFactNeighborX="17026" custLinFactNeighborY="9218"/>
      <dgm:spPr/>
      <dgm:t>
        <a:bodyPr/>
        <a:lstStyle/>
        <a:p>
          <a:endParaRPr lang="en-US"/>
        </a:p>
      </dgm:t>
    </dgm:pt>
    <dgm:pt modelId="{F7AA5C80-9AC3-418D-9530-04BC7BE97B0F}" type="pres">
      <dgm:prSet presAssocID="{7DEF2668-0AB3-4796-8D7C-A997A086A2DD}" presName="desTx" presStyleLbl="revTx" presStyleIdx="19" presStyleCnt="20">
        <dgm:presLayoutVars>
          <dgm:bulletEnabled val="1"/>
        </dgm:presLayoutVars>
      </dgm:prSet>
      <dgm:spPr/>
    </dgm:pt>
    <dgm:pt modelId="{D418291C-5B5E-4895-9FDF-827DF9CF3A93}" type="pres">
      <dgm:prSet presAssocID="{7DEF2668-0AB3-4796-8D7C-A997A086A2DD}" presName="desBackupRightNorm" presStyleCnt="0"/>
      <dgm:spPr/>
    </dgm:pt>
    <dgm:pt modelId="{54F02452-4852-475D-A648-F23F3E7C1ACE}" type="pres">
      <dgm:prSet presAssocID="{A5C86C42-FC58-4939-A639-B03412483E63}" presName="desSpace" presStyleCnt="0"/>
      <dgm:spPr/>
    </dgm:pt>
  </dgm:ptLst>
  <dgm:cxnLst>
    <dgm:cxn modelId="{0DEC9B9C-9CEF-475B-A0F4-D5624068650C}" type="presOf" srcId="{75E2A1E1-7DF5-4003-9525-42FB9AE0BF05}" destId="{151AED05-FC21-448D-B871-D240BED17DE3}" srcOrd="0" destOrd="0" presId="urn:microsoft.com/office/officeart/2008/layout/CircleAccentTimeline"/>
    <dgm:cxn modelId="{860E789E-89AD-4ABC-8D5C-6CBFCFFAE62D}" srcId="{0C630AAA-A95F-4433-B373-19B767D1AC2F}" destId="{B27A9830-0056-4B4F-B85A-25FA4CFBC892}" srcOrd="2" destOrd="0" parTransId="{E7C864A6-2348-4789-9726-12034E3337AF}" sibTransId="{946F10FE-EC11-45DA-A6D8-55EEFE94370E}"/>
    <dgm:cxn modelId="{30FFDEE9-0FAE-4CF2-B0E5-4D150CC4B1FF}" srcId="{C04D5F1B-1A0E-4651-92E1-4DDCF2DB6B20}" destId="{93B4FE0E-F6A2-430D-A2B3-3E5359C5A4A1}" srcOrd="0" destOrd="0" parTransId="{D8151DE3-8D43-47AF-8AD8-73193D624DAC}" sibTransId="{99BE9C3E-DD6D-422A-AF20-43336766F364}"/>
    <dgm:cxn modelId="{2979D9F2-A263-4FCB-A49F-132AE74F3C01}" type="presOf" srcId="{7037AEF1-F75D-4E81-A96D-D607B27B3DBA}" destId="{120097FF-22CA-4E8F-94FE-FB463F3A0DDD}" srcOrd="0" destOrd="0" presId="urn:microsoft.com/office/officeart/2008/layout/CircleAccentTimeline"/>
    <dgm:cxn modelId="{E2A45E2A-713C-4466-B502-FD84C85EE126}" srcId="{C04D5F1B-1A0E-4651-92E1-4DDCF2DB6B20}" destId="{B62E4092-4E96-4D92-BC6D-C4E9CABB6A47}" srcOrd="1" destOrd="0" parTransId="{FEBA0FC7-6A58-490A-9715-E9EC068E7135}" sibTransId="{ED7F0AC0-59F8-4ED0-9C2B-DF82E8FDD309}"/>
    <dgm:cxn modelId="{B472B8CA-BB55-492C-A897-5F30D4062277}" type="presOf" srcId="{B27A9830-0056-4B4F-B85A-25FA4CFBC892}" destId="{E5F4B489-00B2-41C4-BB62-885254279BD9}" srcOrd="0" destOrd="0" presId="urn:microsoft.com/office/officeart/2008/layout/CircleAccentTimeline"/>
    <dgm:cxn modelId="{3AA831B2-25DC-49D1-874A-EC38E83250FF}" srcId="{640E2EC8-CAEE-4B88-A1CD-3757156036AC}" destId="{0C630AAA-A95F-4433-B373-19B767D1AC2F}" srcOrd="1" destOrd="0" parTransId="{2643046C-81A3-4556-B652-EEE898D7E14E}" sibTransId="{84CB6E8F-7ECB-465E-AC32-693D0D168212}"/>
    <dgm:cxn modelId="{409C930D-F2C6-4327-8122-B79EB1CE587A}" srcId="{0C630AAA-A95F-4433-B373-19B767D1AC2F}" destId="{6E214338-75D3-4C85-85F4-DE105740BB87}" srcOrd="5" destOrd="0" parTransId="{D23874DF-F9C0-436E-B760-4812E6CBF7E2}" sibTransId="{56EC3A38-DAD4-4978-9A97-27F7D5F5729E}"/>
    <dgm:cxn modelId="{5B7FF0C5-D0A9-49E6-A7DF-BD060C66256B}" type="presOf" srcId="{B62E4092-4E96-4D92-BC6D-C4E9CABB6A47}" destId="{1228A2E9-3DE9-4D39-862D-AA0FF8A01A73}" srcOrd="0" destOrd="0" presId="urn:microsoft.com/office/officeart/2008/layout/CircleAccentTimeline"/>
    <dgm:cxn modelId="{3AF87642-5BEB-41DC-AC32-D428F488CF58}" type="presOf" srcId="{93B4FE0E-F6A2-430D-A2B3-3E5359C5A4A1}" destId="{AD59A41F-C71E-4BAB-BF80-3D2A7877DDD0}" srcOrd="0" destOrd="0" presId="urn:microsoft.com/office/officeart/2008/layout/CircleAccentTimeline"/>
    <dgm:cxn modelId="{6FD2FF9A-7222-409E-8067-5C9A991A9798}" srcId="{0C630AAA-A95F-4433-B373-19B767D1AC2F}" destId="{75E2A1E1-7DF5-4003-9525-42FB9AE0BF05}" srcOrd="4" destOrd="0" parTransId="{231C2A6F-66F2-4A48-904C-D9BCFEBC0B3C}" sibTransId="{C7D34788-A37F-4A74-B86D-C68CC4FF3378}"/>
    <dgm:cxn modelId="{C7064D14-CF2A-4FE4-82B5-4663E3AFEC0C}" srcId="{0C630AAA-A95F-4433-B373-19B767D1AC2F}" destId="{7037AEF1-F75D-4E81-A96D-D607B27B3DBA}" srcOrd="0" destOrd="0" parTransId="{8C9DC3C4-F701-44AE-BD84-6FA64EB9DB5D}" sibTransId="{872686B9-B4BB-4B52-AD1C-7B8E9BC16E56}"/>
    <dgm:cxn modelId="{3BACC196-71E1-4F62-901D-FE3879B37A1C}" type="presOf" srcId="{7DEF2668-0AB3-4796-8D7C-A997A086A2DD}" destId="{1246E30A-818D-44B0-BE9B-917A756776C7}" srcOrd="0" destOrd="0" presId="urn:microsoft.com/office/officeart/2008/layout/CircleAccentTimeline"/>
    <dgm:cxn modelId="{D1BF14D9-E03D-40E7-9E57-641C88181A1B}" srcId="{0C630AAA-A95F-4433-B373-19B767D1AC2F}" destId="{7DEF2668-0AB3-4796-8D7C-A997A086A2DD}" srcOrd="6" destOrd="0" parTransId="{3C194BA2-02FE-4415-A19A-ADC918094027}" sibTransId="{A5C86C42-FC58-4939-A639-B03412483E63}"/>
    <dgm:cxn modelId="{4C7C0735-25CD-4D40-8F29-DA3508BDB128}" type="presOf" srcId="{0C630AAA-A95F-4433-B373-19B767D1AC2F}" destId="{717C0106-980E-4F52-8923-0DFC76D9DD4E}" srcOrd="0" destOrd="0" presId="urn:microsoft.com/office/officeart/2008/layout/CircleAccentTimeline"/>
    <dgm:cxn modelId="{90C1513F-3581-4EEB-A9DF-057B02D99444}" type="presOf" srcId="{8FD65A14-6BC7-49BB-85FC-09B9C281E33D}" destId="{D2D5368C-E275-4413-A7BE-86183E6608EF}" srcOrd="0" destOrd="0" presId="urn:microsoft.com/office/officeart/2008/layout/CircleAccentTimeline"/>
    <dgm:cxn modelId="{9BD7C51C-D15A-4F85-BF37-F9BB814A5FF7}" srcId="{640E2EC8-CAEE-4B88-A1CD-3757156036AC}" destId="{C04D5F1B-1A0E-4651-92E1-4DDCF2DB6B20}" srcOrd="0" destOrd="0" parTransId="{F26E76FE-5829-4361-AD5C-865770A99CF7}" sibTransId="{EC8C342D-744C-4CA9-84EB-E856DA561542}"/>
    <dgm:cxn modelId="{70CCBF2F-3BEC-464D-AC6D-7232D6273469}" type="presOf" srcId="{C04D5F1B-1A0E-4651-92E1-4DDCF2DB6B20}" destId="{06CFDF4D-CCA8-400C-B9AB-3F67575DA856}" srcOrd="0" destOrd="0" presId="urn:microsoft.com/office/officeart/2008/layout/CircleAccentTimeline"/>
    <dgm:cxn modelId="{73AEF50C-2602-4B4C-94D1-C8F745AFAEAC}" type="presOf" srcId="{6E214338-75D3-4C85-85F4-DE105740BB87}" destId="{AE7C2174-D077-403C-B5F0-1055C6449D8F}" srcOrd="0" destOrd="0" presId="urn:microsoft.com/office/officeart/2008/layout/CircleAccentTimeline"/>
    <dgm:cxn modelId="{B4E72B3B-9F57-40C0-A367-9E081F9FD001}" srcId="{0C630AAA-A95F-4433-B373-19B767D1AC2F}" destId="{8FD65A14-6BC7-49BB-85FC-09B9C281E33D}" srcOrd="1" destOrd="0" parTransId="{534FDA8E-1DCC-495E-A598-FA9F097E8C4F}" sibTransId="{2E52F4B7-70A1-4197-AE24-943E9EF37D1E}"/>
    <dgm:cxn modelId="{7D6DCC56-1ABA-4418-B282-20CBBE0D1F79}" type="presOf" srcId="{BED53CA6-EFCF-4429-B9D4-68677CEC6419}" destId="{C5CA2FA7-423E-4629-BE3C-9953E2EF5FF9}" srcOrd="0" destOrd="0" presId="urn:microsoft.com/office/officeart/2008/layout/CircleAccentTimeline"/>
    <dgm:cxn modelId="{8229272B-E35E-4948-9FA9-B7F3FDF8F207}" type="presOf" srcId="{640E2EC8-CAEE-4B88-A1CD-3757156036AC}" destId="{5C69B243-15EB-4C3E-A3DA-CC50280DB7DA}" srcOrd="0" destOrd="0" presId="urn:microsoft.com/office/officeart/2008/layout/CircleAccentTimeline"/>
    <dgm:cxn modelId="{B34A5DC7-95B6-4441-BA62-6E73844C17FE}" srcId="{0C630AAA-A95F-4433-B373-19B767D1AC2F}" destId="{BED53CA6-EFCF-4429-B9D4-68677CEC6419}" srcOrd="3" destOrd="0" parTransId="{F0E528FF-4A84-4DFB-9A55-D17BB5B238B3}" sibTransId="{094F66AD-9170-4630-91F1-68EED60F7F6C}"/>
    <dgm:cxn modelId="{D84899D6-BAA0-49FB-AF86-F2506CBE6659}" type="presParOf" srcId="{5C69B243-15EB-4C3E-A3DA-CC50280DB7DA}" destId="{511C9244-B4DD-42B8-91EC-8B37824B1033}" srcOrd="0" destOrd="0" presId="urn:microsoft.com/office/officeart/2008/layout/CircleAccentTimeline"/>
    <dgm:cxn modelId="{8A6C998E-361E-4E52-8BB2-1914DF788986}" type="presParOf" srcId="{511C9244-B4DD-42B8-91EC-8B37824B1033}" destId="{04234596-8C1A-45EA-A770-55732137136E}" srcOrd="0" destOrd="0" presId="urn:microsoft.com/office/officeart/2008/layout/CircleAccentTimeline"/>
    <dgm:cxn modelId="{D1A68D51-0918-48DA-89A2-A5E18667F6CC}" type="presParOf" srcId="{511C9244-B4DD-42B8-91EC-8B37824B1033}" destId="{06CFDF4D-CCA8-400C-B9AB-3F67575DA856}" srcOrd="1" destOrd="0" presId="urn:microsoft.com/office/officeart/2008/layout/CircleAccentTimeline"/>
    <dgm:cxn modelId="{CBE72CA5-69BC-4543-B3EF-AB66631527AB}" type="presParOf" srcId="{511C9244-B4DD-42B8-91EC-8B37824B1033}" destId="{623B720A-E9BF-4F0D-8A64-4EEB96AFB316}" srcOrd="2" destOrd="0" presId="urn:microsoft.com/office/officeart/2008/layout/CircleAccentTimeline"/>
    <dgm:cxn modelId="{3BE826F9-30F0-4EF3-861A-97846B10C2BC}" type="presParOf" srcId="{5C69B243-15EB-4C3E-A3DA-CC50280DB7DA}" destId="{663834AC-157A-43B9-BCDB-F2037C9ADD21}" srcOrd="1" destOrd="0" presId="urn:microsoft.com/office/officeart/2008/layout/CircleAccentTimeline"/>
    <dgm:cxn modelId="{ECCB217A-5275-438A-AE4D-F37B8786E07C}" type="presParOf" srcId="{5C69B243-15EB-4C3E-A3DA-CC50280DB7DA}" destId="{473D4AF6-9F80-44EE-9C46-FF5DB6035C4B}" srcOrd="2" destOrd="0" presId="urn:microsoft.com/office/officeart/2008/layout/CircleAccentTimeline"/>
    <dgm:cxn modelId="{7AE8E791-FDF5-423D-96D6-014CB3255DE2}" type="presParOf" srcId="{5C69B243-15EB-4C3E-A3DA-CC50280DB7DA}" destId="{06C0F09C-8F2D-4465-A36D-542D8173A4B5}" srcOrd="3" destOrd="0" presId="urn:microsoft.com/office/officeart/2008/layout/CircleAccentTimeline"/>
    <dgm:cxn modelId="{30A1BE94-3391-4D43-8C68-8293DD9D736B}" type="presParOf" srcId="{5C69B243-15EB-4C3E-A3DA-CC50280DB7DA}" destId="{A2128D7B-90D9-41DA-9C93-981C03CE2F53}" srcOrd="4" destOrd="0" presId="urn:microsoft.com/office/officeart/2008/layout/CircleAccentTimeline"/>
    <dgm:cxn modelId="{869A8EE8-D147-4259-86C0-0184FE479BA5}" type="presParOf" srcId="{A2128D7B-90D9-41DA-9C93-981C03CE2F53}" destId="{3CD24933-3276-4B50-8C89-99E5F5B61646}" srcOrd="0" destOrd="0" presId="urn:microsoft.com/office/officeart/2008/layout/CircleAccentTimeline"/>
    <dgm:cxn modelId="{CE58F84B-DA51-46DA-A2AE-3D7BA93F6F0C}" type="presParOf" srcId="{A2128D7B-90D9-41DA-9C93-981C03CE2F53}" destId="{AD59A41F-C71E-4BAB-BF80-3D2A7877DDD0}" srcOrd="1" destOrd="0" presId="urn:microsoft.com/office/officeart/2008/layout/CircleAccentTimeline"/>
    <dgm:cxn modelId="{E61FAE79-6405-4682-9C05-5FA2225B5D0A}" type="presParOf" srcId="{A2128D7B-90D9-41DA-9C93-981C03CE2F53}" destId="{74794378-0807-4F43-966C-0F9111A46B4B}" srcOrd="2" destOrd="0" presId="urn:microsoft.com/office/officeart/2008/layout/CircleAccentTimeline"/>
    <dgm:cxn modelId="{42A63313-66FE-4317-B488-0115721E3611}" type="presParOf" srcId="{5C69B243-15EB-4C3E-A3DA-CC50280DB7DA}" destId="{850562A5-B62E-4560-A46C-601D4AA1E9BA}" srcOrd="5" destOrd="0" presId="urn:microsoft.com/office/officeart/2008/layout/CircleAccentTimeline"/>
    <dgm:cxn modelId="{78B87B46-0BD9-4667-879E-28E29E1B0438}" type="presParOf" srcId="{5C69B243-15EB-4C3E-A3DA-CC50280DB7DA}" destId="{0EC95005-AAD2-4420-A0E2-27B06D5F33A9}" srcOrd="6" destOrd="0" presId="urn:microsoft.com/office/officeart/2008/layout/CircleAccentTimeline"/>
    <dgm:cxn modelId="{24AAE781-2C65-4FA3-8E9D-2FAE6455F28E}" type="presParOf" srcId="{5C69B243-15EB-4C3E-A3DA-CC50280DB7DA}" destId="{C5A61E4A-4EDA-4944-A602-DF13260B27D6}" srcOrd="7" destOrd="0" presId="urn:microsoft.com/office/officeart/2008/layout/CircleAccentTimeline"/>
    <dgm:cxn modelId="{D893A6FA-8594-4022-A8EE-79C14E07933D}" type="presParOf" srcId="{5C69B243-15EB-4C3E-A3DA-CC50280DB7DA}" destId="{5945C131-8FD0-40D3-9167-C793C3D428C0}" srcOrd="8" destOrd="0" presId="urn:microsoft.com/office/officeart/2008/layout/CircleAccentTimeline"/>
    <dgm:cxn modelId="{6823A878-AAA1-4B3E-A901-0439E756263A}" type="presParOf" srcId="{5945C131-8FD0-40D3-9167-C793C3D428C0}" destId="{42CD6378-F8C5-401E-BEF3-7FD91E991053}" srcOrd="0" destOrd="0" presId="urn:microsoft.com/office/officeart/2008/layout/CircleAccentTimeline"/>
    <dgm:cxn modelId="{5ACEA369-16C9-4C99-9A5C-6434AF426C94}" type="presParOf" srcId="{5945C131-8FD0-40D3-9167-C793C3D428C0}" destId="{1228A2E9-3DE9-4D39-862D-AA0FF8A01A73}" srcOrd="1" destOrd="0" presId="urn:microsoft.com/office/officeart/2008/layout/CircleAccentTimeline"/>
    <dgm:cxn modelId="{C9F55B69-7D8F-42E8-90BC-526AC8B7C7AA}" type="presParOf" srcId="{5945C131-8FD0-40D3-9167-C793C3D428C0}" destId="{FD81105E-E66B-41D4-8311-0F1F6D500952}" srcOrd="2" destOrd="0" presId="urn:microsoft.com/office/officeart/2008/layout/CircleAccentTimeline"/>
    <dgm:cxn modelId="{5894641A-6AD8-4EDE-9623-54FD56E50D19}" type="presParOf" srcId="{5C69B243-15EB-4C3E-A3DA-CC50280DB7DA}" destId="{DB3994FA-B81E-44FD-A343-09C49D12B923}" srcOrd="9" destOrd="0" presId="urn:microsoft.com/office/officeart/2008/layout/CircleAccentTimeline"/>
    <dgm:cxn modelId="{4D8CA408-3280-4883-ACFF-326DE926AF06}" type="presParOf" srcId="{5C69B243-15EB-4C3E-A3DA-CC50280DB7DA}" destId="{C61FB344-EF46-4E50-9D07-BBB6256145FF}" srcOrd="10" destOrd="0" presId="urn:microsoft.com/office/officeart/2008/layout/CircleAccentTimeline"/>
    <dgm:cxn modelId="{4B2C5189-5989-4692-A664-1F016ED95AFA}" type="presParOf" srcId="{5C69B243-15EB-4C3E-A3DA-CC50280DB7DA}" destId="{9D2DE18B-8CC8-4356-A92B-20FF306FD407}" srcOrd="11" destOrd="0" presId="urn:microsoft.com/office/officeart/2008/layout/CircleAccentTimeline"/>
    <dgm:cxn modelId="{F5FAC151-0360-49BD-993C-CC094A34FD15}" type="presParOf" srcId="{9D2DE18B-8CC8-4356-A92B-20FF306FD407}" destId="{DEF0A42D-B9F9-4454-AA2D-2CF2984696B0}" srcOrd="0" destOrd="0" presId="urn:microsoft.com/office/officeart/2008/layout/CircleAccentTimeline"/>
    <dgm:cxn modelId="{98558D0B-C4DE-4A48-8BEF-F9BB58DDA488}" type="presParOf" srcId="{9D2DE18B-8CC8-4356-A92B-20FF306FD407}" destId="{717C0106-980E-4F52-8923-0DFC76D9DD4E}" srcOrd="1" destOrd="0" presId="urn:microsoft.com/office/officeart/2008/layout/CircleAccentTimeline"/>
    <dgm:cxn modelId="{700E6EE2-0D5E-4A0C-BB60-8946541218D1}" type="presParOf" srcId="{9D2DE18B-8CC8-4356-A92B-20FF306FD407}" destId="{008BCFA3-3033-4C7B-AB24-9433937CB0F9}" srcOrd="2" destOrd="0" presId="urn:microsoft.com/office/officeart/2008/layout/CircleAccentTimeline"/>
    <dgm:cxn modelId="{57C7C53E-A597-4A91-98EA-90FAD8EBBFEA}" type="presParOf" srcId="{5C69B243-15EB-4C3E-A3DA-CC50280DB7DA}" destId="{E8C53FA7-F5B9-4852-BB3F-C73251239F10}" srcOrd="12" destOrd="0" presId="urn:microsoft.com/office/officeart/2008/layout/CircleAccentTimeline"/>
    <dgm:cxn modelId="{997A2D1F-F502-4087-9D5E-C8FD0C26EB63}" type="presParOf" srcId="{5C69B243-15EB-4C3E-A3DA-CC50280DB7DA}" destId="{0D526C40-1638-4518-AA4E-5EF7418D45EE}" srcOrd="13" destOrd="0" presId="urn:microsoft.com/office/officeart/2008/layout/CircleAccentTimeline"/>
    <dgm:cxn modelId="{3868A574-588B-44AE-880D-007FF28EB7B6}" type="presParOf" srcId="{5C69B243-15EB-4C3E-A3DA-CC50280DB7DA}" destId="{2C59177E-9948-4CC8-9274-E9C51ACBE236}" srcOrd="14" destOrd="0" presId="urn:microsoft.com/office/officeart/2008/layout/CircleAccentTimeline"/>
    <dgm:cxn modelId="{E5C275F5-224D-48C3-BB73-FEC05C98DC64}" type="presParOf" srcId="{5C69B243-15EB-4C3E-A3DA-CC50280DB7DA}" destId="{75170826-DDF4-4DF1-96D6-1ED0A83AE35C}" srcOrd="15" destOrd="0" presId="urn:microsoft.com/office/officeart/2008/layout/CircleAccentTimeline"/>
    <dgm:cxn modelId="{1C800276-6D6C-43CE-9CDE-314A1C17D77E}" type="presParOf" srcId="{75170826-DDF4-4DF1-96D6-1ED0A83AE35C}" destId="{6F17928B-1B2A-4680-87EC-2268A10F9F2D}" srcOrd="0" destOrd="0" presId="urn:microsoft.com/office/officeart/2008/layout/CircleAccentTimeline"/>
    <dgm:cxn modelId="{F3176FCE-87A3-423A-AD24-8D72F68F97EE}" type="presParOf" srcId="{75170826-DDF4-4DF1-96D6-1ED0A83AE35C}" destId="{120097FF-22CA-4E8F-94FE-FB463F3A0DDD}" srcOrd="1" destOrd="0" presId="urn:microsoft.com/office/officeart/2008/layout/CircleAccentTimeline"/>
    <dgm:cxn modelId="{21592251-965D-43F4-AAAD-B6E78208105E}" type="presParOf" srcId="{75170826-DDF4-4DF1-96D6-1ED0A83AE35C}" destId="{7F66772F-AC7B-4F2C-A015-7A876A9DE40B}" srcOrd="2" destOrd="0" presId="urn:microsoft.com/office/officeart/2008/layout/CircleAccentTimeline"/>
    <dgm:cxn modelId="{D11EB295-A772-41C2-9155-18BB130E1A38}" type="presParOf" srcId="{5C69B243-15EB-4C3E-A3DA-CC50280DB7DA}" destId="{0CA08E35-E463-44A6-945B-47690C4FA3CA}" srcOrd="16" destOrd="0" presId="urn:microsoft.com/office/officeart/2008/layout/CircleAccentTimeline"/>
    <dgm:cxn modelId="{D443B888-353C-4B8F-BB28-C5629EEB7884}" type="presParOf" srcId="{5C69B243-15EB-4C3E-A3DA-CC50280DB7DA}" destId="{6284805A-621A-451B-B1F4-08C65FF0B3CD}" srcOrd="17" destOrd="0" presId="urn:microsoft.com/office/officeart/2008/layout/CircleAccentTimeline"/>
    <dgm:cxn modelId="{539C8E9B-D437-400D-8281-C1AAD2D5F67A}" type="presParOf" srcId="{5C69B243-15EB-4C3E-A3DA-CC50280DB7DA}" destId="{712546F6-C03D-4B62-B894-142C00275576}" srcOrd="18" destOrd="0" presId="urn:microsoft.com/office/officeart/2008/layout/CircleAccentTimeline"/>
    <dgm:cxn modelId="{12306EFA-4972-4FCC-9753-E7F9384A5165}" type="presParOf" srcId="{5C69B243-15EB-4C3E-A3DA-CC50280DB7DA}" destId="{431AD707-C44F-4FF6-BA27-A0258C4ADD68}" srcOrd="19" destOrd="0" presId="urn:microsoft.com/office/officeart/2008/layout/CircleAccentTimeline"/>
    <dgm:cxn modelId="{D9B01825-4A95-4D04-A74B-9346BF28FAF1}" type="presParOf" srcId="{431AD707-C44F-4FF6-BA27-A0258C4ADD68}" destId="{8C45FD69-A1E0-47E1-B93B-5768CA67B008}" srcOrd="0" destOrd="0" presId="urn:microsoft.com/office/officeart/2008/layout/CircleAccentTimeline"/>
    <dgm:cxn modelId="{7E5A755D-0816-4EF9-AE39-313B12CEEC6A}" type="presParOf" srcId="{431AD707-C44F-4FF6-BA27-A0258C4ADD68}" destId="{D2D5368C-E275-4413-A7BE-86183E6608EF}" srcOrd="1" destOrd="0" presId="urn:microsoft.com/office/officeart/2008/layout/CircleAccentTimeline"/>
    <dgm:cxn modelId="{7B431265-013E-4883-B6C4-BDF2AD87F959}" type="presParOf" srcId="{431AD707-C44F-4FF6-BA27-A0258C4ADD68}" destId="{2F4CD6DA-9C4F-460B-BB06-D68144A9CA1D}" srcOrd="2" destOrd="0" presId="urn:microsoft.com/office/officeart/2008/layout/CircleAccentTimeline"/>
    <dgm:cxn modelId="{1D09B08C-80C0-4251-A740-1A5D33C3A5B4}" type="presParOf" srcId="{5C69B243-15EB-4C3E-A3DA-CC50280DB7DA}" destId="{AACD516E-530A-4822-B881-8AF1E9150202}" srcOrd="20" destOrd="0" presId="urn:microsoft.com/office/officeart/2008/layout/CircleAccentTimeline"/>
    <dgm:cxn modelId="{6DAFA6E4-E823-4725-8CD4-1F6FC5841F70}" type="presParOf" srcId="{5C69B243-15EB-4C3E-A3DA-CC50280DB7DA}" destId="{9A14FF0F-B42E-41C1-A946-3B24A1CFC982}" srcOrd="21" destOrd="0" presId="urn:microsoft.com/office/officeart/2008/layout/CircleAccentTimeline"/>
    <dgm:cxn modelId="{DA1DA5A8-BA62-4317-B551-F246427EBA16}" type="presParOf" srcId="{5C69B243-15EB-4C3E-A3DA-CC50280DB7DA}" destId="{59DB1842-BD09-403F-A7F6-B1E9CD78219E}" srcOrd="22" destOrd="0" presId="urn:microsoft.com/office/officeart/2008/layout/CircleAccentTimeline"/>
    <dgm:cxn modelId="{66E8778C-3644-4D7B-A63E-86F4319DF0C1}" type="presParOf" srcId="{5C69B243-15EB-4C3E-A3DA-CC50280DB7DA}" destId="{4CB074F2-893E-4C36-AA1A-B8D3731406A1}" srcOrd="23" destOrd="0" presId="urn:microsoft.com/office/officeart/2008/layout/CircleAccentTimeline"/>
    <dgm:cxn modelId="{6FD82F69-8783-4BC8-85A7-AB66D2486557}" type="presParOf" srcId="{4CB074F2-893E-4C36-AA1A-B8D3731406A1}" destId="{56331E89-A689-4AA4-8A0D-DBAEC4595650}" srcOrd="0" destOrd="0" presId="urn:microsoft.com/office/officeart/2008/layout/CircleAccentTimeline"/>
    <dgm:cxn modelId="{C4D43BA1-2E5B-482E-B844-071051FD8363}" type="presParOf" srcId="{4CB074F2-893E-4C36-AA1A-B8D3731406A1}" destId="{E5F4B489-00B2-41C4-BB62-885254279BD9}" srcOrd="1" destOrd="0" presId="urn:microsoft.com/office/officeart/2008/layout/CircleAccentTimeline"/>
    <dgm:cxn modelId="{97B76DB3-C6BF-4C19-A00D-2FDD47C5E81A}" type="presParOf" srcId="{4CB074F2-893E-4C36-AA1A-B8D3731406A1}" destId="{2E7BE3B0-D507-4375-97CA-76361D167A5B}" srcOrd="2" destOrd="0" presId="urn:microsoft.com/office/officeart/2008/layout/CircleAccentTimeline"/>
    <dgm:cxn modelId="{7E62D1E6-1FC1-4871-98ED-1CAD34CDBA8D}" type="presParOf" srcId="{5C69B243-15EB-4C3E-A3DA-CC50280DB7DA}" destId="{2F5C8CFE-E1A8-4270-9550-CE64251E6F84}" srcOrd="24" destOrd="0" presId="urn:microsoft.com/office/officeart/2008/layout/CircleAccentTimeline"/>
    <dgm:cxn modelId="{DF5A57EB-0B21-4B01-9217-D45799E1EFCC}" type="presParOf" srcId="{5C69B243-15EB-4C3E-A3DA-CC50280DB7DA}" destId="{A4892DFE-2D82-485B-B67E-4248935C369A}" srcOrd="25" destOrd="0" presId="urn:microsoft.com/office/officeart/2008/layout/CircleAccentTimeline"/>
    <dgm:cxn modelId="{0FD0F1B4-CC21-4420-B540-B1035FEA392F}" type="presParOf" srcId="{5C69B243-15EB-4C3E-A3DA-CC50280DB7DA}" destId="{EBFF9DAC-D67A-46FD-8912-66F7C0A8DB9E}" srcOrd="26" destOrd="0" presId="urn:microsoft.com/office/officeart/2008/layout/CircleAccentTimeline"/>
    <dgm:cxn modelId="{6700CF9B-083B-4556-9E41-7D2336484EA7}" type="presParOf" srcId="{5C69B243-15EB-4C3E-A3DA-CC50280DB7DA}" destId="{207B59BB-CB18-4E73-94D5-E1540D47EF15}" srcOrd="27" destOrd="0" presId="urn:microsoft.com/office/officeart/2008/layout/CircleAccentTimeline"/>
    <dgm:cxn modelId="{1E118C3C-D467-49FE-A55C-5184EA89FB1A}" type="presParOf" srcId="{207B59BB-CB18-4E73-94D5-E1540D47EF15}" destId="{001DB7DB-5B9F-43EE-8D3F-A2200CF4988F}" srcOrd="0" destOrd="0" presId="urn:microsoft.com/office/officeart/2008/layout/CircleAccentTimeline"/>
    <dgm:cxn modelId="{AFADA6BC-0589-4B6E-A7BA-2DC0859E21FB}" type="presParOf" srcId="{207B59BB-CB18-4E73-94D5-E1540D47EF15}" destId="{C5CA2FA7-423E-4629-BE3C-9953E2EF5FF9}" srcOrd="1" destOrd="0" presId="urn:microsoft.com/office/officeart/2008/layout/CircleAccentTimeline"/>
    <dgm:cxn modelId="{9AB8CCE4-9162-412D-A5AA-EBB50316C125}" type="presParOf" srcId="{207B59BB-CB18-4E73-94D5-E1540D47EF15}" destId="{D5023BC2-A3BC-4935-8C0D-D59ABCF25BE6}" srcOrd="2" destOrd="0" presId="urn:microsoft.com/office/officeart/2008/layout/CircleAccentTimeline"/>
    <dgm:cxn modelId="{ED255745-466F-4B59-B429-9391AB2C3673}" type="presParOf" srcId="{5C69B243-15EB-4C3E-A3DA-CC50280DB7DA}" destId="{66E73BC1-1234-448F-B3BC-88CFF7D4C5FA}" srcOrd="28" destOrd="0" presId="urn:microsoft.com/office/officeart/2008/layout/CircleAccentTimeline"/>
    <dgm:cxn modelId="{39A4C2BD-52DE-4825-9911-113715811B2C}" type="presParOf" srcId="{5C69B243-15EB-4C3E-A3DA-CC50280DB7DA}" destId="{D80ADDA6-1A5D-429E-AE51-736677C27761}" srcOrd="29" destOrd="0" presId="urn:microsoft.com/office/officeart/2008/layout/CircleAccentTimeline"/>
    <dgm:cxn modelId="{3B382F81-5C31-4811-8EBC-2EF7123907D7}" type="presParOf" srcId="{5C69B243-15EB-4C3E-A3DA-CC50280DB7DA}" destId="{CCCBF49B-1ACE-487B-8276-0FE2552346AC}" srcOrd="30" destOrd="0" presId="urn:microsoft.com/office/officeart/2008/layout/CircleAccentTimeline"/>
    <dgm:cxn modelId="{6637F336-9B1D-44BE-94F6-F6511B582FD7}" type="presParOf" srcId="{5C69B243-15EB-4C3E-A3DA-CC50280DB7DA}" destId="{72416E8B-4A17-4785-906E-31204F534328}" srcOrd="31" destOrd="0" presId="urn:microsoft.com/office/officeart/2008/layout/CircleAccentTimeline"/>
    <dgm:cxn modelId="{9F392495-610E-4DDB-9DA5-598304D1B516}" type="presParOf" srcId="{72416E8B-4A17-4785-906E-31204F534328}" destId="{6C8AC5A7-2A31-41EA-9E16-D5E6C096BAFE}" srcOrd="0" destOrd="0" presId="urn:microsoft.com/office/officeart/2008/layout/CircleAccentTimeline"/>
    <dgm:cxn modelId="{6C040412-EFD5-493E-866D-1C93F9785BEC}" type="presParOf" srcId="{72416E8B-4A17-4785-906E-31204F534328}" destId="{151AED05-FC21-448D-B871-D240BED17DE3}" srcOrd="1" destOrd="0" presId="urn:microsoft.com/office/officeart/2008/layout/CircleAccentTimeline"/>
    <dgm:cxn modelId="{0A9DEEA2-1A33-4FCC-A351-5C29A0437E59}" type="presParOf" srcId="{72416E8B-4A17-4785-906E-31204F534328}" destId="{CA6BCF28-02E1-440B-A3CB-638161C62AE9}" srcOrd="2" destOrd="0" presId="urn:microsoft.com/office/officeart/2008/layout/CircleAccentTimeline"/>
    <dgm:cxn modelId="{5033A703-8C2C-40D9-B4D6-E6D6A9E469A1}" type="presParOf" srcId="{5C69B243-15EB-4C3E-A3DA-CC50280DB7DA}" destId="{0E3B8830-3270-4651-BAFF-C58DA1A7DD7E}" srcOrd="32" destOrd="0" presId="urn:microsoft.com/office/officeart/2008/layout/CircleAccentTimeline"/>
    <dgm:cxn modelId="{14CC128F-CFEE-4105-AFA4-C44386B6459C}" type="presParOf" srcId="{5C69B243-15EB-4C3E-A3DA-CC50280DB7DA}" destId="{41247749-5C68-4EA1-B119-A6EE8E60E4A3}" srcOrd="33" destOrd="0" presId="urn:microsoft.com/office/officeart/2008/layout/CircleAccentTimeline"/>
    <dgm:cxn modelId="{5619E689-9792-4FF2-8413-04712DEBFB46}" type="presParOf" srcId="{5C69B243-15EB-4C3E-A3DA-CC50280DB7DA}" destId="{6A88A1CB-C376-4C9D-B0C4-80627F5DDC35}" srcOrd="34" destOrd="0" presId="urn:microsoft.com/office/officeart/2008/layout/CircleAccentTimeline"/>
    <dgm:cxn modelId="{F1654E03-CB5F-4203-8E34-D133D9735AAD}" type="presParOf" srcId="{5C69B243-15EB-4C3E-A3DA-CC50280DB7DA}" destId="{00792E06-5F44-4D4C-BEF9-60587D37B43E}" srcOrd="35" destOrd="0" presId="urn:microsoft.com/office/officeart/2008/layout/CircleAccentTimeline"/>
    <dgm:cxn modelId="{8E6C861A-A994-4266-95EF-0D50F91D02DB}" type="presParOf" srcId="{00792E06-5F44-4D4C-BEF9-60587D37B43E}" destId="{3347B2EE-732D-44FF-969A-277DF305E548}" srcOrd="0" destOrd="0" presId="urn:microsoft.com/office/officeart/2008/layout/CircleAccentTimeline"/>
    <dgm:cxn modelId="{B279CF0D-8B96-4596-AC21-7C59A8FBAEF3}" type="presParOf" srcId="{00792E06-5F44-4D4C-BEF9-60587D37B43E}" destId="{AE7C2174-D077-403C-B5F0-1055C6449D8F}" srcOrd="1" destOrd="0" presId="urn:microsoft.com/office/officeart/2008/layout/CircleAccentTimeline"/>
    <dgm:cxn modelId="{ECE4A5EC-89AC-46C3-8F9D-B60580CC04AD}" type="presParOf" srcId="{00792E06-5F44-4D4C-BEF9-60587D37B43E}" destId="{81162B80-C91A-4B0D-839C-2C0A5799DAD6}" srcOrd="2" destOrd="0" presId="urn:microsoft.com/office/officeart/2008/layout/CircleAccentTimeline"/>
    <dgm:cxn modelId="{764B4669-A50E-4811-B16F-BA0723A895C6}" type="presParOf" srcId="{5C69B243-15EB-4C3E-A3DA-CC50280DB7DA}" destId="{DCB720C9-9C0B-4AA5-B1E5-2352EC63ED33}" srcOrd="36" destOrd="0" presId="urn:microsoft.com/office/officeart/2008/layout/CircleAccentTimeline"/>
    <dgm:cxn modelId="{9C6CF172-D4E6-496E-B244-92280750A13B}" type="presParOf" srcId="{5C69B243-15EB-4C3E-A3DA-CC50280DB7DA}" destId="{3FF8F0E2-8B27-4821-B40E-A64119446D61}" srcOrd="37" destOrd="0" presId="urn:microsoft.com/office/officeart/2008/layout/CircleAccentTimeline"/>
    <dgm:cxn modelId="{3A884A6D-ED09-4675-88EF-863CEF94C9DF}" type="presParOf" srcId="{5C69B243-15EB-4C3E-A3DA-CC50280DB7DA}" destId="{E63307DD-21D1-4EDC-BAB1-42A96A503A2A}" srcOrd="38" destOrd="0" presId="urn:microsoft.com/office/officeart/2008/layout/CircleAccentTimeline"/>
    <dgm:cxn modelId="{AF1F62AF-34E0-4181-8E47-C23FF2C2E6DE}" type="presParOf" srcId="{5C69B243-15EB-4C3E-A3DA-CC50280DB7DA}" destId="{41448139-A065-4090-8EB9-92C9A2B69142}" srcOrd="39" destOrd="0" presId="urn:microsoft.com/office/officeart/2008/layout/CircleAccentTimeline"/>
    <dgm:cxn modelId="{757F8A11-C936-43A2-A7CA-72BC544F4CD2}" type="presParOf" srcId="{41448139-A065-4090-8EB9-92C9A2B69142}" destId="{C2A3A948-761A-4521-8013-DFDF1D3AE2E4}" srcOrd="0" destOrd="0" presId="urn:microsoft.com/office/officeart/2008/layout/CircleAccentTimeline"/>
    <dgm:cxn modelId="{E0CB7ADE-D001-41B6-810F-E6CB09A6AC35}" type="presParOf" srcId="{41448139-A065-4090-8EB9-92C9A2B69142}" destId="{1246E30A-818D-44B0-BE9B-917A756776C7}" srcOrd="1" destOrd="0" presId="urn:microsoft.com/office/officeart/2008/layout/CircleAccentTimeline"/>
    <dgm:cxn modelId="{3916A938-D6C5-4355-A815-820B1D368339}" type="presParOf" srcId="{41448139-A065-4090-8EB9-92C9A2B69142}" destId="{F7AA5C80-9AC3-418D-9530-04BC7BE97B0F}" srcOrd="2" destOrd="0" presId="urn:microsoft.com/office/officeart/2008/layout/CircleAccentTimeline"/>
    <dgm:cxn modelId="{D76206BB-14AD-45BF-B054-04ADDCC18398}" type="presParOf" srcId="{5C69B243-15EB-4C3E-A3DA-CC50280DB7DA}" destId="{D418291C-5B5E-4895-9FDF-827DF9CF3A93}" srcOrd="40" destOrd="0" presId="urn:microsoft.com/office/officeart/2008/layout/CircleAccentTimeline"/>
    <dgm:cxn modelId="{31D73234-BA54-47CD-994C-5C8F7B71FCA0}" type="presParOf" srcId="{5C69B243-15EB-4C3E-A3DA-CC50280DB7DA}" destId="{54F02452-4852-475D-A648-F23F3E7C1ACE}" srcOrd="41"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34596-8C1A-45EA-A770-55732137136E}">
      <dsp:nvSpPr>
        <dsp:cNvPr id="0" name=""/>
        <dsp:cNvSpPr/>
      </dsp:nvSpPr>
      <dsp:spPr>
        <a:xfrm>
          <a:off x="7869"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FDF4D-CCA8-400C-B9AB-3F67575DA856}">
      <dsp:nvSpPr>
        <dsp:cNvPr id="0" name=""/>
        <dsp:cNvSpPr/>
      </dsp:nvSpPr>
      <dsp:spPr>
        <a:xfrm rot="17700000">
          <a:off x="401645"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2017</a:t>
          </a:r>
          <a:endParaRPr lang="en-US" sz="4700" kern="1200" dirty="0"/>
        </a:p>
      </dsp:txBody>
      <dsp:txXfrm>
        <a:off x="401645" y="1857549"/>
        <a:ext cx="1389243" cy="669507"/>
      </dsp:txXfrm>
    </dsp:sp>
    <dsp:sp modelId="{3CD24933-3276-4B50-8C89-99E5F5B61646}">
      <dsp:nvSpPr>
        <dsp:cNvPr id="0" name=""/>
        <dsp:cNvSpPr/>
      </dsp:nvSpPr>
      <dsp:spPr>
        <a:xfrm>
          <a:off x="1143002" y="3013334"/>
          <a:ext cx="580081" cy="5800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9A41F-C71E-4BAB-BF80-3D2A7877DDD0}">
      <dsp:nvSpPr>
        <dsp:cNvPr id="0" name=""/>
        <dsp:cNvSpPr/>
      </dsp:nvSpPr>
      <dsp:spPr>
        <a:xfrm rot="17700000">
          <a:off x="515024" y="3970709"/>
          <a:ext cx="1222191" cy="56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kern="1200" dirty="0" smtClean="0"/>
            <a:t>  DEQ issues updated interpretation</a:t>
          </a:r>
          <a:endParaRPr lang="en-US" sz="1050" kern="1200" dirty="0"/>
        </a:p>
      </dsp:txBody>
      <dsp:txXfrm>
        <a:off x="515024" y="3970709"/>
        <a:ext cx="1222191" cy="569917"/>
      </dsp:txXfrm>
    </dsp:sp>
    <dsp:sp modelId="{74794378-0807-4F43-966C-0F9111A46B4B}">
      <dsp:nvSpPr>
        <dsp:cNvPr id="0" name=""/>
        <dsp:cNvSpPr/>
      </dsp:nvSpPr>
      <dsp:spPr>
        <a:xfrm rot="17700000">
          <a:off x="1274948" y="1702018"/>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42CD6378-F8C5-401E-BEF3-7FD91E991053}">
      <dsp:nvSpPr>
        <dsp:cNvPr id="0" name=""/>
        <dsp:cNvSpPr/>
      </dsp:nvSpPr>
      <dsp:spPr>
        <a:xfrm>
          <a:off x="1873771" y="3037319"/>
          <a:ext cx="580081" cy="580081"/>
        </a:xfrm>
        <a:prstGeom prst="ellipse">
          <a:avLst/>
        </a:prstGeom>
        <a:solidFill>
          <a:schemeClr val="accent2">
            <a:hueOff val="585190"/>
            <a:satOff val="-730"/>
            <a:lumOff val="1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8A2E9-3DE9-4D39-862D-AA0FF8A01A73}">
      <dsp:nvSpPr>
        <dsp:cNvPr id="0" name=""/>
        <dsp:cNvSpPr/>
      </dsp:nvSpPr>
      <dsp:spPr>
        <a:xfrm rot="17700000">
          <a:off x="1186744"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a:t>
          </a:r>
          <a:r>
            <a:rPr lang="en-US" sz="1050" kern="1200" dirty="0" smtClean="0"/>
            <a:t>- Selmet manages sludge as F006 waste.</a:t>
          </a:r>
          <a:endParaRPr lang="en-US" sz="1050" kern="1200" dirty="0"/>
        </a:p>
      </dsp:txBody>
      <dsp:txXfrm>
        <a:off x="1186744" y="3844701"/>
        <a:ext cx="1201760" cy="579444"/>
      </dsp:txXfrm>
    </dsp:sp>
    <dsp:sp modelId="{FD81105E-E66B-41D4-8311-0F1F6D500952}">
      <dsp:nvSpPr>
        <dsp:cNvPr id="0" name=""/>
        <dsp:cNvSpPr/>
      </dsp:nvSpPr>
      <dsp:spPr>
        <a:xfrm rot="17700000">
          <a:off x="1939118"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DEF0A42D-B9F9-4454-AA2D-2CF2984696B0}">
      <dsp:nvSpPr>
        <dsp:cNvPr id="0" name=""/>
        <dsp:cNvSpPr/>
      </dsp:nvSpPr>
      <dsp:spPr>
        <a:xfrm>
          <a:off x="2538030"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C0106-980E-4F52-8923-0DFC76D9DD4E}">
      <dsp:nvSpPr>
        <dsp:cNvPr id="0" name=""/>
        <dsp:cNvSpPr/>
      </dsp:nvSpPr>
      <dsp:spPr>
        <a:xfrm rot="17700000">
          <a:off x="2931806"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2018</a:t>
          </a:r>
          <a:endParaRPr lang="en-US" sz="4700" kern="1200" dirty="0"/>
        </a:p>
      </dsp:txBody>
      <dsp:txXfrm>
        <a:off x="2931806" y="1857549"/>
        <a:ext cx="1389243" cy="669507"/>
      </dsp:txXfrm>
    </dsp:sp>
    <dsp:sp modelId="{6F17928B-1B2A-4680-87EC-2268A10F9F2D}">
      <dsp:nvSpPr>
        <dsp:cNvPr id="0" name=""/>
        <dsp:cNvSpPr/>
      </dsp:nvSpPr>
      <dsp:spPr>
        <a:xfrm>
          <a:off x="3739762" y="3037319"/>
          <a:ext cx="580081" cy="580081"/>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097FF-22CA-4E8F-94FE-FB463F3A0DDD}">
      <dsp:nvSpPr>
        <dsp:cNvPr id="0" name=""/>
        <dsp:cNvSpPr/>
      </dsp:nvSpPr>
      <dsp:spPr>
        <a:xfrm rot="17700000">
          <a:off x="3116040" y="3958695"/>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US" sz="1200" b="1" kern="1200" dirty="0" smtClean="0"/>
            <a:t>MARCH</a:t>
          </a:r>
          <a:r>
            <a:rPr lang="en-US" sz="1200" kern="1200" dirty="0" smtClean="0"/>
            <a:t> – DEQ approves Selmet sampling and analysis plan</a:t>
          </a:r>
          <a:endParaRPr lang="en-US" sz="1200" kern="1200" dirty="0"/>
        </a:p>
      </dsp:txBody>
      <dsp:txXfrm>
        <a:off x="3116040" y="3958695"/>
        <a:ext cx="1201760" cy="579444"/>
      </dsp:txXfrm>
    </dsp:sp>
    <dsp:sp modelId="{7F66772F-AC7B-4F2C-A015-7A876A9DE40B}">
      <dsp:nvSpPr>
        <dsp:cNvPr id="0" name=""/>
        <dsp:cNvSpPr/>
      </dsp:nvSpPr>
      <dsp:spPr>
        <a:xfrm rot="17700000">
          <a:off x="380510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8C45FD69-A1E0-47E1-B93B-5768CA67B008}">
      <dsp:nvSpPr>
        <dsp:cNvPr id="0" name=""/>
        <dsp:cNvSpPr/>
      </dsp:nvSpPr>
      <dsp:spPr>
        <a:xfrm>
          <a:off x="4403932" y="3037319"/>
          <a:ext cx="580081" cy="580081"/>
        </a:xfrm>
        <a:prstGeom prst="ellipse">
          <a:avLst/>
        </a:prstGeom>
        <a:solidFill>
          <a:schemeClr val="accent2">
            <a:hueOff val="1755570"/>
            <a:satOff val="-2190"/>
            <a:lumOff val="5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5368C-E275-4413-A7BE-86183E6608EF}">
      <dsp:nvSpPr>
        <dsp:cNvPr id="0" name=""/>
        <dsp:cNvSpPr/>
      </dsp:nvSpPr>
      <dsp:spPr>
        <a:xfrm rot="17700000">
          <a:off x="3796460"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en-US" sz="1100" b="1" kern="1200" dirty="0" smtClean="0"/>
            <a:t>MAY</a:t>
          </a:r>
          <a:r>
            <a:rPr lang="en-US" sz="1100" kern="1200" dirty="0" smtClean="0"/>
            <a:t> – Selmet petitions DEQ to delist waste</a:t>
          </a:r>
          <a:endParaRPr lang="en-US" sz="1100" kern="1200" dirty="0"/>
        </a:p>
      </dsp:txBody>
      <dsp:txXfrm>
        <a:off x="3796460" y="3967673"/>
        <a:ext cx="1201760" cy="579444"/>
      </dsp:txXfrm>
    </dsp:sp>
    <dsp:sp modelId="{2F4CD6DA-9C4F-460B-BB06-D68144A9CA1D}">
      <dsp:nvSpPr>
        <dsp:cNvPr id="0" name=""/>
        <dsp:cNvSpPr/>
      </dsp:nvSpPr>
      <dsp:spPr>
        <a:xfrm rot="17700000">
          <a:off x="446927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56331E89-A689-4AA4-8A0D-DBAEC4595650}">
      <dsp:nvSpPr>
        <dsp:cNvPr id="0" name=""/>
        <dsp:cNvSpPr/>
      </dsp:nvSpPr>
      <dsp:spPr>
        <a:xfrm>
          <a:off x="5068102" y="3037319"/>
          <a:ext cx="580081" cy="580081"/>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F4B489-00B2-41C4-BB62-885254279BD9}">
      <dsp:nvSpPr>
        <dsp:cNvPr id="0" name=""/>
        <dsp:cNvSpPr/>
      </dsp:nvSpPr>
      <dsp:spPr>
        <a:xfrm rot="17700000">
          <a:off x="4455754"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JUNE – AUGUST </a:t>
          </a:r>
          <a:r>
            <a:rPr lang="en-US" sz="1300" kern="1200" dirty="0" smtClean="0"/>
            <a:t>– DEQ reviews petition</a:t>
          </a:r>
          <a:endParaRPr lang="en-US" sz="1300" kern="1200" dirty="0"/>
        </a:p>
      </dsp:txBody>
      <dsp:txXfrm>
        <a:off x="4455754" y="3967673"/>
        <a:ext cx="1201760" cy="579444"/>
      </dsp:txXfrm>
    </dsp:sp>
    <dsp:sp modelId="{2E7BE3B0-D507-4375-97CA-76361D167A5B}">
      <dsp:nvSpPr>
        <dsp:cNvPr id="0" name=""/>
        <dsp:cNvSpPr/>
      </dsp:nvSpPr>
      <dsp:spPr>
        <a:xfrm rot="17700000">
          <a:off x="513344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001DB7DB-5B9F-43EE-8D3F-A2200CF4988F}">
      <dsp:nvSpPr>
        <dsp:cNvPr id="0" name=""/>
        <dsp:cNvSpPr/>
      </dsp:nvSpPr>
      <dsp:spPr>
        <a:xfrm>
          <a:off x="5732272" y="3037319"/>
          <a:ext cx="580081" cy="580081"/>
        </a:xfrm>
        <a:prstGeom prst="ellipse">
          <a:avLst/>
        </a:prstGeom>
        <a:solidFill>
          <a:schemeClr val="accent2">
            <a:hueOff val="2925949"/>
            <a:satOff val="-3649"/>
            <a:lumOff val="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A2FA7-423E-4629-BE3C-9953E2EF5FF9}">
      <dsp:nvSpPr>
        <dsp:cNvPr id="0" name=""/>
        <dsp:cNvSpPr/>
      </dsp:nvSpPr>
      <dsp:spPr>
        <a:xfrm rot="17700000">
          <a:off x="5045245"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AUG 15 </a:t>
          </a:r>
          <a:r>
            <a:rPr lang="en-US" sz="1300" kern="1200" dirty="0" smtClean="0"/>
            <a:t>– Public notice</a:t>
          </a:r>
          <a:endParaRPr lang="en-US" sz="1300" kern="1200" dirty="0"/>
        </a:p>
      </dsp:txBody>
      <dsp:txXfrm>
        <a:off x="5045245" y="3967673"/>
        <a:ext cx="1201760" cy="579444"/>
      </dsp:txXfrm>
    </dsp:sp>
    <dsp:sp modelId="{D5023BC2-A3BC-4935-8C0D-D59ABCF25BE6}">
      <dsp:nvSpPr>
        <dsp:cNvPr id="0" name=""/>
        <dsp:cNvSpPr/>
      </dsp:nvSpPr>
      <dsp:spPr>
        <a:xfrm rot="17700000">
          <a:off x="579761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6C8AC5A7-2A31-41EA-9E16-D5E6C096BAFE}">
      <dsp:nvSpPr>
        <dsp:cNvPr id="0" name=""/>
        <dsp:cNvSpPr/>
      </dsp:nvSpPr>
      <dsp:spPr>
        <a:xfrm>
          <a:off x="6396442" y="3037319"/>
          <a:ext cx="580081" cy="580081"/>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AED05-FC21-448D-B871-D240BED17DE3}">
      <dsp:nvSpPr>
        <dsp:cNvPr id="0" name=""/>
        <dsp:cNvSpPr/>
      </dsp:nvSpPr>
      <dsp:spPr>
        <a:xfrm rot="17700000">
          <a:off x="570941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17 </a:t>
          </a:r>
          <a:r>
            <a:rPr lang="en-US" sz="1300" kern="1200" dirty="0" smtClean="0"/>
            <a:t>– Public hearing</a:t>
          </a:r>
          <a:endParaRPr lang="en-US" sz="1300" kern="1200" dirty="0"/>
        </a:p>
      </dsp:txBody>
      <dsp:txXfrm>
        <a:off x="5709415" y="3844701"/>
        <a:ext cx="1201760" cy="579444"/>
      </dsp:txXfrm>
    </dsp:sp>
    <dsp:sp modelId="{CA6BCF28-02E1-440B-A3CB-638161C62AE9}">
      <dsp:nvSpPr>
        <dsp:cNvPr id="0" name=""/>
        <dsp:cNvSpPr/>
      </dsp:nvSpPr>
      <dsp:spPr>
        <a:xfrm rot="17700000">
          <a:off x="646178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3347B2EE-732D-44FF-969A-277DF305E548}">
      <dsp:nvSpPr>
        <dsp:cNvPr id="0" name=""/>
        <dsp:cNvSpPr/>
      </dsp:nvSpPr>
      <dsp:spPr>
        <a:xfrm>
          <a:off x="7060612" y="3037319"/>
          <a:ext cx="580081" cy="580081"/>
        </a:xfrm>
        <a:prstGeom prst="ellipse">
          <a:avLst/>
        </a:prstGeom>
        <a:solidFill>
          <a:schemeClr val="accent2">
            <a:hueOff val="4096329"/>
            <a:satOff val="-5109"/>
            <a:lumOff val="1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C2174-D077-403C-B5F0-1055C6449D8F}">
      <dsp:nvSpPr>
        <dsp:cNvPr id="0" name=""/>
        <dsp:cNvSpPr/>
      </dsp:nvSpPr>
      <dsp:spPr>
        <a:xfrm rot="17700000">
          <a:off x="637358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21 </a:t>
          </a:r>
          <a:r>
            <a:rPr lang="en-US" sz="1300" kern="1200" dirty="0" smtClean="0"/>
            <a:t>– Public comment period closes</a:t>
          </a:r>
          <a:endParaRPr lang="en-US" sz="1300" kern="1200" dirty="0"/>
        </a:p>
      </dsp:txBody>
      <dsp:txXfrm>
        <a:off x="6373585" y="3844701"/>
        <a:ext cx="1201760" cy="579444"/>
      </dsp:txXfrm>
    </dsp:sp>
    <dsp:sp modelId="{81162B80-C91A-4B0D-839C-2C0A5799DAD6}">
      <dsp:nvSpPr>
        <dsp:cNvPr id="0" name=""/>
        <dsp:cNvSpPr/>
      </dsp:nvSpPr>
      <dsp:spPr>
        <a:xfrm rot="17700000">
          <a:off x="712595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C2A3A948-761A-4521-8013-DFDF1D3AE2E4}">
      <dsp:nvSpPr>
        <dsp:cNvPr id="0" name=""/>
        <dsp:cNvSpPr/>
      </dsp:nvSpPr>
      <dsp:spPr>
        <a:xfrm>
          <a:off x="7718099" y="3036907"/>
          <a:ext cx="580081" cy="580081"/>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46E30A-818D-44B0-BE9B-917A756776C7}">
      <dsp:nvSpPr>
        <dsp:cNvPr id="0" name=""/>
        <dsp:cNvSpPr/>
      </dsp:nvSpPr>
      <dsp:spPr>
        <a:xfrm rot="17700000">
          <a:off x="7213641"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15-16 </a:t>
          </a:r>
          <a:r>
            <a:rPr lang="en-US" sz="1050" kern="1200" dirty="0" smtClean="0"/>
            <a:t>– Environmental Quality Commission Reviews and Votes</a:t>
          </a:r>
          <a:endParaRPr lang="en-US" sz="1050" kern="1200" dirty="0"/>
        </a:p>
      </dsp:txBody>
      <dsp:txXfrm>
        <a:off x="7213641" y="3967673"/>
        <a:ext cx="1201760" cy="579444"/>
      </dsp:txXfrm>
    </dsp:sp>
    <dsp:sp modelId="{F7AA5C80-9AC3-418D-9530-04BC7BE97B0F}">
      <dsp:nvSpPr>
        <dsp:cNvPr id="0" name=""/>
        <dsp:cNvSpPr/>
      </dsp:nvSpPr>
      <dsp:spPr>
        <a:xfrm rot="17700000">
          <a:off x="779012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11/9/2018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Good morning</a:t>
            </a:r>
            <a:r>
              <a:rPr lang="en-ZW" baseline="0" dirty="0" smtClean="0"/>
              <a:t> Chair George and commissioners, my name is Brian Fuller – I manage DEQ’s Materials Management and Hazardous Waste programs out of our Western Region – we are here today to present the proposed Selmet, Inc. hazardous waste delisting rulemaking for your consideration.</a:t>
            </a:r>
          </a:p>
          <a:p>
            <a:pPr marL="0" indent="0">
              <a:buFont typeface="Arial" panose="020B0604020202020204" pitchFamily="34" charset="0"/>
              <a:buNone/>
            </a:pPr>
            <a:endParaRPr lang="en-ZW" baseline="0" dirty="0" smtClean="0"/>
          </a:p>
          <a:p>
            <a:pPr marL="174708" indent="-174708">
              <a:buFont typeface="Arial" panose="020B0604020202020204" pitchFamily="34" charset="0"/>
              <a:buChar char="•"/>
            </a:pPr>
            <a:r>
              <a:rPr lang="en-ZW" baseline="0" dirty="0" smtClean="0"/>
              <a:t>I am joined by my colleagues, (turn to Dan and Seth for them to introduce themselves). Both Dan and Seth provided technical expertise on the proposed delisting. </a:t>
            </a:r>
          </a:p>
          <a:p>
            <a:pPr marL="174708" indent="-174708">
              <a:buFont typeface="Arial" panose="020B0604020202020204" pitchFamily="34" charset="0"/>
              <a:buChar char="•"/>
            </a:pPr>
            <a:r>
              <a:rPr lang="en-ZW" baseline="0" dirty="0" smtClean="0"/>
              <a:t>This proposed rule is Oregon’s first delisting of a hazardous waste.  </a:t>
            </a:r>
            <a:r>
              <a:rPr lang="en-ZW" baseline="0" dirty="0" err="1" smtClean="0"/>
              <a:t>Delistings</a:t>
            </a:r>
            <a:r>
              <a:rPr lang="en-ZW" baseline="0" dirty="0" smtClean="0"/>
              <a:t> are not uncommon however.  EPA has done many throughout the country and this waste in particular is one of the most commonly delisted wastes.</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DEQ staff with backgrounds in RCRA and risk assessment worked with </a:t>
            </a:r>
            <a:r>
              <a:rPr lang="en-ZW" baseline="0" dirty="0" err="1" smtClean="0"/>
              <a:t>Selmet</a:t>
            </a:r>
            <a:r>
              <a:rPr lang="en-ZW" baseline="0" dirty="0" smtClean="0"/>
              <a:t> Inc. to sample and </a:t>
            </a:r>
            <a:r>
              <a:rPr lang="en-ZW" baseline="0" dirty="0" err="1" smtClean="0"/>
              <a:t>analyze</a:t>
            </a:r>
            <a:r>
              <a:rPr lang="en-ZW" baseline="0" dirty="0" smtClean="0"/>
              <a:t> the facilities wastewater treatment </a:t>
            </a:r>
            <a:r>
              <a:rPr lang="en-ZW" baseline="0" dirty="0" err="1" smtClean="0"/>
              <a:t>sludges</a:t>
            </a:r>
            <a:r>
              <a:rPr lang="en-ZW" baseline="0" dirty="0" smtClean="0"/>
              <a:t> to determine if they met delisting risk based standards.  DEQ consulted with EPA Region 10 and DOJ throughout this process.  This proposed delisting applies only to the two particular waste streams generated by </a:t>
            </a:r>
            <a:r>
              <a:rPr lang="en-ZW" baseline="0" dirty="0" err="1" smtClean="0"/>
              <a:t>Selmet</a:t>
            </a:r>
            <a:r>
              <a:rPr lang="en-ZW" baseline="0" dirty="0" smtClean="0"/>
              <a:t>.  If approved these wastes would not be considered a hazardous waste in the State of Oregon.  The delisting does not apply beyond Oregon nor does it apply to other facilities that generate a similar waste. </a:t>
            </a:r>
          </a:p>
          <a:p>
            <a:pPr marL="0" indent="0">
              <a:buFont typeface="Arial" panose="020B0604020202020204" pitchFamily="34" charset="0"/>
              <a:buNone/>
            </a:pPr>
            <a:endParaRPr lang="en-ZW" baseline="0" dirty="0" smtClean="0"/>
          </a:p>
          <a:p>
            <a:pPr marL="174708" indent="-174708">
              <a:buFont typeface="Arial" panose="020B0604020202020204" pitchFamily="34" charset="0"/>
              <a:buChar char="•"/>
            </a:pPr>
            <a:endParaRPr lang="en-ZW"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01547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Based on review of </a:t>
            </a:r>
            <a:r>
              <a:rPr lang="en-US" b="0" baseline="0" dirty="0" err="1" smtClean="0"/>
              <a:t>Selmet’s</a:t>
            </a:r>
            <a:r>
              <a:rPr lang="en-US" b="0" baseline="0" dirty="0" smtClean="0"/>
              <a:t> current processes, DEQ and Selmet developed a list of chemical parameters to analyze, including contaminants for which US EPA lists F006 waste (Cadmium, Chromium, Nickel, and Cyanides) and any other potentially underlying hazardous constituents that may be present in the wastes (</a:t>
            </a:r>
            <a:r>
              <a:rPr lang="en-US" b="1" baseline="0" dirty="0" smtClean="0"/>
              <a:t>POINT</a:t>
            </a:r>
            <a:r>
              <a:rPr lang="en-US" b="0" baseline="0" dirty="0" smtClean="0"/>
              <a:t>).</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Selmet then sent the composite samples of its </a:t>
            </a:r>
            <a:r>
              <a:rPr lang="en-US" b="0" baseline="0" dirty="0" smtClean="0"/>
              <a:t>wastewater treatment sludge collected </a:t>
            </a:r>
            <a:r>
              <a:rPr lang="en-US" b="0" baseline="0" dirty="0" smtClean="0"/>
              <a:t>from </a:t>
            </a:r>
            <a:r>
              <a:rPr lang="en-US" b="0" baseline="0" dirty="0" smtClean="0"/>
              <a:t>the filter cake to </a:t>
            </a:r>
            <a:r>
              <a:rPr lang="en-US" b="0" baseline="0" dirty="0" smtClean="0"/>
              <a:t>independent labs certified by the Oregon Environmental Laboratory Accreditation Program for analysis. With appropriate reporting limits for the decision.</a:t>
            </a:r>
          </a:p>
          <a:p>
            <a:endParaRPr lang="en-US"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2196353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In addition to the current process which we just discussed, Selmet is also proposing that we delist the sediment in the evaporation pond they used from the 1970s until 2017, that contains waste from Selmet’s historic electroplating operations. Selmet would like to close this pond and remove the sediment for disposal.</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indent="-178027" defTabSz="949478">
              <a:buFont typeface="Arial" panose="020B0604020202020204" pitchFamily="34" charset="0"/>
              <a:buChar char="•"/>
              <a:defRPr/>
            </a:pPr>
            <a:r>
              <a:rPr lang="en-US" b="0" baseline="0" dirty="0" smtClean="0"/>
              <a:t>The pond is about 25,000 square feet, and the sediment from wastewater treatment is about 1 to 2 feet thick. They are requesting approval for disposal up to 3,800 yards of sediment from the pond for disposal as non-hazardous waste.</a:t>
            </a:r>
          </a:p>
          <a:p>
            <a:pPr marL="0" indent="0" defTabSz="949478">
              <a:buFont typeface="Arial" panose="020B0604020202020204" pitchFamily="34" charset="0"/>
              <a:buNone/>
              <a:defRPr/>
            </a:pPr>
            <a:endParaRPr lang="en-US" b="0" baseline="0" dirty="0" smtClean="0"/>
          </a:p>
          <a:p>
            <a:pPr marL="171450" indent="-171450" defTabSz="949478">
              <a:buFont typeface="Arial" panose="020B0604020202020204" pitchFamily="34" charset="0"/>
              <a:buChar char="•"/>
              <a:defRPr/>
            </a:pPr>
            <a:r>
              <a:rPr lang="en-US" b="0" baseline="0" dirty="0" smtClean="0"/>
              <a:t>We divided the evaporation pond into four quadrants and in each of the four quadrants, Selmet collected 3 core samples through the entire depth of the sediment. These cores were combined into one composite sample for each quadrant for analysis. Together, they provide a representative sample of  the waste present in Selmet’s evaporation pond.</a:t>
            </a:r>
          </a:p>
          <a:p>
            <a:pPr marL="0" indent="0" defTabSz="949478">
              <a:buFont typeface="Arial" panose="020B0604020202020204" pitchFamily="34" charset="0"/>
              <a:buNone/>
              <a:defRPr/>
            </a:pPr>
            <a:r>
              <a:rPr lang="en-US" b="0" baseline="0" dirty="0" smtClean="0"/>
              <a:t> </a:t>
            </a:r>
          </a:p>
          <a:p>
            <a:pPr marL="0" indent="0" defTabSz="949478">
              <a:buFont typeface="Arial" panose="020B0604020202020204" pitchFamily="34" charset="0"/>
              <a:buNone/>
              <a:defRPr/>
            </a:pPr>
            <a:endParaRPr lang="en-US" baseline="0" dirty="0" smtClean="0"/>
          </a:p>
          <a:p>
            <a:endParaRPr lang="en-US" b="0" baseline="0" dirty="0" smtClean="0"/>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539175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Selmet and DEQ reviewed all available knowledge of historical operations at the site and past discharges to the evaporation pond. </a:t>
            </a:r>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Based on this review, in addition to the chemicals for which F006 was defined, DEQ requested that a longer list of potential constituents should be analyzed from the evaporation pond.</a:t>
            </a:r>
            <a:r>
              <a:rPr lang="en-US" b="1" baseline="0" dirty="0" smtClean="0"/>
              <a:t> (point)</a:t>
            </a:r>
            <a:endParaRPr lang="en-US" b="0" baseline="0" dirty="0" smtClean="0"/>
          </a:p>
          <a:p>
            <a:pPr marL="178027" indent="-178027">
              <a:buFont typeface="Arial" panose="020B0604020202020204" pitchFamily="34" charset="0"/>
              <a:buChar char="•"/>
            </a:pPr>
            <a:endParaRPr lang="en-US" b="0"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This includes several additional metals and scans of several classes of organic chemicals that were believed to potentially be present in the waste.</a:t>
            </a:r>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411247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So, we have two waste streams  that I just described, and multiple chemicals associated with each waste stream, that Selmet tested for during the sampling and analysis process associated with this rulemaking petition.</a:t>
            </a:r>
          </a:p>
          <a:p>
            <a:pPr marL="0" indent="0">
              <a:buFont typeface="Arial" panose="020B0604020202020204" pitchFamily="34" charset="0"/>
              <a:buNone/>
            </a:pPr>
            <a:endParaRPr lang="en-US" baseline="0" dirty="0" smtClean="0"/>
          </a:p>
          <a:p>
            <a:pPr marL="174708" indent="-174708">
              <a:buFont typeface="Arial" panose="020B0604020202020204" pitchFamily="34" charset="0"/>
              <a:buChar char="•"/>
            </a:pPr>
            <a:r>
              <a:rPr lang="en-US" baseline="0" dirty="0" smtClean="0"/>
              <a:t>I don’t want to bore you through all of the risk-screening (that’s my job) but I do want to provide one example. This slide shows how we screened risk for hexavalent chromium in the evaporation pond sediment</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First, EPA’s delisting risk assessment model</a:t>
            </a:r>
            <a:r>
              <a:rPr lang="en-US" b="1" baseline="0" dirty="0" smtClean="0"/>
              <a:t> (POINT) </a:t>
            </a:r>
            <a:r>
              <a:rPr lang="en-US" baseline="0" dirty="0" smtClean="0"/>
              <a:t>assumes that there will be some leaching in permitted non-hazardous landfills, and therefore addresses risk screening criteria that accounts for potential destinations of the leachate (for examples, drinking water and ecological exposure). Unlike many risk screening concentration we use, this model considers both the concentration and volume of waste that will be disposed. </a:t>
            </a:r>
          </a:p>
          <a:p>
            <a:pPr marL="0" indent="0">
              <a:buFont typeface="Arial" panose="020B0604020202020204" pitchFamily="34" charset="0"/>
              <a:buNone/>
            </a:pPr>
            <a:endParaRPr lang="en-US" baseline="0" dirty="0" smtClean="0"/>
          </a:p>
          <a:p>
            <a:pPr marL="174708" indent="-174708">
              <a:buFont typeface="Arial" panose="020B0604020202020204" pitchFamily="34" charset="0"/>
              <a:buChar char="•"/>
            </a:pPr>
            <a:r>
              <a:rPr lang="en-US" baseline="0" dirty="0" smtClean="0"/>
              <a:t>Second, the standard for characteristic hazardous waste is the standard at we would require a leaching test before disposing at a non-hazardous-waste landfill, this screening would normally be applied to all industrial wastes expected to contain this chemical.</a:t>
            </a:r>
          </a:p>
          <a:p>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Samples 1-4 </a:t>
            </a:r>
            <a:r>
              <a:rPr lang="en-US" b="1" baseline="0" dirty="0" smtClean="0"/>
              <a:t>(POINT) </a:t>
            </a:r>
            <a:r>
              <a:rPr lang="en-US" baseline="0" dirty="0" smtClean="0"/>
              <a:t>are the composites of core samples discussed two slides back. In order to decide whether or not to recommend that you approve this delisting, we compare that data to applicable risk-screening resources seen in red in the chart.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buFont typeface="Arial" panose="020B0604020202020204" pitchFamily="34" charset="0"/>
              <a:buChar char="•"/>
            </a:pPr>
            <a:r>
              <a:rPr lang="en-US" baseline="0" dirty="0" smtClean="0"/>
              <a:t>In this example, as a result of comparing data from the evaporation pond to these standards, we see that the presence of hexavalent chromium in all four of the samples is below the screening thresholds.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This screening process was repeated for each of the constituents from Selmet's current process and evaporation pond waste that we listed in the charts on the previous pages.</a:t>
            </a:r>
          </a:p>
          <a:p>
            <a:endParaRPr lang="en-US" baseline="0" dirty="0" smtClean="0"/>
          </a:p>
          <a:p>
            <a:r>
              <a:rPr lang="en-US" baseline="0" dirty="0" smtClean="0"/>
              <a:t>--------------------------------------------------------------------------------------------------------------------------------------------------------------------------------</a:t>
            </a:r>
          </a:p>
          <a:p>
            <a:pPr marL="0" indent="0">
              <a:buFont typeface="Arial" panose="020B0604020202020204" pitchFamily="34" charset="0"/>
              <a:buNone/>
            </a:pPr>
            <a:r>
              <a:rPr lang="en-US" i="1" baseline="0" dirty="0" smtClean="0"/>
              <a:t>NOTES: </a:t>
            </a:r>
          </a:p>
          <a:p>
            <a:pPr marL="0" indent="0">
              <a:buFont typeface="Arial" panose="020B0604020202020204" pitchFamily="34" charset="0"/>
              <a:buNone/>
            </a:pPr>
            <a:r>
              <a:rPr lang="en-US" i="1" baseline="0" dirty="0" smtClean="0"/>
              <a:t>	This program allows differing risk tolerance, and we used one-in-a-million cancer risk for carcinogens and a hazard index of 1 for non-carcinogens.</a:t>
            </a:r>
          </a:p>
          <a:p>
            <a:pPr marL="640594" lvl="1" indent="-174708">
              <a:buFont typeface="Arial" panose="020B0604020202020204" pitchFamily="34" charset="0"/>
              <a:buChar char="•"/>
            </a:pPr>
            <a:r>
              <a:rPr lang="en-US" i="1" dirty="0" smtClean="0"/>
              <a:t>Samples are also screened against characteristic hazardous waste concentrations. This</a:t>
            </a:r>
            <a:r>
              <a:rPr lang="en-US" i="1" baseline="0" dirty="0" smtClean="0"/>
              <a:t> is a bit crude in the diagram, but if the totals exceeded this concentration we would run leaching experiments. We don’t want concentrations that leach too much going into our regular municipal landfills.</a:t>
            </a:r>
            <a:endParaRPr lang="en-US" i="1"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13</a:t>
            </a:fld>
            <a:endParaRPr lang="en-US"/>
          </a:p>
        </p:txBody>
      </p:sp>
    </p:spTree>
    <p:extLst>
      <p:ext uri="{BB962C8B-B14F-4D97-AF65-F5344CB8AC3E}">
        <p14:creationId xmlns:p14="http://schemas.microsoft.com/office/powerpoint/2010/main" val="1162027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After reviewing screening results for each of the hazardous waste constituents, DEQ determined that Selmet’s current process and evaporation pond wastes meets risk-based standards and are safe to dispose of in a permitted, non-hazardous landfill in amount described in Selmet’s delisting petition.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it is approved, Selmet’s F006 delisting petition remains in effect only as long as Selmet maintains the same operating conditions and chemicals described in the delisting petition. If Selmet makes any changes to the process or the chemicals used in the process, they must notify DEQ of the change and handle the waste generated after the process change as a hazardous waste until DEQ is able to confirm in writing that the waste continues to meet the conditions described in the 2018 delisting. </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conclusion, DEQ recommends that the EQC approve the rules delisting Selmet’s F006 wastes.</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Chair George and commissioners, thank you for your consideration of this proposed rulemaking. We look forward to answering any question that you might have at this time. </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14</a:t>
            </a:fld>
            <a:endParaRPr lang="en-US"/>
          </a:p>
        </p:txBody>
      </p:sp>
    </p:spTree>
    <p:extLst>
      <p:ext uri="{BB962C8B-B14F-4D97-AF65-F5344CB8AC3E}">
        <p14:creationId xmlns:p14="http://schemas.microsoft.com/office/powerpoint/2010/main" val="938245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Today</a:t>
            </a:r>
            <a:r>
              <a:rPr lang="en-US" baseline="0" dirty="0" smtClean="0"/>
              <a:t>’s presentation will cover ground from brief background on DEQ’s hazardous program, relevant definitions and regulatory background, and specifics associated with Selmet, </a:t>
            </a:r>
            <a:r>
              <a:rPr lang="en-US" baseline="0" dirty="0" err="1" smtClean="0"/>
              <a:t>Inc’s</a:t>
            </a:r>
            <a:r>
              <a:rPr lang="en-US" baseline="0" dirty="0" smtClean="0"/>
              <a:t> proposed hazardous waste delisting rulemaking.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a:t>
            </a:fld>
            <a:endParaRPr lang="en-US"/>
          </a:p>
        </p:txBody>
      </p:sp>
    </p:spTree>
    <p:extLst>
      <p:ext uri="{BB962C8B-B14F-4D97-AF65-F5344CB8AC3E}">
        <p14:creationId xmlns:p14="http://schemas.microsoft.com/office/powerpoint/2010/main" val="344689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Like DEQ’s other programs, the Hazardous Waste program strives to maintain balance between regulatory compliance, enforcement and education - to ensure that hazardous waste in Oregon is safely managed and reduced. </a:t>
            </a:r>
            <a:endParaRPr lang="en-US" dirty="0" smtClean="0"/>
          </a:p>
          <a:p>
            <a:pPr marL="0" indent="0">
              <a:buFont typeface="Arial" panose="020B0604020202020204" pitchFamily="34" charset="0"/>
              <a:buNone/>
            </a:pPr>
            <a:endParaRPr lang="en-US"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Similar to DEQ’s Air Program, which derives authority from the federal Clean Air Act, and its Water Program, which derives authority from the Clean Water Act,  DEQ’s Hazardous Waste Program is authorized  by the Resource Conversation and Recovery Act, more commonly known as RCRA. </a:t>
            </a:r>
          </a:p>
          <a:p>
            <a:pPr marL="174708" indent="-174708">
              <a:buFont typeface="Arial" panose="020B0604020202020204" pitchFamily="34" charset="0"/>
              <a:buChar char="•"/>
            </a:pPr>
            <a:endParaRPr lang="en-US" dirty="0" smtClean="0"/>
          </a:p>
          <a:p>
            <a:pPr marL="174708" indent="-174708">
              <a:buFont typeface="Arial" panose="020B0604020202020204" pitchFamily="34" charset="0"/>
              <a:buChar char="•"/>
            </a:pPr>
            <a:r>
              <a:rPr lang="en-US" dirty="0" smtClean="0"/>
              <a:t>In 1976 Congress passed RCRA </a:t>
            </a:r>
            <a:r>
              <a:rPr lang="en-US" baseline="0" dirty="0" smtClean="0"/>
              <a:t>to address increasing problems that the nation faced from our growing volume of municipal and industrial waste. The act is our nation’s primary law governing the disposal of non-hazardous and hazardous waste.</a:t>
            </a:r>
          </a:p>
          <a:p>
            <a:pPr marL="631908" lvl="1" indent="-174708">
              <a:buFont typeface="Arial" panose="020B0604020202020204" pitchFamily="34" charset="0"/>
              <a:buChar char="•"/>
            </a:pPr>
            <a:r>
              <a:rPr lang="en-US" baseline="0" dirty="0" smtClean="0"/>
              <a:t>RCRA introduced the concept of “authorized state programs” in which states would apply to EPA for program authorization. This allows individual states to </a:t>
            </a:r>
            <a:r>
              <a:rPr lang="en-US" baseline="0" dirty="0" smtClean="0">
                <a:solidFill>
                  <a:schemeClr val="tx1"/>
                </a:solidFill>
              </a:rPr>
              <a:t>operate</a:t>
            </a:r>
            <a:r>
              <a:rPr lang="en-US" baseline="0" dirty="0" smtClean="0">
                <a:solidFill>
                  <a:srgbClr val="FF0000"/>
                </a:solidFill>
              </a:rPr>
              <a:t> </a:t>
            </a:r>
            <a:r>
              <a:rPr lang="en-US" baseline="0" dirty="0" smtClean="0"/>
              <a:t>RCRA programs in lieu of the federal government, as long as the programs are at least as stringent as the federal programs.</a:t>
            </a:r>
          </a:p>
          <a:p>
            <a:pPr marL="631908" lvl="1" indent="-174708">
              <a:buFont typeface="Arial" panose="020B0604020202020204" pitchFamily="34" charset="0"/>
              <a:buChar char="•"/>
            </a:pPr>
            <a:endParaRPr lang="en-US"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1986,</a:t>
            </a:r>
            <a:r>
              <a:rPr lang="en-US" baseline="0" dirty="0" smtClean="0"/>
              <a:t> Oregon received its final RCRA authorization, giving DEQ the authority to operate the state’s hazardous waste program.</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1391661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Today, DEQ has 19 hazardous</a:t>
            </a:r>
            <a:r>
              <a:rPr lang="en-US" baseline="0" dirty="0" smtClean="0"/>
              <a:t> waste staff, located throughout the state, who work with about 500 small quantity and large quantity generators of hazardous waste. </a:t>
            </a:r>
          </a:p>
          <a:p>
            <a:endParaRPr lang="en-US" baseline="0" dirty="0" smtClean="0"/>
          </a:p>
          <a:p>
            <a:pPr marL="174708" indent="-174708">
              <a:buFont typeface="Arial" panose="020B0604020202020204" pitchFamily="34" charset="0"/>
              <a:buChar char="•"/>
            </a:pPr>
            <a:r>
              <a:rPr lang="en-US" baseline="0" dirty="0" smtClean="0"/>
              <a:t>DEQ’s hazardous waste staff:</a:t>
            </a:r>
          </a:p>
          <a:p>
            <a:pPr marL="640594" lvl="1" indent="-174708">
              <a:buFont typeface="Arial" panose="020B0604020202020204" pitchFamily="34" charset="0"/>
              <a:buChar char="•"/>
            </a:pPr>
            <a:r>
              <a:rPr lang="en-US" baseline="0" dirty="0" smtClean="0"/>
              <a:t>Conduct regular facility inspections;</a:t>
            </a:r>
          </a:p>
          <a:p>
            <a:pPr marL="640594" lvl="1" indent="-174708">
              <a:buFont typeface="Arial" panose="020B0604020202020204" pitchFamily="34" charset="0"/>
              <a:buChar char="•"/>
            </a:pPr>
            <a:r>
              <a:rPr lang="en-US" baseline="0" dirty="0" smtClean="0"/>
              <a:t>Respond to complaints;</a:t>
            </a:r>
          </a:p>
          <a:p>
            <a:pPr marL="640594" lvl="1" indent="-174708">
              <a:buFont typeface="Arial" panose="020B0604020202020204" pitchFamily="34" charset="0"/>
              <a:buChar char="•"/>
            </a:pPr>
            <a:r>
              <a:rPr lang="en-US" baseline="0" dirty="0" smtClean="0"/>
              <a:t>Take enforcement actions, as needed;</a:t>
            </a:r>
          </a:p>
          <a:p>
            <a:pPr marL="640594" lvl="1" indent="-174708">
              <a:buFont typeface="Arial" panose="020B0604020202020204" pitchFamily="34" charset="0"/>
              <a:buChar char="•"/>
            </a:pPr>
            <a:r>
              <a:rPr lang="en-US" baseline="0" dirty="0" smtClean="0"/>
              <a:t>Provide technical assistance site visits and regulatory trainings;</a:t>
            </a:r>
          </a:p>
          <a:p>
            <a:pPr marL="640594" lvl="1" indent="-174708">
              <a:buFont typeface="Arial" panose="020B0604020202020204" pitchFamily="34" charset="0"/>
              <a:buChar char="•"/>
            </a:pPr>
            <a:r>
              <a:rPr lang="en-US" baseline="0" dirty="0" smtClean="0"/>
              <a:t>Oversee permitting and corrective action sites for treatment, storage and disposal facilities; </a:t>
            </a:r>
          </a:p>
          <a:p>
            <a:pPr marL="640594" lvl="1" indent="-174708">
              <a:buFont typeface="Arial" panose="020B0604020202020204" pitchFamily="34" charset="0"/>
              <a:buChar char="•"/>
            </a:pPr>
            <a:r>
              <a:rPr lang="en-US" baseline="0" dirty="0" smtClean="0"/>
              <a:t>Identify and develop policy and rules; and </a:t>
            </a:r>
          </a:p>
          <a:p>
            <a:pPr marL="640594" lvl="1" indent="-174708">
              <a:buFont typeface="Arial" panose="020B0604020202020204" pitchFamily="34" charset="0"/>
              <a:buChar char="•"/>
            </a:pPr>
            <a:r>
              <a:rPr lang="en-US" baseline="0" dirty="0" smtClean="0"/>
              <a:t>Collect and report data to EPA.</a:t>
            </a:r>
          </a:p>
          <a:p>
            <a:pPr marL="465887" lvl="1"/>
            <a:endParaRPr lang="en-US" baseline="0"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I’m going to turn it over to Dan to provide an overview of hazardous waste definitions and the regulatory framework that informs the delisting process. </a:t>
            </a:r>
          </a:p>
          <a:p>
            <a:pPr marL="465887" lvl="1"/>
            <a:endParaRPr lang="en-US" baseline="0" dirty="0" smtClean="0"/>
          </a:p>
          <a:p>
            <a:pPr marL="640594" lvl="1" indent="-174708">
              <a:buFont typeface="Arial" panose="020B0604020202020204" pitchFamily="34" charset="0"/>
              <a:buChar char="•"/>
            </a:pPr>
            <a:endParaRPr lang="en-US" baseline="0" dirty="0" smtClean="0"/>
          </a:p>
          <a:p>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186429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8027" indent="-178027">
              <a:buFont typeface="Arial" panose="020B0604020202020204" pitchFamily="34" charset="0"/>
              <a:buChar char="•"/>
            </a:pPr>
            <a:r>
              <a:rPr lang="en-US" dirty="0" smtClean="0"/>
              <a:t>Good morning Chair</a:t>
            </a:r>
            <a:r>
              <a:rPr lang="en-US" baseline="0" dirty="0" smtClean="0"/>
              <a:t> George and commissioners my name is Dan </a:t>
            </a:r>
            <a:r>
              <a:rPr lang="en-US" baseline="0" dirty="0" err="1" smtClean="0"/>
              <a:t>Lobato</a:t>
            </a:r>
            <a:r>
              <a:rPr lang="en-US" baseline="0" dirty="0" smtClean="0"/>
              <a:t>. </a:t>
            </a:r>
          </a:p>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Before we jump into the specifics of the delisting,</a:t>
            </a:r>
            <a:r>
              <a:rPr lang="en-US" baseline="0" dirty="0" smtClean="0"/>
              <a:t> we will  give an overview of some of the common terms you might encounter as we discuss our proposed rulemaking.</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RCRA defines hazardous waste as a solid waste (including liquid or gas) which may significantly contribute to an increase in mortality or in serious illness </a:t>
            </a:r>
            <a:r>
              <a:rPr lang="en-US" u="sng" baseline="0" dirty="0" smtClean="0"/>
              <a:t>OR</a:t>
            </a:r>
            <a:r>
              <a:rPr lang="en-US" baseline="0" dirty="0" smtClean="0"/>
              <a:t> pose a substantial hazard to human health or the environment when it’s improperly managed. </a:t>
            </a:r>
          </a:p>
          <a:p>
            <a:endParaRPr lang="en-US" baseline="0" dirty="0" smtClean="0"/>
          </a:p>
          <a:p>
            <a:pPr marL="178027" indent="-178027">
              <a:buFont typeface="Arial" panose="020B0604020202020204" pitchFamily="34" charset="0"/>
              <a:buChar char="•"/>
            </a:pPr>
            <a:r>
              <a:rPr lang="en-US" baseline="0" dirty="0" smtClean="0"/>
              <a:t>This definition of hazardous waste can be found in the United States Code of Federal Regulations (40 CFR 261.3), as well as in the Oregon Administrative Rules (OAR 340-101-033 and 001), which further define hazardous waste as either:</a:t>
            </a:r>
          </a:p>
          <a:p>
            <a:pPr marL="652765" lvl="1" indent="-178027">
              <a:buFont typeface="Arial" panose="020B0604020202020204" pitchFamily="34" charset="0"/>
              <a:buChar char="•"/>
            </a:pPr>
            <a:r>
              <a:rPr lang="en-US" baseline="0" dirty="0" smtClean="0"/>
              <a:t>“</a:t>
            </a:r>
            <a:r>
              <a:rPr lang="en-US" u="sng" baseline="0" dirty="0" smtClean="0"/>
              <a:t>characteristic,</a:t>
            </a:r>
            <a:r>
              <a:rPr lang="en-US" baseline="0" dirty="0" smtClean="0"/>
              <a:t>” meaning that the waste exhibits one of the four hazardous waste characteristics which include ignitability, </a:t>
            </a:r>
            <a:r>
              <a:rPr lang="en-US" baseline="0" dirty="0" err="1" smtClean="0"/>
              <a:t>corrosivity</a:t>
            </a:r>
            <a:r>
              <a:rPr lang="en-US" baseline="0" dirty="0" smtClean="0"/>
              <a:t>, reactivity, and toxicity; or</a:t>
            </a:r>
          </a:p>
          <a:p>
            <a:pPr marL="652765" lvl="1" indent="-178027" defTabSz="949478">
              <a:buFont typeface="Arial" panose="020B0604020202020204" pitchFamily="34" charset="0"/>
              <a:buChar char="•"/>
              <a:defRPr/>
            </a:pPr>
            <a:r>
              <a:rPr lang="en-US" u="sng" baseline="0" dirty="0" smtClean="0"/>
              <a:t>“listed,” </a:t>
            </a:r>
            <a:r>
              <a:rPr lang="en-US" baseline="0" dirty="0" smtClean="0"/>
              <a:t>meaning the waste is specifically named in the regulations, </a:t>
            </a:r>
          </a:p>
          <a:p>
            <a:endParaRPr lang="en-US" baseline="0" dirty="0" smtClean="0"/>
          </a:p>
          <a:p>
            <a:pPr marL="178027" indent="-178027">
              <a:buFont typeface="Arial" panose="020B0604020202020204" pitchFamily="34" charset="0"/>
              <a:buChar char="•"/>
            </a:pPr>
            <a:r>
              <a:rPr lang="en-US" baseline="0" dirty="0" smtClean="0"/>
              <a:t>It’s also worth noting that mixtures of non-hazardous waste and a listed or characteristic waste are also considered hazardous.</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F-listed wastes are wastes from non-specific sources (such as manufacturing process wastes produced by a wide variety of industrial operations). </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F006 wastes are a subset of F-listed wastes that are wastewater treatment sludges from electroplating operations. </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Electroplating processes include chemical etching and milling and cleaning and stripping.  Chemical etching and milling processes utilize chemical solutions to dissolve metal layers from a part. Constituents associated with the process include cadmium, chromium, nickel and complexed cyanides. </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Generators of listed hazardous waste have the opportunity to petition the RCRA implementing agency – either the EPA or an authorized state like Oregon– to exclude or “delist” their facility’s waste from the list of hazardous wastes if they can demonstrate </a:t>
            </a:r>
            <a:r>
              <a:rPr lang="en-US" baseline="0" dirty="0" smtClean="0"/>
              <a:t>the waste in question does not contain the constituents for which the waste was originally listed by EPA in </a:t>
            </a:r>
            <a:r>
              <a:rPr lang="en-US" b="0" baseline="0" dirty="0" smtClean="0"/>
              <a:t>concentrations that are greater than those identified by risk-based standards designed to protect human health.</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other words, when it comes to delisting, in order to fully protect human health and the environment, a listed waste is considered to be a hazardous waste by definition until a facility can demonstrate that it is non-hazardous.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3268551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A facility seeking to exclude waste from hazardous waste regulations must petition either EPA or their RCRA authorized state for a regulatory amendment.</a:t>
            </a:r>
          </a:p>
          <a:p>
            <a:pPr marL="0" indent="0">
              <a:buFont typeface="Arial" panose="020B0604020202020204" pitchFamily="34" charset="0"/>
              <a:buNone/>
            </a:pPr>
            <a:endParaRPr lang="en-US" baseline="0" dirty="0" smtClean="0"/>
          </a:p>
          <a:p>
            <a:pPr marL="635227" marR="0" lvl="1"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a RCRA authorized state, DEQ may delist a hazardous waste under federal and state authorities that you see here </a:t>
            </a:r>
            <a:r>
              <a:rPr lang="en-US" b="1" baseline="0" dirty="0" smtClean="0"/>
              <a:t>(point to slide).</a:t>
            </a:r>
            <a:r>
              <a:rPr lang="en-US" baseline="0" dirty="0" smtClean="0"/>
              <a:t> </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EPA and authorized states like Oregon may grant delisting petitions on a facility-by-facility basis. </a:t>
            </a:r>
          </a:p>
          <a:p>
            <a:pPr marL="0" indent="0">
              <a:buFont typeface="Arial" panose="020B0604020202020204" pitchFamily="34" charset="0"/>
              <a:buNone/>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Today, we’re here to discuss the Selmet delisting petition to have their currently-listed F006 – wastewater treatment sludges from electroplating operations--delisted in Oregon regulations.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This proposed delisting applies only to two particular waste streams generated by Selmet.  If approved these wastes would not be considered a hazardous waste in Oregon only.  This delisting does not extend beyond Oregon nor does it apply to other facilities that may generate a similar waste.</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i="1" dirty="0" smtClean="0"/>
              <a:t>NOTES: </a:t>
            </a:r>
          </a:p>
          <a:p>
            <a:pPr marL="0" indent="0">
              <a:buFont typeface="Arial" panose="020B0604020202020204" pitchFamily="34" charset="0"/>
              <a:buNone/>
            </a:pPr>
            <a:endParaRPr lang="en-US" i="1" dirty="0" smtClean="0"/>
          </a:p>
          <a:p>
            <a:pPr marL="178027" indent="-178027">
              <a:buFont typeface="Arial" panose="020B0604020202020204" pitchFamily="34" charset="0"/>
              <a:buChar char="•"/>
            </a:pPr>
            <a:r>
              <a:rPr lang="en-US" i="1" dirty="0" smtClean="0"/>
              <a:t>So where does the</a:t>
            </a:r>
            <a:r>
              <a:rPr lang="en-US" i="1" baseline="0" dirty="0" smtClean="0"/>
              <a:t> </a:t>
            </a:r>
            <a:r>
              <a:rPr lang="en-US" i="1" dirty="0" smtClean="0"/>
              <a:t>Department</a:t>
            </a:r>
            <a:r>
              <a:rPr lang="en-US" i="1" baseline="0" dirty="0" smtClean="0"/>
              <a:t> of Environmental Quality</a:t>
            </a:r>
            <a:r>
              <a:rPr lang="en-US" i="1" dirty="0" smtClean="0"/>
              <a:t>’s legal authority come from to delist hazardous</a:t>
            </a:r>
            <a:r>
              <a:rPr lang="en-US" i="1" baseline="0" dirty="0" smtClean="0"/>
              <a:t> waste, such as Selmet’s F006 listed hazardous waste?</a:t>
            </a:r>
          </a:p>
          <a:p>
            <a:endParaRPr lang="en-US" i="1" baseline="0" dirty="0" smtClean="0"/>
          </a:p>
          <a:p>
            <a:pPr marL="178027" indent="-178027">
              <a:buFont typeface="Arial" panose="020B0604020202020204" pitchFamily="34" charset="0"/>
              <a:buChar char="•"/>
            </a:pPr>
            <a:r>
              <a:rPr lang="en-US" i="1" baseline="0" dirty="0" smtClean="0"/>
              <a:t>DEQ is authorized to delist a hazardous waste under federal and state authorities. </a:t>
            </a:r>
          </a:p>
          <a:p>
            <a:endParaRPr lang="en-US" i="1" baseline="0" dirty="0" smtClean="0"/>
          </a:p>
          <a:p>
            <a:pPr marL="178027" indent="-178027">
              <a:buFont typeface="Arial" panose="020B0604020202020204" pitchFamily="34" charset="0"/>
              <a:buChar char="•"/>
            </a:pPr>
            <a:r>
              <a:rPr lang="en-US" i="1" baseline="0" dirty="0" smtClean="0"/>
              <a:t>The US Environmental Protection Agency authorizes the state of Oregon to regulate hazardous waste generated in Oregon under the Resource Conservation and Recovery Act and EPA also authorizes Oregon to exclude, or “delist” specific hazardous substances from specific facilities. [50 Federal Register 52629, October 10, 1995 – EPA authority for Oregon to operate the hazardous waste program].</a:t>
            </a:r>
          </a:p>
          <a:p>
            <a:endParaRPr lang="en-US" i="1" baseline="0" dirty="0" smtClean="0"/>
          </a:p>
          <a:p>
            <a:pPr marL="178027" indent="-178027">
              <a:buFont typeface="Arial" panose="020B0604020202020204" pitchFamily="34" charset="0"/>
              <a:buChar char="•"/>
            </a:pPr>
            <a:r>
              <a:rPr lang="en-US" i="1" baseline="0" dirty="0" smtClean="0"/>
              <a:t>In this case, Selmet has petitioned Oregon’s Department of Environmental Quality, as an EPA-authorized state program, to delist F006 waste in the State of Oregon</a:t>
            </a:r>
            <a:r>
              <a:rPr lang="en-US" b="0" i="1" baseline="0" dirty="0" smtClean="0"/>
              <a:t>, listed here. </a:t>
            </a:r>
            <a:r>
              <a:rPr lang="en-US" b="1" i="1" baseline="0" dirty="0" smtClean="0"/>
              <a:t>(point to slide)</a:t>
            </a:r>
          </a:p>
          <a:p>
            <a:pPr marL="178027" indent="-178027">
              <a:buFont typeface="Arial" panose="020B0604020202020204" pitchFamily="34" charset="0"/>
              <a:buChar char="•"/>
            </a:pPr>
            <a:endParaRPr lang="en-US" i="1" baseline="0" dirty="0" smtClean="0"/>
          </a:p>
          <a:p>
            <a:pPr marL="178027" indent="-178027">
              <a:buFont typeface="Arial" panose="020B0604020202020204" pitchFamily="34" charset="0"/>
              <a:buChar char="•"/>
            </a:pPr>
            <a:r>
              <a:rPr lang="en-US" i="1" baseline="0" dirty="0" smtClean="0"/>
              <a:t>As if that weren’t complicated enough, a facility that petitions DEQ to delist a hazardous waste must comply with federal regulations that Oregon incorporates by references in our own regulations [40 CFR sections 260.20 and 260.22], and must demonstrate the waste in question does not contain the constituents for which the waste was originally listed by EPA in </a:t>
            </a:r>
            <a:r>
              <a:rPr lang="en-US" b="0" i="1" baseline="0" dirty="0" smtClean="0"/>
              <a:t>concentrations that are greater than those identified by risk-based standards designed to protect human health. </a:t>
            </a:r>
          </a:p>
          <a:p>
            <a:pPr marL="178027" indent="-178027">
              <a:buFont typeface="Arial" panose="020B0604020202020204" pitchFamily="34" charset="0"/>
              <a:buChar char="•"/>
            </a:pPr>
            <a:endParaRPr lang="en-US" b="0" i="1" baseline="0" dirty="0" smtClean="0"/>
          </a:p>
          <a:p>
            <a:endParaRPr lang="en-US" b="0" i="1" baseline="0"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228164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Who is Selmet, and why are they petitioning DEQ to delist their</a:t>
            </a:r>
            <a:r>
              <a:rPr lang="en-US" baseline="0" dirty="0" smtClean="0"/>
              <a:t> F006 waste? </a:t>
            </a:r>
          </a:p>
          <a:p>
            <a:endParaRPr lang="en-US" dirty="0" smtClean="0"/>
          </a:p>
          <a:p>
            <a:pPr marL="178027" indent="-178027">
              <a:buFont typeface="Arial" panose="020B0604020202020204" pitchFamily="34" charset="0"/>
              <a:buChar char="•"/>
            </a:pPr>
            <a:r>
              <a:rPr lang="en-US" dirty="0" smtClean="0"/>
              <a:t>Selmet</a:t>
            </a:r>
            <a:r>
              <a:rPr lang="en-US" baseline="0" dirty="0" smtClean="0"/>
              <a:t> </a:t>
            </a:r>
            <a:r>
              <a:rPr lang="en-US" dirty="0" smtClean="0"/>
              <a:t>manufacturers</a:t>
            </a:r>
            <a:r>
              <a:rPr lang="en-US" baseline="0" dirty="0" smtClean="0"/>
              <a:t> titanium alloy castings and machined parts for the aerospace industry.   They are located in Albany, OR and have been in operation since 1969.</a:t>
            </a:r>
          </a:p>
          <a:p>
            <a:r>
              <a:rPr lang="en-US" baseline="0" dirty="0" smtClean="0"/>
              <a:t> </a:t>
            </a:r>
          </a:p>
          <a:p>
            <a:pPr marL="178027" indent="-178027">
              <a:buFont typeface="Arial" panose="020B0604020202020204" pitchFamily="34" charset="0"/>
              <a:buChar char="•"/>
            </a:pPr>
            <a:r>
              <a:rPr lang="en-US" baseline="0" dirty="0" smtClean="0"/>
              <a:t>As a part of the manufacturing process, Selmet performs chemical etching and milling, which the US EPA defines as an electroplating process that is a regulated F006 hazardous waste, for reasons that we discussed in the previous “Definitions” slide.</a:t>
            </a:r>
          </a:p>
          <a:p>
            <a:endParaRPr lang="en-US" baseline="0" dirty="0" smtClean="0"/>
          </a:p>
          <a:p>
            <a:pPr marL="178027" indent="-178027">
              <a:buFont typeface="Arial" panose="020B0604020202020204" pitchFamily="34" charset="0"/>
              <a:buChar char="•"/>
            </a:pPr>
            <a:r>
              <a:rPr lang="en-US" dirty="0" smtClean="0"/>
              <a:t>Between 1995 and 2017, it was DEQ’s practice to consider wastewater treatment sludge from</a:t>
            </a:r>
            <a:r>
              <a:rPr lang="en-US" baseline="0" dirty="0" smtClean="0"/>
              <a:t> chemical etching and milling processes in facilities across the state to be non-hazardous because the sludge did not contain the constituents that F006 waste was listed for – for example, cadmium, complex cyanides, chromium and nickel-- above risk-based concentrations. However, in 2017, a statewide change in interpretation, resulted in DEQ notifying Selmet and other facilities that they must treat </a:t>
            </a:r>
            <a:r>
              <a:rPr lang="en-US" b="0" baseline="0" dirty="0" smtClean="0"/>
              <a:t>waste from the electroplating process as F006 listed hazardous waste until they demonstrate to DEQ that the waste was non-hazardous through a delisting petition.</a:t>
            </a:r>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142334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r>
              <a:rPr lang="en-US" dirty="0" smtClean="0"/>
              <a:t>Which brings us to our current Selmet</a:t>
            </a:r>
            <a:r>
              <a:rPr lang="en-US" baseline="0" dirty="0" smtClean="0"/>
              <a:t> proposed delisting.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We wanted to give you an overview of the timeline associated with the delisting so that you have a better understanding of the process.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As we mentioned, in 2017, DEQ informed Selmet and other chemical etching and milling titanium casting facilities in Oregon that, due to an updated legal review and interpretation, their chemical etching and milling sludge should be managed as F006 listed hazardous waste.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In May 2018, Selmet submitted a petition to DEQ to delist the facility’s wastewater treatment sludge.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After working with Selmet and US EPA to develop a waste sampling and analysis plan specific to Selmet, and reviewing the results of the plan, DEQ issued a proposed rulemaking to delist Selmet’s F006 waste in August 2018.</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During a comment period from August 15 to September 21, 2018, DEQ received two comments from the public regarding the proposed rulemaking. You can find both comments, as well as DEQ’s response, in your EQC Staff Report. </a:t>
            </a:r>
          </a:p>
          <a:p>
            <a:pPr marL="0" indent="0" defTabSz="949478">
              <a:buFont typeface="Arial" panose="020B0604020202020204" pitchFamily="34" charset="0"/>
              <a:buNone/>
              <a:defRPr/>
            </a:pPr>
            <a:endParaRPr lang="en-US" baseline="0" dirty="0" smtClean="0"/>
          </a:p>
          <a:p>
            <a:pPr marL="178027" indent="-178027" defTabSz="949478">
              <a:buFont typeface="Arial" panose="020B0604020202020204" pitchFamily="34" charset="0"/>
              <a:buChar char="•"/>
              <a:defRPr/>
            </a:pPr>
            <a:r>
              <a:rPr lang="en-US" baseline="0" dirty="0" smtClean="0"/>
              <a:t>Today, marks the final step in the proposed rulemaking process. If the Commission agrees with our recommendation and approves this rulemaking, Selmet will be authorized to send their F006 waste to a permitted (lined and monitored) non-hazardous waste landfill. Following delisting, Selmet must test their F006 sludge annually and they must also notify DEQ of any changes to the conditions described in their F006 petition. </a:t>
            </a:r>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r>
              <a:rPr lang="en-US" baseline="0" dirty="0" smtClean="0"/>
              <a:t>Now I would like to introduce Seth, who will review more specifics associated with the proposed Selmet F006 delisting. </a:t>
            </a:r>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8</a:t>
            </a:fld>
            <a:endParaRPr lang="en-US"/>
          </a:p>
        </p:txBody>
      </p:sp>
    </p:spTree>
    <p:extLst>
      <p:ext uri="{BB962C8B-B14F-4D97-AF65-F5344CB8AC3E}">
        <p14:creationId xmlns:p14="http://schemas.microsoft.com/office/powerpoint/2010/main" val="633437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r>
              <a:rPr lang="en-US" b="0" baseline="0" dirty="0" smtClean="0"/>
              <a:t>Good morning Chair George and commissioners, my name is Seth </a:t>
            </a:r>
            <a:r>
              <a:rPr lang="en-US" b="0" baseline="0" dirty="0" err="1" smtClean="0"/>
              <a:t>Sadofsky</a:t>
            </a:r>
            <a:r>
              <a:rPr lang="en-US" b="0" baseline="0" dirty="0" smtClean="0"/>
              <a:t>. </a:t>
            </a:r>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By submitting the delisting petition, Selmet is seeking to demonstrate that their F006 waste from two sources does not contain chemicals for which it was listed in concentrations above risk-based standards designed to protect human health and the environment. Selmet must also demonstrate that their waste does not exhibit characteristics of a hazardous waste– meaning it is not ignitable, corrosive, reactive or toxic. </a:t>
            </a:r>
          </a:p>
          <a:p>
            <a:pPr marL="178027" indent="-178027" defTabSz="949478">
              <a:buFont typeface="Arial" panose="020B0604020202020204" pitchFamily="34" charset="0"/>
              <a:buChar char="•"/>
              <a:defRPr/>
            </a:pPr>
            <a:endParaRPr lang="en-US" b="0" baseline="0" dirty="0" smtClean="0"/>
          </a:p>
          <a:p>
            <a:pPr marL="178027" indent="-178027" defTabSz="949478">
              <a:buFont typeface="Arial" panose="020B0604020202020204" pitchFamily="34" charset="0"/>
              <a:buChar char="•"/>
              <a:defRPr/>
            </a:pPr>
            <a:r>
              <a:rPr lang="en-US" b="0" baseline="0" dirty="0" smtClean="0"/>
              <a:t>I’d like to walk through the sampling and analysis process associated with both of </a:t>
            </a:r>
            <a:r>
              <a:rPr lang="en-US" b="0" baseline="0" dirty="0" err="1" smtClean="0"/>
              <a:t>Selmet’s</a:t>
            </a:r>
            <a:r>
              <a:rPr lang="en-US" b="0" baseline="0" dirty="0" smtClean="0"/>
              <a:t> F006 waste streams. First, the waste from </a:t>
            </a:r>
            <a:r>
              <a:rPr lang="en-US" b="0" baseline="0" dirty="0" err="1" smtClean="0"/>
              <a:t>Selmet’s</a:t>
            </a:r>
            <a:r>
              <a:rPr lang="en-US" b="0" baseline="0" dirty="0" smtClean="0"/>
              <a:t> current process. Selmet produces titanium parts for the aerospace industry, after they are molded, the surface must be processed in an acid bath, and the acid bath and rinse water are filtered to remove anything that leaches out.</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indent="-178027" defTabSz="949478">
              <a:buFont typeface="Arial" panose="020B0604020202020204" pitchFamily="34" charset="0"/>
              <a:buChar char="•"/>
              <a:defRPr/>
            </a:pPr>
            <a:r>
              <a:rPr lang="en-US" b="0" baseline="0" dirty="0" smtClean="0"/>
              <a:t>In consultation with the DEQ team, Selmet developed a waste sampling and analysis plan based on a review of the materials used in their current process:</a:t>
            </a:r>
          </a:p>
          <a:p>
            <a:pPr marL="0" indent="0" defTabSz="949478">
              <a:buFont typeface="Arial" panose="020B0604020202020204" pitchFamily="34" charset="0"/>
              <a:buNone/>
              <a:defRPr/>
            </a:pPr>
            <a:endParaRPr lang="en-US" baseline="0" dirty="0" smtClean="0"/>
          </a:p>
          <a:p>
            <a:pPr marL="628650" lvl="1" indent="-171450">
              <a:buFontTx/>
              <a:buChar char="-"/>
            </a:pPr>
            <a:r>
              <a:rPr lang="en-US" baseline="0" dirty="0" smtClean="0"/>
              <a:t>Selmet conducted four sampling events approximately two weeks apart to capture temporal variability in the alloys processed at Selmet. </a:t>
            </a:r>
          </a:p>
          <a:p>
            <a:pPr marL="628650" lvl="1" indent="-171450">
              <a:buFontTx/>
              <a:buChar char="-"/>
            </a:pPr>
            <a:r>
              <a:rPr lang="en-US" baseline="0" dirty="0" smtClean="0"/>
              <a:t>During each  of the four sampling events,  Selmet extracted 5 samples of filter cake from a random grid and then combined the five samples into one composite sample for analysis. This should account for any potential spatial variability in the filter press mechanisms.</a:t>
            </a:r>
            <a:endParaRPr lang="en-US" sz="120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1036924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r>
              <a:rPr lang="en-US" sz="3200" dirty="0" smtClean="0">
                <a:solidFill>
                  <a:schemeClr val="bg1"/>
                </a:solidFill>
              </a:rPr>
              <a:t>Land Quality – 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Selmet Delisting 2018</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Nov. 15, 2018</a:t>
            </a:r>
          </a:p>
          <a:p>
            <a:pPr algn="r">
              <a:lnSpc>
                <a:spcPct val="110000"/>
              </a:lnSpc>
              <a:spcBef>
                <a:spcPts val="0"/>
              </a:spcBef>
            </a:pPr>
            <a:r>
              <a:rPr lang="en-US" sz="2800" dirty="0" smtClean="0">
                <a:solidFill>
                  <a:schemeClr val="tx1"/>
                </a:solidFill>
              </a:rPr>
              <a:t>Portland, OR</a:t>
            </a:r>
          </a:p>
        </p:txBody>
      </p:sp>
      <p:sp>
        <p:nvSpPr>
          <p:cNvPr id="4" name="Rectangle 3"/>
          <p:cNvSpPr/>
          <p:nvPr/>
        </p:nvSpPr>
        <p:spPr>
          <a:xfrm>
            <a:off x="15240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t>
            </a:r>
            <a:r>
              <a:rPr lang="en-US" sz="1000" dirty="0" smtClean="0">
                <a:latin typeface="Arial" pitchFamily="34" charset="0"/>
                <a:cs typeface="Arial" pitchFamily="34" charset="0"/>
              </a:rPr>
              <a:t>Seth Sadofsky &amp; Brian Fuller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3756313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Current Process</a:t>
            </a:r>
            <a:endParaRPr lang="en-US" sz="3200" dirty="0">
              <a:solidFill>
                <a:schemeClr val="bg1"/>
              </a:solidFill>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252727575"/>
              </p:ext>
            </p:extLst>
          </p:nvPr>
        </p:nvGraphicFramePr>
        <p:xfrm>
          <a:off x="457200" y="1651000"/>
          <a:ext cx="8001000" cy="4140201"/>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1020737021"/>
                    </a:ext>
                  </a:extLst>
                </a:gridCol>
                <a:gridCol w="4000500">
                  <a:extLst>
                    <a:ext uri="{9D8B030D-6E8A-4147-A177-3AD203B41FA5}">
                      <a16:colId xmlns:a16="http://schemas.microsoft.com/office/drawing/2014/main" val="100057814"/>
                    </a:ext>
                  </a:extLst>
                </a:gridCol>
              </a:tblGrid>
              <a:tr h="408909">
                <a:tc gridSpan="2">
                  <a:txBody>
                    <a:bodyPr/>
                    <a:lstStyle/>
                    <a:p>
                      <a:pPr algn="ctr"/>
                      <a:r>
                        <a:rPr lang="en-US" dirty="0" smtClean="0"/>
                        <a:t>Current</a:t>
                      </a:r>
                      <a:r>
                        <a:rPr lang="en-US" baseline="0" dirty="0" smtClean="0"/>
                        <a:t> Waste Sampled for Analytes:</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Constituents</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705452958"/>
                  </a:ext>
                </a:extLst>
              </a:tr>
              <a:tr h="414588">
                <a:tc>
                  <a:txBody>
                    <a:bodyPr/>
                    <a:lstStyle/>
                    <a:p>
                      <a:r>
                        <a:rPr lang="en-US" dirty="0" smtClean="0"/>
                        <a:t>Cyanide</a:t>
                      </a:r>
                      <a:endParaRPr lang="en-US" dirty="0"/>
                    </a:p>
                  </a:txBody>
                  <a:tcPr/>
                </a:tc>
                <a:tc>
                  <a:txBody>
                    <a:bodyPr/>
                    <a:lstStyle/>
                    <a:p>
                      <a:endParaRPr lang="en-US"/>
                    </a:p>
                  </a:txBody>
                  <a:tcPr/>
                </a:tc>
                <a:extLst>
                  <a:ext uri="{0D108BD9-81ED-4DB2-BD59-A6C34878D82A}">
                    <a16:rowId xmlns:a16="http://schemas.microsoft.com/office/drawing/2014/main" val="1045903766"/>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2773966"/>
                  </a:ext>
                </a:extLst>
              </a:tr>
              <a:tr h="414588">
                <a:tc gridSpan="2">
                  <a:txBody>
                    <a:bodyPr/>
                    <a:lstStyle/>
                    <a:p>
                      <a:r>
                        <a:rPr lang="en-US" b="1" dirty="0" smtClean="0"/>
                        <a:t>Other</a:t>
                      </a:r>
                      <a:r>
                        <a:rPr lang="en-US" b="1" baseline="0" dirty="0" smtClean="0"/>
                        <a:t> Potential Underlying Hazardous Constituents</a:t>
                      </a:r>
                      <a:endParaRPr lang="en-US" b="1" dirty="0"/>
                    </a:p>
                  </a:txBody>
                  <a:tcPr/>
                </a:tc>
                <a:tc hMerge="1">
                  <a:txBody>
                    <a:bodyPr/>
                    <a:lstStyle/>
                    <a:p>
                      <a:endParaRPr lang="en-US" dirty="0"/>
                    </a:p>
                  </a:txBody>
                  <a:tcPr/>
                </a:tc>
                <a:extLst>
                  <a:ext uri="{0D108BD9-81ED-4DB2-BD59-A6C34878D82A}">
                    <a16:rowId xmlns:a16="http://schemas.microsoft.com/office/drawing/2014/main" val="3002131872"/>
                  </a:ext>
                </a:extLst>
              </a:tr>
              <a:tr h="414588">
                <a:tc>
                  <a:txBody>
                    <a:bodyPr/>
                    <a:lstStyle/>
                    <a:p>
                      <a:r>
                        <a:rPr lang="en-US" dirty="0" smtClean="0"/>
                        <a:t>Fluoride</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1568295319"/>
                  </a:ext>
                </a:extLst>
              </a:tr>
              <a:tr h="414588">
                <a:tc>
                  <a:txBody>
                    <a:bodyPr/>
                    <a:lstStyle/>
                    <a:p>
                      <a:r>
                        <a:rPr lang="en-US" dirty="0" smtClean="0"/>
                        <a:t>Molybdenum</a:t>
                      </a:r>
                      <a:endParaRPr lang="en-US" dirty="0"/>
                    </a:p>
                  </a:txBody>
                  <a:tcPr/>
                </a:tc>
                <a:tc>
                  <a:txBody>
                    <a:bodyPr/>
                    <a:lstStyle/>
                    <a:p>
                      <a:r>
                        <a:rPr lang="en-US" dirty="0" smtClean="0"/>
                        <a:t>Silver</a:t>
                      </a:r>
                      <a:endParaRPr lang="en-US" dirty="0"/>
                    </a:p>
                  </a:txBody>
                  <a:tcPr/>
                </a:tc>
                <a:extLst>
                  <a:ext uri="{0D108BD9-81ED-4DB2-BD59-A6C34878D82A}">
                    <a16:rowId xmlns:a16="http://schemas.microsoft.com/office/drawing/2014/main" val="406183219"/>
                  </a:ext>
                </a:extLst>
              </a:tr>
              <a:tr h="414588">
                <a:tc>
                  <a:txBody>
                    <a:bodyPr/>
                    <a:lstStyle/>
                    <a:p>
                      <a:r>
                        <a:rPr lang="en-US" dirty="0" smtClean="0"/>
                        <a:t>Vanadium</a:t>
                      </a:r>
                      <a:endParaRPr lang="en-US" dirty="0"/>
                    </a:p>
                  </a:txBody>
                  <a:tcPr/>
                </a:tc>
                <a:tc>
                  <a:txBody>
                    <a:bodyPr/>
                    <a:lstStyle/>
                    <a:p>
                      <a:r>
                        <a:rPr lang="en-US" dirty="0" smtClean="0"/>
                        <a:t>Zirconium</a:t>
                      </a:r>
                      <a:endParaRPr lang="en-US" dirty="0"/>
                    </a:p>
                  </a:txBody>
                  <a:tcPr/>
                </a:tc>
                <a:extLst>
                  <a:ext uri="{0D108BD9-81ED-4DB2-BD59-A6C34878D82A}">
                    <a16:rowId xmlns:a16="http://schemas.microsoft.com/office/drawing/2014/main" val="1873006699"/>
                  </a:ext>
                </a:extLst>
              </a:tr>
            </a:tbl>
          </a:graphicData>
        </a:graphic>
      </p:graphicFrame>
      <p:sp>
        <p:nvSpPr>
          <p:cNvPr id="7" name="Rectangle 6"/>
          <p:cNvSpPr/>
          <p:nvPr/>
        </p:nvSpPr>
        <p:spPr>
          <a:xfrm>
            <a:off x="15240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t>
            </a:r>
            <a:r>
              <a:rPr lang="en-US" sz="1000" dirty="0" smtClean="0">
                <a:latin typeface="Arial" pitchFamily="34" charset="0"/>
                <a:cs typeface="Arial" pitchFamily="34" charset="0"/>
              </a:rPr>
              <a:t>Seth Sadofsky &amp; Brian Fuller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480225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a:xfrm>
            <a:off x="472440" y="1417638"/>
            <a:ext cx="4709160" cy="5135562"/>
          </a:xfrm>
        </p:spPr>
        <p:txBody>
          <a:bodyPr>
            <a:normAutofit lnSpcReduction="10000"/>
          </a:bodyPr>
          <a:lstStyle/>
          <a:p>
            <a:pPr marL="0" indent="0">
              <a:buNone/>
            </a:pPr>
            <a:endParaRPr lang="en-US" dirty="0"/>
          </a:p>
          <a:p>
            <a:pPr marL="0" indent="0">
              <a:buNone/>
            </a:pPr>
            <a:r>
              <a:rPr lang="en-US" b="1" dirty="0" smtClean="0"/>
              <a:t>Evaporation Pond Waste </a:t>
            </a:r>
          </a:p>
          <a:p>
            <a:r>
              <a:rPr lang="en-US" dirty="0" smtClean="0"/>
              <a:t>Approximately 1-2 feet thick and spread across 25,000 square feet.</a:t>
            </a:r>
          </a:p>
          <a:p>
            <a:pPr marL="0" indent="0">
              <a:buNone/>
            </a:pPr>
            <a:endParaRPr lang="en-US" sz="1050" dirty="0"/>
          </a:p>
          <a:p>
            <a:pPr marL="0" indent="0">
              <a:buNone/>
            </a:pPr>
            <a:r>
              <a:rPr lang="en-US" b="1" dirty="0" smtClean="0"/>
              <a:t>Sampling Process</a:t>
            </a:r>
          </a:p>
          <a:p>
            <a:r>
              <a:rPr lang="en-US" dirty="0" smtClean="0"/>
              <a:t>Pond was divided into 4 quadrants.</a:t>
            </a:r>
          </a:p>
          <a:p>
            <a:pPr marL="0" indent="0">
              <a:buNone/>
            </a:pPr>
            <a:endParaRPr lang="en-US" sz="1050" dirty="0" smtClean="0"/>
          </a:p>
          <a:p>
            <a:r>
              <a:rPr lang="en-US" dirty="0" smtClean="0"/>
              <a:t>3 core samples randomly selected per quadrant.</a:t>
            </a:r>
          </a:p>
          <a:p>
            <a:endParaRPr lang="en-US" dirty="0"/>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5833" t="30769" r="28334" b="15385"/>
          <a:stretch/>
        </p:blipFill>
        <p:spPr>
          <a:xfrm>
            <a:off x="5181600" y="2006918"/>
            <a:ext cx="3276600" cy="2667000"/>
          </a:xfrm>
          <a:prstGeom prst="rect">
            <a:avLst/>
          </a:prstGeom>
          <a:ln>
            <a:noFill/>
          </a:ln>
          <a:effectLst>
            <a:softEdge rad="112500"/>
          </a:effectLst>
        </p:spPr>
      </p:pic>
      <p:sp>
        <p:nvSpPr>
          <p:cNvPr id="9" name="TextBox 8"/>
          <p:cNvSpPr txBox="1"/>
          <p:nvPr/>
        </p:nvSpPr>
        <p:spPr>
          <a:xfrm>
            <a:off x="5542151" y="4704575"/>
            <a:ext cx="2296297" cy="276999"/>
          </a:xfrm>
          <a:prstGeom prst="rect">
            <a:avLst/>
          </a:prstGeom>
          <a:noFill/>
        </p:spPr>
        <p:txBody>
          <a:bodyPr wrap="square" rtlCol="0">
            <a:spAutoFit/>
          </a:bodyPr>
          <a:lstStyle/>
          <a:p>
            <a:r>
              <a:rPr lang="en-US" sz="1200" dirty="0" smtClean="0"/>
              <a:t>Photo Credit: Google Earth</a:t>
            </a:r>
            <a:endParaRPr lang="en-US" sz="1200" dirty="0">
              <a:solidFill>
                <a:schemeClr val="bg1"/>
              </a:solidFill>
            </a:endParaRPr>
          </a:p>
        </p:txBody>
      </p:sp>
      <p:sp>
        <p:nvSpPr>
          <p:cNvPr id="8" name="Right Arrow 7"/>
          <p:cNvSpPr/>
          <p:nvPr/>
        </p:nvSpPr>
        <p:spPr>
          <a:xfrm rot="9807597">
            <a:off x="7527306" y="3527594"/>
            <a:ext cx="1504324" cy="1008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1" name="Rectangle 10"/>
          <p:cNvSpPr/>
          <p:nvPr/>
        </p:nvSpPr>
        <p:spPr>
          <a:xfrm>
            <a:off x="152400" y="62484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t>
            </a:r>
            <a:r>
              <a:rPr lang="en-US" sz="1000" dirty="0" smtClean="0">
                <a:latin typeface="Arial" pitchFamily="34" charset="0"/>
                <a:cs typeface="Arial" pitchFamily="34" charset="0"/>
              </a:rPr>
              <a:t>Seth Sadofsky &amp; Brian Fuller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868423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868362"/>
          </a:xfrm>
          <a:solidFill>
            <a:srgbClr val="439777"/>
          </a:solidFill>
        </p:spPr>
        <p:txBody>
          <a:bodyPr>
            <a:normAutofit fontScale="90000"/>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04544047"/>
              </p:ext>
            </p:extLst>
          </p:nvPr>
        </p:nvGraphicFramePr>
        <p:xfrm>
          <a:off x="266700" y="1156381"/>
          <a:ext cx="8420100" cy="5610179"/>
        </p:xfrm>
        <a:graphic>
          <a:graphicData uri="http://schemas.openxmlformats.org/drawingml/2006/table">
            <a:tbl>
              <a:tblPr firstRow="1" bandRow="1">
                <a:tableStyleId>{073A0DAA-6AF3-43AB-8588-CEC1D06C72B9}</a:tableStyleId>
              </a:tblPr>
              <a:tblGrid>
                <a:gridCol w="2806700">
                  <a:extLst>
                    <a:ext uri="{9D8B030D-6E8A-4147-A177-3AD203B41FA5}">
                      <a16:colId xmlns:a16="http://schemas.microsoft.com/office/drawing/2014/main" val="605441152"/>
                    </a:ext>
                  </a:extLst>
                </a:gridCol>
                <a:gridCol w="2806700">
                  <a:extLst>
                    <a:ext uri="{9D8B030D-6E8A-4147-A177-3AD203B41FA5}">
                      <a16:colId xmlns:a16="http://schemas.microsoft.com/office/drawing/2014/main" val="1954192309"/>
                    </a:ext>
                  </a:extLst>
                </a:gridCol>
                <a:gridCol w="2806700">
                  <a:extLst>
                    <a:ext uri="{9D8B030D-6E8A-4147-A177-3AD203B41FA5}">
                      <a16:colId xmlns:a16="http://schemas.microsoft.com/office/drawing/2014/main" val="1669456647"/>
                    </a:ext>
                  </a:extLst>
                </a:gridCol>
              </a:tblGrid>
              <a:tr h="443819">
                <a:tc gridSpan="3">
                  <a:txBody>
                    <a:bodyPr/>
                    <a:lstStyle/>
                    <a:p>
                      <a:pPr algn="ctr"/>
                      <a:r>
                        <a:rPr lang="en-US" dirty="0" smtClean="0"/>
                        <a:t>Evaporation Pond Waste Sampled for Analytes: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8555314"/>
                  </a:ext>
                </a:extLst>
              </a:tr>
              <a:tr h="345553">
                <a:tc gridSpan="3">
                  <a:txBody>
                    <a:bodyPr/>
                    <a:lstStyle/>
                    <a:p>
                      <a:r>
                        <a:rPr lang="en-US" b="1" dirty="0" smtClean="0"/>
                        <a:t>F006 Constituents</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58880154"/>
                  </a:ext>
                </a:extLst>
              </a:tr>
              <a:tr h="345553">
                <a:tc>
                  <a:txBody>
                    <a:bodyPr/>
                    <a:lstStyle/>
                    <a:p>
                      <a:r>
                        <a:rPr lang="en-US" dirty="0" smtClean="0"/>
                        <a:t>Cadmium</a:t>
                      </a:r>
                      <a:endParaRPr lang="en-US" dirty="0"/>
                    </a:p>
                  </a:txBody>
                  <a:tcPr/>
                </a:tc>
                <a:tc>
                  <a:txBody>
                    <a:bodyPr/>
                    <a:lstStyle/>
                    <a:p>
                      <a:r>
                        <a:rPr lang="en-US" dirty="0" smtClean="0"/>
                        <a:t>Cyanide</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625127839"/>
                  </a:ext>
                </a:extLst>
              </a:tr>
              <a:tr h="345553">
                <a:tc>
                  <a:txBody>
                    <a:bodyPr/>
                    <a:lstStyle/>
                    <a:p>
                      <a:r>
                        <a:rPr lang="en-US" dirty="0" smtClean="0"/>
                        <a:t>Hexavalent Chromium</a:t>
                      </a:r>
                      <a:endParaRPr lang="en-US" dirty="0"/>
                    </a:p>
                  </a:txBody>
                  <a:tcPr/>
                </a:tc>
                <a:tc>
                  <a:txBody>
                    <a:bodyPr/>
                    <a:lstStyle/>
                    <a:p>
                      <a:r>
                        <a:rPr lang="en-US" dirty="0" smtClean="0"/>
                        <a:t>Nickel</a:t>
                      </a:r>
                      <a:endParaRPr lang="en-US" dirty="0"/>
                    </a:p>
                  </a:txBody>
                  <a:tcPr/>
                </a:tc>
                <a:tc>
                  <a:txBody>
                    <a:bodyPr/>
                    <a:lstStyle/>
                    <a:p>
                      <a:endParaRPr lang="en-US" dirty="0"/>
                    </a:p>
                  </a:txBody>
                  <a:tcPr/>
                </a:tc>
                <a:extLst>
                  <a:ext uri="{0D108BD9-81ED-4DB2-BD59-A6C34878D82A}">
                    <a16:rowId xmlns:a16="http://schemas.microsoft.com/office/drawing/2014/main" val="4122421490"/>
                  </a:ext>
                </a:extLst>
              </a:tr>
              <a:tr h="12192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99339982"/>
                  </a:ext>
                </a:extLst>
              </a:tr>
              <a:tr h="345553">
                <a:tc gridSpan="3">
                  <a:txBody>
                    <a:bodyPr/>
                    <a:lstStyle/>
                    <a:p>
                      <a:r>
                        <a:rPr lang="en-US" b="1" dirty="0" smtClean="0"/>
                        <a:t>Other Potential Underlying</a:t>
                      </a:r>
                      <a:r>
                        <a:rPr lang="en-US" b="1" baseline="0" dirty="0" smtClean="0"/>
                        <a:t> Hazardous Constituents </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74524201"/>
                  </a:ext>
                </a:extLst>
              </a:tr>
              <a:tr h="345553">
                <a:tc>
                  <a:txBody>
                    <a:bodyPr/>
                    <a:lstStyle/>
                    <a:p>
                      <a:r>
                        <a:rPr lang="en-US" dirty="0" smtClean="0"/>
                        <a:t>Antimony</a:t>
                      </a:r>
                      <a:endParaRPr lang="en-US" dirty="0"/>
                    </a:p>
                  </a:txBody>
                  <a:tcPr/>
                </a:tc>
                <a:tc>
                  <a:txBody>
                    <a:bodyPr/>
                    <a:lstStyle/>
                    <a:p>
                      <a:r>
                        <a:rPr lang="en-US" dirty="0" smtClean="0"/>
                        <a:t>Arsenic</a:t>
                      </a:r>
                      <a:endParaRPr lang="en-US" dirty="0"/>
                    </a:p>
                  </a:txBody>
                  <a:tcPr/>
                </a:tc>
                <a:tc>
                  <a:txBody>
                    <a:bodyPr/>
                    <a:lstStyle/>
                    <a:p>
                      <a:r>
                        <a:rPr lang="en-US" dirty="0" smtClean="0"/>
                        <a:t>Barium</a:t>
                      </a:r>
                      <a:endParaRPr lang="en-US" dirty="0"/>
                    </a:p>
                  </a:txBody>
                  <a:tcPr/>
                </a:tc>
                <a:extLst>
                  <a:ext uri="{0D108BD9-81ED-4DB2-BD59-A6C34878D82A}">
                    <a16:rowId xmlns:a16="http://schemas.microsoft.com/office/drawing/2014/main" val="3362787991"/>
                  </a:ext>
                </a:extLst>
              </a:tr>
              <a:tr h="345553">
                <a:tc>
                  <a:txBody>
                    <a:bodyPr/>
                    <a:lstStyle/>
                    <a:p>
                      <a:r>
                        <a:rPr lang="en-US" dirty="0" smtClean="0"/>
                        <a:t>Beryllium</a:t>
                      </a:r>
                      <a:endParaRPr lang="en-US" dirty="0"/>
                    </a:p>
                  </a:txBody>
                  <a:tcPr/>
                </a:tc>
                <a:tc>
                  <a:txBody>
                    <a:bodyPr/>
                    <a:lstStyle/>
                    <a:p>
                      <a:r>
                        <a:rPr lang="en-US" dirty="0" smtClean="0"/>
                        <a:t>Cobalt</a:t>
                      </a:r>
                      <a:endParaRPr lang="en-US" dirty="0"/>
                    </a:p>
                  </a:txBody>
                  <a:tcPr/>
                </a:tc>
                <a:tc>
                  <a:txBody>
                    <a:bodyPr/>
                    <a:lstStyle/>
                    <a:p>
                      <a:r>
                        <a:rPr lang="en-US" dirty="0" smtClean="0"/>
                        <a:t>Copper</a:t>
                      </a:r>
                      <a:endParaRPr lang="en-US" dirty="0"/>
                    </a:p>
                  </a:txBody>
                  <a:tcPr/>
                </a:tc>
                <a:extLst>
                  <a:ext uri="{0D108BD9-81ED-4DB2-BD59-A6C34878D82A}">
                    <a16:rowId xmlns:a16="http://schemas.microsoft.com/office/drawing/2014/main" val="3976250860"/>
                  </a:ext>
                </a:extLst>
              </a:tr>
              <a:tr h="411480">
                <a:tc>
                  <a:txBody>
                    <a:bodyPr/>
                    <a:lstStyle/>
                    <a:p>
                      <a:r>
                        <a:rPr lang="en-US" dirty="0" smtClean="0"/>
                        <a:t>Fluorides</a:t>
                      </a:r>
                      <a:endParaRPr lang="en-US" dirty="0"/>
                    </a:p>
                  </a:txBody>
                  <a:tcPr/>
                </a:tc>
                <a:tc>
                  <a:txBody>
                    <a:bodyPr/>
                    <a:lstStyle/>
                    <a:p>
                      <a:r>
                        <a:rPr lang="en-US" dirty="0" smtClean="0"/>
                        <a:t>Lead</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2619693354"/>
                  </a:ext>
                </a:extLst>
              </a:tr>
              <a:tr h="345553">
                <a:tc>
                  <a:txBody>
                    <a:bodyPr/>
                    <a:lstStyle/>
                    <a:p>
                      <a:r>
                        <a:rPr lang="en-US" dirty="0" smtClean="0"/>
                        <a:t>Mercury</a:t>
                      </a:r>
                      <a:endParaRPr lang="en-US" dirty="0"/>
                    </a:p>
                  </a:txBody>
                  <a:tcPr/>
                </a:tc>
                <a:tc>
                  <a:txBody>
                    <a:bodyPr/>
                    <a:lstStyle/>
                    <a:p>
                      <a:r>
                        <a:rPr lang="en-US" dirty="0" smtClean="0"/>
                        <a:t>Molybdenum</a:t>
                      </a:r>
                      <a:endParaRPr lang="en-US" dirty="0"/>
                    </a:p>
                  </a:txBody>
                  <a:tcPr/>
                </a:tc>
                <a:tc>
                  <a:txBody>
                    <a:bodyPr/>
                    <a:lstStyle/>
                    <a:p>
                      <a:r>
                        <a:rPr lang="en-US" dirty="0" smtClean="0"/>
                        <a:t>Selenium</a:t>
                      </a:r>
                      <a:endParaRPr lang="en-US" dirty="0"/>
                    </a:p>
                  </a:txBody>
                  <a:tcPr/>
                </a:tc>
                <a:extLst>
                  <a:ext uri="{0D108BD9-81ED-4DB2-BD59-A6C34878D82A}">
                    <a16:rowId xmlns:a16="http://schemas.microsoft.com/office/drawing/2014/main" val="1012020689"/>
                  </a:ext>
                </a:extLst>
              </a:tr>
              <a:tr h="345553">
                <a:tc>
                  <a:txBody>
                    <a:bodyPr/>
                    <a:lstStyle/>
                    <a:p>
                      <a:r>
                        <a:rPr lang="en-US" dirty="0" smtClean="0"/>
                        <a:t>Silver</a:t>
                      </a:r>
                      <a:endParaRPr lang="en-US" dirty="0"/>
                    </a:p>
                  </a:txBody>
                  <a:tcPr/>
                </a:tc>
                <a:tc>
                  <a:txBody>
                    <a:bodyPr/>
                    <a:lstStyle/>
                    <a:p>
                      <a:r>
                        <a:rPr lang="en-US" dirty="0" smtClean="0"/>
                        <a:t>Thallium</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254903421"/>
                  </a:ext>
                </a:extLst>
              </a:tr>
              <a:tr h="345553">
                <a:tc>
                  <a:txBody>
                    <a:bodyPr/>
                    <a:lstStyle/>
                    <a:p>
                      <a:r>
                        <a:rPr lang="en-US" dirty="0" smtClean="0"/>
                        <a:t>Zinc</a:t>
                      </a:r>
                      <a:endParaRPr lang="en-US" dirty="0"/>
                    </a:p>
                  </a:txBody>
                  <a:tcPr/>
                </a:tc>
                <a:tc>
                  <a:txBody>
                    <a:bodyPr/>
                    <a:lstStyle/>
                    <a:p>
                      <a:r>
                        <a:rPr lang="en-US" dirty="0" smtClean="0"/>
                        <a:t>Zirconium</a:t>
                      </a:r>
                      <a:endParaRPr lang="en-US" dirty="0"/>
                    </a:p>
                  </a:txBody>
                  <a:tcPr/>
                </a:tc>
                <a:tc>
                  <a:txBody>
                    <a:bodyPr/>
                    <a:lstStyle/>
                    <a:p>
                      <a:endParaRPr lang="en-US" dirty="0" smtClean="0"/>
                    </a:p>
                  </a:txBody>
                  <a:tcPr/>
                </a:tc>
                <a:extLst>
                  <a:ext uri="{0D108BD9-81ED-4DB2-BD59-A6C34878D82A}">
                    <a16:rowId xmlns:a16="http://schemas.microsoft.com/office/drawing/2014/main" val="225839162"/>
                  </a:ext>
                </a:extLst>
              </a:tr>
              <a:tr h="3455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Poly Chlorinated Biphenyls (7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2179399300"/>
                  </a:ext>
                </a:extLst>
              </a:tr>
              <a:tr h="3455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Volatile Organic Compounds (66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1558473769"/>
                  </a:ext>
                </a:extLst>
              </a:tr>
              <a:tr h="3455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Semi-Volatile Organic Compounds (53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3747803686"/>
                  </a:ext>
                </a:extLst>
              </a:tr>
            </a:tbl>
          </a:graphicData>
        </a:graphic>
      </p:graphicFrame>
    </p:spTree>
    <p:extLst>
      <p:ext uri="{BB962C8B-B14F-4D97-AF65-F5344CB8AC3E}">
        <p14:creationId xmlns:p14="http://schemas.microsoft.com/office/powerpoint/2010/main" val="3253583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noGrp="1"/>
          </p:cNvGraphicFramePr>
          <p:nvPr>
            <p:extLst>
              <p:ext uri="{D42A27DB-BD31-4B8C-83A1-F6EECF244321}">
                <p14:modId xmlns:p14="http://schemas.microsoft.com/office/powerpoint/2010/main" val="2270732446"/>
              </p:ext>
            </p:extLst>
          </p:nvPr>
        </p:nvGraphicFramePr>
        <p:xfrm>
          <a:off x="235618" y="289510"/>
          <a:ext cx="8672763" cy="6278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1818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069580" cy="3916363"/>
          </a:xfrm>
        </p:spPr>
        <p:txBody>
          <a:bodyPr/>
          <a:lstStyle/>
          <a:p>
            <a:pPr marL="0" indent="0">
              <a:buNone/>
            </a:pPr>
            <a:endParaRPr lang="en-US" sz="4000" dirty="0" smtClean="0"/>
          </a:p>
          <a:p>
            <a:pPr marL="0" indent="0">
              <a:buNone/>
            </a:pPr>
            <a:r>
              <a:rPr lang="en-US" sz="4000" b="1" dirty="0" smtClean="0">
                <a:solidFill>
                  <a:srgbClr val="0070C0"/>
                </a:solidFill>
              </a:rPr>
              <a:t>DEQ </a:t>
            </a:r>
            <a:r>
              <a:rPr lang="en-US" sz="4000" b="1" dirty="0">
                <a:solidFill>
                  <a:srgbClr val="0070C0"/>
                </a:solidFill>
              </a:rPr>
              <a:t>recommends that the Environmental Quality Commission approve the rules delisting Selmet’s F006 </a:t>
            </a:r>
            <a:r>
              <a:rPr lang="en-US" sz="4000" b="1" dirty="0" smtClean="0">
                <a:solidFill>
                  <a:srgbClr val="0070C0"/>
                </a:solidFill>
              </a:rPr>
              <a:t>wastes.</a:t>
            </a:r>
            <a:endParaRPr lang="en-US" sz="4000" b="1" dirty="0">
              <a:solidFill>
                <a:srgbClr val="0070C0"/>
              </a:solidFill>
            </a:endParaRPr>
          </a:p>
          <a:p>
            <a:pPr marL="0" indent="0" algn="ctr">
              <a:buNone/>
            </a:pPr>
            <a:endParaRPr lang="en-US" dirty="0" smtClean="0"/>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Conclusion</a:t>
            </a:r>
            <a:endParaRPr lang="en-US" sz="3200" dirty="0">
              <a:solidFill>
                <a:schemeClr val="bg1"/>
              </a:solidFill>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
        <p:nvSpPr>
          <p:cNvPr id="7" name="Rectangle 6"/>
          <p:cNvSpPr/>
          <p:nvPr/>
        </p:nvSpPr>
        <p:spPr>
          <a:xfrm>
            <a:off x="15240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t>
            </a:r>
            <a:r>
              <a:rPr lang="en-US" sz="1000" dirty="0" smtClean="0">
                <a:latin typeface="Arial" pitchFamily="34" charset="0"/>
                <a:cs typeface="Arial" pitchFamily="34" charset="0"/>
              </a:rPr>
              <a:t>Seth Sadofsky &amp; Brian Fuller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605961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600200"/>
            <a:ext cx="7086600" cy="4191000"/>
          </a:xfrm>
        </p:spPr>
        <p:txBody>
          <a:bodyPr>
            <a:normAutofit fontScale="92500" lnSpcReduction="10000"/>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Hazardous Waste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Oregon 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Selmet Delisting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Timeline</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914400" lvl="1" indent="-457200" algn="l">
              <a:lnSpc>
                <a:spcPct val="110000"/>
              </a:lnSpc>
              <a:spcBef>
                <a:spcPts val="0"/>
              </a:spcBef>
              <a:buFont typeface="Arial" panose="020B0604020202020204" pitchFamily="34" charset="0"/>
              <a:buChar char="•"/>
            </a:pPr>
            <a:r>
              <a:rPr lang="en-US" dirty="0" smtClean="0">
                <a:solidFill>
                  <a:schemeClr val="tx1"/>
                </a:solidFill>
              </a:rPr>
              <a:t>Current Process</a:t>
            </a:r>
          </a:p>
          <a:p>
            <a:pPr marL="914400" lvl="1" indent="-457200" algn="l">
              <a:lnSpc>
                <a:spcPct val="110000"/>
              </a:lnSpc>
              <a:spcBef>
                <a:spcPts val="0"/>
              </a:spcBef>
              <a:buFont typeface="Arial" panose="020B0604020202020204" pitchFamily="34" charset="0"/>
              <a:buChar char="•"/>
            </a:pPr>
            <a:r>
              <a:rPr lang="en-US" dirty="0" smtClean="0">
                <a:solidFill>
                  <a:schemeClr val="tx1"/>
                </a:solidFill>
              </a:rPr>
              <a:t>Evaporation Pond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Conclusion</a:t>
            </a:r>
          </a:p>
          <a:p>
            <a:pPr algn="l">
              <a:lnSpc>
                <a:spcPct val="110000"/>
              </a:lnSpc>
              <a:spcBef>
                <a:spcPts val="0"/>
              </a:spcBef>
            </a:pPr>
            <a:endParaRPr lang="en-US" sz="2800" dirty="0" smtClean="0">
              <a:solidFill>
                <a:schemeClr val="tx1"/>
              </a:solidFill>
            </a:endParaRPr>
          </a:p>
          <a:p>
            <a:pPr algn="l">
              <a:lnSpc>
                <a:spcPct val="110000"/>
              </a:lnSpc>
              <a:spcBef>
                <a:spcPts val="0"/>
              </a:spcBef>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latin typeface="Arial" pitchFamily="34" charset="0"/>
              <a:cs typeface="Arial" pitchFamily="34" charset="0"/>
            </a:endParaRPr>
          </a:p>
        </p:txBody>
      </p:sp>
      <p:sp>
        <p:nvSpPr>
          <p:cNvPr id="4" name="Title 1"/>
          <p:cNvSpPr>
            <a:spLocks noGrp="1"/>
          </p:cNvSpPr>
          <p:nvPr>
            <p:ph type="ctrTitle"/>
          </p:nvPr>
        </p:nvSpPr>
        <p:spPr>
          <a:xfrm>
            <a:off x="457200" y="423863"/>
            <a:ext cx="8077200" cy="838199"/>
          </a:xfrm>
          <a:solidFill>
            <a:srgbClr val="439777"/>
          </a:solidFill>
        </p:spPr>
        <p:txBody>
          <a:bodyPr>
            <a:normAutofit fontScale="90000"/>
          </a:bodyPr>
          <a:lstStyle/>
          <a:p>
            <a:r>
              <a:rPr lang="en-US" sz="5400" dirty="0" smtClean="0">
                <a:solidFill>
                  <a:schemeClr val="bg1"/>
                </a:solidFill>
              </a:rPr>
              <a:t>Outline</a:t>
            </a:r>
            <a:endParaRPr lang="en-US" sz="3200" dirty="0">
              <a:solidFill>
                <a:schemeClr val="bg1"/>
              </a:solidFill>
            </a:endParaRPr>
          </a:p>
        </p:txBody>
      </p:sp>
      <p:sp>
        <p:nvSpPr>
          <p:cNvPr id="8" name="Rectangle 7"/>
          <p:cNvSpPr/>
          <p:nvPr/>
        </p:nvSpPr>
        <p:spPr>
          <a:xfrm>
            <a:off x="228600" y="6093316"/>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 Seth Sadofsky &amp; Brian Fuller |   Oregon Department of Environmental Quality</a:t>
            </a:r>
            <a:endParaRPr lang="en-US" sz="1200" dirty="0">
              <a:latin typeface="Arial" pitchFamily="34" charset="0"/>
              <a:cs typeface="Arial" pitchFamily="34" charset="0"/>
            </a:endParaRPr>
          </a:p>
        </p:txBody>
      </p:sp>
      <p:pic>
        <p:nvPicPr>
          <p:cNvPr id="9" name="Picture 8" descr="Logo Color RegularSM.jpg"/>
          <p:cNvPicPr>
            <a:picLocks noChangeAspect="1"/>
          </p:cNvPicPr>
          <p:nvPr/>
        </p:nvPicPr>
        <p:blipFill>
          <a:blip r:embed="rId3" cstate="print"/>
          <a:stretch>
            <a:fillRect/>
          </a:stretch>
        </p:blipFill>
        <p:spPr>
          <a:xfrm>
            <a:off x="8595360" y="5974080"/>
            <a:ext cx="320040" cy="731520"/>
          </a:xfrm>
          <a:prstGeom prst="rect">
            <a:avLst/>
          </a:prstGeom>
        </p:spPr>
      </p:pic>
    </p:spTree>
    <p:extLst>
      <p:ext uri="{BB962C8B-B14F-4D97-AF65-F5344CB8AC3E}">
        <p14:creationId xmlns:p14="http://schemas.microsoft.com/office/powerpoint/2010/main" val="2930342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1828800"/>
            <a:ext cx="4038600" cy="4297363"/>
          </a:xfrm>
        </p:spPr>
        <p:txBody>
          <a:bodyPr/>
          <a:lstStyle/>
          <a:p>
            <a:pPr marL="0" indent="0">
              <a:buNone/>
            </a:pPr>
            <a:r>
              <a:rPr lang="en-US" dirty="0" smtClean="0"/>
              <a:t>Program Authorization:</a:t>
            </a:r>
          </a:p>
          <a:p>
            <a:pPr marL="0" indent="0">
              <a:buNone/>
            </a:pPr>
            <a:endParaRPr lang="en-US" dirty="0" smtClean="0"/>
          </a:p>
          <a:p>
            <a:pPr lvl="1"/>
            <a:r>
              <a:rPr lang="en-US" dirty="0" smtClean="0"/>
              <a:t>1976 Resource Conservation and Recovery Act (RCRA)</a:t>
            </a:r>
          </a:p>
          <a:p>
            <a:pPr marL="457200" lvl="1" indent="0">
              <a:buNone/>
            </a:pPr>
            <a:endParaRPr lang="en-US" dirty="0" smtClean="0"/>
          </a:p>
          <a:p>
            <a:pPr lvl="1"/>
            <a:r>
              <a:rPr lang="en-US" dirty="0" smtClean="0"/>
              <a:t>1986 Oregon Authorization</a:t>
            </a:r>
            <a:endParaRPr lang="en-US" dirty="0"/>
          </a:p>
        </p:txBody>
      </p:sp>
      <p:pic>
        <p:nvPicPr>
          <p:cNvPr id="12" name="Content Placeholder 11"/>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8868" t="5769" r="5660"/>
          <a:stretch/>
        </p:blipFill>
        <p:spPr>
          <a:xfrm>
            <a:off x="4800600" y="2362200"/>
            <a:ext cx="3718161" cy="2514600"/>
          </a:xfrm>
          <a:prstGeom prst="rect">
            <a:avLst/>
          </a:prstGeom>
          <a:ln>
            <a:noFill/>
          </a:ln>
          <a:effectLst>
            <a:softEdge rad="112500"/>
          </a:effectLst>
        </p:spPr>
      </p:pic>
      <p:sp>
        <p:nvSpPr>
          <p:cNvPr id="5" name="Rectangle 4"/>
          <p:cNvSpPr/>
          <p:nvPr/>
        </p:nvSpPr>
        <p:spPr>
          <a:xfrm>
            <a:off x="76200" y="62484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t>
            </a:r>
            <a:r>
              <a:rPr lang="en-US" sz="1000" dirty="0" smtClean="0">
                <a:latin typeface="Arial" pitchFamily="34" charset="0"/>
                <a:cs typeface="Arial" pitchFamily="34" charset="0"/>
              </a:rPr>
              <a:t>Seth Sadofsky &amp; Brian Fuller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5"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413413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724400" cy="4525963"/>
          </a:xfrm>
        </p:spPr>
        <p:txBody>
          <a:bodyPr>
            <a:normAutofit/>
          </a:bodyPr>
          <a:lstStyle/>
          <a:p>
            <a:pPr marL="0" indent="0">
              <a:buNone/>
            </a:pPr>
            <a:r>
              <a:rPr lang="en-US" b="1" dirty="0" smtClean="0"/>
              <a:t>HW Program includes:</a:t>
            </a:r>
          </a:p>
          <a:p>
            <a:r>
              <a:rPr lang="en-US" dirty="0" smtClean="0"/>
              <a:t>Compliance assurance and monitoring</a:t>
            </a:r>
          </a:p>
          <a:p>
            <a:r>
              <a:rPr lang="en-US" dirty="0" smtClean="0"/>
              <a:t>Corrective action</a:t>
            </a:r>
          </a:p>
          <a:p>
            <a:r>
              <a:rPr lang="en-US" dirty="0" smtClean="0"/>
              <a:t>Enforcement</a:t>
            </a:r>
          </a:p>
          <a:p>
            <a:r>
              <a:rPr lang="en-US" dirty="0" smtClean="0"/>
              <a:t>Facility Permitting</a:t>
            </a:r>
          </a:p>
          <a:p>
            <a:r>
              <a:rPr lang="en-US" dirty="0" smtClean="0"/>
              <a:t>Policy and rule development</a:t>
            </a:r>
          </a:p>
          <a:p>
            <a:r>
              <a:rPr lang="en-US" dirty="0" smtClean="0"/>
              <a:t>Technical assistance</a:t>
            </a:r>
            <a:endParaRPr lang="en-US" dirty="0"/>
          </a:p>
        </p:txBody>
      </p:sp>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5027" y="1600200"/>
            <a:ext cx="3244945" cy="4525963"/>
          </a:xfrm>
        </p:spPr>
      </p:pic>
      <p:sp>
        <p:nvSpPr>
          <p:cNvPr id="6" name="Rectangle 5"/>
          <p:cNvSpPr/>
          <p:nvPr/>
        </p:nvSpPr>
        <p:spPr>
          <a:xfrm>
            <a:off x="7620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 Seth Sadofsky &amp; Brian Fuller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35934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Definitions</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2"/>
          </p:nvPr>
        </p:nvSpPr>
        <p:spPr>
          <a:xfrm>
            <a:off x="457200" y="1535113"/>
            <a:ext cx="5334000" cy="4591050"/>
          </a:xfrm>
        </p:spPr>
        <p:txBody>
          <a:bodyPr>
            <a:normAutofit fontScale="62500" lnSpcReduction="20000"/>
          </a:bodyPr>
          <a:lstStyle/>
          <a:p>
            <a:pPr marL="0" indent="0">
              <a:buNone/>
            </a:pPr>
            <a:r>
              <a:rPr lang="en-US" sz="3800" b="1" dirty="0"/>
              <a:t>Hazardous Waste:</a:t>
            </a:r>
          </a:p>
          <a:p>
            <a:pPr marL="0" indent="0">
              <a:buNone/>
            </a:pPr>
            <a:endParaRPr lang="en-US" b="1" dirty="0"/>
          </a:p>
          <a:p>
            <a:r>
              <a:rPr lang="en-US" sz="2900" dirty="0"/>
              <a:t>Characteristic Waste - Ignitable, corrosive, reactive, or toxic.</a:t>
            </a:r>
          </a:p>
          <a:p>
            <a:pPr marL="0" indent="0">
              <a:buNone/>
            </a:pPr>
            <a:endParaRPr lang="en-US" dirty="0"/>
          </a:p>
          <a:p>
            <a:r>
              <a:rPr lang="en-US" sz="2900" dirty="0"/>
              <a:t>Listed Waste: Wastes from specific industrial processes which are assumed to be hazardous and must be treated as such.</a:t>
            </a:r>
          </a:p>
          <a:p>
            <a:pPr marL="0" indent="0">
              <a:buNone/>
            </a:pPr>
            <a:endParaRPr lang="en-US" sz="2900" dirty="0"/>
          </a:p>
          <a:p>
            <a:r>
              <a:rPr lang="en-US" sz="2900" dirty="0"/>
              <a:t>F006 Hazardous Waste: Wastewater treatment sludges from electroplating operations.</a:t>
            </a:r>
          </a:p>
          <a:p>
            <a:pPr marL="914400" lvl="2" indent="0">
              <a:buNone/>
            </a:pPr>
            <a:endParaRPr lang="en-US" dirty="0"/>
          </a:p>
          <a:p>
            <a:pPr marL="0" indent="0">
              <a:buNone/>
            </a:pPr>
            <a:r>
              <a:rPr lang="en-US" sz="3200" b="1" dirty="0"/>
              <a:t>Delisting: </a:t>
            </a:r>
          </a:p>
          <a:p>
            <a:pPr marL="0" indent="0">
              <a:buNone/>
            </a:pPr>
            <a:endParaRPr lang="en-US" b="1" dirty="0"/>
          </a:p>
          <a:p>
            <a:r>
              <a:rPr lang="en-US" sz="2900" dirty="0"/>
              <a:t>A generator may file a petition demonstrating that a waste is not hazardous.</a:t>
            </a:r>
          </a:p>
          <a:p>
            <a:endParaRPr lang="en-US" dirty="0"/>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2" name="Picture 7"/>
          <p:cNvPicPr>
            <a:picLocks noGrp="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305681" y="2667923"/>
            <a:ext cx="2095238" cy="20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240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 Seth Sadofsky &amp; Brian Fuller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914943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525963"/>
          </a:xfrm>
        </p:spPr>
        <p:txBody>
          <a:bodyPr>
            <a:normAutofit fontScale="77500" lnSpcReduction="20000"/>
          </a:bodyPr>
          <a:lstStyle/>
          <a:p>
            <a:r>
              <a:rPr lang="en-US" dirty="0" smtClean="0"/>
              <a:t>50 Federal Register 52629: </a:t>
            </a:r>
            <a:r>
              <a:rPr lang="en-US" sz="2400" dirty="0" smtClean="0"/>
              <a:t>Federal to state program </a:t>
            </a:r>
            <a:r>
              <a:rPr lang="en-US" sz="2400" dirty="0"/>
              <a:t>d</a:t>
            </a:r>
            <a:r>
              <a:rPr lang="en-US" sz="2400" dirty="0" smtClean="0"/>
              <a:t>elegation</a:t>
            </a:r>
          </a:p>
          <a:p>
            <a:pPr marL="0" indent="0">
              <a:buNone/>
            </a:pPr>
            <a:endParaRPr lang="en-US" sz="2600" dirty="0" smtClean="0"/>
          </a:p>
          <a:p>
            <a:r>
              <a:rPr lang="en-US" dirty="0" smtClean="0"/>
              <a:t>40 Code of Federal Regulations sections 260.20 and 260.22: </a:t>
            </a:r>
            <a:r>
              <a:rPr lang="en-US" sz="2400" dirty="0" smtClean="0"/>
              <a:t>Federal hazardous waste rules</a:t>
            </a:r>
          </a:p>
          <a:p>
            <a:pPr marL="0" indent="0">
              <a:buNone/>
            </a:pPr>
            <a:endParaRPr lang="en-US" sz="2600" dirty="0" smtClean="0"/>
          </a:p>
          <a:p>
            <a:r>
              <a:rPr lang="en-US" dirty="0" smtClean="0"/>
              <a:t>Oregon Administrative Rule 340-100-0020, -0022: </a:t>
            </a:r>
            <a:r>
              <a:rPr lang="en-US" sz="2400" dirty="0" smtClean="0"/>
              <a:t>State hazardous waste rules including delisting</a:t>
            </a:r>
          </a:p>
          <a:p>
            <a:pPr marL="0" indent="0">
              <a:buNone/>
            </a:pPr>
            <a:endParaRPr lang="en-US" sz="2600" dirty="0" smtClean="0"/>
          </a:p>
          <a:p>
            <a:r>
              <a:rPr lang="en-US" dirty="0" smtClean="0"/>
              <a:t>Oregon Revised Statute 466.075(3): </a:t>
            </a:r>
            <a:r>
              <a:rPr lang="en-US" sz="2400" dirty="0" smtClean="0"/>
              <a:t>Exceptions to listing</a:t>
            </a:r>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Statutes and Rules</a:t>
            </a:r>
            <a:endParaRPr lang="en-US" sz="3200" dirty="0">
              <a:solidFill>
                <a:schemeClr val="bg1"/>
              </a:solidFill>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graphicFrame>
        <p:nvGraphicFramePr>
          <p:cNvPr id="7" name="Object 4"/>
          <p:cNvGraphicFramePr>
            <a:graphicFrameLocks/>
          </p:cNvGraphicFramePr>
          <p:nvPr>
            <p:extLst/>
          </p:nvPr>
        </p:nvGraphicFramePr>
        <p:xfrm>
          <a:off x="5418674" y="2743200"/>
          <a:ext cx="2973388" cy="1704975"/>
        </p:xfrm>
        <a:graphic>
          <a:graphicData uri="http://schemas.openxmlformats.org/presentationml/2006/ole">
            <mc:AlternateContent xmlns:mc="http://schemas.openxmlformats.org/markup-compatibility/2006">
              <mc:Choice xmlns:v="urn:schemas-microsoft-com:vml" Requires="v">
                <p:oleObj spid="_x0000_s1126" name="Clip" r:id="rId5" imgW="4441680" imgH="2550960" progId="MS_ClipArt_Gallery.2">
                  <p:embed/>
                </p:oleObj>
              </mc:Choice>
              <mc:Fallback>
                <p:oleObj name="Clip" r:id="rId5" imgW="4441680" imgH="2550960" progId="MS_ClipArt_Gallery.2">
                  <p:embed/>
                  <p:pic>
                    <p:nvPicPr>
                      <p:cNvPr id="7"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8674" y="2743200"/>
                        <a:ext cx="2973388"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15240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t>
            </a:r>
            <a:r>
              <a:rPr lang="en-US" sz="1000" dirty="0" smtClean="0">
                <a:latin typeface="Arial" pitchFamily="34" charset="0"/>
                <a:cs typeface="Arial" pitchFamily="34" charset="0"/>
              </a:rPr>
              <a:t>Seth Sadofsky &amp; Brian Fuller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121364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Selmet F006 Delisting Background </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2987" y="6121400"/>
            <a:ext cx="320040" cy="731520"/>
          </a:xfrm>
          <a:prstGeom prst="rect">
            <a:avLst/>
          </a:prstGeom>
        </p:spPr>
      </p:pic>
      <p:pic>
        <p:nvPicPr>
          <p:cNvPr id="3" name="Content Placeholder 2"/>
          <p:cNvPicPr>
            <a:picLocks noGrp="1" noChangeAspect="1"/>
          </p:cNvPicPr>
          <p:nvPr>
            <p:ph idx="1"/>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175405" y="1600200"/>
            <a:ext cx="6793190" cy="4525963"/>
          </a:xfrm>
          <a:prstGeom prst="rect">
            <a:avLst/>
          </a:prstGeom>
          <a:ln>
            <a:noFill/>
          </a:ln>
          <a:effectLst>
            <a:softEdge rad="112500"/>
          </a:effectLst>
        </p:spPr>
      </p:pic>
      <p:sp>
        <p:nvSpPr>
          <p:cNvPr id="7" name="TextBox 6"/>
          <p:cNvSpPr txBox="1"/>
          <p:nvPr/>
        </p:nvSpPr>
        <p:spPr>
          <a:xfrm>
            <a:off x="1295400" y="5659621"/>
            <a:ext cx="6019800" cy="430887"/>
          </a:xfrm>
          <a:prstGeom prst="rect">
            <a:avLst/>
          </a:prstGeom>
          <a:noFill/>
        </p:spPr>
        <p:txBody>
          <a:bodyPr wrap="square" rtlCol="0">
            <a:spAutoFit/>
          </a:bodyPr>
          <a:lstStyle/>
          <a:p>
            <a:r>
              <a:rPr lang="en-US" sz="1100" dirty="0" smtClean="0">
                <a:solidFill>
                  <a:schemeClr val="bg1"/>
                </a:solidFill>
              </a:rPr>
              <a:t>Photo Credit: Selmet, </a:t>
            </a:r>
            <a:r>
              <a:rPr lang="en-US" sz="1100" dirty="0" err="1" smtClean="0">
                <a:solidFill>
                  <a:schemeClr val="bg1"/>
                </a:solidFill>
              </a:rPr>
              <a:t>Inc</a:t>
            </a:r>
            <a:r>
              <a:rPr lang="en-US" sz="1100" dirty="0">
                <a:solidFill>
                  <a:schemeClr val="bg1"/>
                </a:solidFill>
              </a:rPr>
              <a:t> via https://www.satellitetoday.com/business/2018/07/05/cpp-acquires-selmet-to-expand-titanium-casting-capabilities/</a:t>
            </a:r>
          </a:p>
        </p:txBody>
      </p:sp>
      <p:sp>
        <p:nvSpPr>
          <p:cNvPr id="8" name="Rectangle 7"/>
          <p:cNvSpPr/>
          <p:nvPr/>
        </p:nvSpPr>
        <p:spPr>
          <a:xfrm>
            <a:off x="22860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t>
            </a:r>
            <a:r>
              <a:rPr lang="en-US" sz="1000" dirty="0" smtClean="0">
                <a:latin typeface="Arial" pitchFamily="34" charset="0"/>
                <a:cs typeface="Arial" pitchFamily="34" charset="0"/>
              </a:rPr>
              <a:t>Seth Sadofsky &amp; Brian Fuller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538308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88362462"/>
              </p:ext>
            </p:extLst>
          </p:nvPr>
        </p:nvGraphicFramePr>
        <p:xfrm>
          <a:off x="228600" y="457200"/>
          <a:ext cx="8915400" cy="612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Delisting Timeline</a:t>
            </a:r>
            <a:endParaRPr lang="en-US" sz="3200" dirty="0">
              <a:solidFill>
                <a:schemeClr val="bg1"/>
              </a:solidFill>
              <a:latin typeface="Arial" pitchFamily="34" charset="0"/>
              <a:cs typeface="Arial" pitchFamily="34" charset="0"/>
            </a:endParaRPr>
          </a:p>
        </p:txBody>
      </p:sp>
      <p:pic>
        <p:nvPicPr>
          <p:cNvPr id="6" name="Picture 5" descr="Logo Color RegularSM.jpg"/>
          <p:cNvPicPr>
            <a:picLocks noChangeAspect="1"/>
          </p:cNvPicPr>
          <p:nvPr/>
        </p:nvPicPr>
        <p:blipFill>
          <a:blip r:embed="rId8" cstate="print"/>
          <a:stretch>
            <a:fillRect/>
          </a:stretch>
        </p:blipFill>
        <p:spPr>
          <a:xfrm>
            <a:off x="8526780" y="5950904"/>
            <a:ext cx="320040" cy="731520"/>
          </a:xfrm>
          <a:prstGeom prst="rect">
            <a:avLst/>
          </a:prstGeom>
        </p:spPr>
      </p:pic>
      <p:sp>
        <p:nvSpPr>
          <p:cNvPr id="8" name="Rectangle 7"/>
          <p:cNvSpPr/>
          <p:nvPr/>
        </p:nvSpPr>
        <p:spPr>
          <a:xfrm>
            <a:off x="2286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t>
            </a:r>
            <a:r>
              <a:rPr lang="en-US" sz="1000" dirty="0" smtClean="0">
                <a:latin typeface="Arial" pitchFamily="34" charset="0"/>
                <a:cs typeface="Arial" pitchFamily="34" charset="0"/>
              </a:rPr>
              <a:t>Seth Sadofsky &amp; Brian Fuller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990066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a:t>
            </a:r>
            <a:br>
              <a:rPr lang="en-US" sz="3200" dirty="0" smtClean="0">
                <a:solidFill>
                  <a:schemeClr val="bg1"/>
                </a:solidFill>
              </a:rPr>
            </a:br>
            <a:r>
              <a:rPr lang="en-US" sz="3200" dirty="0" smtClean="0">
                <a:solidFill>
                  <a:schemeClr val="bg1"/>
                </a:solidFill>
              </a:rPr>
              <a:t>Current Process</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a:xfrm>
            <a:off x="457200" y="1600202"/>
            <a:ext cx="4191000" cy="4800598"/>
          </a:xfrm>
        </p:spPr>
        <p:txBody>
          <a:bodyPr>
            <a:normAutofit fontScale="92500" lnSpcReduction="10000"/>
          </a:bodyPr>
          <a:lstStyle/>
          <a:p>
            <a:pPr marL="0" indent="0">
              <a:buNone/>
            </a:pPr>
            <a:r>
              <a:rPr lang="en-US" sz="2400" b="1" dirty="0" smtClean="0"/>
              <a:t>Current Process Waste</a:t>
            </a:r>
          </a:p>
          <a:p>
            <a:r>
              <a:rPr lang="en-US" sz="2400" dirty="0" smtClean="0"/>
              <a:t>The delisting petition requests permission to dispose of up to 3,120 yards per year year.</a:t>
            </a:r>
          </a:p>
          <a:p>
            <a:pPr marL="0" indent="0">
              <a:buNone/>
            </a:pPr>
            <a:endParaRPr lang="en-US" sz="2400" dirty="0" smtClean="0"/>
          </a:p>
          <a:p>
            <a:pPr marL="0" indent="0">
              <a:buNone/>
            </a:pPr>
            <a:r>
              <a:rPr lang="en-US" sz="2400" b="1" dirty="0" smtClean="0"/>
              <a:t>Sampling Process</a:t>
            </a:r>
          </a:p>
          <a:p>
            <a:r>
              <a:rPr lang="en-US" sz="2400" dirty="0" smtClean="0"/>
              <a:t>4 sampling events spaced 2 weeks apart.</a:t>
            </a:r>
          </a:p>
          <a:p>
            <a:pPr marL="0" indent="0">
              <a:buNone/>
            </a:pPr>
            <a:endParaRPr lang="en-US" sz="2400" dirty="0" smtClean="0"/>
          </a:p>
          <a:p>
            <a:r>
              <a:rPr lang="en-US" sz="2400" dirty="0" smtClean="0"/>
              <a:t>From each event, a composite sample was created for analysis.</a:t>
            </a: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9" name="TextBox 8"/>
          <p:cNvSpPr txBox="1"/>
          <p:nvPr/>
        </p:nvSpPr>
        <p:spPr>
          <a:xfrm>
            <a:off x="5018903" y="4770579"/>
            <a:ext cx="2067697" cy="276999"/>
          </a:xfrm>
          <a:prstGeom prst="rect">
            <a:avLst/>
          </a:prstGeom>
          <a:noFill/>
        </p:spPr>
        <p:txBody>
          <a:bodyPr wrap="square" rtlCol="0">
            <a:spAutoFit/>
          </a:bodyPr>
          <a:lstStyle/>
          <a:p>
            <a:r>
              <a:rPr lang="en-US" sz="1200" dirty="0" smtClean="0">
                <a:solidFill>
                  <a:schemeClr val="bg1"/>
                </a:solidFill>
              </a:rPr>
              <a:t>Photo Credit: Google Earth</a:t>
            </a:r>
            <a:endParaRPr lang="en-US" sz="1200" dirty="0">
              <a:solidFill>
                <a:schemeClr val="bg1"/>
              </a:solidFill>
            </a:endParaRP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6671" y="2278977"/>
            <a:ext cx="3505200" cy="2768601"/>
          </a:xfrm>
          <a:prstGeom prst="rect">
            <a:avLst/>
          </a:prstGeom>
          <a:noFill/>
          <a:ln>
            <a:noFill/>
          </a:ln>
        </p:spPr>
      </p:pic>
      <p:sp>
        <p:nvSpPr>
          <p:cNvPr id="2" name="TextBox 1"/>
          <p:cNvSpPr txBox="1"/>
          <p:nvPr/>
        </p:nvSpPr>
        <p:spPr>
          <a:xfrm>
            <a:off x="4936671" y="5026223"/>
            <a:ext cx="3184071" cy="307777"/>
          </a:xfrm>
          <a:prstGeom prst="rect">
            <a:avLst/>
          </a:prstGeom>
          <a:noFill/>
        </p:spPr>
        <p:txBody>
          <a:bodyPr wrap="square" rtlCol="0">
            <a:spAutoFit/>
          </a:bodyPr>
          <a:lstStyle/>
          <a:p>
            <a:r>
              <a:rPr lang="en-US" sz="1400" dirty="0" smtClean="0"/>
              <a:t>Filter cake photo by D. </a:t>
            </a:r>
            <a:r>
              <a:rPr lang="en-US" sz="1400" dirty="0" err="1" smtClean="0"/>
              <a:t>Lobato</a:t>
            </a:r>
            <a:endParaRPr lang="en-ZW" sz="1400" dirty="0"/>
          </a:p>
        </p:txBody>
      </p:sp>
      <p:sp>
        <p:nvSpPr>
          <p:cNvPr id="8" name="Rectangle 7"/>
          <p:cNvSpPr/>
          <p:nvPr/>
        </p:nvSpPr>
        <p:spPr>
          <a:xfrm>
            <a:off x="15240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t>
            </a:r>
            <a:r>
              <a:rPr lang="en-US" sz="1000" dirty="0" smtClean="0">
                <a:latin typeface="Arial" pitchFamily="34" charset="0"/>
                <a:cs typeface="Arial" pitchFamily="34" charset="0"/>
              </a:rPr>
              <a:t>Seth Sadofsky &amp; Brian Fuller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451431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pic xmlns="$ListId:docs;">E - EQC Preparation</Topic>
    <Subtopic xmlns="$ListId:doc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E652AE44876D4FB2F13DE9882A2FF6" ma:contentTypeVersion="" ma:contentTypeDescription="Create a new document." ma:contentTypeScope="" ma:versionID="4749e57ce3404121ae5684844e7ddcce">
  <xsd:schema xmlns:xsd="http://www.w3.org/2001/XMLSchema" xmlns:xs="http://www.w3.org/2001/XMLSchema" xmlns:p="http://schemas.microsoft.com/office/2006/metadata/properties" xmlns:ns2="$ListId:docs;" targetNamespace="http://schemas.microsoft.com/office/2006/metadata/properties" ma:root="true" ma:fieldsID="4d97b0ac42d8abe8b5bd9b64daadd073"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A8E8B3-12E0-4CA3-BF03-D27A006F1DF2}">
  <ds:schemaRefs>
    <ds:schemaRef ds:uri="http://schemas.microsoft.com/sharepoint/v3/contenttype/forms"/>
  </ds:schemaRefs>
</ds:datastoreItem>
</file>

<file path=customXml/itemProps2.xml><?xml version="1.0" encoding="utf-8"?>
<ds:datastoreItem xmlns:ds="http://schemas.openxmlformats.org/officeDocument/2006/customXml" ds:itemID="{1BC3BBB8-15CA-4806-958A-3EA201DA43F5}">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ListId:docs;"/>
    <ds:schemaRef ds:uri="http://www.w3.org/XML/1998/namespace"/>
    <ds:schemaRef ds:uri="http://purl.org/dc/elements/1.1/"/>
  </ds:schemaRefs>
</ds:datastoreItem>
</file>

<file path=customXml/itemProps3.xml><?xml version="1.0" encoding="utf-8"?>
<ds:datastoreItem xmlns:ds="http://schemas.openxmlformats.org/officeDocument/2006/customXml" ds:itemID="{05EE47D7-91B3-442B-97DA-6FDCEDD465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3798</TotalTime>
  <Words>3540</Words>
  <Application>Microsoft Office PowerPoint</Application>
  <PresentationFormat>On-screen Show (4:3)</PresentationFormat>
  <Paragraphs>321</Paragraphs>
  <Slides>14</Slides>
  <Notes>14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8" baseType="lpstr">
      <vt:lpstr>Arial</vt:lpstr>
      <vt:lpstr>Calibri</vt:lpstr>
      <vt:lpstr>Office Theme</vt:lpstr>
      <vt:lpstr>Clip</vt:lpstr>
      <vt:lpstr>Land Quality – Hazardous Waste</vt:lpstr>
      <vt:lpstr>Outline</vt:lpstr>
      <vt:lpstr>Hazardous Waste Background</vt:lpstr>
      <vt:lpstr>Hazardous Waste Background</vt:lpstr>
      <vt:lpstr>Definitions</vt:lpstr>
      <vt:lpstr>Statutes and Rules</vt:lpstr>
      <vt:lpstr>Selmet F006 Delisting Background </vt:lpstr>
      <vt:lpstr>Delisting Timeline</vt:lpstr>
      <vt:lpstr>Waste Sampling and Analysis Current Process</vt:lpstr>
      <vt:lpstr>Waste Sampling and Analysis – Current Process</vt:lpstr>
      <vt:lpstr>Waste Sampling and Analysis – Evaporation Pond</vt:lpstr>
      <vt:lpstr>Waste Sampling and Analysis – Evaporation Pond</vt:lpstr>
      <vt:lpstr>PowerPoint Presentation</vt:lpstr>
      <vt:lpstr>Conclusion</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EQC Presentation</dc:title>
  <dc:creator>State of Oregon</dc:creator>
  <cp:lastModifiedBy>SADOFSKY Seth</cp:lastModifiedBy>
  <cp:revision>170</cp:revision>
  <cp:lastPrinted>2018-11-09T23:29:58Z</cp:lastPrinted>
  <dcterms:created xsi:type="dcterms:W3CDTF">2012-12-04T19:19:06Z</dcterms:created>
  <dcterms:modified xsi:type="dcterms:W3CDTF">2018-11-10T00:42:51Z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0x0101006EE652AE44876D4FB2F13DE9882A2FF6</vt:lpwstr>
  </property>
</Properties>
</file>