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71" r:id="rId7"/>
    <p:sldId id="273" r:id="rId8"/>
    <p:sldId id="259" r:id="rId9"/>
    <p:sldId id="260" r:id="rId10"/>
    <p:sldId id="261" r:id="rId11"/>
    <p:sldId id="262" r:id="rId12"/>
    <p:sldId id="263" r:id="rId13"/>
    <p:sldId id="264" r:id="rId14"/>
    <p:sldId id="277" r:id="rId15"/>
    <p:sldId id="265" r:id="rId16"/>
    <p:sldId id="266" r:id="rId17"/>
    <p:sldId id="27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5"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63" d="100"/>
          <a:sy n="63" d="100"/>
        </p:scale>
        <p:origin x="32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a:t>
            </a:r>
            <a:r>
              <a:rPr lang="en-ZW" sz="2400" baseline="0" dirty="0" smtClean="0"/>
              <a:t>Chromium (mg/kg) </a:t>
            </a:r>
            <a:endParaRPr lang="en-ZW" sz="2400" baseline="0" dirty="0"/>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Sheet1!$E$9:$J$9</c:f>
              <c:numCache>
                <c:formatCode>General</c:formatCode>
                <c:ptCount val="6"/>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Sheet1!$E$10:$J$10</c:f>
              <c:numCache>
                <c:formatCode>General</c:formatCode>
                <c:ptCount val="6"/>
                <c:pt idx="4">
                  <c:v>1340</c:v>
                </c:pt>
                <c:pt idx="5">
                  <c:v>98</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30FFDEE9-0FAE-4CF2-B0E5-4D150CC4B1FF}" srcId="{C04D5F1B-1A0E-4651-92E1-4DDCF2DB6B20}" destId="{93B4FE0E-F6A2-430D-A2B3-3E5359C5A4A1}" srcOrd="0" destOrd="0" parTransId="{D8151DE3-8D43-47AF-8AD8-73193D624DAC}" sibTransId="{99BE9C3E-DD6D-422A-AF20-43336766F364}"/>
    <dgm:cxn modelId="{3AA831B2-25DC-49D1-874A-EC38E83250FF}" srcId="{640E2EC8-CAEE-4B88-A1CD-3757156036AC}" destId="{0C630AAA-A95F-4433-B373-19B767D1AC2F}" srcOrd="1" destOrd="0" parTransId="{2643046C-81A3-4556-B652-EEE898D7E14E}" sibTransId="{84CB6E8F-7ECB-465E-AC32-693D0D168212}"/>
    <dgm:cxn modelId="{C7064D14-CF2A-4FE4-82B5-4663E3AFEC0C}" srcId="{0C630AAA-A95F-4433-B373-19B767D1AC2F}" destId="{7037AEF1-F75D-4E81-A96D-D607B27B3DBA}" srcOrd="0" destOrd="0" parTransId="{8C9DC3C4-F701-44AE-BD84-6FA64EB9DB5D}" sibTransId="{872686B9-B4BB-4B52-AD1C-7B8E9BC16E56}"/>
    <dgm:cxn modelId="{8229272B-E35E-4948-9FA9-B7F3FDF8F207}" type="presOf" srcId="{640E2EC8-CAEE-4B88-A1CD-3757156036AC}" destId="{5C69B243-15EB-4C3E-A3DA-CC50280DB7DA}" srcOrd="0" destOrd="0" presId="urn:microsoft.com/office/officeart/2008/layout/CircleAccentTimeline"/>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7D6DCC56-1ABA-4418-B282-20CBBE0D1F79}" type="presOf" srcId="{BED53CA6-EFCF-4429-B9D4-68677CEC6419}" destId="{C5CA2FA7-423E-4629-BE3C-9953E2EF5FF9}" srcOrd="0" destOrd="0" presId="urn:microsoft.com/office/officeart/2008/layout/CircleAccentTimeline"/>
    <dgm:cxn modelId="{5B7FF0C5-D0A9-49E6-A7DF-BD060C66256B}" type="presOf" srcId="{B62E4092-4E96-4D92-BC6D-C4E9CABB6A47}" destId="{1228A2E9-3DE9-4D39-862D-AA0FF8A01A73}"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0DEC9B9C-9CEF-475B-A0F4-D5624068650C}" type="presOf" srcId="{75E2A1E1-7DF5-4003-9525-42FB9AE0BF05}" destId="{151AED05-FC21-448D-B871-D240BED17DE3}" srcOrd="0" destOrd="0" presId="urn:microsoft.com/office/officeart/2008/layout/CircleAccentTimeline"/>
    <dgm:cxn modelId="{B472B8CA-BB55-492C-A897-5F30D4062277}" type="presOf" srcId="{B27A9830-0056-4B4F-B85A-25FA4CFBC892}" destId="{E5F4B489-00B2-41C4-BB62-885254279BD9}"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D1BF14D9-E03D-40E7-9E57-641C88181A1B}" srcId="{0C630AAA-A95F-4433-B373-19B767D1AC2F}" destId="{7DEF2668-0AB3-4796-8D7C-A997A086A2DD}" srcOrd="6" destOrd="0" parTransId="{3C194BA2-02FE-4415-A19A-ADC918094027}" sibTransId="{A5C86C42-FC58-4939-A639-B03412483E63}"/>
    <dgm:cxn modelId="{E2A45E2A-713C-4466-B502-FD84C85EE126}" srcId="{C04D5F1B-1A0E-4651-92E1-4DDCF2DB6B20}" destId="{B62E4092-4E96-4D92-BC6D-C4E9CABB6A47}" srcOrd="1" destOrd="0" parTransId="{FEBA0FC7-6A58-490A-9715-E9EC068E7135}" sibTransId="{ED7F0AC0-59F8-4ED0-9C2B-DF82E8FDD309}"/>
    <dgm:cxn modelId="{3AF87642-5BEB-41DC-AC32-D428F488CF58}" type="presOf" srcId="{93B4FE0E-F6A2-430D-A2B3-3E5359C5A4A1}" destId="{AD59A41F-C71E-4BAB-BF80-3D2A7877DDD0}"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409C930D-F2C6-4327-8122-B79EB1CE587A}" srcId="{0C630AAA-A95F-4433-B373-19B767D1AC2F}" destId="{6E214338-75D3-4C85-85F4-DE105740BB87}" srcOrd="5" destOrd="0" parTransId="{D23874DF-F9C0-436E-B760-4812E6CBF7E2}" sibTransId="{56EC3A38-DAD4-4978-9A97-27F7D5F5729E}"/>
    <dgm:cxn modelId="{B34A5DC7-95B6-4441-BA62-6E73844C17FE}" srcId="{0C630AAA-A95F-4433-B373-19B767D1AC2F}" destId="{BED53CA6-EFCF-4429-B9D4-68677CEC6419}" srcOrd="3" destOrd="0" parTransId="{F0E528FF-4A84-4DFB-9A55-D17BB5B238B3}" sibTransId="{094F66AD-9170-4630-91F1-68EED60F7F6C}"/>
    <dgm:cxn modelId="{6FD2FF9A-7222-409E-8067-5C9A991A9798}" srcId="{0C630AAA-A95F-4433-B373-19B767D1AC2F}" destId="{75E2A1E1-7DF5-4003-9525-42FB9AE0BF05}" srcOrd="4" destOrd="0" parTransId="{231C2A6F-66F2-4A48-904C-D9BCFEBC0B3C}" sibTransId="{C7D34788-A37F-4A74-B86D-C68CC4FF3378}"/>
    <dgm:cxn modelId="{3BACC196-71E1-4F62-901D-FE3879B37A1C}" type="presOf" srcId="{7DEF2668-0AB3-4796-8D7C-A997A086A2DD}" destId="{1246E30A-818D-44B0-BE9B-917A756776C7}"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2979D9F2-A263-4FCB-A49F-132AE74F3C01}" type="presOf" srcId="{7037AEF1-F75D-4E81-A96D-D607B27B3DBA}" destId="{120097FF-22CA-4E8F-94FE-FB463F3A0DDD}" srcOrd="0" destOrd="0" presId="urn:microsoft.com/office/officeart/2008/layout/CircleAccentTimeline"/>
    <dgm:cxn modelId="{70CCBF2F-3BEC-464D-AC6D-7232D6273469}" type="presOf" srcId="{C04D5F1B-1A0E-4651-92E1-4DDCF2DB6B20}" destId="{06CFDF4D-CCA8-400C-B9AB-3F67575DA856}" srcOrd="0" destOrd="0" presId="urn:microsoft.com/office/officeart/2008/layout/CircleAccentTimeline"/>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manage DEQ’s Materials Management and Hazardous Waste programs out of our Western Region – </a:t>
            </a:r>
            <a:r>
              <a:rPr lang="en-ZW" baseline="0" dirty="0" smtClean="0"/>
              <a:t>we are here today </a:t>
            </a:r>
            <a:r>
              <a:rPr lang="en-ZW" baseline="0" dirty="0" smtClean="0"/>
              <a:t>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a:t>
            </a:r>
            <a:r>
              <a:rPr lang="en-ZW" baseline="0" dirty="0" smtClean="0"/>
              <a:t>delisting. </a:t>
            </a:r>
            <a:endParaRPr lang="en-ZW" baseline="0" dirty="0" smtClean="0"/>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r>
              <a:rPr lang="en-ZW" baseline="0" dirty="0" smtClean="0"/>
              <a:t>.</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DEQ staff with backgrounds in RCRA and risk assessment worked with </a:t>
            </a:r>
            <a:r>
              <a:rPr lang="en-ZW" baseline="0" dirty="0" err="1" smtClean="0"/>
              <a:t>Selmet</a:t>
            </a:r>
            <a:r>
              <a:rPr lang="en-ZW" baseline="0" dirty="0" smtClean="0"/>
              <a:t> Inc. to sample and </a:t>
            </a:r>
            <a:r>
              <a:rPr lang="en-ZW" baseline="0" dirty="0" err="1" smtClean="0"/>
              <a:t>analyze</a:t>
            </a:r>
            <a:r>
              <a:rPr lang="en-ZW" baseline="0" dirty="0" smtClean="0"/>
              <a:t> the facilities wastewater treatment </a:t>
            </a:r>
            <a:r>
              <a:rPr lang="en-ZW" baseline="0" dirty="0" err="1" smtClean="0"/>
              <a:t>sludges</a:t>
            </a:r>
            <a:r>
              <a:rPr lang="en-ZW" baseline="0" dirty="0" smtClean="0"/>
              <a:t> to determine if they met delisting risk based standards.  DEQ consulted with EPA Region 10 and DOJ throughout this process.  This proposed delisting applies only to the two particular waste streams generated by </a:t>
            </a:r>
            <a:r>
              <a:rPr lang="en-ZW" baseline="0" dirty="0" err="1" smtClean="0"/>
              <a:t>Selmet</a:t>
            </a:r>
            <a:r>
              <a:rPr lang="en-ZW" baseline="0" dirty="0" smtClean="0"/>
              <a:t>.  If approved these wastes would not be considered a hazardous waste in the State of Oregon.  The delisting does not apply beyond Oregon nor does it apply to other facilities that generate a similar waste. </a:t>
            </a:r>
            <a:endParaRPr lang="en-ZW" baseline="0" dirty="0" smtClean="0"/>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review of </a:t>
            </a:r>
            <a:r>
              <a:rPr lang="en-US" b="0" baseline="0" dirty="0" err="1" smtClean="0"/>
              <a:t>Selmet’s</a:t>
            </a:r>
            <a:r>
              <a:rPr lang="en-US" b="0" baseline="0" dirty="0" smtClean="0"/>
              <a:t> current processes, DEQ and Selmet developed a list of chemical parameters to analyze, including contaminants for which US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filter cake waste collected from Selmet’s current chemical etching and milling process to independent labs certified by the Oregon Environmental Laboratory Accreditation Program for analysis. With appropriate reporting limits for the decision.</a:t>
            </a:r>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current process which we just discussed, Selmet is also proposing that we delist the sediment in the evaporation pond they used from the 1970s until 2017, that contains waste from Selmet’s historic electroplating operations. Selmet would like to close this </a:t>
            </a:r>
            <a:r>
              <a:rPr lang="en-US" b="0" baseline="0" dirty="0" smtClean="0"/>
              <a:t>pond and </a:t>
            </a:r>
            <a:r>
              <a:rPr lang="en-US" b="0" baseline="0" dirty="0" smtClean="0"/>
              <a:t>remove the sediment for disposal.</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The pond is about 25,000 square feet, and the sediment from wastewater treatment is about 1 to 2 feet thick. They are requesting approval for disposal up to 3,800 yards of sediment from the pond for disposal as non-hazardous waste.</a:t>
            </a:r>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We divided the evaporation pond into four quadrants and in each of the four quadrants, Selmet collected 3 core samples through the entire depth of the sediment. These cores were combined into one composite sample for each quadrant for analysis.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and DEQ reviewed all available knowledge of historical operations at the site and past discharges to the evaporation pond. </a:t>
            </a:r>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this review, in addition to the chemicals for which F006 was defined, DEQ requested that a longer list of potential constituents should be analyzed from the evaporation pond.</a:t>
            </a:r>
            <a:r>
              <a:rPr lang="en-US" b="1" baseline="0" dirty="0" smtClean="0"/>
              <a:t> (point)</a:t>
            </a:r>
            <a:endParaRPr lang="en-US" b="0" baseline="0" dirty="0" smtClean="0"/>
          </a:p>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includes several additional metals and scans of several classes of organic chemicals that were believed to potentially be present in the waste.</a:t>
            </a:r>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So, we have two waste streams  that I just described, and multiple chemicals associated with each waste stream, that Selmet tested for during the sampling and analysis process associated with this rulemaking petition.</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I don’t want to bore you through all of the risk-screening (that’s my job) but I do want to provide one example. This slide shows how we screened risk for hexavalent chromium in the evaporation pond sediment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First, EPA’s delisting risk assessment model</a:t>
            </a:r>
            <a:r>
              <a:rPr lang="en-US" b="1" baseline="0" dirty="0" smtClean="0"/>
              <a:t> (POINT) </a:t>
            </a:r>
            <a:r>
              <a:rPr lang="en-US" baseline="0" dirty="0" smtClean="0"/>
              <a:t>assumes that there will be some leaching in permitted non-hazardous landfills, and therefore addresses risk screening criteria that accounts for potential destinations of the leachate (for examples, drinking water and ecological exposure). Unlike many risk screening concentration we use, this model considers both the concentration and volume of waste that will be disposed. </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Second, the standard for characteristic hazardous waste is the standard at we would require a leaching test before disposing at a non-hazardous-waste landfill, this screening would normally be applied to all industrial wastes expected to contain this chemical.</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Samples 1-4 </a:t>
            </a:r>
            <a:r>
              <a:rPr lang="en-US" b="1" baseline="0" dirty="0" smtClean="0"/>
              <a:t>(POINT) </a:t>
            </a:r>
            <a:r>
              <a:rPr lang="en-US" baseline="0" dirty="0" smtClean="0"/>
              <a:t>are the composites of core samples discussed two slides back. In order to decide whether or not to recommend that you approve this delisting, we compare that data to applicable risk-screening resources seen in red in the chart.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these standards, we see that the presence of hexavalent chromium in all four of the samples is below the screening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i="1" baseline="0" dirty="0" smtClean="0"/>
              <a:t>NOTES: </a:t>
            </a:r>
          </a:p>
          <a:p>
            <a:pPr marL="0" indent="0">
              <a:buFont typeface="Arial" panose="020B0604020202020204" pitchFamily="34" charset="0"/>
              <a:buNone/>
            </a:pPr>
            <a:r>
              <a:rPr lang="en-US" i="1" baseline="0" dirty="0" smtClean="0"/>
              <a:t>	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i="1" dirty="0" smtClean="0"/>
              <a:t>Samples are also screened against characteristic hazardous waste concentrations. This</a:t>
            </a:r>
            <a:r>
              <a:rPr lang="en-US" i="1" baseline="0" dirty="0" smtClean="0"/>
              <a:t> is a bit crude in the diagram, but if the totals exceeded this concentration we would run leaching experiments. We don’t want concentrations that leach too much going into our regular municipal landfills.</a:t>
            </a:r>
            <a:endParaRPr lang="en-US" i="1"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this time.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Like DEQ’s other programs, the Hazardous Waste program strives to maintain balance between regulatory compliance, enforcement and education - to ensure that hazardous waste in Oregon is safely managed and reduced. </a:t>
            </a:r>
            <a:endParaRPr lang="en-US" dirty="0" smtClean="0"/>
          </a:p>
          <a:p>
            <a:pPr marL="0" indent="0">
              <a:buFont typeface="Arial" panose="020B0604020202020204" pitchFamily="34" charset="0"/>
              <a:buNone/>
            </a:pPr>
            <a:endParaRPr lang="en-US"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Similar to DEQ’s Air Program, which derives authority from the federal Clean Air Act, and its Water Program, </a:t>
            </a:r>
            <a:r>
              <a:rPr lang="en-US" baseline="0" dirty="0" smtClean="0"/>
              <a:t>which derives </a:t>
            </a:r>
            <a:r>
              <a:rPr lang="en-US" baseline="0" dirty="0" smtClean="0"/>
              <a:t>authority from the Clean Water Act,  DEQ’s Hazardous Waste Program is authorized  by the Resource Conversation and Recovery Act, more </a:t>
            </a:r>
            <a:r>
              <a:rPr lang="en-US" baseline="0" dirty="0" smtClean="0"/>
              <a:t>commonly </a:t>
            </a:r>
            <a:r>
              <a:rPr lang="en-US" baseline="0" dirty="0" smtClean="0"/>
              <a:t>known as RCRA. </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In 1976 Congress passed RCRA </a:t>
            </a:r>
            <a:r>
              <a:rPr lang="en-US" baseline="0" dirty="0" smtClean="0"/>
              <a:t>to address increasing problems that the nation faced from our growing volume of municipal and industrial waste. The act is our nation’s primary law governing the disposal of non-hazardous and hazardous waste.</a:t>
            </a:r>
          </a:p>
          <a:p>
            <a:pPr marL="631908" lvl="1" indent="-174708">
              <a:buFont typeface="Arial" panose="020B0604020202020204" pitchFamily="34" charset="0"/>
              <a:buChar char="•"/>
            </a:pPr>
            <a:r>
              <a:rPr lang="en-US" baseline="0" dirty="0" smtClean="0"/>
              <a:t>RCRA </a:t>
            </a:r>
            <a:r>
              <a:rPr lang="en-US" baseline="0" dirty="0" smtClean="0"/>
              <a:t>introduced the concept of “authorized state programs” in which states would apply to EPA for program authorization. This allows individual states to </a:t>
            </a:r>
            <a:r>
              <a:rPr lang="en-US" baseline="0" dirty="0" smtClean="0">
                <a:solidFill>
                  <a:schemeClr val="tx1"/>
                </a:solidFill>
              </a:rPr>
              <a:t>operate</a:t>
            </a:r>
            <a:r>
              <a:rPr lang="en-US" baseline="0" dirty="0" smtClean="0">
                <a:solidFill>
                  <a:srgbClr val="FF0000"/>
                </a:solidFill>
              </a:rPr>
              <a:t> </a:t>
            </a:r>
            <a:r>
              <a:rPr lang="en-US" baseline="0" dirty="0" smtClean="0"/>
              <a:t>RCRA programs in lieu of the federal government, as long as the programs are at least as stringent as the federal programs</a:t>
            </a:r>
            <a:r>
              <a:rPr lang="en-US" baseline="0" dirty="0" smtClean="0"/>
              <a:t>.</a:t>
            </a:r>
          </a:p>
          <a:p>
            <a:pPr marL="631908" lvl="1" indent="-174708">
              <a:buFont typeface="Arial" panose="020B0604020202020204" pitchFamily="34" charset="0"/>
              <a:buChar char="•"/>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1986,</a:t>
            </a:r>
            <a:r>
              <a:rPr lang="en-US" baseline="0" dirty="0" smtClean="0"/>
              <a:t> Oregon received its final RCRA authorization, giving DEQ the authority to operate the state’s hazardous waste program</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a:t>
            </a:r>
            <a:r>
              <a:rPr lang="en-US" baseline="0" dirty="0" smtClean="0"/>
              <a:t>;</a:t>
            </a:r>
          </a:p>
          <a:p>
            <a:pPr marL="640594" lvl="1" indent="-174708">
              <a:buFont typeface="Arial" panose="020B0604020202020204" pitchFamily="34" charset="0"/>
              <a:buChar char="•"/>
            </a:pPr>
            <a:r>
              <a:rPr lang="en-US" baseline="0" dirty="0" smtClean="0"/>
              <a:t>Respond to complaints;</a:t>
            </a:r>
            <a:endParaRPr lang="en-US" baseline="0" dirty="0" smtClean="0"/>
          </a:p>
          <a:p>
            <a:pPr marL="640594" lvl="1" indent="-174708">
              <a:buFont typeface="Arial" panose="020B0604020202020204" pitchFamily="34" charset="0"/>
              <a:buChar char="•"/>
            </a:pPr>
            <a:r>
              <a:rPr lang="en-US" baseline="0" dirty="0" smtClean="0"/>
              <a:t>Take enforcement actions,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I’m going to turn it over </a:t>
            </a:r>
            <a:r>
              <a:rPr lang="en-US" baseline="0" dirty="0" smtClean="0"/>
              <a:t>to </a:t>
            </a:r>
            <a:r>
              <a:rPr lang="en-US" baseline="0" dirty="0" smtClean="0"/>
              <a:t>Dan to </a:t>
            </a:r>
            <a:r>
              <a:rPr lang="en-US" baseline="0" dirty="0" smtClean="0"/>
              <a:t>provide an overview of hazardous waste definitions and the regulatory framework </a:t>
            </a:r>
            <a:r>
              <a:rPr lang="en-US" baseline="0" dirty="0" smtClean="0"/>
              <a:t>that </a:t>
            </a:r>
            <a:r>
              <a:rPr lang="en-US" baseline="0" dirty="0" smtClean="0"/>
              <a:t>informs the delisting process. </a:t>
            </a:r>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 my name is Dan </a:t>
            </a:r>
            <a:r>
              <a:rPr lang="en-US" baseline="0" dirty="0" err="1" smtClean="0"/>
              <a:t>Lobato</a:t>
            </a:r>
            <a:r>
              <a:rPr lang="en-US" baseline="0" dirty="0" smtClean="0"/>
              <a:t>.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(such as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of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i="1" dirty="0" smtClean="0"/>
              <a:t>NOTES: </a:t>
            </a:r>
          </a:p>
          <a:p>
            <a:pPr marL="0" indent="0">
              <a:buFont typeface="Arial" panose="020B0604020202020204" pitchFamily="34" charset="0"/>
              <a:buNone/>
            </a:pPr>
            <a:endParaRPr lang="en-US" i="1" dirty="0" smtClean="0"/>
          </a:p>
          <a:p>
            <a:pPr marL="178027" indent="-178027">
              <a:buFont typeface="Arial" panose="020B0604020202020204" pitchFamily="34" charset="0"/>
              <a:buChar char="•"/>
            </a:pPr>
            <a:r>
              <a:rPr lang="en-US" i="1" dirty="0" smtClean="0"/>
              <a:t>So where does the</a:t>
            </a:r>
            <a:r>
              <a:rPr lang="en-US" i="1" baseline="0" dirty="0" smtClean="0"/>
              <a:t> </a:t>
            </a:r>
            <a:r>
              <a:rPr lang="en-US" i="1" dirty="0" smtClean="0"/>
              <a:t>Department</a:t>
            </a:r>
            <a:r>
              <a:rPr lang="en-US" i="1" baseline="0" dirty="0" smtClean="0"/>
              <a:t> of Environmental Quality</a:t>
            </a:r>
            <a:r>
              <a:rPr lang="en-US" i="1" dirty="0" smtClean="0"/>
              <a:t>’s legal authority come from to delist hazardous</a:t>
            </a:r>
            <a:r>
              <a:rPr lang="en-US" i="1" baseline="0" dirty="0" smtClean="0"/>
              <a:t> waste, such as Selmet’s F006 listed hazardous waste?</a:t>
            </a:r>
          </a:p>
          <a:p>
            <a:endParaRPr lang="en-US" i="1" baseline="0" dirty="0" smtClean="0"/>
          </a:p>
          <a:p>
            <a:pPr marL="178027" indent="-178027">
              <a:buFont typeface="Arial" panose="020B0604020202020204" pitchFamily="34" charset="0"/>
              <a:buChar char="•"/>
            </a:pPr>
            <a:r>
              <a:rPr lang="en-US" i="1" baseline="0" dirty="0" smtClean="0"/>
              <a:t>DEQ is authorized to delist a hazardous waste under federal and state authorities. </a:t>
            </a:r>
          </a:p>
          <a:p>
            <a:endParaRPr lang="en-US" i="1" baseline="0" dirty="0" smtClean="0"/>
          </a:p>
          <a:p>
            <a:pPr marL="178027" indent="-178027">
              <a:buFont typeface="Arial" panose="020B0604020202020204" pitchFamily="34" charset="0"/>
              <a:buChar char="•"/>
            </a:pPr>
            <a:r>
              <a:rPr lang="en-US" i="1"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i="1" baseline="0" dirty="0" smtClean="0"/>
          </a:p>
          <a:p>
            <a:pPr marL="178027" indent="-178027">
              <a:buFont typeface="Arial" panose="020B0604020202020204" pitchFamily="34" charset="0"/>
              <a:buChar char="•"/>
            </a:pPr>
            <a:r>
              <a:rPr lang="en-US" i="1" baseline="0" dirty="0" smtClean="0"/>
              <a:t>In this case, Selmet has petitioned Oregon’s Department of Environmental Quality, as an EPA-authorized state program, to delist F006 waste in the State of Oregon</a:t>
            </a:r>
            <a:r>
              <a:rPr lang="en-US" b="0" i="1" baseline="0" dirty="0" smtClean="0"/>
              <a:t>, listed here. </a:t>
            </a:r>
            <a:r>
              <a:rPr lang="en-US" b="1" i="1" baseline="0" dirty="0" smtClean="0"/>
              <a:t>(point to slide)</a:t>
            </a:r>
          </a:p>
          <a:p>
            <a:pPr marL="178027" indent="-178027">
              <a:buFont typeface="Arial" panose="020B0604020202020204" pitchFamily="34" charset="0"/>
              <a:buChar char="•"/>
            </a:pPr>
            <a:endParaRPr lang="en-US" i="1" baseline="0" dirty="0" smtClean="0"/>
          </a:p>
          <a:p>
            <a:pPr marL="178027" indent="-178027">
              <a:buFont typeface="Arial" panose="020B0604020202020204" pitchFamily="34" charset="0"/>
              <a:buChar char="•"/>
            </a:pPr>
            <a:r>
              <a:rPr lang="en-US" i="1"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i="1"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i="1" baseline="0" dirty="0" smtClean="0"/>
          </a:p>
          <a:p>
            <a:endParaRPr lang="en-US" b="0" i="1"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a:t>
            </a:r>
            <a:r>
              <a:rPr lang="en-US" baseline="0" dirty="0" smtClean="0"/>
              <a:t>  They are located in Albany, OR and have been in operation since 1969.</a:t>
            </a:r>
            <a:endParaRPr lang="en-US" baseline="0" dirty="0" smtClean="0"/>
          </a:p>
          <a:p>
            <a:r>
              <a:rPr lang="en-US" baseline="0" dirty="0" smtClean="0"/>
              <a:t> </a:t>
            </a:r>
            <a:endParaRPr lang="en-US" baseline="0" dirty="0" smtClean="0"/>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chromium and nickel-- above risk-based concentrations. However, in 2017, a statewide change in </a:t>
            </a:r>
            <a:r>
              <a:rPr lang="en-US" baseline="0" dirty="0" smtClean="0"/>
              <a:t>interpretation, </a:t>
            </a:r>
            <a:r>
              <a:rPr lang="en-US" baseline="0" dirty="0" smtClean="0"/>
              <a:t>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We </a:t>
            </a:r>
            <a:r>
              <a:rPr lang="en-US" baseline="0" dirty="0" smtClean="0"/>
              <a:t>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wastewater treatment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a:t>
            </a:r>
            <a:r>
              <a:rPr lang="en-US" baseline="0" dirty="0" smtClean="0"/>
              <a:t>Seth, </a:t>
            </a:r>
            <a:r>
              <a:rPr lang="en-US" baseline="0" dirty="0" smtClean="0"/>
              <a:t>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63343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my name is Seth </a:t>
            </a:r>
            <a:r>
              <a:rPr lang="en-US" b="0" baseline="0" dirty="0" err="1" smtClean="0"/>
              <a:t>Sadofsky</a:t>
            </a:r>
            <a:r>
              <a:rPr lang="en-US" b="0" baseline="0" dirty="0" smtClean="0"/>
              <a:t>.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By submitting the delisting petition, Selmet is seeking to demonstrate that their F006 waste from two sources does not contain chemicals for which it was listed in concentrations above risk-based standards designed to protect human health and the environment. Selmet must also demonstrate that their waste does not exhibit characteristics of a hazardous waste– meaning it is not ignitable, corrosive, reactive or toxic.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I’d like to walk through the sampling and analysis process associated with both of </a:t>
            </a:r>
            <a:r>
              <a:rPr lang="en-US" b="0" baseline="0" dirty="0" err="1" smtClean="0"/>
              <a:t>Selmet’s</a:t>
            </a:r>
            <a:r>
              <a:rPr lang="en-US" b="0" baseline="0" dirty="0" smtClean="0"/>
              <a:t> F006 waste streams. First, the waste from </a:t>
            </a:r>
            <a:r>
              <a:rPr lang="en-US" b="0" baseline="0" dirty="0" err="1" smtClean="0"/>
              <a:t>Selmet’s</a:t>
            </a:r>
            <a:r>
              <a:rPr lang="en-US" b="0" baseline="0" dirty="0" smtClean="0"/>
              <a:t> current process. Selmet produces titanium parts for the aerospace industry, after they are molded, the surface must be processed in an acid bath, and the acid bath and rinse water are filtered to remove anything that leaches out.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In consultation with the DEQ team, Selmet developed a waste sampling and analysis plan based on a review of the materials used in their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approximately two weeks apart to capture temporal variability in the alloys processed at Selmet.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This should account for any potential spatial variability in the filter press mechanisms.</a:t>
            </a:r>
            <a:endParaRPr lang="en-US" sz="12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103692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feet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350400" y="3504667"/>
            <a:ext cx="115062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4544047"/>
              </p:ext>
            </p:extLst>
          </p:nvPr>
        </p:nvGraphicFramePr>
        <p:xfrm>
          <a:off x="266700" y="1156381"/>
          <a:ext cx="8420100" cy="5610179"/>
        </p:xfrm>
        <a:graphic>
          <a:graphicData uri="http://schemas.openxmlformats.org/drawingml/2006/table">
            <a:tbl>
              <a:tblPr firstRow="1" bandRow="1">
                <a:tableStyleId>{073A0DAA-6AF3-43AB-8588-CEC1D06C72B9}</a:tableStyleId>
              </a:tblPr>
              <a:tblGrid>
                <a:gridCol w="2806700">
                  <a:extLst>
                    <a:ext uri="{9D8B030D-6E8A-4147-A177-3AD203B41FA5}">
                      <a16:colId xmlns:a16="http://schemas.microsoft.com/office/drawing/2014/main" val="605441152"/>
                    </a:ext>
                  </a:extLst>
                </a:gridCol>
                <a:gridCol w="2806700">
                  <a:extLst>
                    <a:ext uri="{9D8B030D-6E8A-4147-A177-3AD203B41FA5}">
                      <a16:colId xmlns:a16="http://schemas.microsoft.com/office/drawing/2014/main" val="1954192309"/>
                    </a:ext>
                  </a:extLst>
                </a:gridCol>
                <a:gridCol w="2806700">
                  <a:extLst>
                    <a:ext uri="{9D8B030D-6E8A-4147-A177-3AD203B41FA5}">
                      <a16:colId xmlns:a16="http://schemas.microsoft.com/office/drawing/2014/main" val="1669456647"/>
                    </a:ext>
                  </a:extLst>
                </a:gridCol>
              </a:tblGrid>
              <a:tr h="443819">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45553">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45553">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45553">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1219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9339982"/>
                  </a:ext>
                </a:extLst>
              </a:tr>
              <a:tr h="345553">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45553">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45553">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411480">
                <a:tc>
                  <a:txBody>
                    <a:bodyPr/>
                    <a:lstStyle/>
                    <a:p>
                      <a:r>
                        <a:rPr lang="en-US" dirty="0" smtClean="0"/>
                        <a:t>Fluorides</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45553">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45553">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45553">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270732446"/>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1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24"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fontScale="92500" lnSpcReduction="10000"/>
          </a:bodyPr>
          <a:lstStyle/>
          <a:p>
            <a:pPr marL="0" indent="0">
              <a:buNone/>
            </a:pPr>
            <a:r>
              <a:rPr lang="en-US" sz="2400" b="1" dirty="0" smtClean="0"/>
              <a:t>Current Process Waste</a:t>
            </a:r>
          </a:p>
          <a:p>
            <a:r>
              <a:rPr lang="en-US" sz="2400" dirty="0" smtClean="0"/>
              <a:t>The delisting petition requests permission to dispose of up to 3,120 yards per year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From each event, a composite sample was created for analysis.</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
        <p:nvSpPr>
          <p:cNvPr id="2" name="TextBox 1"/>
          <p:cNvSpPr txBox="1"/>
          <p:nvPr/>
        </p:nvSpPr>
        <p:spPr>
          <a:xfrm>
            <a:off x="4936671" y="5026223"/>
            <a:ext cx="3184071" cy="307777"/>
          </a:xfrm>
          <a:prstGeom prst="rect">
            <a:avLst/>
          </a:prstGeom>
          <a:noFill/>
        </p:spPr>
        <p:txBody>
          <a:bodyPr wrap="square" rtlCol="0">
            <a:spAutoFit/>
          </a:bodyPr>
          <a:lstStyle/>
          <a:p>
            <a:r>
              <a:rPr lang="en-US" sz="1400" dirty="0" smtClean="0"/>
              <a:t>Filter cake photo by D. </a:t>
            </a:r>
            <a:r>
              <a:rPr lang="en-US" sz="1400" dirty="0" err="1" smtClean="0"/>
              <a:t>Lobato</a:t>
            </a:r>
            <a:endParaRPr lang="en-ZW" sz="1400" dirty="0"/>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Props1.xml><?xml version="1.0" encoding="utf-8"?>
<ds:datastoreItem xmlns:ds="http://schemas.openxmlformats.org/officeDocument/2006/customXml" ds:itemID="{07A8E8B3-12E0-4CA3-BF03-D27A006F1DF2}">
  <ds:schemaRefs>
    <ds:schemaRef ds:uri="http://schemas.microsoft.com/sharepoint/v3/contenttype/forms"/>
  </ds:schemaRefs>
</ds:datastoreItem>
</file>

<file path=customXml/itemProps2.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C3BBB8-15CA-4806-958A-3EA201DA43F5}">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ListId:doc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3750</TotalTime>
  <Words>3463</Words>
  <Application>Microsoft Office PowerPoint</Application>
  <PresentationFormat>On-screen Show (4:3)</PresentationFormat>
  <Paragraphs>317</Paragraphs>
  <Slides>14</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Calibri</vt:lpstr>
      <vt:lpstr>Office Theme</vt:lpstr>
      <vt:lpstr>Clip</vt:lpstr>
      <vt:lpstr>Land Quality – Hazardous Waste</vt:lpstr>
      <vt:lpstr>Outline</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Conclusion</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FULLER Brian</cp:lastModifiedBy>
  <cp:revision>168</cp:revision>
  <cp:lastPrinted>2018-11-09T23:29:58Z</cp:lastPrinted>
  <dcterms:created xsi:type="dcterms:W3CDTF">2012-12-04T19:19:06Z</dcterms:created>
  <dcterms:modified xsi:type="dcterms:W3CDTF">2018-11-09T23:30:03Z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