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8" r:id="rId6"/>
    <p:sldId id="271" r:id="rId7"/>
    <p:sldId id="273" r:id="rId8"/>
    <p:sldId id="259" r:id="rId9"/>
    <p:sldId id="260" r:id="rId10"/>
    <p:sldId id="261" r:id="rId11"/>
    <p:sldId id="262" r:id="rId12"/>
    <p:sldId id="263" r:id="rId13"/>
    <p:sldId id="264" r:id="rId14"/>
    <p:sldId id="277" r:id="rId15"/>
    <p:sldId id="265" r:id="rId16"/>
    <p:sldId id="266" r:id="rId17"/>
    <p:sldId id="27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5"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0"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5037" autoAdjust="0"/>
  </p:normalViewPr>
  <p:slideViewPr>
    <p:cSldViewPr>
      <p:cViewPr varScale="1">
        <p:scale>
          <a:sx n="63" d="100"/>
          <a:sy n="63" d="100"/>
        </p:scale>
        <p:origin x="22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adofs\Desktop\TableStaffR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W" sz="2400" baseline="0" dirty="0"/>
              <a:t>Risk Screening </a:t>
            </a:r>
            <a:r>
              <a:rPr lang="en-ZW" sz="2400" baseline="0" dirty="0" smtClean="0"/>
              <a:t>Example</a:t>
            </a:r>
          </a:p>
          <a:p>
            <a:pPr>
              <a:defRPr sz="2400"/>
            </a:pPr>
            <a:r>
              <a:rPr lang="en-ZW" sz="2400" baseline="0" dirty="0" smtClean="0"/>
              <a:t> Evaporation Pond</a:t>
            </a:r>
            <a:endParaRPr lang="en-ZW" sz="2400" baseline="0" dirty="0"/>
          </a:p>
          <a:p>
            <a:pPr>
              <a:defRPr sz="2400"/>
            </a:pPr>
            <a:r>
              <a:rPr lang="en-ZW" sz="2400" baseline="0" dirty="0"/>
              <a:t>Hexavalent </a:t>
            </a:r>
            <a:r>
              <a:rPr lang="en-ZW" sz="2400" baseline="0" dirty="0" smtClean="0"/>
              <a:t>Chromium (mg/kg) </a:t>
            </a:r>
            <a:endParaRPr lang="en-ZW" sz="2400" baseline="0" dirty="0"/>
          </a:p>
        </c:rich>
      </c:tx>
      <c:layout>
        <c:manualLayout>
          <c:xMode val="edge"/>
          <c:yMode val="edge"/>
          <c:x val="0.31440384108270919"/>
          <c:y val="2.831670112024564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Sheet1!$E$8:$J$8</c:f>
              <c:strCache>
                <c:ptCount val="6"/>
                <c:pt idx="0">
                  <c:v>Sample 1</c:v>
                </c:pt>
                <c:pt idx="1">
                  <c:v>Sample 2</c:v>
                </c:pt>
                <c:pt idx="2">
                  <c:v>Sample 3</c:v>
                </c:pt>
                <c:pt idx="3">
                  <c:v>Sample 4</c:v>
                </c:pt>
                <c:pt idx="4">
                  <c:v>Modeled Limit</c:v>
                </c:pt>
                <c:pt idx="5">
                  <c:v>Characteristic</c:v>
                </c:pt>
              </c:strCache>
            </c:strRef>
          </c:cat>
          <c:val>
            <c:numRef>
              <c:f>Sheet1!$E$9:$J$9</c:f>
              <c:numCache>
                <c:formatCode>General</c:formatCode>
                <c:ptCount val="6"/>
                <c:pt idx="0">
                  <c:v>23.3</c:v>
                </c:pt>
                <c:pt idx="1">
                  <c:v>3.14</c:v>
                </c:pt>
                <c:pt idx="2">
                  <c:v>22.1</c:v>
                </c:pt>
                <c:pt idx="3">
                  <c:v>17.899999999999999</c:v>
                </c:pt>
              </c:numCache>
            </c:numRef>
          </c:val>
          <c:extLst>
            <c:ext xmlns:c16="http://schemas.microsoft.com/office/drawing/2014/chart" uri="{C3380CC4-5D6E-409C-BE32-E72D297353CC}">
              <c16:uniqueId val="{00000000-CBBA-4CC6-8727-0EA752EFE757}"/>
            </c:ext>
          </c:extLst>
        </c:ser>
        <c:ser>
          <c:idx val="1"/>
          <c:order val="1"/>
          <c:spPr>
            <a:solidFill>
              <a:schemeClr val="accent2"/>
            </a:solidFill>
            <a:ln>
              <a:noFill/>
            </a:ln>
            <a:effectLst/>
          </c:spPr>
          <c:invertIfNegative val="0"/>
          <c:dLbls>
            <c:delete val="1"/>
          </c:dLbls>
          <c:cat>
            <c:strRef>
              <c:f>Sheet1!$E$8:$J$8</c:f>
              <c:strCache>
                <c:ptCount val="6"/>
                <c:pt idx="0">
                  <c:v>Sample 1</c:v>
                </c:pt>
                <c:pt idx="1">
                  <c:v>Sample 2</c:v>
                </c:pt>
                <c:pt idx="2">
                  <c:v>Sample 3</c:v>
                </c:pt>
                <c:pt idx="3">
                  <c:v>Sample 4</c:v>
                </c:pt>
                <c:pt idx="4">
                  <c:v>Modeled Limit</c:v>
                </c:pt>
                <c:pt idx="5">
                  <c:v>Characteristic</c:v>
                </c:pt>
              </c:strCache>
            </c:strRef>
          </c:cat>
          <c:val>
            <c:numRef>
              <c:f>Sheet1!$E$10:$J$10</c:f>
              <c:numCache>
                <c:formatCode>General</c:formatCode>
                <c:ptCount val="6"/>
                <c:pt idx="4">
                  <c:v>1340</c:v>
                </c:pt>
                <c:pt idx="5">
                  <c:v>100</c:v>
                </c:pt>
              </c:numCache>
            </c:numRef>
          </c:val>
          <c:extLst>
            <c:ext xmlns:c16="http://schemas.microsoft.com/office/drawing/2014/chart" uri="{C3380CC4-5D6E-409C-BE32-E72D297353CC}">
              <c16:uniqueId val="{00000001-CBBA-4CC6-8727-0EA752EFE757}"/>
            </c:ext>
          </c:extLst>
        </c:ser>
        <c:dLbls>
          <c:dLblPos val="ctr"/>
          <c:showLegendKey val="0"/>
          <c:showVal val="1"/>
          <c:showCatName val="0"/>
          <c:showSerName val="0"/>
          <c:showPercent val="0"/>
          <c:showBubbleSize val="0"/>
        </c:dLbls>
        <c:gapWidth val="219"/>
        <c:overlap val="-27"/>
        <c:axId val="454608920"/>
        <c:axId val="454613184"/>
      </c:barChart>
      <c:catAx>
        <c:axId val="454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13184"/>
        <c:crosses val="autoZero"/>
        <c:auto val="1"/>
        <c:lblAlgn val="ctr"/>
        <c:lblOffset val="100"/>
        <c:noMultiLvlLbl val="0"/>
      </c:catAx>
      <c:valAx>
        <c:axId val="45461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0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30FFDEE9-0FAE-4CF2-B0E5-4D150CC4B1FF}" srcId="{C04D5F1B-1A0E-4651-92E1-4DDCF2DB6B20}" destId="{93B4FE0E-F6A2-430D-A2B3-3E5359C5A4A1}" srcOrd="0" destOrd="0" parTransId="{D8151DE3-8D43-47AF-8AD8-73193D624DAC}" sibTransId="{99BE9C3E-DD6D-422A-AF20-43336766F364}"/>
    <dgm:cxn modelId="{3AA831B2-25DC-49D1-874A-EC38E83250FF}" srcId="{640E2EC8-CAEE-4B88-A1CD-3757156036AC}" destId="{0C630AAA-A95F-4433-B373-19B767D1AC2F}" srcOrd="1" destOrd="0" parTransId="{2643046C-81A3-4556-B652-EEE898D7E14E}" sibTransId="{84CB6E8F-7ECB-465E-AC32-693D0D168212}"/>
    <dgm:cxn modelId="{C7064D14-CF2A-4FE4-82B5-4663E3AFEC0C}" srcId="{0C630AAA-A95F-4433-B373-19B767D1AC2F}" destId="{7037AEF1-F75D-4E81-A96D-D607B27B3DBA}" srcOrd="0" destOrd="0" parTransId="{8C9DC3C4-F701-44AE-BD84-6FA64EB9DB5D}" sibTransId="{872686B9-B4BB-4B52-AD1C-7B8E9BC16E56}"/>
    <dgm:cxn modelId="{8229272B-E35E-4948-9FA9-B7F3FDF8F207}" type="presOf" srcId="{640E2EC8-CAEE-4B88-A1CD-3757156036AC}" destId="{5C69B243-15EB-4C3E-A3DA-CC50280DB7DA}" srcOrd="0" destOrd="0" presId="urn:microsoft.com/office/officeart/2008/layout/CircleAccentTimeline"/>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7D6DCC56-1ABA-4418-B282-20CBBE0D1F79}" type="presOf" srcId="{BED53CA6-EFCF-4429-B9D4-68677CEC6419}" destId="{C5CA2FA7-423E-4629-BE3C-9953E2EF5FF9}" srcOrd="0" destOrd="0" presId="urn:microsoft.com/office/officeart/2008/layout/CircleAccentTimeline"/>
    <dgm:cxn modelId="{5B7FF0C5-D0A9-49E6-A7DF-BD060C66256B}" type="presOf" srcId="{B62E4092-4E96-4D92-BC6D-C4E9CABB6A47}" destId="{1228A2E9-3DE9-4D39-862D-AA0FF8A01A73}"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0DEC9B9C-9CEF-475B-A0F4-D5624068650C}" type="presOf" srcId="{75E2A1E1-7DF5-4003-9525-42FB9AE0BF05}" destId="{151AED05-FC21-448D-B871-D240BED17DE3}" srcOrd="0" destOrd="0" presId="urn:microsoft.com/office/officeart/2008/layout/CircleAccentTimeline"/>
    <dgm:cxn modelId="{B472B8CA-BB55-492C-A897-5F30D4062277}" type="presOf" srcId="{B27A9830-0056-4B4F-B85A-25FA4CFBC892}" destId="{E5F4B489-00B2-41C4-BB62-885254279BD9}"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D1BF14D9-E03D-40E7-9E57-641C88181A1B}" srcId="{0C630AAA-A95F-4433-B373-19B767D1AC2F}" destId="{7DEF2668-0AB3-4796-8D7C-A997A086A2DD}" srcOrd="6" destOrd="0" parTransId="{3C194BA2-02FE-4415-A19A-ADC918094027}" sibTransId="{A5C86C42-FC58-4939-A639-B03412483E63}"/>
    <dgm:cxn modelId="{E2A45E2A-713C-4466-B502-FD84C85EE126}" srcId="{C04D5F1B-1A0E-4651-92E1-4DDCF2DB6B20}" destId="{B62E4092-4E96-4D92-BC6D-C4E9CABB6A47}" srcOrd="1" destOrd="0" parTransId="{FEBA0FC7-6A58-490A-9715-E9EC068E7135}" sibTransId="{ED7F0AC0-59F8-4ED0-9C2B-DF82E8FDD309}"/>
    <dgm:cxn modelId="{3AF87642-5BEB-41DC-AC32-D428F488CF58}" type="presOf" srcId="{93B4FE0E-F6A2-430D-A2B3-3E5359C5A4A1}" destId="{AD59A41F-C71E-4BAB-BF80-3D2A7877DDD0}"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409C930D-F2C6-4327-8122-B79EB1CE587A}" srcId="{0C630AAA-A95F-4433-B373-19B767D1AC2F}" destId="{6E214338-75D3-4C85-85F4-DE105740BB87}" srcOrd="5" destOrd="0" parTransId="{D23874DF-F9C0-436E-B760-4812E6CBF7E2}" sibTransId="{56EC3A38-DAD4-4978-9A97-27F7D5F5729E}"/>
    <dgm:cxn modelId="{B34A5DC7-95B6-4441-BA62-6E73844C17FE}" srcId="{0C630AAA-A95F-4433-B373-19B767D1AC2F}" destId="{BED53CA6-EFCF-4429-B9D4-68677CEC6419}" srcOrd="3" destOrd="0" parTransId="{F0E528FF-4A84-4DFB-9A55-D17BB5B238B3}" sibTransId="{094F66AD-9170-4630-91F1-68EED60F7F6C}"/>
    <dgm:cxn modelId="{6FD2FF9A-7222-409E-8067-5C9A991A9798}" srcId="{0C630AAA-A95F-4433-B373-19B767D1AC2F}" destId="{75E2A1E1-7DF5-4003-9525-42FB9AE0BF05}" srcOrd="4" destOrd="0" parTransId="{231C2A6F-66F2-4A48-904C-D9BCFEBC0B3C}" sibTransId="{C7D34788-A37F-4A74-B86D-C68CC4FF3378}"/>
    <dgm:cxn modelId="{3BACC196-71E1-4F62-901D-FE3879B37A1C}" type="presOf" srcId="{7DEF2668-0AB3-4796-8D7C-A997A086A2DD}" destId="{1246E30A-818D-44B0-BE9B-917A756776C7}"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2979D9F2-A263-4FCB-A49F-132AE74F3C01}" type="presOf" srcId="{7037AEF1-F75D-4E81-A96D-D607B27B3DBA}" destId="{120097FF-22CA-4E8F-94FE-FB463F3A0DDD}" srcOrd="0" destOrd="0" presId="urn:microsoft.com/office/officeart/2008/layout/CircleAccentTimeline"/>
    <dgm:cxn modelId="{70CCBF2F-3BEC-464D-AC6D-7232D6273469}" type="presOf" srcId="{C04D5F1B-1A0E-4651-92E1-4DDCF2DB6B20}" destId="{06CFDF4D-CCA8-400C-B9AB-3F67575DA856}" srcOrd="0" destOrd="0" presId="urn:microsoft.com/office/officeart/2008/layout/CircleAccentTimeline"/>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11/14/2018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a:t>
            </a:r>
            <a:r>
              <a:rPr lang="en-ZW" baseline="0" dirty="0" smtClean="0"/>
              <a:t> Chair George and commissioners, my name is Brian Fuller – I manage DEQ’s Materials Management and Hazardous Waste programs out of our Western Region – we are here today to present the proposed Selmet, Inc. hazardous waste delisting rulemaking for your consideration.</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delisting. </a:t>
            </a:r>
          </a:p>
          <a:p>
            <a:pPr marL="174708" indent="-174708">
              <a:buFont typeface="Arial" panose="020B0604020202020204" pitchFamily="34" charset="0"/>
              <a:buChar char="•"/>
            </a:pPr>
            <a:r>
              <a:rPr lang="en-ZW" baseline="0" dirty="0" smtClean="0"/>
              <a:t>This proposed rule is Oregon’s first delisting of a hazardous waste.  </a:t>
            </a:r>
            <a:r>
              <a:rPr lang="en-ZW" baseline="0" dirty="0" err="1" smtClean="0"/>
              <a:t>Delistings</a:t>
            </a:r>
            <a:r>
              <a:rPr lang="en-ZW" baseline="0" dirty="0" smtClean="0"/>
              <a:t> are not uncommon however.  EPA has done many throughout the country and this waste in particular is one of the most commonly delisted wastes.</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DEQ staff with backgrounds in RCRA and risk assessment worked with </a:t>
            </a:r>
            <a:r>
              <a:rPr lang="en-ZW" baseline="0" dirty="0" err="1" smtClean="0"/>
              <a:t>Selmet</a:t>
            </a:r>
            <a:r>
              <a:rPr lang="en-ZW" baseline="0" dirty="0" smtClean="0"/>
              <a:t> Inc. to sample and </a:t>
            </a:r>
            <a:r>
              <a:rPr lang="en-ZW" baseline="0" dirty="0" err="1" smtClean="0"/>
              <a:t>analyze</a:t>
            </a:r>
            <a:r>
              <a:rPr lang="en-ZW" baseline="0" dirty="0" smtClean="0"/>
              <a:t> the facilities wastewater treatment </a:t>
            </a:r>
            <a:r>
              <a:rPr lang="en-ZW" baseline="0" dirty="0" err="1" smtClean="0"/>
              <a:t>sludges</a:t>
            </a:r>
            <a:r>
              <a:rPr lang="en-ZW" baseline="0" dirty="0" smtClean="0"/>
              <a:t> to determine if they met delisting risk based standards.  DEQ consulted with EPA Region 10 and DOJ throughout this process.  This proposed delisting applies only to the two particular waste streams generated by </a:t>
            </a:r>
            <a:r>
              <a:rPr lang="en-ZW" baseline="0" dirty="0" err="1" smtClean="0"/>
              <a:t>Selmet</a:t>
            </a:r>
            <a:r>
              <a:rPr lang="en-ZW" baseline="0" dirty="0" smtClean="0"/>
              <a:t>.  If approved these wastes would not be considered a hazardous waste in the State of Oregon.  The delisting does not apply beyond Oregon nor does it apply to other facilities that generate a similar waste. </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review of </a:t>
            </a:r>
            <a:r>
              <a:rPr lang="en-US" b="0" baseline="0" dirty="0" err="1" smtClean="0"/>
              <a:t>Selmet’s</a:t>
            </a:r>
            <a:r>
              <a:rPr lang="en-US" b="0" baseline="0" dirty="0" smtClean="0"/>
              <a:t> current processes, DEQ and Selmet developed a list of chemical parameters to analyze, including contaminants for which US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Selmet then sent the composite samples of its wastewater treatment sludge collected from the filter cake to independent labs certified by the Oregon Environmental Laboratory Accreditation Program for analysis. With appropriate reporting limits for the decision.</a:t>
            </a:r>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addition to the current process which we just discussed, Selmet is also proposing that we delist the sediment in the evaporation pond they used from the 1970s until 2017, that contains waste from Selmet’s historic electroplating operations. Selmet would like to close this pond and remove the sediment for disposal.</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The pond is about 25,000 square feet, and the sediment from wastewater treatment is about 1 to 2 feet thick. They are requesting approval for disposal up to 3,800 yards of sediment from the pond for disposal as non-hazardous waste.</a:t>
            </a:r>
          </a:p>
          <a:p>
            <a:pPr marL="0" indent="0" defTabSz="949478">
              <a:buFont typeface="Arial" panose="020B0604020202020204" pitchFamily="34" charset="0"/>
              <a:buNone/>
              <a:defRPr/>
            </a:pPr>
            <a:endParaRPr lang="en-US" b="0" baseline="0" dirty="0" smtClean="0"/>
          </a:p>
          <a:p>
            <a:pPr marL="171450" indent="-171450" defTabSz="949478">
              <a:buFont typeface="Arial" panose="020B0604020202020204" pitchFamily="34" charset="0"/>
              <a:buChar char="•"/>
              <a:defRPr/>
            </a:pPr>
            <a:r>
              <a:rPr lang="en-US" b="0" baseline="0" dirty="0" smtClean="0"/>
              <a:t>We divided the evaporation pond into four quadrants and in each of the four quadrants, Selmet collected 3 core samples through the entire depth of the sediment. These cores were combined into one composite sample for each quadrant for analysis. Together, they provide a representative sample of  the waste present in Selmet’s evaporation pond.</a:t>
            </a:r>
          </a:p>
          <a:p>
            <a:pPr marL="0" indent="0" defTabSz="949478">
              <a:buFont typeface="Arial" panose="020B0604020202020204" pitchFamily="34" charset="0"/>
              <a:buNone/>
              <a:defRPr/>
            </a:pPr>
            <a:r>
              <a:rPr lang="en-US" b="0" baseline="0" dirty="0" smtClean="0"/>
              <a:t> </a:t>
            </a:r>
          </a:p>
          <a:p>
            <a:pPr marL="0" indent="0" defTabSz="949478">
              <a:buFont typeface="Arial" panose="020B0604020202020204" pitchFamily="34" charset="0"/>
              <a:buNone/>
              <a:defRPr/>
            </a:pPr>
            <a:endParaRPr lang="en-US" baseline="0"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Selmet and DEQ reviewed all available knowledge of historical operations at the site and past discharges to the evaporation pond. </a:t>
            </a:r>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this review, in addition to the chemicals for which F006 was defined, DEQ requested that a longer list of potential constituents should be analyzed from the evaporation pond.</a:t>
            </a:r>
            <a:r>
              <a:rPr lang="en-US" b="1" baseline="0" dirty="0" smtClean="0"/>
              <a:t> (point)</a:t>
            </a:r>
            <a:endParaRPr lang="en-US" b="0" baseline="0" dirty="0" smtClean="0"/>
          </a:p>
          <a:p>
            <a:pPr marL="178027" indent="-178027">
              <a:buFont typeface="Arial" panose="020B0604020202020204" pitchFamily="34" charset="0"/>
              <a:buChar cha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includes several additional metals and scans of several classes of organic chemicals that were believed to potentially be present in the waste.</a:t>
            </a:r>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So, we have two waste streams  that I just described, and multiple chemicals associated with each waste stream, that Selmet tested for during the sampling and analysis process associated with this rulemaking petition.</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I don’t want to bore you through all of the risk-screening (that’s my job) but I do want to provide one example. This slide shows how we screened risk for hexavalent chromium in the evaporation pond sediment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First, EPA’s delisting risk assessment model</a:t>
            </a:r>
            <a:r>
              <a:rPr lang="en-US" b="1" baseline="0" dirty="0" smtClean="0"/>
              <a:t> (POINT) </a:t>
            </a:r>
            <a:r>
              <a:rPr lang="en-US" baseline="0" dirty="0" smtClean="0"/>
              <a:t>assumes that there will be some leaching in permitted non-hazardous landfills, and therefore addresses risk screening criteria that accounts for potential destinations of the leachate (for examples, drinking water and ecological exposure). Unlike many risk screening concentration we use, this model considers both the concentration and volume of waste that will be disposed. </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Second, the standard for characteristic hazardous waste is the standard at we would require a leaching test before disposing at a non-hazardous-waste landfill, this screening would normally be applied to all industrial wastes expected to contain this chemical.</a:t>
            </a:r>
          </a:p>
          <a:p>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Samples 1-4 </a:t>
            </a:r>
            <a:r>
              <a:rPr lang="en-US" b="1" baseline="0" dirty="0" smtClean="0"/>
              <a:t>(POINT) </a:t>
            </a:r>
            <a:r>
              <a:rPr lang="en-US" baseline="0" dirty="0" smtClean="0"/>
              <a:t>are the composites of core samples discussed two slides back. In order to decide whether or not to recommend that you approve this delisting, we compare that data to applicable risk-screening resources seen in red in the chart.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In this example, as a result of comparing data from the evaporation pond to these standards, we see that the presence of hexavalent chromium in all four of the samples is below the screening thresholds.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screening process was repeated for each of the constituents from Selmet's current process and evaporation pond waste that we listed in the charts on the previous pages.</a:t>
            </a:r>
          </a:p>
          <a:p>
            <a:endParaRPr lang="en-US" baseline="0" dirty="0" smtClean="0"/>
          </a:p>
          <a:p>
            <a:r>
              <a:rPr lang="en-US" baseline="0" dirty="0" smtClean="0"/>
              <a:t>--------------------------------------------------------------------------------------------------------------------------------------------------------------------------------</a:t>
            </a:r>
          </a:p>
          <a:p>
            <a:pPr marL="0" indent="0">
              <a:buFont typeface="Arial" panose="020B0604020202020204" pitchFamily="34" charset="0"/>
              <a:buNone/>
            </a:pPr>
            <a:r>
              <a:rPr lang="en-US" i="1" baseline="0" dirty="0" smtClean="0"/>
              <a:t>NOTES: </a:t>
            </a:r>
          </a:p>
          <a:p>
            <a:pPr marL="0" indent="0">
              <a:buFont typeface="Arial" panose="020B0604020202020204" pitchFamily="34" charset="0"/>
              <a:buNone/>
            </a:pPr>
            <a:r>
              <a:rPr lang="en-US" i="1" baseline="0" dirty="0" smtClean="0"/>
              <a:t>	This program allows differing risk tolerance, and we used one-in-a-million cancer risk for carcinogens and a hazard index of 1 for non-carcinogens.</a:t>
            </a:r>
          </a:p>
          <a:p>
            <a:pPr marL="640594" lvl="1" indent="-174708">
              <a:buFont typeface="Arial" panose="020B0604020202020204" pitchFamily="34" charset="0"/>
              <a:buChar char="•"/>
            </a:pPr>
            <a:r>
              <a:rPr lang="en-US" i="1" dirty="0" smtClean="0"/>
              <a:t>Samples are also screened against characteristic hazardous waste concentrations. This</a:t>
            </a:r>
            <a:r>
              <a:rPr lang="en-US" i="1" baseline="0" dirty="0" smtClean="0"/>
              <a:t> is a bit crude in the diagram, but if the totals exceeded this concentration we would run leaching experiments. We don’t want concentrations that leach too much going into our regular municipal landfills.</a:t>
            </a:r>
            <a:endParaRPr lang="en-US" i="1"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reviewing screening results for each of the hazardous waste constituents, DEQ determined that Selmet’s current process and evaporation pond wastes meets risk-based standards and are safe to dispose of in a permitted</a:t>
            </a:r>
            <a:r>
              <a:rPr lang="en-US" baseline="0" smtClean="0"/>
              <a:t>, </a:t>
            </a:r>
            <a:r>
              <a:rPr lang="en-US" baseline="0" smtClean="0"/>
              <a:t>non-hazardous-waste </a:t>
            </a:r>
            <a:r>
              <a:rPr lang="en-US" baseline="0" dirty="0" smtClean="0"/>
              <a:t>landfill in amount described in Selmet’s delisting petition.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it is approved, Selmet’s F006 delisting petition remains in effect only as long as Selmet maintains the same operating conditions and chemicals described in the delisting petition. If Selmet makes any changes to the process or the chemicals used in the process, they must notify DEQ of the change and handle the waste generated after the process change as a hazardous waste until DEQ is able to confirm in writing that the waste continues to meet the conditions described in the 2018 delisting.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conclusion, DEQ recommends that the EQC approve the rules delisting Selmet’s F006 wastes.</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Chair George and commissioners, thank you for your consideration of this proposed rulemaking. We look forward to answering any question that you might have at this time.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Today</a:t>
            </a:r>
            <a:r>
              <a:rPr lang="en-US" baseline="0" dirty="0" smtClean="0"/>
              <a:t>’s presentation will cover ground from brief background on DEQ’s hazardous program, relevant definitions and regulatory background, and specifics associated with Selmet, </a:t>
            </a:r>
            <a:r>
              <a:rPr lang="en-US" baseline="0" dirty="0" err="1" smtClean="0"/>
              <a:t>Inc’s</a:t>
            </a:r>
            <a:r>
              <a:rPr lang="en-US" baseline="0" dirty="0" smtClean="0"/>
              <a:t> proposed hazardous waste delisting rulemaking.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Like DEQ’s other programs, the Hazardous Waste program strives to maintain balance between regulatory compliance, enforcement and education - to ensure that hazardous waste in Oregon is safely managed and reduced. </a:t>
            </a:r>
            <a:endParaRPr lang="en-US" dirty="0" smtClean="0"/>
          </a:p>
          <a:p>
            <a:pPr marL="0" indent="0">
              <a:buFont typeface="Arial" panose="020B0604020202020204" pitchFamily="34" charset="0"/>
              <a:buNone/>
            </a:pPr>
            <a:endParaRPr lang="en-US"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Similar to DEQ’s Air Program, which derives authority from the federal Clean Air Act, and its Water Program, which derives authority from the Clean Water Act,  DEQ’s Hazardous Waste Program is authorized  by the Resource Conversation and Recovery Act, more commonly known as RCRA. </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In 1976 Congress passed RCRA </a:t>
            </a:r>
            <a:r>
              <a:rPr lang="en-US" baseline="0" dirty="0" smtClean="0"/>
              <a:t>to address increasing problems that the nation faced from our growing volume of municipal and industrial waste. The act is our nation’s primary law governing the disposal of non-hazardous and hazardous waste.</a:t>
            </a:r>
          </a:p>
          <a:p>
            <a:pPr marL="631908" lvl="1" indent="-174708">
              <a:buFont typeface="Arial" panose="020B0604020202020204" pitchFamily="34" charset="0"/>
              <a:buChar char="•"/>
            </a:pPr>
            <a:r>
              <a:rPr lang="en-US" baseline="0" dirty="0" smtClean="0"/>
              <a:t>RCRA introduced the concept of “authorized state programs” in which states would apply to EPA for program authorization. This allows individual states to </a:t>
            </a:r>
            <a:r>
              <a:rPr lang="en-US" baseline="0" dirty="0" smtClean="0">
                <a:solidFill>
                  <a:schemeClr val="tx1"/>
                </a:solidFill>
              </a:rPr>
              <a:t>operate</a:t>
            </a:r>
            <a:r>
              <a:rPr lang="en-US" baseline="0" dirty="0" smtClean="0">
                <a:solidFill>
                  <a:srgbClr val="FF0000"/>
                </a:solidFill>
              </a:rPr>
              <a:t> </a:t>
            </a:r>
            <a:r>
              <a:rPr lang="en-US" baseline="0" dirty="0" smtClean="0"/>
              <a:t>RCRA programs in lieu of the federal government, as long as the programs are at least as stringent as the federal programs.</a:t>
            </a:r>
          </a:p>
          <a:p>
            <a:pPr marL="631908" lvl="1" indent="-174708">
              <a:buFont typeface="Arial" panose="020B0604020202020204" pitchFamily="34" charset="0"/>
              <a:buChar char="•"/>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1986,</a:t>
            </a:r>
            <a:r>
              <a:rPr lang="en-US" baseline="0" dirty="0" smtClean="0"/>
              <a:t> Oregon received its final RCRA authorization, giving DEQ the authority to operate the state’s hazardous waste program.</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a:t>
            </a:r>
          </a:p>
          <a:p>
            <a:pPr marL="640594" lvl="1" indent="-174708">
              <a:buFont typeface="Arial" panose="020B0604020202020204" pitchFamily="34" charset="0"/>
              <a:buChar char="•"/>
            </a:pPr>
            <a:r>
              <a:rPr lang="en-US" baseline="0" dirty="0" smtClean="0"/>
              <a:t>Respond to complaints;</a:t>
            </a:r>
          </a:p>
          <a:p>
            <a:pPr marL="640594" lvl="1" indent="-174708">
              <a:buFont typeface="Arial" panose="020B0604020202020204" pitchFamily="34" charset="0"/>
              <a:buChar char="•"/>
            </a:pPr>
            <a:r>
              <a:rPr lang="en-US" baseline="0" dirty="0" smtClean="0"/>
              <a:t>Take enforcement actions,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I’m going to turn it over to Dan to provide an overview of hazardous waste definitions and the regulatory framework that informs the delisting process. </a:t>
            </a:r>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Good morning Chair</a:t>
            </a:r>
            <a:r>
              <a:rPr lang="en-US" baseline="0" dirty="0" smtClean="0"/>
              <a:t> George and commissioners my name is Dan </a:t>
            </a:r>
            <a:r>
              <a:rPr lang="en-US" baseline="0" dirty="0" err="1" smtClean="0"/>
              <a:t>Lobato</a:t>
            </a:r>
            <a:r>
              <a:rPr lang="en-US" baseline="0" dirty="0" smtClean="0"/>
              <a:t>. </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endParaRPr lang="en-US" baseline="0" dirty="0" smtClean="0"/>
          </a:p>
          <a:p>
            <a:pPr marL="178027" indent="-178027">
              <a:buFont typeface="Arial" panose="020B0604020202020204" pitchFamily="34" charset="0"/>
              <a:buChar char="•"/>
            </a:pPr>
            <a:r>
              <a:rPr lang="en-US" baseline="0" dirty="0" smtClean="0"/>
              <a:t>It’s also worth noting that mixtures of non-hazardous waste and a listed or characteristic waste are also considered hazardous.</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F-listed wastes are wastes from non-specific sources (such as manufacturing process wastes produced by a wide variety of industrial operations).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F006 wastes are a subset of F-listed wastes that are wastewater treatment sludges from electroplating operations.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nickel 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facility’s waste from the list of hazardous wastes if they can demonstrate </a:t>
            </a:r>
            <a:r>
              <a:rPr lang="en-US" baseline="0" dirty="0" smtClean="0"/>
              <a:t>the waste in question does not contain the constituents for which the waste was originally listed by EPA in </a:t>
            </a:r>
            <a:r>
              <a:rPr lang="en-US" b="0" baseline="0" dirty="0" smtClean="0"/>
              <a:t>concentrations that are greater than those identified by risk-based standards designed to protect human health.</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A facility seeking to exclude waste from hazardous waste regulations must petition either EPA or their RCRA authorized state for a regulatory amendment.</a:t>
            </a:r>
          </a:p>
          <a:p>
            <a:pPr marL="0" indent="0">
              <a:buFont typeface="Arial" panose="020B0604020202020204" pitchFamily="34" charset="0"/>
              <a:buNone/>
            </a:pPr>
            <a:endParaRPr lang="en-US" baseline="0" dirty="0" smtClean="0"/>
          </a:p>
          <a:p>
            <a:pPr marL="635227" marR="0" lvl="1"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EPA and authorized states like Oregon may grant delisting petitions on a facility-by-facility basis. </a:t>
            </a:r>
          </a:p>
          <a:p>
            <a:pPr marL="0" indent="0">
              <a:buFont typeface="Arial" panose="020B0604020202020204" pitchFamily="34" charset="0"/>
              <a:buNone/>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Today, we’re here to discuss the Selmet delisting petition to have their currently-listed F006 – wastewater treatment sludges from electroplating operations--delisted in Oregon regulations.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This proposed delisting applies only to two particular waste streams generated by Selmet.  If approved these wastes would not be considered a hazardous waste in Oregon only.  This delisting does not extend beyond Oregon nor does it apply to other facilities that may generate a similar waste.</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i="1" dirty="0" smtClean="0"/>
              <a:t>NOTES: </a:t>
            </a:r>
          </a:p>
          <a:p>
            <a:pPr marL="0" indent="0">
              <a:buFont typeface="Arial" panose="020B0604020202020204" pitchFamily="34" charset="0"/>
              <a:buNone/>
            </a:pPr>
            <a:endParaRPr lang="en-US" i="1" dirty="0" smtClean="0"/>
          </a:p>
          <a:p>
            <a:pPr marL="178027" indent="-178027">
              <a:buFont typeface="Arial" panose="020B0604020202020204" pitchFamily="34" charset="0"/>
              <a:buChar char="•"/>
            </a:pPr>
            <a:r>
              <a:rPr lang="en-US" i="1" dirty="0" smtClean="0"/>
              <a:t>So where does the</a:t>
            </a:r>
            <a:r>
              <a:rPr lang="en-US" i="1" baseline="0" dirty="0" smtClean="0"/>
              <a:t> </a:t>
            </a:r>
            <a:r>
              <a:rPr lang="en-US" i="1" dirty="0" smtClean="0"/>
              <a:t>Department</a:t>
            </a:r>
            <a:r>
              <a:rPr lang="en-US" i="1" baseline="0" dirty="0" smtClean="0"/>
              <a:t> of Environmental Quality</a:t>
            </a:r>
            <a:r>
              <a:rPr lang="en-US" i="1" dirty="0" smtClean="0"/>
              <a:t>’s legal authority come from to delist hazardous</a:t>
            </a:r>
            <a:r>
              <a:rPr lang="en-US" i="1" baseline="0" dirty="0" smtClean="0"/>
              <a:t> waste, such as Selmet’s F006 listed hazardous waste?</a:t>
            </a:r>
          </a:p>
          <a:p>
            <a:endParaRPr lang="en-US" i="1" baseline="0" dirty="0" smtClean="0"/>
          </a:p>
          <a:p>
            <a:pPr marL="178027" indent="-178027">
              <a:buFont typeface="Arial" panose="020B0604020202020204" pitchFamily="34" charset="0"/>
              <a:buChar char="•"/>
            </a:pPr>
            <a:r>
              <a:rPr lang="en-US" i="1" baseline="0" dirty="0" smtClean="0"/>
              <a:t>DEQ is authorized to delist a hazardous waste under federal and state authorities. </a:t>
            </a:r>
          </a:p>
          <a:p>
            <a:endParaRPr lang="en-US" i="1" baseline="0" dirty="0" smtClean="0"/>
          </a:p>
          <a:p>
            <a:pPr marL="178027" indent="-178027">
              <a:buFont typeface="Arial" panose="020B0604020202020204" pitchFamily="34" charset="0"/>
              <a:buChar char="•"/>
            </a:pPr>
            <a:r>
              <a:rPr lang="en-US" i="1"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i="1" baseline="0" dirty="0" smtClean="0"/>
          </a:p>
          <a:p>
            <a:pPr marL="178027" indent="-178027">
              <a:buFont typeface="Arial" panose="020B0604020202020204" pitchFamily="34" charset="0"/>
              <a:buChar char="•"/>
            </a:pPr>
            <a:r>
              <a:rPr lang="en-US" i="1" baseline="0" dirty="0" smtClean="0"/>
              <a:t>In this case, Selmet has petitioned Oregon’s Department of Environmental Quality, as an EPA-authorized state program, to delist F006 waste in the State of Oregon</a:t>
            </a:r>
            <a:r>
              <a:rPr lang="en-US" b="0" i="1" baseline="0" dirty="0" smtClean="0"/>
              <a:t>, listed here. </a:t>
            </a:r>
            <a:r>
              <a:rPr lang="en-US" b="1" i="1" baseline="0" dirty="0" smtClean="0"/>
              <a:t>(point to slide)</a:t>
            </a:r>
          </a:p>
          <a:p>
            <a:pPr marL="178027" indent="-178027">
              <a:buFont typeface="Arial" panose="020B0604020202020204" pitchFamily="34" charset="0"/>
              <a:buChar char="•"/>
            </a:pPr>
            <a:endParaRPr lang="en-US" i="1" baseline="0" dirty="0" smtClean="0"/>
          </a:p>
          <a:p>
            <a:pPr marL="178027" indent="-178027">
              <a:buFont typeface="Arial" panose="020B0604020202020204" pitchFamily="34" charset="0"/>
              <a:buChar char="•"/>
            </a:pPr>
            <a:r>
              <a:rPr lang="en-US" i="1"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i="1"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i="1" baseline="0" dirty="0" smtClean="0"/>
          </a:p>
          <a:p>
            <a:endParaRPr lang="en-US" b="0" i="1"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smtClean="0"/>
              <a:t>Selmet</a:t>
            </a:r>
            <a:r>
              <a:rPr lang="en-US" baseline="0" dirty="0" smtClean="0"/>
              <a:t> </a:t>
            </a:r>
            <a:r>
              <a:rPr lang="en-US" dirty="0" smtClean="0"/>
              <a:t>manufacturers</a:t>
            </a:r>
            <a:r>
              <a:rPr lang="en-US" baseline="0" dirty="0" smtClean="0"/>
              <a:t> titanium alloy castings and machined parts for the aerospace industry.   They are located in Albany, OR and have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Between 1995 and 2017, it was DEQ’s practice to consider wastewater treatment sludge from</a:t>
            </a:r>
            <a:r>
              <a:rPr lang="en-US" baseline="0" dirty="0" smtClean="0"/>
              <a:t> chemical etching and milling processes in facilities across the state to be non-hazardous because the sludge did not contain the constituents that F006 waste was listed for – for example, cadmium, complex cyanides, chromium and nickel-- above risk-based concentrations. However, in 2017, a statewide change in interpretation, resulted in DEQ notifying Selmet and other facilities that they must treat </a:t>
            </a:r>
            <a:r>
              <a:rPr lang="en-US" b="0" baseline="0" dirty="0" smtClean="0"/>
              <a:t>waste from the electroplating process as F006 listed hazardous waste until they demonstrate to DEQ that the waste was non-hazardous through a delisting petition.</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wastewater treatment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a:t>
            </a:r>
          </a:p>
          <a:p>
            <a:pPr marL="0" indent="0" defTabSz="949478">
              <a:buFont typeface="Arial" panose="020B0604020202020204" pitchFamily="34" charset="0"/>
              <a:buNone/>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r>
              <a:rPr lang="en-US" baseline="0" dirty="0" smtClean="0"/>
              <a:t>Now I would like to introduce Seth, who will review more specifics associated with the proposed Selmet F006 delisting.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633437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b="0" baseline="0" dirty="0" smtClean="0"/>
              <a:t>Good morning Chair George and commissioners, my name is Seth </a:t>
            </a:r>
            <a:r>
              <a:rPr lang="en-US" b="0" baseline="0" dirty="0" err="1" smtClean="0"/>
              <a:t>Sadofsky</a:t>
            </a:r>
            <a:r>
              <a:rPr lang="en-US" b="0" baseline="0" dirty="0" smtClean="0"/>
              <a:t>. </a:t>
            </a:r>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By submitting the delisting petition, Selmet is seeking to demonstrate that their F006 waste from two sources does not contain chemicals for which it was listed in concentrations above risk-based standards designed to protect human health and the environment. Selmet must also demonstrate that their waste does not exhibit characteristics of a hazardous waste– meaning it is not ignitable, corrosive, reactive or toxic. </a:t>
            </a:r>
          </a:p>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I’d like to walk through the sampling and analysis process associated with both of </a:t>
            </a:r>
            <a:r>
              <a:rPr lang="en-US" b="0" baseline="0" dirty="0" err="1" smtClean="0"/>
              <a:t>Selmet’s</a:t>
            </a:r>
            <a:r>
              <a:rPr lang="en-US" b="0" baseline="0" dirty="0" smtClean="0"/>
              <a:t> F006 waste streams. First, the waste from </a:t>
            </a:r>
            <a:r>
              <a:rPr lang="en-US" b="0" baseline="0" dirty="0" err="1" smtClean="0"/>
              <a:t>Selmet’s</a:t>
            </a:r>
            <a:r>
              <a:rPr lang="en-US" b="0" baseline="0" dirty="0" smtClean="0"/>
              <a:t> current process. Selmet produces titanium parts for the aerospace industry, after they are molded, the surface must be processed in an acid bath, and the acid bath and rinse water are filtered to remove anything that leaches out.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In consultation with the DEQ team, Selmet developed a waste sampling and analysis plan based on a review of the materials used in their current process:</a:t>
            </a:r>
          </a:p>
          <a:p>
            <a:pPr marL="0" indent="0" defTabSz="949478">
              <a:buFont typeface="Arial" panose="020B0604020202020204" pitchFamily="34" charset="0"/>
              <a:buNone/>
              <a:defRPr/>
            </a:pPr>
            <a:endParaRPr lang="en-US" baseline="0" dirty="0" smtClean="0"/>
          </a:p>
          <a:p>
            <a:pPr marL="628650" lvl="1" indent="-171450">
              <a:buFontTx/>
              <a:buChar char="-"/>
            </a:pPr>
            <a:r>
              <a:rPr lang="en-US" baseline="0" dirty="0" smtClean="0"/>
              <a:t>Selmet conducted four sampling events approximately two weeks apart to capture temporal variability in the alloys processed at Selmet. </a:t>
            </a:r>
          </a:p>
          <a:p>
            <a:pPr marL="628650" lvl="1" indent="-171450">
              <a:buFontTx/>
              <a:buChar char="-"/>
            </a:pPr>
            <a:r>
              <a:rPr lang="en-US" baseline="0" dirty="0" smtClean="0"/>
              <a:t>During each  of the four sampling events,  Selmet extracted 5 samples of filter cake from a random grid and then combined the five samples into one composite sample for analysis. This should account for any potential spatial variability in the filter press mechanisms.</a:t>
            </a:r>
            <a:endParaRPr lang="en-US" sz="120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103692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
        <p:nvSpPr>
          <p:cNvPr id="7" name="Rectangle 6"/>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72440" y="1417638"/>
            <a:ext cx="4709160" cy="5135562"/>
          </a:xfrm>
        </p:spPr>
        <p:txBody>
          <a:bodyPr>
            <a:normAutofit lnSpcReduction="10000"/>
          </a:bodyPr>
          <a:lstStyle/>
          <a:p>
            <a:pPr marL="0" indent="0">
              <a:buNone/>
            </a:pPr>
            <a:endParaRPr lang="en-US" dirty="0"/>
          </a:p>
          <a:p>
            <a:pPr marL="0" indent="0">
              <a:buNone/>
            </a:pPr>
            <a:r>
              <a:rPr lang="en-US" b="1" dirty="0" smtClean="0"/>
              <a:t>Evaporation Pond Waste </a:t>
            </a:r>
          </a:p>
          <a:p>
            <a:r>
              <a:rPr lang="en-US" dirty="0" smtClean="0"/>
              <a:t>Approximately 1-2 feet thick and spread across 25,000 square feet.</a:t>
            </a:r>
          </a:p>
          <a:p>
            <a:pPr marL="0" indent="0">
              <a:buNone/>
            </a:pPr>
            <a:endParaRPr lang="en-US" sz="1050" dirty="0"/>
          </a:p>
          <a:p>
            <a:pPr marL="0" indent="0">
              <a:buNone/>
            </a:pPr>
            <a:r>
              <a:rPr lang="en-US" b="1" dirty="0" smtClean="0"/>
              <a:t>Sampling Process</a:t>
            </a:r>
          </a:p>
          <a:p>
            <a:r>
              <a:rPr lang="en-US" dirty="0" smtClean="0"/>
              <a:t>Pond was divided into 4 quadrants.</a:t>
            </a:r>
          </a:p>
          <a:p>
            <a:pPr marL="0" indent="0">
              <a:buNone/>
            </a:pPr>
            <a:endParaRPr lang="en-US" sz="1050" dirty="0" smtClean="0"/>
          </a:p>
          <a:p>
            <a:r>
              <a:rPr lang="en-US" dirty="0" smtClean="0"/>
              <a:t>3 core samples randomly selected per quadrant.</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181600" y="2006918"/>
            <a:ext cx="3276600" cy="2667000"/>
          </a:xfrm>
          <a:prstGeom prst="rect">
            <a:avLst/>
          </a:prstGeom>
          <a:ln>
            <a:noFill/>
          </a:ln>
          <a:effectLst>
            <a:softEdge rad="112500"/>
          </a:effectLst>
        </p:spPr>
      </p:pic>
      <p:sp>
        <p:nvSpPr>
          <p:cNvPr id="9" name="TextBox 8"/>
          <p:cNvSpPr txBox="1"/>
          <p:nvPr/>
        </p:nvSpPr>
        <p:spPr>
          <a:xfrm>
            <a:off x="5542151" y="4704575"/>
            <a:ext cx="2296297" cy="276999"/>
          </a:xfrm>
          <a:prstGeom prst="rect">
            <a:avLst/>
          </a:prstGeom>
          <a:noFill/>
        </p:spPr>
        <p:txBody>
          <a:bodyPr wrap="square" rtlCol="0">
            <a:spAutoFit/>
          </a:bodyPr>
          <a:lstStyle/>
          <a:p>
            <a:r>
              <a:rPr lang="en-US" sz="1200" dirty="0" smtClean="0"/>
              <a:t>Photo Credit: Google Earth</a:t>
            </a:r>
            <a:endParaRPr lang="en-US" sz="1200" dirty="0">
              <a:solidFill>
                <a:schemeClr val="bg1"/>
              </a:solidFill>
            </a:endParaRPr>
          </a:p>
        </p:txBody>
      </p:sp>
      <p:sp>
        <p:nvSpPr>
          <p:cNvPr id="8" name="Right Arrow 7"/>
          <p:cNvSpPr/>
          <p:nvPr/>
        </p:nvSpPr>
        <p:spPr>
          <a:xfrm rot="9807597">
            <a:off x="7527306" y="3527594"/>
            <a:ext cx="1504324" cy="1008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1" name="Rectangle 10"/>
          <p:cNvSpPr/>
          <p:nvPr/>
        </p:nvSpPr>
        <p:spPr>
          <a:xfrm>
            <a:off x="152400" y="62484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4544047"/>
              </p:ext>
            </p:extLst>
          </p:nvPr>
        </p:nvGraphicFramePr>
        <p:xfrm>
          <a:off x="266700" y="1156381"/>
          <a:ext cx="8420100" cy="5610179"/>
        </p:xfrm>
        <a:graphic>
          <a:graphicData uri="http://schemas.openxmlformats.org/drawingml/2006/table">
            <a:tbl>
              <a:tblPr firstRow="1" bandRow="1">
                <a:tableStyleId>{073A0DAA-6AF3-43AB-8588-CEC1D06C72B9}</a:tableStyleId>
              </a:tblPr>
              <a:tblGrid>
                <a:gridCol w="2806700">
                  <a:extLst>
                    <a:ext uri="{9D8B030D-6E8A-4147-A177-3AD203B41FA5}">
                      <a16:colId xmlns:a16="http://schemas.microsoft.com/office/drawing/2014/main" val="605441152"/>
                    </a:ext>
                  </a:extLst>
                </a:gridCol>
                <a:gridCol w="2806700">
                  <a:extLst>
                    <a:ext uri="{9D8B030D-6E8A-4147-A177-3AD203B41FA5}">
                      <a16:colId xmlns:a16="http://schemas.microsoft.com/office/drawing/2014/main" val="1954192309"/>
                    </a:ext>
                  </a:extLst>
                </a:gridCol>
                <a:gridCol w="2806700">
                  <a:extLst>
                    <a:ext uri="{9D8B030D-6E8A-4147-A177-3AD203B41FA5}">
                      <a16:colId xmlns:a16="http://schemas.microsoft.com/office/drawing/2014/main" val="1669456647"/>
                    </a:ext>
                  </a:extLst>
                </a:gridCol>
              </a:tblGrid>
              <a:tr h="443819">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45553">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45553">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45553">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12192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99339982"/>
                  </a:ext>
                </a:extLst>
              </a:tr>
              <a:tr h="345553">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45553">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45553">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411480">
                <a:tc>
                  <a:txBody>
                    <a:bodyPr/>
                    <a:lstStyle/>
                    <a:p>
                      <a:r>
                        <a:rPr lang="en-US" dirty="0" smtClean="0"/>
                        <a:t>Fluorides</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45553">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45553">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45553">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2966462954"/>
              </p:ext>
            </p:extLst>
          </p:nvPr>
        </p:nvGraphicFramePr>
        <p:xfrm>
          <a:off x="235618" y="289510"/>
          <a:ext cx="8672763" cy="627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069580" cy="3916363"/>
          </a:xfrm>
        </p:spPr>
        <p:txBody>
          <a:bodyPr/>
          <a:lstStyle/>
          <a:p>
            <a:pPr marL="0" indent="0">
              <a:buNone/>
            </a:pPr>
            <a:endParaRPr lang="en-US" sz="4000" dirty="0" smtClean="0"/>
          </a:p>
          <a:p>
            <a:pPr marL="0" indent="0">
              <a:buNone/>
            </a:pPr>
            <a:r>
              <a:rPr lang="en-US" sz="4000" b="1" dirty="0" smtClean="0">
                <a:solidFill>
                  <a:srgbClr val="0070C0"/>
                </a:solidFill>
              </a:rPr>
              <a:t>DEQ </a:t>
            </a:r>
            <a:r>
              <a:rPr lang="en-US" sz="4000" b="1" dirty="0">
                <a:solidFill>
                  <a:srgbClr val="0070C0"/>
                </a:solidFill>
              </a:rPr>
              <a:t>recommends that the Environmental Quality Commission approve the rules delisting Selmet’s F006 </a:t>
            </a:r>
            <a:r>
              <a:rPr lang="en-US" sz="4000" b="1" dirty="0" smtClean="0">
                <a:solidFill>
                  <a:srgbClr val="0070C0"/>
                </a:solidFill>
              </a:rPr>
              <a:t>wastes.</a:t>
            </a:r>
            <a:endParaRPr lang="en-US" sz="4000" b="1" dirty="0">
              <a:solidFill>
                <a:srgbClr val="0070C0"/>
              </a:solidFill>
            </a:endParaRPr>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
        <p:nvSpPr>
          <p:cNvPr id="7" name="Rectangle 6"/>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1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Current Process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Evaporation Pond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8" name="Rectangle 7"/>
          <p:cNvSpPr/>
          <p:nvPr/>
        </p:nvSpPr>
        <p:spPr>
          <a:xfrm>
            <a:off x="228600" y="6093316"/>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pic>
        <p:nvPicPr>
          <p:cNvPr id="9" name="Picture 8" descr="Logo Color RegularSM.jpg"/>
          <p:cNvPicPr>
            <a:picLocks noChangeAspect="1"/>
          </p:cNvPicPr>
          <p:nvPr/>
        </p:nvPicPr>
        <p:blipFill>
          <a:blip r:embed="rId3" cstate="print"/>
          <a:stretch>
            <a:fillRect/>
          </a:stretch>
        </p:blipFill>
        <p:spPr>
          <a:xfrm>
            <a:off x="8595360" y="5974080"/>
            <a:ext cx="320040" cy="731520"/>
          </a:xfrm>
          <a:prstGeom prst="rect">
            <a:avLst/>
          </a:prstGeom>
        </p:spPr>
      </p:pic>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
        <p:nvSpPr>
          <p:cNvPr id="5" name="Rectangle 4"/>
          <p:cNvSpPr/>
          <p:nvPr/>
        </p:nvSpPr>
        <p:spPr>
          <a:xfrm>
            <a:off x="76200" y="62484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413413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
        <p:nvSpPr>
          <p:cNvPr id="6" name="Rectangle 5"/>
          <p:cNvSpPr/>
          <p:nvPr/>
        </p:nvSpPr>
        <p:spPr>
          <a:xfrm>
            <a:off x="762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3593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127"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
        <p:nvSpPr>
          <p:cNvPr id="8" name="Rectangle 7"/>
          <p:cNvSpPr/>
          <p:nvPr/>
        </p:nvSpPr>
        <p:spPr>
          <a:xfrm>
            <a:off x="2286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
        <p:nvSpPr>
          <p:cNvPr id="8" name="Rectangle 7"/>
          <p:cNvSpPr/>
          <p:nvPr/>
        </p:nvSpPr>
        <p:spPr>
          <a:xfrm>
            <a:off x="2286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br>
              <a:rPr lang="en-US" sz="3200" dirty="0" smtClean="0">
                <a:solidFill>
                  <a:schemeClr val="bg1"/>
                </a:solidFill>
              </a:rPr>
            </a:br>
            <a:r>
              <a:rPr lang="en-US" sz="3200" dirty="0" smtClean="0">
                <a:solidFill>
                  <a:schemeClr val="bg1"/>
                </a:solidFill>
              </a:rPr>
              <a:t>Current 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 y="1600202"/>
            <a:ext cx="4191000" cy="4800598"/>
          </a:xfrm>
        </p:spPr>
        <p:txBody>
          <a:bodyPr>
            <a:normAutofit fontScale="92500" lnSpcReduction="10000"/>
          </a:bodyPr>
          <a:lstStyle/>
          <a:p>
            <a:pPr marL="0" indent="0">
              <a:buNone/>
            </a:pPr>
            <a:r>
              <a:rPr lang="en-US" sz="2400" b="1" dirty="0" smtClean="0"/>
              <a:t>Current Process Waste</a:t>
            </a:r>
          </a:p>
          <a:p>
            <a:r>
              <a:rPr lang="en-US" sz="2400" dirty="0" smtClean="0"/>
              <a:t>The delisting petition requests permission to dispose of up to 3,120 yards per year year.</a:t>
            </a:r>
          </a:p>
          <a:p>
            <a:pPr marL="0" indent="0">
              <a:buNone/>
            </a:pPr>
            <a:endParaRPr lang="en-US" sz="2400" dirty="0" smtClean="0"/>
          </a:p>
          <a:p>
            <a:pPr marL="0" indent="0">
              <a:buNone/>
            </a:pPr>
            <a:r>
              <a:rPr lang="en-US" sz="2400" b="1" dirty="0" smtClean="0"/>
              <a:t>Sampling Process</a:t>
            </a:r>
          </a:p>
          <a:p>
            <a:r>
              <a:rPr lang="en-US" sz="2400" dirty="0" smtClean="0"/>
              <a:t>4 sampling events spaced 2 weeks apart.</a:t>
            </a:r>
          </a:p>
          <a:p>
            <a:pPr marL="0" indent="0">
              <a:buNone/>
            </a:pPr>
            <a:endParaRPr lang="en-US" sz="2400" dirty="0" smtClean="0"/>
          </a:p>
          <a:p>
            <a:r>
              <a:rPr lang="en-US" sz="2400" dirty="0" smtClean="0"/>
              <a:t>From each event, a composite sample was created for analysis.</a:t>
            </a: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671" y="2278977"/>
            <a:ext cx="3505200" cy="2768601"/>
          </a:xfrm>
          <a:prstGeom prst="rect">
            <a:avLst/>
          </a:prstGeom>
          <a:noFill/>
          <a:ln>
            <a:noFill/>
          </a:ln>
        </p:spPr>
      </p:pic>
      <p:sp>
        <p:nvSpPr>
          <p:cNvPr id="2" name="TextBox 1"/>
          <p:cNvSpPr txBox="1"/>
          <p:nvPr/>
        </p:nvSpPr>
        <p:spPr>
          <a:xfrm>
            <a:off x="4936671" y="5026223"/>
            <a:ext cx="3184071" cy="307777"/>
          </a:xfrm>
          <a:prstGeom prst="rect">
            <a:avLst/>
          </a:prstGeom>
          <a:noFill/>
        </p:spPr>
        <p:txBody>
          <a:bodyPr wrap="square" rtlCol="0">
            <a:spAutoFit/>
          </a:bodyPr>
          <a:lstStyle/>
          <a:p>
            <a:r>
              <a:rPr lang="en-US" sz="1400" dirty="0" smtClean="0"/>
              <a:t>Filter cake photo by D. </a:t>
            </a:r>
            <a:r>
              <a:rPr lang="en-US" sz="1400" dirty="0" err="1" smtClean="0"/>
              <a:t>Lobato</a:t>
            </a:r>
            <a:endParaRPr lang="en-ZW" sz="1400" dirty="0"/>
          </a:p>
        </p:txBody>
      </p:sp>
      <p:sp>
        <p:nvSpPr>
          <p:cNvPr id="8" name="Rectangle 7"/>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Props1.xml><?xml version="1.0" encoding="utf-8"?>
<ds:datastoreItem xmlns:ds="http://schemas.openxmlformats.org/officeDocument/2006/customXml" ds:itemID="{07A8E8B3-12E0-4CA3-BF03-D27A006F1DF2}">
  <ds:schemaRefs>
    <ds:schemaRef ds:uri="http://schemas.microsoft.com/sharepoint/v3/contenttype/forms"/>
  </ds:schemaRefs>
</ds:datastoreItem>
</file>

<file path=customXml/itemProps2.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C3BBB8-15CA-4806-958A-3EA201DA43F5}">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ListId:doc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3951</TotalTime>
  <Words>3540</Words>
  <Application>Microsoft Office PowerPoint</Application>
  <PresentationFormat>On-screen Show (4:3)</PresentationFormat>
  <Paragraphs>321</Paragraphs>
  <Slides>14</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Calibri</vt:lpstr>
      <vt:lpstr>Office Theme</vt:lpstr>
      <vt:lpstr>Clip</vt:lpstr>
      <vt:lpstr>Land Quality – Hazardous Waste</vt:lpstr>
      <vt:lpstr>Outline</vt:lpstr>
      <vt:lpstr>Hazardous Waste Background</vt:lpstr>
      <vt:lpstr>Hazardous Waste Background</vt:lpstr>
      <vt:lpstr>Definitions</vt:lpstr>
      <vt:lpstr>Statutes and Rules</vt:lpstr>
      <vt:lpstr>Selmet F006 Delisting Background </vt:lpstr>
      <vt:lpstr>Delisting Timeline</vt:lpstr>
      <vt:lpstr>Waste Sampling and Analysis Current Process</vt:lpstr>
      <vt:lpstr>Waste Sampling and Analysis – Current Process</vt:lpstr>
      <vt:lpstr>Waste Sampling and Analysis – Evaporation Pond</vt:lpstr>
      <vt:lpstr>Waste Sampling and Analysis – Evaporation Pond</vt:lpstr>
      <vt:lpstr>PowerPoint Presentation</vt:lpstr>
      <vt:lpstr>Conclusion</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SADOFSKY Seth</cp:lastModifiedBy>
  <cp:revision>171</cp:revision>
  <cp:lastPrinted>2018-11-14T22:57:17Z</cp:lastPrinted>
  <dcterms:created xsi:type="dcterms:W3CDTF">2012-12-04T19:19:06Z</dcterms:created>
  <dcterms:modified xsi:type="dcterms:W3CDTF">2018-11-14T23:01:37Z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