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58" r:id="rId6"/>
    <p:sldId id="271" r:id="rId7"/>
    <p:sldId id="273" r:id="rId8"/>
    <p:sldId id="259" r:id="rId9"/>
    <p:sldId id="260" r:id="rId10"/>
    <p:sldId id="261" r:id="rId11"/>
    <p:sldId id="262" r:id="rId12"/>
    <p:sldId id="263" r:id="rId13"/>
    <p:sldId id="264" r:id="rId14"/>
    <p:sldId id="277" r:id="rId15"/>
    <p:sldId id="265" r:id="rId16"/>
    <p:sldId id="266" r:id="rId17"/>
    <p:sldId id="27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5"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 id="3" name="EMER Lydia" initials="EL" lastIdx="1" clrIdx="2">
    <p:extLst>
      <p:ext uri="{19B8F6BF-5375-455C-9EA6-DF929625EA0E}">
        <p15:presenceInfo xmlns:p15="http://schemas.microsoft.com/office/powerpoint/2012/main" userId="S-1-5-21-2124760015-1411717758-1302595720-75359" providerId="AD"/>
      </p:ext>
    </p:extLst>
  </p:cmAuthor>
  <p:cmAuthor id="4" name="Eileen Naples" initials="EN" lastIdx="10" clrIdx="3">
    <p:extLst>
      <p:ext uri="{19B8F6BF-5375-455C-9EA6-DF929625EA0E}">
        <p15:presenceInfo xmlns:p15="http://schemas.microsoft.com/office/powerpoint/2012/main" userId="92c0a775d5b8b0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55037" autoAdjust="0"/>
  </p:normalViewPr>
  <p:slideViewPr>
    <p:cSldViewPr>
      <p:cViewPr varScale="1">
        <p:scale>
          <a:sx n="63" d="100"/>
          <a:sy n="63" d="100"/>
        </p:scale>
        <p:origin x="32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adofs\Desktop\TableStaffRe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ZW" sz="2400" baseline="0" dirty="0"/>
              <a:t>Risk Screening </a:t>
            </a:r>
            <a:r>
              <a:rPr lang="en-ZW" sz="2400" baseline="0" dirty="0" smtClean="0"/>
              <a:t>Example</a:t>
            </a:r>
          </a:p>
          <a:p>
            <a:pPr>
              <a:defRPr sz="2400"/>
            </a:pPr>
            <a:r>
              <a:rPr lang="en-ZW" sz="2400" baseline="0" dirty="0" smtClean="0"/>
              <a:t> Evaporation Pond</a:t>
            </a:r>
            <a:endParaRPr lang="en-ZW" sz="2400" baseline="0" dirty="0"/>
          </a:p>
          <a:p>
            <a:pPr>
              <a:defRPr sz="2400"/>
            </a:pPr>
            <a:r>
              <a:rPr lang="en-ZW" sz="2400" baseline="0" dirty="0"/>
              <a:t>Hexavalent </a:t>
            </a:r>
            <a:r>
              <a:rPr lang="en-ZW" sz="2400" baseline="0" dirty="0" smtClean="0"/>
              <a:t>Chromium (mg/kg) </a:t>
            </a:r>
            <a:endParaRPr lang="en-ZW" sz="2400" baseline="0" dirty="0"/>
          </a:p>
        </c:rich>
      </c:tx>
      <c:layout>
        <c:manualLayout>
          <c:xMode val="edge"/>
          <c:yMode val="edge"/>
          <c:x val="0.31440384108270919"/>
          <c:y val="2.831670112024564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Sheet1!$E$8:$J$8</c:f>
              <c:strCache>
                <c:ptCount val="6"/>
                <c:pt idx="0">
                  <c:v>Sample 1</c:v>
                </c:pt>
                <c:pt idx="1">
                  <c:v>Sample 2</c:v>
                </c:pt>
                <c:pt idx="2">
                  <c:v>Sample 3</c:v>
                </c:pt>
                <c:pt idx="3">
                  <c:v>Sample 4</c:v>
                </c:pt>
                <c:pt idx="4">
                  <c:v>Modeled Limit</c:v>
                </c:pt>
                <c:pt idx="5">
                  <c:v>Characteristic</c:v>
                </c:pt>
              </c:strCache>
            </c:strRef>
          </c:cat>
          <c:val>
            <c:numRef>
              <c:f>Sheet1!$E$9:$J$9</c:f>
              <c:numCache>
                <c:formatCode>General</c:formatCode>
                <c:ptCount val="6"/>
                <c:pt idx="0">
                  <c:v>23.3</c:v>
                </c:pt>
                <c:pt idx="1">
                  <c:v>3.14</c:v>
                </c:pt>
                <c:pt idx="2">
                  <c:v>22.1</c:v>
                </c:pt>
                <c:pt idx="3">
                  <c:v>17.899999999999999</c:v>
                </c:pt>
              </c:numCache>
            </c:numRef>
          </c:val>
          <c:extLst>
            <c:ext xmlns:c16="http://schemas.microsoft.com/office/drawing/2014/chart" uri="{C3380CC4-5D6E-409C-BE32-E72D297353CC}">
              <c16:uniqueId val="{00000000-CBBA-4CC6-8727-0EA752EFE757}"/>
            </c:ext>
          </c:extLst>
        </c:ser>
        <c:ser>
          <c:idx val="1"/>
          <c:order val="1"/>
          <c:spPr>
            <a:solidFill>
              <a:schemeClr val="accent2"/>
            </a:solidFill>
            <a:ln>
              <a:noFill/>
            </a:ln>
            <a:effectLst/>
          </c:spPr>
          <c:invertIfNegative val="0"/>
          <c:dLbls>
            <c:delete val="1"/>
          </c:dLbls>
          <c:cat>
            <c:strRef>
              <c:f>Sheet1!$E$8:$J$8</c:f>
              <c:strCache>
                <c:ptCount val="6"/>
                <c:pt idx="0">
                  <c:v>Sample 1</c:v>
                </c:pt>
                <c:pt idx="1">
                  <c:v>Sample 2</c:v>
                </c:pt>
                <c:pt idx="2">
                  <c:v>Sample 3</c:v>
                </c:pt>
                <c:pt idx="3">
                  <c:v>Sample 4</c:v>
                </c:pt>
                <c:pt idx="4">
                  <c:v>Modeled Limit</c:v>
                </c:pt>
                <c:pt idx="5">
                  <c:v>Characteristic</c:v>
                </c:pt>
              </c:strCache>
            </c:strRef>
          </c:cat>
          <c:val>
            <c:numRef>
              <c:f>Sheet1!$E$10:$J$10</c:f>
              <c:numCache>
                <c:formatCode>General</c:formatCode>
                <c:ptCount val="6"/>
                <c:pt idx="4">
                  <c:v>1340</c:v>
                </c:pt>
                <c:pt idx="5">
                  <c:v>100</c:v>
                </c:pt>
              </c:numCache>
            </c:numRef>
          </c:val>
          <c:extLst>
            <c:ext xmlns:c16="http://schemas.microsoft.com/office/drawing/2014/chart" uri="{C3380CC4-5D6E-409C-BE32-E72D297353CC}">
              <c16:uniqueId val="{00000001-CBBA-4CC6-8727-0EA752EFE757}"/>
            </c:ext>
          </c:extLst>
        </c:ser>
        <c:dLbls>
          <c:dLblPos val="ctr"/>
          <c:showLegendKey val="0"/>
          <c:showVal val="1"/>
          <c:showCatName val="0"/>
          <c:showSerName val="0"/>
          <c:showPercent val="0"/>
          <c:showBubbleSize val="0"/>
        </c:dLbls>
        <c:gapWidth val="219"/>
        <c:overlap val="-27"/>
        <c:axId val="454608920"/>
        <c:axId val="454613184"/>
      </c:barChart>
      <c:catAx>
        <c:axId val="45460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13184"/>
        <c:crosses val="autoZero"/>
        <c:auto val="1"/>
        <c:lblAlgn val="ctr"/>
        <c:lblOffset val="100"/>
        <c:noMultiLvlLbl val="0"/>
      </c:catAx>
      <c:valAx>
        <c:axId val="45461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0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custLinFactNeighborX="6128" custLinFactNeighborY="8545"/>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0DEC9B9C-9CEF-475B-A0F4-D5624068650C}" type="presOf" srcId="{75E2A1E1-7DF5-4003-9525-42FB9AE0BF05}" destId="{151AED05-FC21-448D-B871-D240BED17DE3}"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30FFDEE9-0FAE-4CF2-B0E5-4D150CC4B1FF}" srcId="{C04D5F1B-1A0E-4651-92E1-4DDCF2DB6B20}" destId="{93B4FE0E-F6A2-430D-A2B3-3E5359C5A4A1}" srcOrd="0" destOrd="0" parTransId="{D8151DE3-8D43-47AF-8AD8-73193D624DAC}" sibTransId="{99BE9C3E-DD6D-422A-AF20-43336766F364}"/>
    <dgm:cxn modelId="{2979D9F2-A263-4FCB-A49F-132AE74F3C01}" type="presOf" srcId="{7037AEF1-F75D-4E81-A96D-D607B27B3DBA}" destId="{120097FF-22CA-4E8F-94FE-FB463F3A0DDD}" srcOrd="0" destOrd="0" presId="urn:microsoft.com/office/officeart/2008/layout/CircleAccentTimeline"/>
    <dgm:cxn modelId="{E2A45E2A-713C-4466-B502-FD84C85EE126}" srcId="{C04D5F1B-1A0E-4651-92E1-4DDCF2DB6B20}" destId="{B62E4092-4E96-4D92-BC6D-C4E9CABB6A47}" srcOrd="1" destOrd="0" parTransId="{FEBA0FC7-6A58-490A-9715-E9EC068E7135}" sibTransId="{ED7F0AC0-59F8-4ED0-9C2B-DF82E8FDD309}"/>
    <dgm:cxn modelId="{B472B8CA-BB55-492C-A897-5F30D4062277}" type="presOf" srcId="{B27A9830-0056-4B4F-B85A-25FA4CFBC892}" destId="{E5F4B489-00B2-41C4-BB62-885254279BD9}" srcOrd="0" destOrd="0" presId="urn:microsoft.com/office/officeart/2008/layout/CircleAccentTimeline"/>
    <dgm:cxn modelId="{3AA831B2-25DC-49D1-874A-EC38E83250FF}" srcId="{640E2EC8-CAEE-4B88-A1CD-3757156036AC}" destId="{0C630AAA-A95F-4433-B373-19B767D1AC2F}" srcOrd="1" destOrd="0" parTransId="{2643046C-81A3-4556-B652-EEE898D7E14E}" sibTransId="{84CB6E8F-7ECB-465E-AC32-693D0D168212}"/>
    <dgm:cxn modelId="{409C930D-F2C6-4327-8122-B79EB1CE587A}" srcId="{0C630AAA-A95F-4433-B373-19B767D1AC2F}" destId="{6E214338-75D3-4C85-85F4-DE105740BB87}" srcOrd="5" destOrd="0" parTransId="{D23874DF-F9C0-436E-B760-4812E6CBF7E2}" sibTransId="{56EC3A38-DAD4-4978-9A97-27F7D5F5729E}"/>
    <dgm:cxn modelId="{5B7FF0C5-D0A9-49E6-A7DF-BD060C66256B}" type="presOf" srcId="{B62E4092-4E96-4D92-BC6D-C4E9CABB6A47}" destId="{1228A2E9-3DE9-4D39-862D-AA0FF8A01A73}" srcOrd="0" destOrd="0" presId="urn:microsoft.com/office/officeart/2008/layout/CircleAccentTimeline"/>
    <dgm:cxn modelId="{3AF87642-5BEB-41DC-AC32-D428F488CF58}" type="presOf" srcId="{93B4FE0E-F6A2-430D-A2B3-3E5359C5A4A1}" destId="{AD59A41F-C71E-4BAB-BF80-3D2A7877DDD0}" srcOrd="0" destOrd="0" presId="urn:microsoft.com/office/officeart/2008/layout/CircleAccentTimeline"/>
    <dgm:cxn modelId="{6FD2FF9A-7222-409E-8067-5C9A991A9798}" srcId="{0C630AAA-A95F-4433-B373-19B767D1AC2F}" destId="{75E2A1E1-7DF5-4003-9525-42FB9AE0BF05}" srcOrd="4" destOrd="0" parTransId="{231C2A6F-66F2-4A48-904C-D9BCFEBC0B3C}" sibTransId="{C7D34788-A37F-4A74-B86D-C68CC4FF3378}"/>
    <dgm:cxn modelId="{C7064D14-CF2A-4FE4-82B5-4663E3AFEC0C}" srcId="{0C630AAA-A95F-4433-B373-19B767D1AC2F}" destId="{7037AEF1-F75D-4E81-A96D-D607B27B3DBA}" srcOrd="0" destOrd="0" parTransId="{8C9DC3C4-F701-44AE-BD84-6FA64EB9DB5D}" sibTransId="{872686B9-B4BB-4B52-AD1C-7B8E9BC16E56}"/>
    <dgm:cxn modelId="{3BACC196-71E1-4F62-901D-FE3879B37A1C}" type="presOf" srcId="{7DEF2668-0AB3-4796-8D7C-A997A086A2DD}" destId="{1246E30A-818D-44B0-BE9B-917A756776C7}" srcOrd="0" destOrd="0" presId="urn:microsoft.com/office/officeart/2008/layout/CircleAccentTimeline"/>
    <dgm:cxn modelId="{D1BF14D9-E03D-40E7-9E57-641C88181A1B}" srcId="{0C630AAA-A95F-4433-B373-19B767D1AC2F}" destId="{7DEF2668-0AB3-4796-8D7C-A997A086A2DD}" srcOrd="6" destOrd="0" parTransId="{3C194BA2-02FE-4415-A19A-ADC918094027}" sibTransId="{A5C86C42-FC58-4939-A639-B03412483E63}"/>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70CCBF2F-3BEC-464D-AC6D-7232D6273469}" type="presOf" srcId="{C04D5F1B-1A0E-4651-92E1-4DDCF2DB6B20}" destId="{06CFDF4D-CCA8-400C-B9AB-3F67575DA856}"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7D6DCC56-1ABA-4418-B282-20CBBE0D1F79}" type="presOf" srcId="{BED53CA6-EFCF-4429-B9D4-68677CEC6419}" destId="{C5CA2FA7-423E-4629-BE3C-9953E2EF5FF9}" srcOrd="0" destOrd="0" presId="urn:microsoft.com/office/officeart/2008/layout/CircleAccentTimeline"/>
    <dgm:cxn modelId="{8229272B-E35E-4948-9FA9-B7F3FDF8F207}" type="presOf" srcId="{640E2EC8-CAEE-4B88-A1CD-3757156036AC}" destId="{5C69B243-15EB-4C3E-A3DA-CC50280DB7DA}" srcOrd="0" destOrd="0" presId="urn:microsoft.com/office/officeart/2008/layout/CircleAccentTimeline"/>
    <dgm:cxn modelId="{B34A5DC7-95B6-4441-BA62-6E73844C17FE}" srcId="{0C630AAA-A95F-4433-B373-19B767D1AC2F}" destId="{BED53CA6-EFCF-4429-B9D4-68677CEC6419}" srcOrd="3" destOrd="0" parTransId="{F0E528FF-4A84-4DFB-9A55-D17BB5B238B3}" sibTransId="{094F66AD-9170-4630-91F1-68EED60F7F6C}"/>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116040" y="3958695"/>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116040" y="3958695"/>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11/14/2018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a:t>
            </a:r>
            <a:r>
              <a:rPr lang="en-ZW" baseline="0" dirty="0" smtClean="0"/>
              <a:t> Chair George and commissioners, my name is Brian Fuller – I manage DEQ’s Materials Management and Hazardous Waste programs out of our Western Region – we are here today to present the proposed Selmet, Inc. hazardous waste delisting rulemaking for your consideration.</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 Both Dan and Seth provided technical expertise on the proposed delisting. </a:t>
            </a:r>
            <a:r>
              <a:rPr lang="en-ZW" baseline="0" dirty="0" smtClean="0"/>
              <a:t>Eileen Naples was also a key contributor to this effort.</a:t>
            </a:r>
            <a:endParaRPr lang="en-ZW" baseline="0" dirty="0" smtClean="0"/>
          </a:p>
          <a:p>
            <a:pPr marL="174708" indent="-174708">
              <a:buFont typeface="Arial" panose="020B0604020202020204" pitchFamily="34" charset="0"/>
              <a:buChar char="•"/>
            </a:pPr>
            <a:r>
              <a:rPr lang="en-ZW" baseline="0" dirty="0" smtClean="0"/>
              <a:t>This proposed rule is Oregon’s first delisting of a hazardous waste.  </a:t>
            </a:r>
            <a:r>
              <a:rPr lang="en-ZW" baseline="0" dirty="0" err="1" smtClean="0"/>
              <a:t>Delistings</a:t>
            </a:r>
            <a:r>
              <a:rPr lang="en-ZW" baseline="0" dirty="0" smtClean="0"/>
              <a:t> are not uncommon however.  EPA has done many throughout the country and this waste in particular is one of the most commonly delisted wastes.</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DEQ staff with backgrounds in RCRA and risk assessment worked with </a:t>
            </a:r>
            <a:r>
              <a:rPr lang="en-ZW" baseline="0" dirty="0" err="1" smtClean="0"/>
              <a:t>Selmet</a:t>
            </a:r>
            <a:r>
              <a:rPr lang="en-ZW" baseline="0" dirty="0" smtClean="0"/>
              <a:t> Inc. to sample and </a:t>
            </a:r>
            <a:r>
              <a:rPr lang="en-ZW" baseline="0" dirty="0" err="1" smtClean="0"/>
              <a:t>analyze</a:t>
            </a:r>
            <a:r>
              <a:rPr lang="en-ZW" baseline="0" dirty="0" smtClean="0"/>
              <a:t> the facilities wastewater treatment </a:t>
            </a:r>
            <a:r>
              <a:rPr lang="en-ZW" baseline="0" dirty="0" err="1" smtClean="0"/>
              <a:t>sludges</a:t>
            </a:r>
            <a:r>
              <a:rPr lang="en-ZW" baseline="0" dirty="0" smtClean="0"/>
              <a:t> to determine if they met delisting risk based standards.  DEQ consulted with EPA Region 10 and DOJ throughout this process.  This proposed delisting applies only to the two particular waste streams generated by </a:t>
            </a:r>
            <a:r>
              <a:rPr lang="en-ZW" baseline="0" dirty="0" err="1" smtClean="0"/>
              <a:t>Selmet</a:t>
            </a:r>
            <a:r>
              <a:rPr lang="en-ZW" baseline="0" dirty="0" smtClean="0"/>
              <a:t>.  If approved these wastes would not be considered a hazardous waste in the State of Oregon.  The delisting does not apply beyond Oregon nor does it apply to other facilities that generate a similar waste. </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review of </a:t>
            </a:r>
            <a:r>
              <a:rPr lang="en-US" b="0" baseline="0" dirty="0" err="1" smtClean="0"/>
              <a:t>Selmet’s</a:t>
            </a:r>
            <a:r>
              <a:rPr lang="en-US" b="0" baseline="0" dirty="0" smtClean="0"/>
              <a:t> current processes, DEQ and Selmet developed a list of chemical parameters to analyze, including contaminants for which US EPA lists F006 waste (Cadmium, Chromium, Nickel, and Cyanides) and any other potentially underlying hazardous constituents that may be present in the wastes (</a:t>
            </a:r>
            <a:r>
              <a:rPr lang="en-US" b="1" baseline="0" dirty="0" smtClean="0"/>
              <a:t>POINT</a:t>
            </a:r>
            <a:r>
              <a:rPr lang="en-US" b="0" baseline="0" dirty="0" smtClean="0"/>
              <a:t>).</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Selmet then sent the composite samples of its wastewater treatment sludge collected from the filter cake to independent labs certified by the Oregon Environmental Laboratory Accreditation Program for analysis. With appropriate reporting limits for the decision.</a:t>
            </a:r>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addition to the current process which we just discussed, Selmet is also proposing that we delist the sediment in the evaporation pond they used from the 1970s until 2017, that contains waste from Selmet’s historic electroplating operations. Selmet would like to close this pond and remove the sediment for disposal.</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The pond is about 25,000 square feet, and the sediment from wastewater treatment is about 1 to 2 feet thick. They are requesting approval for disposal up to 3,800 yards of sediment from the pond for disposal as non-hazardous waste.</a:t>
            </a:r>
          </a:p>
          <a:p>
            <a:pPr marL="0" indent="0" defTabSz="949478">
              <a:buFont typeface="Arial" panose="020B0604020202020204" pitchFamily="34" charset="0"/>
              <a:buNone/>
              <a:defRPr/>
            </a:pPr>
            <a:endParaRPr lang="en-US" b="0" baseline="0" dirty="0" smtClean="0"/>
          </a:p>
          <a:p>
            <a:pPr marL="171450" indent="-171450" defTabSz="949478">
              <a:buFont typeface="Arial" panose="020B0604020202020204" pitchFamily="34" charset="0"/>
              <a:buChar char="•"/>
              <a:defRPr/>
            </a:pPr>
            <a:r>
              <a:rPr lang="en-US" b="0" baseline="0" dirty="0" smtClean="0"/>
              <a:t>We divided the evaporation pond into four quadrants and in each of the four quadrants, Selmet collected 3 core samples through the entire depth of the sediment. These cores were combined into one composite sample for each quadrant for analysis. Together, they provide a representative sample of  the waste present in Selmet’s evaporation pond.</a:t>
            </a:r>
          </a:p>
          <a:p>
            <a:pPr marL="0" indent="0" defTabSz="949478">
              <a:buFont typeface="Arial" panose="020B0604020202020204" pitchFamily="34" charset="0"/>
              <a:buNone/>
              <a:defRPr/>
            </a:pPr>
            <a:r>
              <a:rPr lang="en-US" b="0" baseline="0" dirty="0" smtClean="0"/>
              <a:t> </a:t>
            </a:r>
          </a:p>
          <a:p>
            <a:pPr marL="0" indent="0" defTabSz="949478">
              <a:buFont typeface="Arial" panose="020B0604020202020204" pitchFamily="34" charset="0"/>
              <a:buNone/>
              <a:defRPr/>
            </a:pPr>
            <a:endParaRPr lang="en-US" baseline="0" dirty="0" smtClean="0"/>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53917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Selmet and DEQ reviewed all available knowledge of historical operations at the site and past discharges to the evaporation pond. </a:t>
            </a:r>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this review, in addition to the chemicals for which F006 was defined, DEQ requested that a longer list of potential constituents should be analyzed from the evaporation pond.</a:t>
            </a:r>
            <a:r>
              <a:rPr lang="en-US" b="1" baseline="0" dirty="0" smtClean="0"/>
              <a:t> (point)</a:t>
            </a:r>
            <a:endParaRPr lang="en-US" b="0" baseline="0" dirty="0" smtClean="0"/>
          </a:p>
          <a:p>
            <a:pPr marL="178027" indent="-178027">
              <a:buFont typeface="Arial" panose="020B0604020202020204" pitchFamily="34" charset="0"/>
              <a:buChar cha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includes several additional metals and scans of several classes of organic chemicals that were believed to potentially be present in the waste.</a:t>
            </a:r>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So, we have two waste streams  that I just described, and multiple chemicals associated with each waste stream, that Selmet tested for during the sampling and analysis process associated with this rulemaking petition.</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I don’t want to bore you through all of the risk-screening (that’s my job) but I do want to provide one example. This slide shows how we screened risk for hexavalent chromium in the evaporation pond sediment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First, EPA’s delisting risk assessment model</a:t>
            </a:r>
            <a:r>
              <a:rPr lang="en-US" b="1" baseline="0" dirty="0" smtClean="0"/>
              <a:t> (POINT) </a:t>
            </a:r>
            <a:r>
              <a:rPr lang="en-US" baseline="0" dirty="0" smtClean="0"/>
              <a:t>assumes that there will be some leaching in permitted non-hazardous landfills, and therefore addresses risk screening criteria that accounts for potential destinations of the leachate (for examples, drinking water and ecological exposure). Unlike many risk screening concentration we use, this model considers both the concentration and volume of waste that will be disposed. </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Second, the standard for characteristic hazardous waste is the standard at we would require a leaching test before disposing at a non-hazardous-waste landfill, this screening would normally be applied to all industrial wastes expected to contain this chemical.</a:t>
            </a:r>
          </a:p>
          <a:p>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Samples 1-4 </a:t>
            </a:r>
            <a:r>
              <a:rPr lang="en-US" b="1" baseline="0" dirty="0" smtClean="0"/>
              <a:t>(POINT) </a:t>
            </a:r>
            <a:r>
              <a:rPr lang="en-US" baseline="0" dirty="0" smtClean="0"/>
              <a:t>are the composites of core samples discussed two slides back. In order to decide whether or not to recommend that you approve this delisting, we compare that data to applicable risk-screening resources seen in red in the chart.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In this example, as a result of comparing data from the evaporation pond to these standards, we see that the presence of hexavalent chromium in all four of the samples is below the screening thresholds.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This screening process was repeated for each of the constituents from Selmet's current process and evaporation pond waste that we listed in the charts on the previous pages.</a:t>
            </a:r>
          </a:p>
          <a:p>
            <a:endParaRPr lang="en-US" baseline="0" dirty="0" smtClean="0"/>
          </a:p>
          <a:p>
            <a:r>
              <a:rPr lang="en-US" baseline="0" dirty="0" smtClean="0"/>
              <a:t>--------------------------------------------------------------------------------------------------------------------------------------------------------------------------------</a:t>
            </a:r>
          </a:p>
          <a:p>
            <a:pPr marL="0" indent="0">
              <a:buFont typeface="Arial" panose="020B0604020202020204" pitchFamily="34" charset="0"/>
              <a:buNone/>
            </a:pPr>
            <a:r>
              <a:rPr lang="en-US" i="1" baseline="0" dirty="0" smtClean="0"/>
              <a:t>NOTES: </a:t>
            </a:r>
          </a:p>
          <a:p>
            <a:pPr marL="0" indent="0">
              <a:buFont typeface="Arial" panose="020B0604020202020204" pitchFamily="34" charset="0"/>
              <a:buNone/>
            </a:pPr>
            <a:r>
              <a:rPr lang="en-US" i="1" baseline="0" dirty="0" smtClean="0"/>
              <a:t>	This program allows differing risk tolerance, and we used one-in-a-million cancer risk for carcinogens and a hazard index of 1 for non-carcinogens.</a:t>
            </a:r>
          </a:p>
          <a:p>
            <a:pPr marL="640594" lvl="1" indent="-174708">
              <a:buFont typeface="Arial" panose="020B0604020202020204" pitchFamily="34" charset="0"/>
              <a:buChar char="•"/>
            </a:pPr>
            <a:r>
              <a:rPr lang="en-US" i="1" dirty="0" smtClean="0"/>
              <a:t>Samples are also screened against characteristic hazardous waste concentrations. This</a:t>
            </a:r>
            <a:r>
              <a:rPr lang="en-US" i="1" baseline="0" dirty="0" smtClean="0"/>
              <a:t> is a bit crude in the diagram, but if the totals exceeded this concentration we would run leaching experiments. We don’t want concentrations that leach too much going into our regular municipal landfills.</a:t>
            </a:r>
            <a:endParaRPr lang="en-US" i="1"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After reviewing screening results for each of the hazardous waste constituents, DEQ determined that Selmet’s current process and evaporation pond wastes meets risk-based standards and are safe to dispose of in a permitted</a:t>
            </a:r>
            <a:r>
              <a:rPr lang="en-US" baseline="0" smtClean="0"/>
              <a:t>, non-hazardous-waste </a:t>
            </a:r>
            <a:r>
              <a:rPr lang="en-US" baseline="0" dirty="0" smtClean="0"/>
              <a:t>landfill in amount described in Selmet’s delisting petition.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it is approved, Selmet’s F006 delisting petition remains in effect only as long as Selmet maintains the same operating conditions and chemicals described in the delisting petition. If Selmet makes any changes to the process or the chemicals used in the process, they must notify DEQ of the change and handle the waste generated after the process change as a hazardous waste until DEQ is able to confirm in writing that the waste continues to meet the conditions described in the 2018 delisting.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conclusion, DEQ recommends that the EQC approve the rules delisting Selmet’s F006 wastes.</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Chair George and commissioners, thank you for your consideration of this proposed rulemaking. We look forward to answering any question that you might have at this time.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Today</a:t>
            </a:r>
            <a:r>
              <a:rPr lang="en-US" baseline="0" dirty="0" smtClean="0"/>
              <a:t> we will provide a brief </a:t>
            </a:r>
            <a:r>
              <a:rPr lang="en-US" baseline="0" dirty="0" smtClean="0"/>
              <a:t>background on DEQ’s hazardous program, relevant definitions and regulatory background, and specifics associated with Selmet, </a:t>
            </a:r>
            <a:r>
              <a:rPr lang="en-US" baseline="0" dirty="0" err="1" smtClean="0"/>
              <a:t>Inc’s</a:t>
            </a:r>
            <a:r>
              <a:rPr lang="en-US" baseline="0" dirty="0" smtClean="0"/>
              <a:t> proposed hazardous waste delisting rulemaking.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Hazardous </a:t>
            </a:r>
            <a:r>
              <a:rPr lang="en-US" baseline="0" dirty="0" smtClean="0"/>
              <a:t>Waste program strives to maintain balance between regulatory compliance, enforcement and education - to ensure that hazardous waste in Oregon is safely managed and reduced. </a:t>
            </a:r>
            <a:endParaRPr lang="en-US" dirty="0" smtClean="0"/>
          </a:p>
          <a:p>
            <a:pPr marL="0" indent="0">
              <a:buFont typeface="Arial" panose="020B0604020202020204" pitchFamily="34" charset="0"/>
              <a:buNone/>
            </a:pPr>
            <a:endParaRPr lang="en-US"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Similar to DEQ’s Air Program, which derives authority from the federal Clean Air Act, and </a:t>
            </a:r>
            <a:r>
              <a:rPr lang="en-US" baseline="0" dirty="0" smtClean="0"/>
              <a:t>our </a:t>
            </a:r>
            <a:r>
              <a:rPr lang="en-US" baseline="0" dirty="0" smtClean="0"/>
              <a:t>Water Program, which derives authority from the Clean Water Act,  DEQ’s Hazardous Waste Program is authorized  by the Resource Conversation and Recovery Act, more commonly known as RCRA. </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In 1976 Congress passed </a:t>
            </a:r>
            <a:r>
              <a:rPr lang="en-US" dirty="0" smtClean="0"/>
              <a:t>RCRA.</a:t>
            </a:r>
            <a:r>
              <a:rPr lang="en-US" baseline="0" dirty="0" smtClean="0"/>
              <a:t> </a:t>
            </a:r>
            <a:r>
              <a:rPr lang="en-US" baseline="0" dirty="0" smtClean="0"/>
              <a:t>The act is our nation’s primary law governing the disposal of non-hazardous and hazardous waste.</a:t>
            </a:r>
          </a:p>
          <a:p>
            <a:pPr marL="631908" lvl="1" indent="-174708">
              <a:buFont typeface="Arial" panose="020B0604020202020204" pitchFamily="34" charset="0"/>
              <a:buChar char="•"/>
            </a:pPr>
            <a:r>
              <a:rPr lang="en-US" baseline="0" dirty="0" smtClean="0"/>
              <a:t>RCRA introduced the concept of “authorized state programs” in which states would apply to EPA for program authorization. This allows individual states to </a:t>
            </a:r>
            <a:r>
              <a:rPr lang="en-US" baseline="0" dirty="0" smtClean="0">
                <a:solidFill>
                  <a:schemeClr val="tx1"/>
                </a:solidFill>
              </a:rPr>
              <a:t>operate</a:t>
            </a:r>
            <a:r>
              <a:rPr lang="en-US" baseline="0" dirty="0" smtClean="0">
                <a:solidFill>
                  <a:srgbClr val="FF0000"/>
                </a:solidFill>
              </a:rPr>
              <a:t> </a:t>
            </a:r>
            <a:r>
              <a:rPr lang="en-US" baseline="0" dirty="0" smtClean="0"/>
              <a:t>RCRA programs in lieu of the federal </a:t>
            </a:r>
            <a:r>
              <a:rPr lang="en-US" baseline="0" dirty="0" smtClean="0"/>
              <a:t>government. State programs need </a:t>
            </a:r>
            <a:r>
              <a:rPr lang="en-US" baseline="0" smtClean="0"/>
              <a:t>to be </a:t>
            </a:r>
            <a:r>
              <a:rPr lang="en-US" baseline="0" dirty="0" smtClean="0"/>
              <a:t>at least as stringent as the federal programs.</a:t>
            </a:r>
          </a:p>
          <a:p>
            <a:pPr marL="631908" lvl="1" indent="-174708">
              <a:buFont typeface="Arial" panose="020B0604020202020204" pitchFamily="34" charset="0"/>
              <a:buChar char="•"/>
            </a:pPr>
            <a:endParaRPr lang="en-US"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1986,</a:t>
            </a:r>
            <a:r>
              <a:rPr lang="en-US" baseline="0" dirty="0" smtClean="0"/>
              <a:t> Oregon received its final RCRA authorization, giving DEQ the authority to operate the state’s hazardous waste program.</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Today, DEQ has 19 hazardous</a:t>
            </a:r>
            <a:r>
              <a:rPr lang="en-US" baseline="0" dirty="0" smtClean="0"/>
              <a:t> waste staff, located throughout the state, who work with about 500 small quantity and large quantity generators of hazardous waste. </a:t>
            </a:r>
          </a:p>
          <a:p>
            <a:endParaRPr lang="en-US" baseline="0" dirty="0" smtClean="0"/>
          </a:p>
          <a:p>
            <a:pPr marL="174708" indent="-174708">
              <a:buFont typeface="Arial" panose="020B0604020202020204" pitchFamily="34" charset="0"/>
              <a:buChar char="•"/>
            </a:pPr>
            <a:r>
              <a:rPr lang="en-US" baseline="0" dirty="0" smtClean="0"/>
              <a:t>DEQ’s hazardous waste staff:</a:t>
            </a:r>
          </a:p>
          <a:p>
            <a:pPr marL="640594" lvl="1" indent="-174708">
              <a:buFont typeface="Arial" panose="020B0604020202020204" pitchFamily="34" charset="0"/>
              <a:buChar char="•"/>
            </a:pPr>
            <a:r>
              <a:rPr lang="en-US" baseline="0" dirty="0" smtClean="0"/>
              <a:t>Conduct regular facility inspections;</a:t>
            </a:r>
          </a:p>
          <a:p>
            <a:pPr marL="640594" lvl="1" indent="-174708">
              <a:buFont typeface="Arial" panose="020B0604020202020204" pitchFamily="34" charset="0"/>
              <a:buChar char="•"/>
            </a:pPr>
            <a:r>
              <a:rPr lang="en-US" baseline="0" dirty="0" smtClean="0"/>
              <a:t>Respond to complaints;</a:t>
            </a:r>
          </a:p>
          <a:p>
            <a:pPr marL="640594" lvl="1" indent="-174708">
              <a:buFont typeface="Arial" panose="020B0604020202020204" pitchFamily="34" charset="0"/>
              <a:buChar char="•"/>
            </a:pPr>
            <a:r>
              <a:rPr lang="en-US" baseline="0" dirty="0" smtClean="0"/>
              <a:t>Take enforcement actions, as needed;</a:t>
            </a:r>
          </a:p>
          <a:p>
            <a:pPr marL="640594" lvl="1" indent="-174708">
              <a:buFont typeface="Arial" panose="020B0604020202020204" pitchFamily="34" charset="0"/>
              <a:buChar char="•"/>
            </a:pPr>
            <a:r>
              <a:rPr lang="en-US" baseline="0" dirty="0" smtClean="0"/>
              <a:t>Provide technical assistance site visits and regulatory trainings;</a:t>
            </a:r>
          </a:p>
          <a:p>
            <a:pPr marL="640594" lvl="1" indent="-174708">
              <a:buFont typeface="Arial" panose="020B0604020202020204" pitchFamily="34" charset="0"/>
              <a:buChar char="•"/>
            </a:pPr>
            <a:r>
              <a:rPr lang="en-US" baseline="0" dirty="0" smtClean="0"/>
              <a:t>Oversee permitting and corrective action sites for treatment, storage and disposal facilities; </a:t>
            </a:r>
          </a:p>
          <a:p>
            <a:pPr marL="640594" lvl="1" indent="-174708">
              <a:buFont typeface="Arial" panose="020B0604020202020204" pitchFamily="34" charset="0"/>
              <a:buChar char="•"/>
            </a:pPr>
            <a:r>
              <a:rPr lang="en-US" baseline="0" dirty="0" smtClean="0"/>
              <a:t>Identify and develop policy and rules; and </a:t>
            </a:r>
          </a:p>
          <a:p>
            <a:pPr marL="640594" lvl="1" indent="-174708">
              <a:buFont typeface="Arial" panose="020B0604020202020204" pitchFamily="34" charset="0"/>
              <a:buChar char="•"/>
            </a:pPr>
            <a:r>
              <a:rPr lang="en-US" baseline="0" dirty="0" smtClean="0"/>
              <a:t>Collect and report data to EPA.</a:t>
            </a:r>
          </a:p>
          <a:p>
            <a:pPr marL="465887" lvl="1"/>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I’m going to turn it over to Dan to provide an overview of hazardous waste definitions and the regulatory framework that informs the delisting process. </a:t>
            </a:r>
          </a:p>
          <a:p>
            <a:pPr marL="465887" lvl="1"/>
            <a:endParaRPr lang="en-US" baseline="0" dirty="0" smtClean="0"/>
          </a:p>
          <a:p>
            <a:pPr marL="640594" lvl="1" indent="-174708">
              <a:buFont typeface="Arial" panose="020B0604020202020204" pitchFamily="34" charset="0"/>
              <a:buChar char="•"/>
            </a:pPr>
            <a:endParaRPr lang="en-US" baseline="0" dirty="0" smtClean="0"/>
          </a:p>
          <a:p>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8027" indent="-178027">
              <a:buFont typeface="Arial" panose="020B0604020202020204" pitchFamily="34" charset="0"/>
              <a:buChar char="•"/>
            </a:pPr>
            <a:r>
              <a:rPr lang="en-US" dirty="0" smtClean="0"/>
              <a:t>Good morning Chair</a:t>
            </a:r>
            <a:r>
              <a:rPr lang="en-US" baseline="0" dirty="0" smtClean="0"/>
              <a:t> George and commissioners my name is Dan </a:t>
            </a:r>
            <a:r>
              <a:rPr lang="en-US" baseline="0" dirty="0" err="1" smtClean="0"/>
              <a:t>Lobato</a:t>
            </a:r>
            <a:r>
              <a:rPr lang="en-US" baseline="0" dirty="0" smtClean="0"/>
              <a:t>. </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Before we jump into the specifics of the delisting,</a:t>
            </a:r>
            <a:r>
              <a:rPr lang="en-US" baseline="0" dirty="0" smtClean="0"/>
              <a:t> we will  give an overview of some of the common terms you might encounter as we discuss our proposed rulemaking.</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improperly managed. </a:t>
            </a:r>
          </a:p>
          <a:p>
            <a:endParaRPr lang="en-US" baseline="0" dirty="0" smtClean="0"/>
          </a:p>
          <a:p>
            <a:pPr marL="178027" indent="-178027">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endParaRPr lang="en-US" baseline="0" dirty="0" smtClean="0"/>
          </a:p>
          <a:p>
            <a:pPr marL="178027" indent="-178027">
              <a:buFont typeface="Arial" panose="020B0604020202020204" pitchFamily="34" charset="0"/>
              <a:buChar char="•"/>
            </a:pPr>
            <a:r>
              <a:rPr lang="en-US" baseline="0" dirty="0" smtClean="0"/>
              <a:t>It’s also worth noting that mixtures of non-hazardous waste and a listed or characteristic waste are also considered hazardous.</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F-listed wastes are wastes from non-specific sources (such as manufacturing process wastes produced by a wide variety of industrial operations).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F006 wastes are a subset of F-listed wastes that are wastewater treatment sludges from electroplating operations.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Electroplating processes include chemical etching and milling and cleaning and stripping.  Chemical etching and milling processes utilize chemical solutions to dissolve metal layers from a part. Constituents associated with the process include cadmium, chromium, nickel and complexed cyanides. </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facility’s waste from the list of hazardous wastes if they can demonstrate </a:t>
            </a:r>
            <a:r>
              <a:rPr lang="en-US" baseline="0" dirty="0" smtClean="0"/>
              <a:t>the waste in question does not contain the constituents for which the waste was originally listed by EPA in </a:t>
            </a:r>
            <a:r>
              <a:rPr lang="en-US" b="0" baseline="0" dirty="0" smtClean="0"/>
              <a:t>concentrations that are greater than those identified by risk-based standards designed to protect human health.</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by definition until a facility can demonstrate that it is non-hazardous.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A facility seeking to exclude waste from hazardous waste regulations must petition either EPA or their RCRA authorized state for a regulatory amendment.</a:t>
            </a:r>
          </a:p>
          <a:p>
            <a:pPr marL="0" indent="0">
              <a:buFont typeface="Arial" panose="020B0604020202020204" pitchFamily="34" charset="0"/>
              <a:buNone/>
            </a:pPr>
            <a:endParaRPr lang="en-US" baseline="0" dirty="0" smtClean="0"/>
          </a:p>
          <a:p>
            <a:pPr marL="635227" marR="0" lvl="1"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RCRA authorized state, DEQ may delist a hazardous waste under federal and state authorities that you see here </a:t>
            </a:r>
            <a:r>
              <a:rPr lang="en-US" b="1" baseline="0" dirty="0" smtClean="0"/>
              <a:t>(point to slide).</a:t>
            </a:r>
            <a:r>
              <a:rPr lang="en-US"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EPA and authorized states like Oregon may grant delisting petitions on a facility-by-facility basis. </a:t>
            </a:r>
          </a:p>
          <a:p>
            <a:pPr marL="0" indent="0">
              <a:buFont typeface="Arial" panose="020B0604020202020204" pitchFamily="34" charset="0"/>
              <a:buNone/>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Today, we’re here to discuss the Selmet delisting petition to have their currently-listed F006 – wastewater treatment sludges from electroplating operations--delisted in Oregon regulations.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This proposed delisting applies only to two particular waste streams generated by Selmet.  If approved these wastes would not be considered a hazardous waste in Oregon only.  This delisting does not extend beyond Oregon nor does it apply to other facilities that may generate a similar waste.</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i="1" dirty="0" smtClean="0"/>
              <a:t>NOTES: </a:t>
            </a:r>
          </a:p>
          <a:p>
            <a:pPr marL="0" indent="0">
              <a:buFont typeface="Arial" panose="020B0604020202020204" pitchFamily="34" charset="0"/>
              <a:buNone/>
            </a:pPr>
            <a:endParaRPr lang="en-US" i="1" dirty="0" smtClean="0"/>
          </a:p>
          <a:p>
            <a:pPr marL="178027" indent="-178027">
              <a:buFont typeface="Arial" panose="020B0604020202020204" pitchFamily="34" charset="0"/>
              <a:buChar char="•"/>
            </a:pPr>
            <a:r>
              <a:rPr lang="en-US" i="1" dirty="0" smtClean="0"/>
              <a:t>So where does the</a:t>
            </a:r>
            <a:r>
              <a:rPr lang="en-US" i="1" baseline="0" dirty="0" smtClean="0"/>
              <a:t> </a:t>
            </a:r>
            <a:r>
              <a:rPr lang="en-US" i="1" dirty="0" smtClean="0"/>
              <a:t>Department</a:t>
            </a:r>
            <a:r>
              <a:rPr lang="en-US" i="1" baseline="0" dirty="0" smtClean="0"/>
              <a:t> of Environmental Quality</a:t>
            </a:r>
            <a:r>
              <a:rPr lang="en-US" i="1" dirty="0" smtClean="0"/>
              <a:t>’s legal authority come from to delist hazardous</a:t>
            </a:r>
            <a:r>
              <a:rPr lang="en-US" i="1" baseline="0" dirty="0" smtClean="0"/>
              <a:t> waste, such as Selmet’s F006 listed hazardous waste?</a:t>
            </a:r>
          </a:p>
          <a:p>
            <a:endParaRPr lang="en-US" i="1" baseline="0" dirty="0" smtClean="0"/>
          </a:p>
          <a:p>
            <a:pPr marL="178027" indent="-178027">
              <a:buFont typeface="Arial" panose="020B0604020202020204" pitchFamily="34" charset="0"/>
              <a:buChar char="•"/>
            </a:pPr>
            <a:r>
              <a:rPr lang="en-US" i="1" baseline="0" dirty="0" smtClean="0"/>
              <a:t>DEQ is authorized to delist a hazardous waste under federal and state authorities. </a:t>
            </a:r>
          </a:p>
          <a:p>
            <a:endParaRPr lang="en-US" i="1" baseline="0" dirty="0" smtClean="0"/>
          </a:p>
          <a:p>
            <a:pPr marL="178027" indent="-178027">
              <a:buFont typeface="Arial" panose="020B0604020202020204" pitchFamily="34" charset="0"/>
              <a:buChar char="•"/>
            </a:pPr>
            <a:r>
              <a:rPr lang="en-US" i="1"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i="1" baseline="0" dirty="0" smtClean="0"/>
          </a:p>
          <a:p>
            <a:pPr marL="178027" indent="-178027">
              <a:buFont typeface="Arial" panose="020B0604020202020204" pitchFamily="34" charset="0"/>
              <a:buChar char="•"/>
            </a:pPr>
            <a:r>
              <a:rPr lang="en-US" i="1" baseline="0" dirty="0" smtClean="0"/>
              <a:t>In this case, Selmet has petitioned Oregon’s Department of Environmental Quality, as an EPA-authorized state program, to delist F006 waste in the State of Oregon</a:t>
            </a:r>
            <a:r>
              <a:rPr lang="en-US" b="0" i="1" baseline="0" dirty="0" smtClean="0"/>
              <a:t>, listed here. </a:t>
            </a:r>
            <a:r>
              <a:rPr lang="en-US" b="1" i="1" baseline="0" dirty="0" smtClean="0"/>
              <a:t>(point to slide)</a:t>
            </a:r>
          </a:p>
          <a:p>
            <a:pPr marL="178027" indent="-178027">
              <a:buFont typeface="Arial" panose="020B0604020202020204" pitchFamily="34" charset="0"/>
              <a:buChar char="•"/>
            </a:pPr>
            <a:endParaRPr lang="en-US" i="1" baseline="0" dirty="0" smtClean="0"/>
          </a:p>
          <a:p>
            <a:pPr marL="178027" indent="-178027">
              <a:buFont typeface="Arial" panose="020B0604020202020204" pitchFamily="34" charset="0"/>
              <a:buChar char="•"/>
            </a:pPr>
            <a:r>
              <a:rPr lang="en-US" i="1" baseline="0" dirty="0" smtClean="0"/>
              <a:t>As if that weren’t complicated enough, a facility that 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0" i="1" baseline="0" dirty="0" smtClean="0"/>
              <a:t>concentrations that are greater than those identified by risk-based standards designed to protect human health. </a:t>
            </a:r>
          </a:p>
          <a:p>
            <a:pPr marL="178027" indent="-178027">
              <a:buFont typeface="Arial" panose="020B0604020202020204" pitchFamily="34" charset="0"/>
              <a:buChar char="•"/>
            </a:pPr>
            <a:endParaRPr lang="en-US" b="0" i="1" baseline="0" dirty="0" smtClean="0"/>
          </a:p>
          <a:p>
            <a:endParaRPr lang="en-US" b="0" i="1"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8027" indent="-178027">
              <a:buFont typeface="Arial" panose="020B0604020202020204" pitchFamily="34" charset="0"/>
              <a:buChar char="•"/>
            </a:pPr>
            <a:r>
              <a:rPr lang="en-US" dirty="0" smtClean="0"/>
              <a:t>Selmet</a:t>
            </a:r>
            <a:r>
              <a:rPr lang="en-US" baseline="0" dirty="0" smtClean="0"/>
              <a:t> </a:t>
            </a:r>
            <a:r>
              <a:rPr lang="en-US" dirty="0" smtClean="0"/>
              <a:t>manufacturers</a:t>
            </a:r>
            <a:r>
              <a:rPr lang="en-US" baseline="0" dirty="0" smtClean="0"/>
              <a:t> titanium alloy castings and machined parts for the aerospace industry.   They are located in Albany, OR and have been in operation since 1969.</a:t>
            </a:r>
          </a:p>
          <a:p>
            <a:r>
              <a:rPr lang="en-US" baseline="0" dirty="0" smtClean="0"/>
              <a:t> </a:t>
            </a:r>
          </a:p>
          <a:p>
            <a:pPr marL="178027" indent="-178027">
              <a:buFont typeface="Arial" panose="020B0604020202020204" pitchFamily="34" charset="0"/>
              <a:buChar char="•"/>
            </a:pPr>
            <a:r>
              <a:rPr lang="en-US" baseline="0" dirty="0" smtClean="0"/>
              <a:t>As a part of the manufacturing process, Selmet performs chemical etching and milling, which the US EPA defines as an electroplating process that is a regulated F006 hazardous waste, for reasons that we discussed in the previous “Definitions” slide.</a:t>
            </a:r>
          </a:p>
          <a:p>
            <a:endParaRPr lang="en-US" baseline="0" dirty="0" smtClean="0"/>
          </a:p>
          <a:p>
            <a:pPr marL="178027" indent="-178027">
              <a:buFont typeface="Arial" panose="020B0604020202020204" pitchFamily="34" charset="0"/>
              <a:buChar char="•"/>
            </a:pPr>
            <a:r>
              <a:rPr lang="en-US" dirty="0" smtClean="0"/>
              <a:t>Between 1995 and 2017, it was DEQ’s practice to consider wastewater treatment sludge from</a:t>
            </a:r>
            <a:r>
              <a:rPr lang="en-US" baseline="0" dirty="0" smtClean="0"/>
              <a:t> chemical etching and milling processes in facilities across the state to be non-hazardous because the sludge did not contain the constituents that F006 waste was listed for – for example, cadmium, complex cyanides, chromium and nickel-- above risk-based concentrations. However, in 2017, a statewide change in interpretation, resulted in DEQ notifying Selmet and other facilities that they must treat </a:t>
            </a:r>
            <a:r>
              <a:rPr lang="en-US" b="0" baseline="0" dirty="0" smtClean="0"/>
              <a:t>waste from the electroplating process as F006 listed hazardous waste until they demonstrate to DEQ that the waste was non-hazardous through a delisting petition.</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dirty="0" smtClean="0"/>
              <a:t>Which brings us to our current Selmet</a:t>
            </a:r>
            <a:r>
              <a:rPr lang="en-US" baseline="0" dirty="0" smtClean="0"/>
              <a:t> proposed delisting.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We wanted to give you an overview of the timeline associated with the delisting so that you have a better understanding of the process.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In May 2018, Selmet submitted a petition to DEQ to delist the facility’s wastewater treatment sludge.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After working with Selmet and US EPA to develop a waste sampling and analysis plan specific to Selmet, and reviewing the results of the plan, DEQ issued a proposed rulemaking to delist Selmet’s F006 waste in August 2018.</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During a comment period from August 15 to September 21, 2018, DEQ received two comments from the public regarding the proposed rulemaking. You can find both comments, as well as DEQ’s response, in your EQC Staff Report. </a:t>
            </a:r>
          </a:p>
          <a:p>
            <a:pPr marL="0" indent="0" defTabSz="949478">
              <a:buFont typeface="Arial" panose="020B0604020202020204" pitchFamily="34" charset="0"/>
              <a:buNone/>
              <a:defRPr/>
            </a:pPr>
            <a:endParaRPr lang="en-US" baseline="0" dirty="0" smtClean="0"/>
          </a:p>
          <a:p>
            <a:pPr marL="178027" indent="-178027" defTabSz="949478">
              <a:buFont typeface="Arial" panose="020B0604020202020204" pitchFamily="34" charset="0"/>
              <a:buChar char="•"/>
              <a:defRPr/>
            </a:pPr>
            <a:r>
              <a:rPr lang="en-US" baseline="0" dirty="0" smtClean="0"/>
              <a:t>Today, marks the final step in the proposed rulemaking process. If the Commission agrees with our recommendation and approves this rulemaking, Selmet will be authorized to send their F006 waste to a permitted (lined and monitored) non-hazardous waste landfill. Following delisting, Selmet must test their F006 sludge annually and they must also notify DEQ of any changes to the conditions described in their F006 petition.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r>
              <a:rPr lang="en-US" baseline="0" dirty="0" smtClean="0"/>
              <a:t>Now I would like to introduce Seth, who will review more specifics associated with the proposed Selmet F006 delisting.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633437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b="0" baseline="0" dirty="0" smtClean="0"/>
              <a:t>Good morning Chair George and commissioners, my name is Seth </a:t>
            </a:r>
            <a:r>
              <a:rPr lang="en-US" b="0" baseline="0" dirty="0" err="1" smtClean="0"/>
              <a:t>Sadofsky</a:t>
            </a:r>
            <a:r>
              <a:rPr lang="en-US" b="0" baseline="0" dirty="0" smtClean="0"/>
              <a:t>. </a:t>
            </a:r>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By submitting the delisting petition, Selmet is seeking to demonstrate that their F006 waste from two sources does not contain chemicals for which it was listed in concentrations above risk-based standards designed to protect human health and the environment. Selmet must also demonstrate that their waste does not exhibit characteristics of a hazardous waste– meaning it is not ignitable, corrosive, reactive or toxic. </a:t>
            </a:r>
          </a:p>
          <a:p>
            <a:pPr marL="178027" indent="-178027" defTabSz="949478">
              <a:buFont typeface="Arial" panose="020B0604020202020204" pitchFamily="34" charset="0"/>
              <a:buChar char="•"/>
              <a:defRPr/>
            </a:pPr>
            <a:endParaRPr lang="en-US" b="0" baseline="0" dirty="0" smtClean="0"/>
          </a:p>
          <a:p>
            <a:pPr marL="178027" indent="-178027" defTabSz="949478">
              <a:buFont typeface="Arial" panose="020B0604020202020204" pitchFamily="34" charset="0"/>
              <a:buChar char="•"/>
              <a:defRPr/>
            </a:pPr>
            <a:r>
              <a:rPr lang="en-US" b="0" baseline="0" dirty="0" smtClean="0"/>
              <a:t>I’d like to walk through the sampling and analysis process associated with both of </a:t>
            </a:r>
            <a:r>
              <a:rPr lang="en-US" b="0" baseline="0" dirty="0" err="1" smtClean="0"/>
              <a:t>Selmet’s</a:t>
            </a:r>
            <a:r>
              <a:rPr lang="en-US" b="0" baseline="0" dirty="0" smtClean="0"/>
              <a:t> F006 waste streams. First, the waste from </a:t>
            </a:r>
            <a:r>
              <a:rPr lang="en-US" b="0" baseline="0" dirty="0" err="1" smtClean="0"/>
              <a:t>Selmet’s</a:t>
            </a:r>
            <a:r>
              <a:rPr lang="en-US" b="0" baseline="0" dirty="0" smtClean="0"/>
              <a:t> current process. Selmet produces titanium parts for the aerospace industry, after they are molded, the surface must be processed in an acid bath, and the acid bath and rinse water are filtered to remove anything that leaches out.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In consultation with the DEQ team, Selmet developed a waste sampling and analysis plan based on a review of the materials used in their current process:</a:t>
            </a:r>
          </a:p>
          <a:p>
            <a:pPr marL="0" indent="0" defTabSz="949478">
              <a:buFont typeface="Arial" panose="020B0604020202020204" pitchFamily="34" charset="0"/>
              <a:buNone/>
              <a:defRPr/>
            </a:pPr>
            <a:endParaRPr lang="en-US" baseline="0" dirty="0" smtClean="0"/>
          </a:p>
          <a:p>
            <a:pPr marL="628650" lvl="1" indent="-171450">
              <a:buFontTx/>
              <a:buChar char="-"/>
            </a:pPr>
            <a:r>
              <a:rPr lang="en-US" baseline="0" dirty="0" smtClean="0"/>
              <a:t>Selmet conducted four sampling events approximately two weeks apart to capture temporal variability in the alloys processed at Selmet. </a:t>
            </a:r>
          </a:p>
          <a:p>
            <a:pPr marL="628650" lvl="1" indent="-171450">
              <a:buFontTx/>
              <a:buChar char="-"/>
            </a:pPr>
            <a:r>
              <a:rPr lang="en-US" baseline="0" dirty="0" smtClean="0"/>
              <a:t>During each  of the four sampling events,  Selmet extracted 5 samples of filter cake from a random grid and then combined the five samples into one composite sample for analysis. This should account for any potential spatial variability in the filter press mechanisms.</a:t>
            </a:r>
            <a:endParaRPr lang="en-US" sz="120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103692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 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52727575"/>
              </p:ext>
            </p:extLst>
          </p:nvPr>
        </p:nvGraphicFramePr>
        <p:xfrm>
          <a:off x="457200" y="1651000"/>
          <a:ext cx="8001000" cy="4140201"/>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1020737021"/>
                    </a:ext>
                  </a:extLst>
                </a:gridCol>
                <a:gridCol w="4000500">
                  <a:extLst>
                    <a:ext uri="{9D8B030D-6E8A-4147-A177-3AD203B41FA5}">
                      <a16:colId xmlns:a16="http://schemas.microsoft.com/office/drawing/2014/main" val="100057814"/>
                    </a:ext>
                  </a:extLst>
                </a:gridCol>
              </a:tblGrid>
              <a:tr h="408909">
                <a:tc gridSpan="2">
                  <a:txBody>
                    <a:bodyPr/>
                    <a:lstStyle/>
                    <a:p>
                      <a:pPr algn="ctr"/>
                      <a:r>
                        <a:rPr lang="en-US" dirty="0" smtClean="0"/>
                        <a:t>Current</a:t>
                      </a:r>
                      <a:r>
                        <a:rPr lang="en-US" baseline="0" dirty="0" smtClean="0"/>
                        <a:t> Waste Sampled for Analytes:</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Constituents</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705452958"/>
                  </a:ext>
                </a:extLst>
              </a:tr>
              <a:tr h="414588">
                <a:tc>
                  <a:txBody>
                    <a:bodyPr/>
                    <a:lstStyle/>
                    <a:p>
                      <a:r>
                        <a:rPr lang="en-US" dirty="0" smtClean="0"/>
                        <a:t>Cyanide</a:t>
                      </a:r>
                      <a:endParaRPr lang="en-US" dirty="0"/>
                    </a:p>
                  </a:txBody>
                  <a:tcPr/>
                </a:tc>
                <a:tc>
                  <a:txBody>
                    <a:bodyPr/>
                    <a:lstStyle/>
                    <a:p>
                      <a:endParaRPr lang="en-US"/>
                    </a:p>
                  </a:txBody>
                  <a:tcPr/>
                </a:tc>
                <a:extLst>
                  <a:ext uri="{0D108BD9-81ED-4DB2-BD59-A6C34878D82A}">
                    <a16:rowId xmlns:a16="http://schemas.microsoft.com/office/drawing/2014/main" val="1045903766"/>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2773966"/>
                  </a:ext>
                </a:extLst>
              </a:tr>
              <a:tr h="414588">
                <a:tc gridSpan="2">
                  <a:txBody>
                    <a:bodyPr/>
                    <a:lstStyle/>
                    <a:p>
                      <a:r>
                        <a:rPr lang="en-US" b="1" dirty="0" smtClean="0"/>
                        <a:t>Other</a:t>
                      </a:r>
                      <a:r>
                        <a:rPr lang="en-US" b="1" baseline="0" dirty="0" smtClean="0"/>
                        <a:t> Potential Underlying Hazardous Constituents</a:t>
                      </a:r>
                      <a:endParaRPr lang="en-US" b="1" dirty="0"/>
                    </a:p>
                  </a:txBody>
                  <a:tcPr/>
                </a:tc>
                <a:tc hMerge="1">
                  <a:txBody>
                    <a:bodyPr/>
                    <a:lstStyle/>
                    <a:p>
                      <a:endParaRPr lang="en-US" dirty="0"/>
                    </a:p>
                  </a:txBody>
                  <a:tcPr/>
                </a:tc>
                <a:extLst>
                  <a:ext uri="{0D108BD9-81ED-4DB2-BD59-A6C34878D82A}">
                    <a16:rowId xmlns:a16="http://schemas.microsoft.com/office/drawing/2014/main" val="3002131872"/>
                  </a:ext>
                </a:extLst>
              </a:tr>
              <a:tr h="414588">
                <a:tc>
                  <a:txBody>
                    <a:bodyPr/>
                    <a:lstStyle/>
                    <a:p>
                      <a:r>
                        <a:rPr lang="en-US" dirty="0" smtClean="0"/>
                        <a:t>Fluoride</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568295319"/>
                  </a:ext>
                </a:extLst>
              </a:tr>
              <a:tr h="414588">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406183219"/>
                  </a:ext>
                </a:extLst>
              </a:tr>
              <a:tr h="414588">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1873006699"/>
                  </a:ext>
                </a:extLst>
              </a:tr>
            </a:tbl>
          </a:graphicData>
        </a:graphic>
      </p:graphicFrame>
      <p:sp>
        <p:nvSpPr>
          <p:cNvPr id="7" name="Rectangle 6"/>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72440" y="1417638"/>
            <a:ext cx="4709160" cy="5135562"/>
          </a:xfrm>
        </p:spPr>
        <p:txBody>
          <a:bodyPr>
            <a:normAutofit lnSpcReduction="10000"/>
          </a:bodyPr>
          <a:lstStyle/>
          <a:p>
            <a:pPr marL="0" indent="0">
              <a:buNone/>
            </a:pPr>
            <a:endParaRPr lang="en-US" dirty="0"/>
          </a:p>
          <a:p>
            <a:pPr marL="0" indent="0">
              <a:buNone/>
            </a:pPr>
            <a:r>
              <a:rPr lang="en-US" b="1" dirty="0" smtClean="0"/>
              <a:t>Evaporation Pond Waste </a:t>
            </a:r>
          </a:p>
          <a:p>
            <a:r>
              <a:rPr lang="en-US" dirty="0" smtClean="0"/>
              <a:t>Approximately 1-2 feet thick and spread across 25,000 square feet.</a:t>
            </a:r>
          </a:p>
          <a:p>
            <a:pPr marL="0" indent="0">
              <a:buNone/>
            </a:pPr>
            <a:endParaRPr lang="en-US" sz="1050" dirty="0"/>
          </a:p>
          <a:p>
            <a:pPr marL="0" indent="0">
              <a:buNone/>
            </a:pPr>
            <a:r>
              <a:rPr lang="en-US" b="1" dirty="0" smtClean="0"/>
              <a:t>Sampling Process</a:t>
            </a:r>
          </a:p>
          <a:p>
            <a:r>
              <a:rPr lang="en-US" dirty="0" smtClean="0"/>
              <a:t>Pond was divided into 4 quadrants.</a:t>
            </a:r>
          </a:p>
          <a:p>
            <a:pPr marL="0" indent="0">
              <a:buNone/>
            </a:pPr>
            <a:endParaRPr lang="en-US" sz="1050" dirty="0" smtClean="0"/>
          </a:p>
          <a:p>
            <a:r>
              <a:rPr lang="en-US" dirty="0" smtClean="0"/>
              <a:t>3 core samples randomly selected per quadrant.</a:t>
            </a:r>
          </a:p>
          <a:p>
            <a:endParaRPr lang="en-US" dirty="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181600" y="2006918"/>
            <a:ext cx="3276600" cy="2667000"/>
          </a:xfrm>
          <a:prstGeom prst="rect">
            <a:avLst/>
          </a:prstGeom>
          <a:ln>
            <a:noFill/>
          </a:ln>
          <a:effectLst>
            <a:softEdge rad="112500"/>
          </a:effectLst>
        </p:spPr>
      </p:pic>
      <p:sp>
        <p:nvSpPr>
          <p:cNvPr id="9" name="TextBox 8"/>
          <p:cNvSpPr txBox="1"/>
          <p:nvPr/>
        </p:nvSpPr>
        <p:spPr>
          <a:xfrm>
            <a:off x="5542151" y="4704575"/>
            <a:ext cx="2296297" cy="276999"/>
          </a:xfrm>
          <a:prstGeom prst="rect">
            <a:avLst/>
          </a:prstGeom>
          <a:noFill/>
        </p:spPr>
        <p:txBody>
          <a:bodyPr wrap="square" rtlCol="0">
            <a:spAutoFit/>
          </a:bodyPr>
          <a:lstStyle/>
          <a:p>
            <a:r>
              <a:rPr lang="en-US" sz="1200" dirty="0" smtClean="0"/>
              <a:t>Photo Credit: Google Earth</a:t>
            </a:r>
            <a:endParaRPr lang="en-US" sz="1200" dirty="0">
              <a:solidFill>
                <a:schemeClr val="bg1"/>
              </a:solidFill>
            </a:endParaRPr>
          </a:p>
        </p:txBody>
      </p:sp>
      <p:sp>
        <p:nvSpPr>
          <p:cNvPr id="8" name="Right Arrow 7"/>
          <p:cNvSpPr/>
          <p:nvPr/>
        </p:nvSpPr>
        <p:spPr>
          <a:xfrm rot="9807597">
            <a:off x="7527306" y="3527594"/>
            <a:ext cx="1504324" cy="1008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1" name="Rectangle 10"/>
          <p:cNvSpPr/>
          <p:nvPr/>
        </p:nvSpPr>
        <p:spPr>
          <a:xfrm>
            <a:off x="152400" y="62484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868423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a:solidFill>
            <a:srgbClr val="439777"/>
          </a:solidFill>
        </p:spPr>
        <p:txBody>
          <a:bodyPr>
            <a:normAutofit fontScale="90000"/>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04544047"/>
              </p:ext>
            </p:extLst>
          </p:nvPr>
        </p:nvGraphicFramePr>
        <p:xfrm>
          <a:off x="266700" y="1156381"/>
          <a:ext cx="8420100" cy="5610179"/>
        </p:xfrm>
        <a:graphic>
          <a:graphicData uri="http://schemas.openxmlformats.org/drawingml/2006/table">
            <a:tbl>
              <a:tblPr firstRow="1" bandRow="1">
                <a:tableStyleId>{073A0DAA-6AF3-43AB-8588-CEC1D06C72B9}</a:tableStyleId>
              </a:tblPr>
              <a:tblGrid>
                <a:gridCol w="2806700">
                  <a:extLst>
                    <a:ext uri="{9D8B030D-6E8A-4147-A177-3AD203B41FA5}">
                      <a16:colId xmlns:a16="http://schemas.microsoft.com/office/drawing/2014/main" val="605441152"/>
                    </a:ext>
                  </a:extLst>
                </a:gridCol>
                <a:gridCol w="2806700">
                  <a:extLst>
                    <a:ext uri="{9D8B030D-6E8A-4147-A177-3AD203B41FA5}">
                      <a16:colId xmlns:a16="http://schemas.microsoft.com/office/drawing/2014/main" val="1954192309"/>
                    </a:ext>
                  </a:extLst>
                </a:gridCol>
                <a:gridCol w="2806700">
                  <a:extLst>
                    <a:ext uri="{9D8B030D-6E8A-4147-A177-3AD203B41FA5}">
                      <a16:colId xmlns:a16="http://schemas.microsoft.com/office/drawing/2014/main" val="1669456647"/>
                    </a:ext>
                  </a:extLst>
                </a:gridCol>
              </a:tblGrid>
              <a:tr h="443819">
                <a:tc gridSpan="3">
                  <a:txBody>
                    <a:bodyPr/>
                    <a:lstStyle/>
                    <a:p>
                      <a:pPr algn="ctr"/>
                      <a:r>
                        <a:rPr lang="en-US" dirty="0" smtClean="0"/>
                        <a:t>Evaporation Pond Waste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8555314"/>
                  </a:ext>
                </a:extLst>
              </a:tr>
              <a:tr h="345553">
                <a:tc gridSpan="3">
                  <a:txBody>
                    <a:bodyPr/>
                    <a:lstStyle/>
                    <a:p>
                      <a:r>
                        <a:rPr lang="en-US" b="1" dirty="0" smtClean="0"/>
                        <a:t>F006 Constituents</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8880154"/>
                  </a:ext>
                </a:extLst>
              </a:tr>
              <a:tr h="345553">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625127839"/>
                  </a:ext>
                </a:extLst>
              </a:tr>
              <a:tr h="345553">
                <a:tc>
                  <a:txBody>
                    <a:bodyPr/>
                    <a:lstStyle/>
                    <a:p>
                      <a:r>
                        <a:rPr lang="en-US" dirty="0" smtClean="0"/>
                        <a:t>Hexavalent Chromium</a:t>
                      </a:r>
                      <a:endParaRPr lang="en-US" dirty="0"/>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4122421490"/>
                  </a:ext>
                </a:extLst>
              </a:tr>
              <a:tr h="12192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99339982"/>
                  </a:ext>
                </a:extLst>
              </a:tr>
              <a:tr h="345553">
                <a:tc gridSpan="3">
                  <a:txBody>
                    <a:bodyPr/>
                    <a:lstStyle/>
                    <a:p>
                      <a:r>
                        <a:rPr lang="en-US" b="1" dirty="0" smtClean="0"/>
                        <a:t>Other Potential Underlying</a:t>
                      </a:r>
                      <a:r>
                        <a:rPr lang="en-US" b="1" baseline="0" dirty="0" smtClean="0"/>
                        <a:t> Hazardous Constituents </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4524201"/>
                  </a:ext>
                </a:extLst>
              </a:tr>
              <a:tr h="345553">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3362787991"/>
                  </a:ext>
                </a:extLst>
              </a:tr>
              <a:tr h="345553">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3976250860"/>
                  </a:ext>
                </a:extLst>
              </a:tr>
              <a:tr h="411480">
                <a:tc>
                  <a:txBody>
                    <a:bodyPr/>
                    <a:lstStyle/>
                    <a:p>
                      <a:r>
                        <a:rPr lang="en-US" dirty="0" smtClean="0"/>
                        <a:t>Fluorides</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2619693354"/>
                  </a:ext>
                </a:extLst>
              </a:tr>
              <a:tr h="345553">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1012020689"/>
                  </a:ext>
                </a:extLst>
              </a:tr>
              <a:tr h="345553">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254903421"/>
                  </a:ext>
                </a:extLst>
              </a:tr>
              <a:tr h="345553">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smtClean="0"/>
                    </a:p>
                  </a:txBody>
                  <a:tcPr/>
                </a:tc>
                <a:extLst>
                  <a:ext uri="{0D108BD9-81ED-4DB2-BD59-A6C34878D82A}">
                    <a16:rowId xmlns:a16="http://schemas.microsoft.com/office/drawing/2014/main" val="225839162"/>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Poly Chlorinated Biphenyls (7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2179399300"/>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Volatile Organic Compounds (66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1558473769"/>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Semi-Volatile Organic Compounds (53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3747803686"/>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2966462954"/>
              </p:ext>
            </p:extLst>
          </p:nvPr>
        </p:nvGraphicFramePr>
        <p:xfrm>
          <a:off x="235618" y="289510"/>
          <a:ext cx="8672763" cy="6278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069580" cy="3916363"/>
          </a:xfrm>
        </p:spPr>
        <p:txBody>
          <a:bodyPr/>
          <a:lstStyle/>
          <a:p>
            <a:pPr marL="0" indent="0">
              <a:buNone/>
            </a:pPr>
            <a:endParaRPr lang="en-US" sz="4000" dirty="0" smtClean="0"/>
          </a:p>
          <a:p>
            <a:pPr marL="0" indent="0">
              <a:buNone/>
            </a:pPr>
            <a:r>
              <a:rPr lang="en-US" sz="4000" b="1" dirty="0" smtClean="0">
                <a:solidFill>
                  <a:srgbClr val="0070C0"/>
                </a:solidFill>
              </a:rPr>
              <a:t>DEQ </a:t>
            </a:r>
            <a:r>
              <a:rPr lang="en-US" sz="4000" b="1" dirty="0">
                <a:solidFill>
                  <a:srgbClr val="0070C0"/>
                </a:solidFill>
              </a:rPr>
              <a:t>recommends that the Environmental Quality Commission approve the rules delisting Selmet’s F006 </a:t>
            </a:r>
            <a:r>
              <a:rPr lang="en-US" sz="4000" b="1" dirty="0" smtClean="0">
                <a:solidFill>
                  <a:srgbClr val="0070C0"/>
                </a:solidFill>
              </a:rPr>
              <a:t>wastes.</a:t>
            </a:r>
            <a:endParaRPr lang="en-US" sz="4000" b="1" dirty="0">
              <a:solidFill>
                <a:srgbClr val="0070C0"/>
              </a:solidFill>
            </a:endParaRPr>
          </a:p>
          <a:p>
            <a:pPr marL="0" indent="0" algn="ctr">
              <a:buNone/>
            </a:pPr>
            <a:endParaRPr lang="en-US" dirty="0" smtClean="0"/>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Conclusion</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
        <p:nvSpPr>
          <p:cNvPr id="7" name="Rectangle 6"/>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fontScale="92500" lnSpcReduction="1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Selmet Delisting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Current Process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Evaporation Pond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Conclusion</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8" name="Rectangle 7"/>
          <p:cNvSpPr/>
          <p:nvPr/>
        </p:nvSpPr>
        <p:spPr>
          <a:xfrm>
            <a:off x="228600" y="6093316"/>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 Seth Sadofsky &amp; Brian Fuller |   Oregon Department of Environmental Quality</a:t>
            </a:r>
            <a:endParaRPr lang="en-US" sz="1200" dirty="0">
              <a:latin typeface="Arial" pitchFamily="34" charset="0"/>
              <a:cs typeface="Arial" pitchFamily="34" charset="0"/>
            </a:endParaRPr>
          </a:p>
        </p:txBody>
      </p:sp>
      <p:pic>
        <p:nvPicPr>
          <p:cNvPr id="9" name="Picture 8" descr="Logo Color RegularSM.jpg"/>
          <p:cNvPicPr>
            <a:picLocks noChangeAspect="1"/>
          </p:cNvPicPr>
          <p:nvPr/>
        </p:nvPicPr>
        <p:blipFill>
          <a:blip r:embed="rId3" cstate="print"/>
          <a:stretch>
            <a:fillRect/>
          </a:stretch>
        </p:blipFill>
        <p:spPr>
          <a:xfrm>
            <a:off x="8595360" y="5974080"/>
            <a:ext cx="320040" cy="731520"/>
          </a:xfrm>
          <a:prstGeom prst="rect">
            <a:avLst/>
          </a:prstGeom>
        </p:spPr>
      </p:pic>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
        <p:nvSpPr>
          <p:cNvPr id="5" name="Rectangle 4"/>
          <p:cNvSpPr/>
          <p:nvPr/>
        </p:nvSpPr>
        <p:spPr>
          <a:xfrm>
            <a:off x="76200" y="62484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5"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413413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a:bodyPr>
          <a:lstStyle/>
          <a:p>
            <a:pPr marL="0" indent="0">
              <a:buNone/>
            </a:pPr>
            <a:r>
              <a:rPr lang="en-US" b="1" dirty="0" smtClean="0"/>
              <a:t>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
        <p:nvSpPr>
          <p:cNvPr id="6" name="Rectangle 5"/>
          <p:cNvSpPr/>
          <p:nvPr/>
        </p:nvSpPr>
        <p:spPr>
          <a:xfrm>
            <a:off x="762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 Seth Sadofsky &amp; Brian Fuller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3593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128"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
        <p:nvSpPr>
          <p:cNvPr id="8" name="Rectangle 7"/>
          <p:cNvSpPr/>
          <p:nvPr/>
        </p:nvSpPr>
        <p:spPr>
          <a:xfrm>
            <a:off x="2286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8362462"/>
              </p:ext>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
        <p:nvSpPr>
          <p:cNvPr id="8" name="Rectangle 7"/>
          <p:cNvSpPr/>
          <p:nvPr/>
        </p:nvSpPr>
        <p:spPr>
          <a:xfrm>
            <a:off x="2286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a:t>
            </a:r>
            <a:br>
              <a:rPr lang="en-US" sz="3200" dirty="0" smtClean="0">
                <a:solidFill>
                  <a:schemeClr val="bg1"/>
                </a:solidFill>
              </a:rPr>
            </a:br>
            <a:r>
              <a:rPr lang="en-US" sz="3200" dirty="0" smtClean="0">
                <a:solidFill>
                  <a:schemeClr val="bg1"/>
                </a:solidFill>
              </a:rPr>
              <a:t>Current Process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57200" y="1600202"/>
            <a:ext cx="4191000" cy="4800598"/>
          </a:xfrm>
        </p:spPr>
        <p:txBody>
          <a:bodyPr>
            <a:normAutofit fontScale="92500" lnSpcReduction="10000"/>
          </a:bodyPr>
          <a:lstStyle/>
          <a:p>
            <a:pPr marL="0" indent="0">
              <a:buNone/>
            </a:pPr>
            <a:r>
              <a:rPr lang="en-US" sz="2400" b="1" dirty="0" smtClean="0"/>
              <a:t>Current Process Waste</a:t>
            </a:r>
          </a:p>
          <a:p>
            <a:r>
              <a:rPr lang="en-US" sz="2400" dirty="0" smtClean="0"/>
              <a:t>The delisting petition requests permission to dispose of up to 3,120 yards per year year.</a:t>
            </a:r>
          </a:p>
          <a:p>
            <a:pPr marL="0" indent="0">
              <a:buNone/>
            </a:pPr>
            <a:endParaRPr lang="en-US" sz="2400" dirty="0" smtClean="0"/>
          </a:p>
          <a:p>
            <a:pPr marL="0" indent="0">
              <a:buNone/>
            </a:pPr>
            <a:r>
              <a:rPr lang="en-US" sz="2400" b="1" dirty="0" smtClean="0"/>
              <a:t>Sampling Process</a:t>
            </a:r>
          </a:p>
          <a:p>
            <a:r>
              <a:rPr lang="en-US" sz="2400" dirty="0" smtClean="0"/>
              <a:t>4 sampling events spaced 2 weeks apart.</a:t>
            </a:r>
          </a:p>
          <a:p>
            <a:pPr marL="0" indent="0">
              <a:buNone/>
            </a:pPr>
            <a:endParaRPr lang="en-US" sz="2400" dirty="0" smtClean="0"/>
          </a:p>
          <a:p>
            <a:r>
              <a:rPr lang="en-US" sz="2400" dirty="0" smtClean="0"/>
              <a:t>From each event, a composite sample was created for analysis.</a:t>
            </a: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6671" y="2278977"/>
            <a:ext cx="3505200" cy="2768601"/>
          </a:xfrm>
          <a:prstGeom prst="rect">
            <a:avLst/>
          </a:prstGeom>
          <a:noFill/>
          <a:ln>
            <a:noFill/>
          </a:ln>
        </p:spPr>
      </p:pic>
      <p:sp>
        <p:nvSpPr>
          <p:cNvPr id="2" name="TextBox 1"/>
          <p:cNvSpPr txBox="1"/>
          <p:nvPr/>
        </p:nvSpPr>
        <p:spPr>
          <a:xfrm>
            <a:off x="4936671" y="5026223"/>
            <a:ext cx="3184071" cy="307777"/>
          </a:xfrm>
          <a:prstGeom prst="rect">
            <a:avLst/>
          </a:prstGeom>
          <a:noFill/>
        </p:spPr>
        <p:txBody>
          <a:bodyPr wrap="square" rtlCol="0">
            <a:spAutoFit/>
          </a:bodyPr>
          <a:lstStyle/>
          <a:p>
            <a:r>
              <a:rPr lang="en-US" sz="1400" dirty="0" smtClean="0"/>
              <a:t>Filter cake photo by D. </a:t>
            </a:r>
            <a:r>
              <a:rPr lang="en-US" sz="1400" dirty="0" err="1" smtClean="0"/>
              <a:t>Lobato</a:t>
            </a:r>
            <a:endParaRPr lang="en-ZW" sz="1400" dirty="0"/>
          </a:p>
        </p:txBody>
      </p:sp>
      <p:sp>
        <p:nvSpPr>
          <p:cNvPr id="8" name="Rectangle 7"/>
          <p:cNvSpPr/>
          <p:nvPr/>
        </p:nvSpPr>
        <p:spPr>
          <a:xfrm>
            <a:off x="152400" y="61722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Seth Sadofsky &amp; Brian Fuller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C3BBB8-15CA-4806-958A-3EA201DA43F5}">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ListId:docs;"/>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5EE47D7-91B3-442B-97DA-6FDCEDD46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A8E8B3-12E0-4CA3-BF03-D27A006F1D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3954</TotalTime>
  <Words>3527</Words>
  <Application>Microsoft Office PowerPoint</Application>
  <PresentationFormat>On-screen Show (4:3)</PresentationFormat>
  <Paragraphs>321</Paragraphs>
  <Slides>14</Slides>
  <Notes>14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8" baseType="lpstr">
      <vt:lpstr>Arial</vt:lpstr>
      <vt:lpstr>Calibri</vt:lpstr>
      <vt:lpstr>Office Theme</vt:lpstr>
      <vt:lpstr>Clip</vt:lpstr>
      <vt:lpstr>Land Quality – Hazardous Waste</vt:lpstr>
      <vt:lpstr>Outline</vt:lpstr>
      <vt:lpstr>Hazardous Waste Background</vt:lpstr>
      <vt:lpstr>Hazardous Waste Background</vt:lpstr>
      <vt:lpstr>Definitions</vt:lpstr>
      <vt:lpstr>Statutes and Rules</vt:lpstr>
      <vt:lpstr>Selmet F006 Delisting Background </vt:lpstr>
      <vt:lpstr>Delisting Timeline</vt:lpstr>
      <vt:lpstr>Waste Sampling and Analysis Current Process</vt:lpstr>
      <vt:lpstr>Waste Sampling and Analysis – Current Process</vt:lpstr>
      <vt:lpstr>Waste Sampling and Analysis – Evaporation Pond</vt:lpstr>
      <vt:lpstr>Waste Sampling and Analysis – Evaporation Pond</vt:lpstr>
      <vt:lpstr>PowerPoint Presentation</vt:lpstr>
      <vt:lpstr>Conclusion</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FULLER Brian</cp:lastModifiedBy>
  <cp:revision>172</cp:revision>
  <cp:lastPrinted>2018-11-14T22:57:17Z</cp:lastPrinted>
  <dcterms:created xsi:type="dcterms:W3CDTF">2012-12-04T19:19:06Z</dcterms:created>
  <dcterms:modified xsi:type="dcterms:W3CDTF">2018-11-15T00:00:17Z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