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8" r:id="rId6"/>
    <p:sldId id="271" r:id="rId7"/>
    <p:sldId id="272" r:id="rId8"/>
    <p:sldId id="273" r:id="rId9"/>
    <p:sldId id="259" r:id="rId10"/>
    <p:sldId id="260" r:id="rId11"/>
    <p:sldId id="261" r:id="rId12"/>
    <p:sldId id="262" r:id="rId13"/>
    <p:sldId id="263" r:id="rId14"/>
    <p:sldId id="264" r:id="rId15"/>
    <p:sldId id="265" r:id="rId16"/>
    <p:sldId id="266" r:id="rId17"/>
    <p:sldId id="276" r:id="rId18"/>
    <p:sldId id="275"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372" autoAdjust="0"/>
  </p:normalViewPr>
  <p:slideViewPr>
    <p:cSldViewPr>
      <p:cViewPr varScale="1">
        <p:scale>
          <a:sx n="75" d="100"/>
          <a:sy n="75" d="100"/>
        </p:scale>
        <p:origin x="27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Sheet1!$D$9</c:f>
              <c:strCache>
                <c:ptCount val="1"/>
                <c:pt idx="0">
                  <c:v>Chromium VI mg/kg</c:v>
                </c:pt>
              </c:strCache>
            </c:strRef>
          </c:tx>
          <c:spPr>
            <a:solidFill>
              <a:schemeClr val="accent1"/>
            </a:solidFill>
            <a:ln>
              <a:solidFill>
                <a:schemeClr val="accent1">
                  <a:shade val="95000"/>
                  <a:satMod val="105000"/>
                  <a:alpha val="89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Sheet1!$E$8:$H$8</c:f>
              <c:strCache>
                <c:ptCount val="4"/>
                <c:pt idx="0">
                  <c:v>Composite A</c:v>
                </c:pt>
                <c:pt idx="1">
                  <c:v>Composite B</c:v>
                </c:pt>
                <c:pt idx="2">
                  <c:v>Composite C</c:v>
                </c:pt>
                <c:pt idx="3">
                  <c:v> Composite D</c:v>
                </c:pt>
              </c:strCache>
            </c:strRef>
          </c:cat>
          <c:val>
            <c:numRef>
              <c:f>Sheet1!$E$9:$H$9</c:f>
              <c:numCache>
                <c:formatCode>General</c:formatCode>
                <c:ptCount val="4"/>
                <c:pt idx="0">
                  <c:v>23.3</c:v>
                </c:pt>
                <c:pt idx="1">
                  <c:v>3.14</c:v>
                </c:pt>
                <c:pt idx="2">
                  <c:v>22.1</c:v>
                </c:pt>
                <c:pt idx="3">
                  <c:v>17.899999999999999</c:v>
                </c:pt>
              </c:numCache>
            </c:numRef>
          </c:val>
          <c:extLst>
            <c:ext xmlns:c16="http://schemas.microsoft.com/office/drawing/2014/chart" uri="{C3380CC4-5D6E-409C-BE32-E72D297353CC}">
              <c16:uniqueId val="{00000000-6AA5-42F5-9C84-94D726ECAC09}"/>
            </c:ext>
          </c:extLst>
        </c:ser>
        <c:dLbls>
          <c:dLblPos val="ctr"/>
          <c:showLegendKey val="0"/>
          <c:showVal val="1"/>
          <c:showCatName val="0"/>
          <c:showSerName val="0"/>
          <c:showPercent val="0"/>
          <c:showBubbleSize val="0"/>
        </c:dLbls>
        <c:gapWidth val="219"/>
        <c:overlap val="-27"/>
        <c:axId val="451758392"/>
        <c:axId val="451759704"/>
      </c:barChart>
      <c:catAx>
        <c:axId val="45175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9704"/>
        <c:crosses val="autoZero"/>
        <c:auto val="1"/>
        <c:lblAlgn val="ctr"/>
        <c:lblOffset val="100"/>
        <c:noMultiLvlLbl val="0"/>
      </c:catAx>
      <c:valAx>
        <c:axId val="451759704"/>
        <c:scaling>
          <c:orientation val="minMax"/>
          <c:max val="15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8392"/>
        <c:crosses val="autoZero"/>
        <c:crossBetween val="between"/>
        <c:majorUnit val="500"/>
      </c:valAx>
      <c:spPr>
        <a:noFill/>
        <a:ln>
          <a:noFill/>
        </a:ln>
        <a:effectLst/>
      </c:spPr>
    </c:plotArea>
    <c:plotVisOnly val="1"/>
    <c:dispBlanksAs val="gap"/>
    <c:showDLblsOverMax val="0"/>
  </c:chart>
  <c:spPr>
    <a:solidFill>
      <a:schemeClr val="bg1"/>
    </a:solidFill>
    <a:ln w="2857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15T12:42:30.879" idx="1">
    <p:pos x="4864" y="2176"/>
    <p:text>Non-hazardous landfill.  I suggest adding non-hazardous waste landfill -- as this avoids calling wastes going into Subtitle D landfills non-hazardous, which some materials are hazardous</p:text>
    <p:extLst>
      <p:ext uri="{C676402C-5697-4E1C-873F-D02D1690AC5C}">
        <p15:threadingInfo xmlns:p15="http://schemas.microsoft.com/office/powerpoint/2012/main" timeZoneBias="420"/>
      </p:ext>
    </p:extLst>
  </p:cm>
  <p:cm authorId="2" dt="2018-10-15T12:46:04.226" idx="2">
    <p:pos x="10" y="10"/>
    <p:text>Last bullet on Risk Screening slide is same language as next slide. Do you need it here?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05273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052735" y="3844701"/>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10/16/2018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Commissioners,</a:t>
            </a:r>
            <a:r>
              <a:rPr lang="en-ZW" baseline="0" dirty="0" smtClean="0"/>
              <a:t> thank you for the opportunity to present the proposed Selmet, Inc., F006 delisting for your consideration.</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Before we dive into the presentation today, we want to note that while this is the first proposed F006 delisting in OR, US EPA has delisted or proposed to delis</a:t>
            </a:r>
            <a:r>
              <a:rPr lang="en-ZW" strike="sngStrike" baseline="0" dirty="0" smtClean="0"/>
              <a:t>ting</a:t>
            </a:r>
            <a:r>
              <a:rPr lang="en-ZW" baseline="0" dirty="0" smtClean="0"/>
              <a:t> F006 waste streams elsewhere in the US. In September 2018, EPA proposed the delisting of a F006 waste stream from a facility (Sandvik Special Metals) based in Kennewick, Washington.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The proposed delisting of Selmet </a:t>
            </a:r>
            <a:r>
              <a:rPr lang="en-ZW" baseline="0" dirty="0" err="1" smtClean="0"/>
              <a:t>Inc’s</a:t>
            </a:r>
            <a:r>
              <a:rPr lang="en-ZW" baseline="0" dirty="0" smtClean="0"/>
              <a:t> F006 waste is important because it is the first in the state. It is also important because it is grounded in a risk-based evaluation of human health and environmental impacts and offers regulatory relief to an Oregon business that has demonstrated to DEQ that a waste produced by its facility can be safely handled at a permitted, non-hazardous landfill.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b="0" baseline="0" dirty="0" smtClean="0"/>
          </a:p>
          <a:p>
            <a:pPr marL="174708" indent="-174708" defTabSz="931774">
              <a:buFont typeface="Arial" panose="020B0604020202020204" pitchFamily="34" charset="0"/>
              <a:buChar char="•"/>
              <a:defRPr/>
            </a:pPr>
            <a:r>
              <a:rPr lang="en-US" b="0" baseline="0" dirty="0" smtClean="0"/>
              <a:t>Now we’ll present some of the specifics about this delisting process. Please let us know if you would like more </a:t>
            </a:r>
            <a:r>
              <a:rPr lang="en-US" b="0" strike="sngStrike" baseline="0" dirty="0" smtClean="0"/>
              <a:t>specific</a:t>
            </a:r>
            <a:r>
              <a:rPr lang="en-US" b="0" baseline="0" dirty="0" smtClean="0"/>
              <a:t> details about any of the information presented here.</a:t>
            </a:r>
          </a:p>
          <a:p>
            <a:pPr marL="0" indent="0" defTabSz="931774">
              <a:buFont typeface="Arial" panose="020B0604020202020204" pitchFamily="34" charset="0"/>
              <a:buNone/>
              <a:defRPr/>
            </a:pPr>
            <a:endParaRPr lang="en-US" b="0" baseline="0" dirty="0" smtClean="0"/>
          </a:p>
          <a:p>
            <a:pPr marL="174708" indent="-174708" defTabSz="931774">
              <a:buFont typeface="Arial" panose="020B0604020202020204" pitchFamily="34" charset="0"/>
              <a:buChar char="•"/>
              <a:defRPr/>
            </a:pPr>
            <a:r>
              <a:rPr lang="en-US" b="0" baseline="0" dirty="0" smtClean="0"/>
              <a:t>An important part of the delisting process is the waste sampling and analysis step.</a:t>
            </a:r>
          </a:p>
          <a:p>
            <a:pPr defTabSz="931774">
              <a:defRPr/>
            </a:pPr>
            <a:endParaRPr lang="en-US" b="0" baseline="0" dirty="0" smtClean="0"/>
          </a:p>
          <a:p>
            <a:pPr marL="174708" indent="-174708" defTabSz="931774">
              <a:buFont typeface="Arial" panose="020B0604020202020204" pitchFamily="34" charset="0"/>
              <a:buChar char="•"/>
              <a:defRPr/>
            </a:pPr>
            <a:r>
              <a:rPr lang="en-US" b="0" dirty="0" smtClean="0"/>
              <a:t>As a reminder about the delisting process,</a:t>
            </a:r>
            <a:r>
              <a:rPr lang="en-US" b="0" baseline="0" dirty="0" smtClean="0"/>
              <a:t> by submitting the petition, Selmet is seeking to demonstrate to DEQ that their chemical etching and milling current process </a:t>
            </a:r>
            <a:r>
              <a:rPr lang="en-US" b="0" u="sng" baseline="0" dirty="0" smtClean="0"/>
              <a:t>and </a:t>
            </a:r>
            <a:r>
              <a:rPr lang="en-US" b="0" baseline="0" dirty="0" smtClean="0"/>
              <a:t>evaporation pond sludge does not contain the constituents for which the US EPA originally listed the waste in concentrations above risk-based standards designed to protect human health and the environment. Selmet must also demonstrate that the waste is not characteristic of a hazardous waste – meaning it’s not ignitable, corrosive, reactive or toxic. </a:t>
            </a:r>
          </a:p>
          <a:p>
            <a:pPr defTabSz="931774">
              <a:defRPr/>
            </a:pPr>
            <a:endParaRPr lang="en-US" b="0" baseline="0" dirty="0" smtClean="0"/>
          </a:p>
          <a:p>
            <a:pPr marL="174708" indent="-174708" defTabSz="931774">
              <a:buFont typeface="Arial" panose="020B0604020202020204" pitchFamily="34" charset="0"/>
              <a:buChar char="•"/>
              <a:defRPr/>
            </a:pPr>
            <a:r>
              <a:rPr lang="en-US" b="0" baseline="0" dirty="0" smtClean="0"/>
              <a:t>After closely consulting with DEQ technical experts (Dan and Seth), Selmet developed a waste sampling and analysis plan to review all of the materials </a:t>
            </a:r>
            <a:r>
              <a:rPr lang="en-US" b="0" strike="sngStrike" baseline="0" dirty="0" smtClean="0"/>
              <a:t>that are </a:t>
            </a:r>
            <a:r>
              <a:rPr lang="en-US" b="0" baseline="0" dirty="0" smtClean="0"/>
              <a:t>used in the company’s current chemical etching and milling process, as well as any processes that </a:t>
            </a:r>
            <a:r>
              <a:rPr lang="en-US" b="0" strike="sngStrike" baseline="0" dirty="0" smtClean="0"/>
              <a:t>may </a:t>
            </a:r>
            <a:r>
              <a:rPr lang="en-US" b="0" baseline="0" dirty="0" smtClean="0"/>
              <a:t>have led to hazardous wastes </a:t>
            </a:r>
            <a:r>
              <a:rPr lang="en-US" b="0" strike="sngStrike" baseline="0" dirty="0" smtClean="0"/>
              <a:t>being </a:t>
            </a:r>
            <a:r>
              <a:rPr lang="en-US" b="0" baseline="0" dirty="0" smtClean="0"/>
              <a:t>deposited in the onsite evaporation pond that was closed in 2017. </a:t>
            </a:r>
          </a:p>
          <a:p>
            <a:endParaRPr lang="en-US" baseline="0" dirty="0" smtClean="0"/>
          </a:p>
          <a:p>
            <a:pPr marL="174708" indent="-174708">
              <a:buFont typeface="Arial" panose="020B0604020202020204" pitchFamily="34" charset="0"/>
              <a:buChar char="•"/>
            </a:pPr>
            <a:r>
              <a:rPr lang="en-US" baseline="0" dirty="0" smtClean="0"/>
              <a:t>For the current process sludge, </a:t>
            </a:r>
            <a:r>
              <a:rPr lang="en-US" baseline="0" dirty="0" err="1" smtClean="0"/>
              <a:t>Selmet</a:t>
            </a:r>
            <a:r>
              <a:rPr lang="en-US" baseline="0" dirty="0" smtClean="0"/>
              <a:t> took four samples chosen randomly from a grid.  Sampling times were spaced approximately 2 weeks apart to represent the range of titanium alloys processed at Selmet and find any possible variations in waste.</a:t>
            </a:r>
          </a:p>
          <a:p>
            <a:endParaRPr lang="en-US" baseline="0" dirty="0" smtClean="0"/>
          </a:p>
          <a:p>
            <a:pPr marL="174708" indent="-174708">
              <a:buFont typeface="Arial" panose="020B0604020202020204" pitchFamily="34" charset="0"/>
              <a:buChar char="•"/>
            </a:pPr>
            <a:r>
              <a:rPr lang="en-US" baseline="0" dirty="0" smtClean="0"/>
              <a:t>For the evaporation pond, each sample was a combination of sediment cores from the surface to the base of the pond. To choose sampling locations, Selmet created a grid that was divided into 4 areas and selected 3 random locations within each grid to provide a representative sample of the whole pond.</a:t>
            </a:r>
          </a:p>
          <a:p>
            <a:endParaRPr lang="en-US" baseline="0" dirty="0" smtClean="0"/>
          </a:p>
          <a:p>
            <a:pPr marL="174708" indent="-174708" defTabSz="931774">
              <a:buFont typeface="Arial" panose="020B0604020202020204" pitchFamily="34" charset="0"/>
              <a:buChar char="•"/>
              <a:defRPr/>
            </a:pPr>
            <a:r>
              <a:rPr lang="en-US" b="0" baseline="0" dirty="0" smtClean="0"/>
              <a:t>We have more details about this process in the Public Notice and Staff Memorandum.  As a summary, Selmet’s chemical etching and milling wastes were ultimately analyzed for hazards, including cadmium, manganese, silver, hexavalent chromium, arsenic, cyanide, and other components.</a:t>
            </a:r>
          </a:p>
          <a:p>
            <a:endParaRPr lang="en-US" b="0" baseline="0" dirty="0" smtClean="0"/>
          </a:p>
          <a:p>
            <a:pPr marL="174708" indent="-174708">
              <a:buFont typeface="Arial" panose="020B0604020202020204" pitchFamily="34" charset="0"/>
              <a:buChar char="•"/>
            </a:pPr>
            <a:r>
              <a:rPr lang="en-US" b="0" baseline="0" dirty="0" smtClean="0"/>
              <a:t>All of Selmet’s samples that were collected and analyzed were sent to Independent Labs that are certified by the Oregon Environmental Laboratory Accreditation Program. </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baseline="0" dirty="0" smtClean="0"/>
              <a:t>Based on review of Selmet’s processes, DEQ and Selmet came up with a list of hazardous waste to look for and measure. This includes the contaminants for which the F006 listing was designed (Cadmium, Chromium 6, Cyanides, and Fluorides) and any other potentially toxic parameters that may be present in the wastes.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baseline="0" dirty="0" smtClean="0"/>
              <a:t>Based on historical variations in what was used at Selmet, and possible unknown past activities, we chose a longer list of substances to look for in the evaporation pond.</a:t>
            </a:r>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This slide illustrates the risk screening for hexavalent chromium in the pond sediment</a:t>
            </a:r>
          </a:p>
          <a:p>
            <a:endParaRPr lang="en-US" baseline="0" dirty="0" smtClean="0"/>
          </a:p>
          <a:p>
            <a:pPr marL="171450" indent="-171450">
              <a:buFont typeface="Arial" panose="020B0604020202020204" pitchFamily="34" charset="0"/>
              <a:buChar char="•"/>
            </a:pPr>
            <a:r>
              <a:rPr lang="en-US" baseline="0" dirty="0" smtClean="0"/>
              <a:t>Sample results are shown on this histogram: </a:t>
            </a:r>
          </a:p>
          <a:p>
            <a:pPr marL="628650" lvl="1" indent="-171450">
              <a:buFont typeface="Arial" panose="020B0604020202020204" pitchFamily="34" charset="0"/>
              <a:buChar char="•"/>
            </a:pPr>
            <a:r>
              <a:rPr lang="en-US" dirty="0" smtClean="0"/>
              <a:t>Sample results are compared to EPA’s Delisting Risk Assessment Software</a:t>
            </a:r>
            <a:r>
              <a:rPr lang="en-US" baseline="0" dirty="0" smtClean="0"/>
              <a:t> – or </a:t>
            </a:r>
            <a:r>
              <a:rPr lang="en-US" dirty="0" smtClean="0"/>
              <a:t>DRAS for short - evaluates a range of potential exposure scenarios for leaching from a landfill to human or ecological receptors</a:t>
            </a:r>
            <a:r>
              <a:rPr lang="en-US" baseline="0" dirty="0" smtClean="0"/>
              <a:t>.  </a:t>
            </a:r>
            <a:r>
              <a:rPr lang="en-US" dirty="0" smtClean="0"/>
              <a:t>It takes into account the mass</a:t>
            </a:r>
            <a:r>
              <a:rPr lang="en-US" baseline="0" dirty="0" smtClean="0"/>
              <a:t> of material and other factors.</a:t>
            </a:r>
          </a:p>
          <a:p>
            <a:pPr marL="628650" lvl="1" indent="-171450">
              <a:buFont typeface="Arial" panose="020B0604020202020204" pitchFamily="34" charset="0"/>
              <a:buChar char="•"/>
            </a:pPr>
            <a:r>
              <a:rPr lang="en-US" dirty="0" smtClean="0"/>
              <a:t>Samples are also screened against characteristic hazardous waste concentrations.</a:t>
            </a:r>
          </a:p>
          <a:p>
            <a:pPr marL="628650" lvl="1" indent="-171450">
              <a:buFont typeface="Arial" panose="020B0604020202020204" pitchFamily="34" charset="0"/>
              <a:buChar char="•"/>
            </a:pPr>
            <a:r>
              <a:rPr lang="en-US" baseline="0" dirty="0" smtClean="0"/>
              <a:t>DEQ screened all detected chemicals from both waste streams for in this way. </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 has demonstrated that their chemical etching and milling sludge from both the current process and the evaporation pond meets the criteria for a hazardous waste delisting and can be safely disposed of in a non-hazardous landfill:</a:t>
            </a:r>
          </a:p>
          <a:p>
            <a:pPr marL="631908" lvl="1" indent="-174708">
              <a:buFont typeface="Arial" panose="020B0604020202020204" pitchFamily="34" charset="0"/>
              <a:buChar char="•"/>
            </a:pPr>
            <a:r>
              <a:rPr lang="en-US" dirty="0" smtClean="0"/>
              <a:t>Sample results are compared to EPA’s Delisting Risk Assessment Software</a:t>
            </a:r>
            <a:r>
              <a:rPr lang="en-US" baseline="0" dirty="0" smtClean="0"/>
              <a:t> - </a:t>
            </a:r>
            <a:r>
              <a:rPr lang="en-US" dirty="0" smtClean="0"/>
              <a:t>DRAS evaluates a range of potential exposure scenarios for leaching from a landfill to human or ecological receptors</a:t>
            </a:r>
          </a:p>
          <a:p>
            <a:pPr marL="631908" lvl="1" indent="-174708">
              <a:buFont typeface="Arial" panose="020B0604020202020204" pitchFamily="34" charset="0"/>
              <a:buChar char="•"/>
            </a:pPr>
            <a:r>
              <a:rPr lang="en-US" dirty="0" smtClean="0"/>
              <a:t>Samples are also screened against characteristic hazardous waste concentrations</a:t>
            </a:r>
          </a:p>
          <a:p>
            <a:pPr marL="631908" lvl="1" indent="-174708">
              <a:buFont typeface="Arial" panose="020B0604020202020204" pitchFamily="34" charset="0"/>
              <a:buChar char="•"/>
            </a:pPr>
            <a:r>
              <a:rPr lang="en-US" baseline="0" dirty="0" smtClean="0"/>
              <a:t>DEQ ultimately found that Selmet demonstrated that there are no unacceptable risks to human health or the environment in a scenario where Selmet disposes of their electroplating waste in a permitted, lined non-hazardous landfill. </a:t>
            </a:r>
            <a:endParaRPr lang="en-US" dirty="0" smtClean="0"/>
          </a:p>
          <a:p>
            <a:endParaRPr lang="en-US" baseline="0" dirty="0" smtClean="0"/>
          </a:p>
          <a:p>
            <a:pPr marL="174708" indent="-174708">
              <a:buFont typeface="Arial" panose="020B0604020202020204" pitchFamily="34" charset="0"/>
              <a:buChar char="•"/>
            </a:pPr>
            <a:r>
              <a:rPr lang="en-US" baseline="0" dirty="0" smtClean="0"/>
              <a:t>Based on our review of the technical information in the </a:t>
            </a:r>
            <a:r>
              <a:rPr lang="en-US" baseline="0" dirty="0" err="1" smtClean="0"/>
              <a:t>Selmet</a:t>
            </a:r>
            <a:r>
              <a:rPr lang="en-US" baseline="0" dirty="0" smtClean="0"/>
              <a:t> desilting petition and the results of the sampling and analysis data, DEQ proposes that the Environmental Quality Commission approve the proposed rules delisting </a:t>
            </a:r>
            <a:r>
              <a:rPr lang="en-US" baseline="0" dirty="0" err="1" smtClean="0"/>
              <a:t>Selmet’s</a:t>
            </a:r>
            <a:r>
              <a:rPr lang="en-US" baseline="0" dirty="0" smtClean="0"/>
              <a:t> F006 waste.  </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non-hazardous landfill.</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solid and hazardous waste.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statute introduced the concept of “authorized state programs” in which states would develop programs and then apply to EPA for program authorization that would allow individual states to operation RCRA programs in lieu of the federal government.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a:t>
            </a:r>
            <a:r>
              <a:rPr lang="en-US" strike="noStrike" baseline="0" dirty="0" smtClean="0"/>
              <a:t>Waste p</a:t>
            </a:r>
            <a:r>
              <a:rPr lang="en-US" baseline="0" dirty="0" smtClean="0"/>
              <a:t>rogram to bring proposed </a:t>
            </a:r>
            <a:r>
              <a:rPr lang="en-US" baseline="0" dirty="0" smtClean="0"/>
              <a:t>rulemakings </a:t>
            </a:r>
            <a:r>
              <a:rPr lang="en-US" baseline="0" dirty="0" smtClean="0"/>
              <a:t>for the EQC’s consideration, so before we get into the nuances of the delisting, we will briefly describe our hazardous waste work for context.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Like DEQ;s other programs, the Hazardous Waste program strives to maintain balance between regulatory compliance, enforcement and education to ensure that hazardous waste in Oregon is safely managed.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DEQ has 19 hazardous</a:t>
            </a:r>
            <a:r>
              <a:rPr lang="en-US" baseline="0" dirty="0" smtClean="0"/>
              <a:t> waste staff, located throughout the state, who work with about </a:t>
            </a:r>
            <a:r>
              <a:rPr lang="en-US" strike="sngStrike" baseline="0" dirty="0" smtClean="0">
                <a:effectLst/>
              </a:rPr>
              <a:t>close to </a:t>
            </a:r>
            <a:r>
              <a:rPr lang="en-US" baseline="0" dirty="0" smtClean="0"/>
              <a:t>500 small quantity and large quantity generators of hazardous waste.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DEQ;s hazardous waste staff:</a:t>
            </a:r>
          </a:p>
          <a:p>
            <a:pPr marL="628650" lvl="1" indent="-171450">
              <a:buFont typeface="Arial" panose="020B0604020202020204" pitchFamily="34" charset="0"/>
              <a:buChar char="•"/>
            </a:pPr>
            <a:r>
              <a:rPr lang="en-US" baseline="0" dirty="0" smtClean="0"/>
              <a:t>Conduct regular facility inspections, as well as compliance assistance and hazardous waste training;</a:t>
            </a:r>
          </a:p>
          <a:p>
            <a:pPr marL="628650" lvl="1" indent="-171450">
              <a:buFont typeface="Arial" panose="020B0604020202020204" pitchFamily="34" charset="0"/>
              <a:buChar char="•"/>
            </a:pPr>
            <a:r>
              <a:rPr lang="en-US" baseline="0" dirty="0" smtClean="0"/>
              <a:t>Issue formal penalty assessments and information warnings, as needed;</a:t>
            </a:r>
          </a:p>
          <a:p>
            <a:pPr marL="628650" lvl="1" indent="-171450">
              <a:buFont typeface="Arial" panose="020B0604020202020204" pitchFamily="34" charset="0"/>
              <a:buChar char="•"/>
            </a:pPr>
            <a:r>
              <a:rPr lang="en-US" baseline="0" dirty="0" smtClean="0"/>
              <a:t>Provide technical assistance site visits and regulatory trainings;</a:t>
            </a:r>
          </a:p>
          <a:p>
            <a:pPr marL="628650" lvl="1" indent="-171450">
              <a:buFont typeface="Arial" panose="020B0604020202020204" pitchFamily="34" charset="0"/>
              <a:buChar char="•"/>
            </a:pPr>
            <a:r>
              <a:rPr lang="en-US" baseline="0" dirty="0" smtClean="0"/>
              <a:t>Oversee permitting and corrective action sites for treatment, storage and disposal facilities; </a:t>
            </a:r>
          </a:p>
          <a:p>
            <a:pPr marL="628650" lvl="1" indent="-171450">
              <a:buFont typeface="Arial" panose="020B0604020202020204" pitchFamily="34" charset="0"/>
              <a:buChar char="•"/>
            </a:pPr>
            <a:r>
              <a:rPr lang="en-US" baseline="0" dirty="0" smtClean="0"/>
              <a:t>Identify and develop policy and rules; and </a:t>
            </a:r>
          </a:p>
          <a:p>
            <a:pPr marL="628650" lvl="1" indent="-171450">
              <a:buFont typeface="Arial" panose="020B0604020202020204" pitchFamily="34" charset="0"/>
              <a:buChar char="•"/>
            </a:pPr>
            <a:r>
              <a:rPr lang="en-US" baseline="0" dirty="0" smtClean="0"/>
              <a:t>Collect and report data to EPA.</a:t>
            </a:r>
          </a:p>
          <a:p>
            <a:pPr marL="457200" lvl="1"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consultation with EPA and Oregon’s Department of Justice, two of DEQ’s hazardous waste inspectors with backgrounds in hydrology, cleanup and RCRA facility compliance, as well as one policy expert, worked with Selmet, Inc.– a facility based in Albany, OR– to sample and analyze the facility’s waste </a:t>
            </a:r>
            <a:r>
              <a:rPr lang="en-US" strike="sngStrike" baseline="0" dirty="0" smtClean="0"/>
              <a:t>in order </a:t>
            </a:r>
            <a:r>
              <a:rPr lang="en-US" baseline="0" dirty="0" smtClean="0"/>
              <a:t>to determine whether the waste should continue to be managed as a hazardous waste, or if it met stringent and risk-based standards that would allow </a:t>
            </a:r>
            <a:r>
              <a:rPr lang="en-US" baseline="0" dirty="0" err="1" smtClean="0"/>
              <a:t>Selmet</a:t>
            </a:r>
            <a:r>
              <a:rPr lang="en-US" baseline="0" dirty="0" smtClean="0"/>
              <a:t> </a:t>
            </a:r>
            <a:r>
              <a:rPr lang="en-US" strike="sngStrike" baseline="0" dirty="0" smtClean="0"/>
              <a:t>it </a:t>
            </a:r>
            <a:r>
              <a:rPr lang="en-US" baseline="0" dirty="0" smtClean="0"/>
              <a:t>to </a:t>
            </a:r>
            <a:r>
              <a:rPr lang="en-US" strike="sngStrike" baseline="0" dirty="0" smtClean="0"/>
              <a:t>be </a:t>
            </a:r>
            <a:r>
              <a:rPr lang="en-US" baseline="0" dirty="0" err="1" smtClean="0"/>
              <a:t>manage</a:t>
            </a:r>
            <a:r>
              <a:rPr lang="en-US" strike="sngStrike" baseline="0" dirty="0" err="1" smtClean="0"/>
              <a:t>ed</a:t>
            </a:r>
            <a:r>
              <a:rPr lang="en-US" strike="sngStrike" baseline="0" dirty="0" smtClean="0"/>
              <a:t>  </a:t>
            </a:r>
            <a:r>
              <a:rPr lang="en-US" strike="noStrike" baseline="0" dirty="0" smtClean="0"/>
              <a:t> it a</a:t>
            </a:r>
            <a:r>
              <a:rPr lang="en-US" baseline="0" dirty="0" smtClean="0"/>
              <a:t>s a non-hazardous waste.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Collectively, DEQ staff working on this project drew from many years of experience with hazardous waste issues in Oregon to work with stakeholders, including Selmet, </a:t>
            </a:r>
            <a:r>
              <a:rPr lang="en-US" baseline="0" dirty="0" err="1" smtClean="0"/>
              <a:t>Inc</a:t>
            </a:r>
            <a:r>
              <a:rPr lang="en-US" baseline="0" dirty="0" smtClean="0"/>
              <a:t>, US EPA, and the public during the delisting process. </a:t>
            </a:r>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4708" indent="-174708">
              <a:buFont typeface="Arial" panose="020B0604020202020204" pitchFamily="34" charset="0"/>
              <a:buChar char="•"/>
            </a:pPr>
            <a:r>
              <a:rPr lang="en-US" dirty="0" smtClean="0"/>
              <a:t>Before we jump into the specifics of the Selmet Proposed Delisting,</a:t>
            </a:r>
            <a:r>
              <a:rPr lang="en-US" baseline="0" dirty="0" smtClean="0"/>
              <a:t> we will  give an overview of some of the common terms </a:t>
            </a:r>
            <a:r>
              <a:rPr lang="en-US" strike="sngStrike" baseline="0" dirty="0" smtClean="0"/>
              <a:t>that </a:t>
            </a:r>
            <a:r>
              <a:rPr lang="en-US" baseline="0" dirty="0" smtClean="0"/>
              <a:t>you might encounter as we discuss our proposed rulemaking.</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RCRA defines hazardous waste as a solid waste (including liquid or gases) which may significantly contribute to an increase in mortality or in serious illness OR pose a substantial hazard to human health or the environment when it’s improperly managed (Source: DEQ Small Quantity Hazardous Waste Generator Handbook, page 3-2). </a:t>
            </a:r>
          </a:p>
          <a:p>
            <a:endParaRPr lang="en-US" baseline="0" dirty="0" smtClean="0"/>
          </a:p>
          <a:p>
            <a:pPr marL="174708" indent="-174708">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40594" lvl="1" indent="-174708">
              <a:buFont typeface="Arial" panose="020B0604020202020204" pitchFamily="34" charset="0"/>
              <a:buChar char="•"/>
            </a:pPr>
            <a:r>
              <a:rPr lang="en-US" baseline="0" dirty="0" smtClean="0"/>
              <a:t>“characteristic,” meaning that the waste exhibits one of the four hazardous waste characteristics which include ignitability, </a:t>
            </a:r>
            <a:r>
              <a:rPr lang="en-US" baseline="0" dirty="0" err="1" smtClean="0"/>
              <a:t>corrosivity</a:t>
            </a:r>
            <a:r>
              <a:rPr lang="en-US" baseline="0" dirty="0" smtClean="0"/>
              <a:t>, reactivity, and toxicity; or</a:t>
            </a:r>
          </a:p>
          <a:p>
            <a:pPr marL="640594" lvl="1" indent="-174708" defTabSz="931774">
              <a:buFont typeface="Arial" panose="020B0604020202020204" pitchFamily="34" charset="0"/>
              <a:buChar char="•"/>
              <a:defRPr/>
            </a:pPr>
            <a:r>
              <a:rPr lang="en-US" baseline="0" dirty="0" smtClean="0"/>
              <a:t>“listed,” meaning the waste is specifically named in the regulations, </a:t>
            </a:r>
          </a:p>
          <a:p>
            <a:pPr marL="640594" lvl="1" indent="-174708">
              <a:buFont typeface="Arial" panose="020B0604020202020204" pitchFamily="34" charset="0"/>
              <a:buChar char="•"/>
            </a:pPr>
            <a:r>
              <a:rPr lang="en-US" baseline="0" dirty="0" smtClean="0"/>
              <a:t>It’s also worth noting that mixtures of solid (or non-hazardous waste) and a listed or characteristic waste are also considered hazardous. </a:t>
            </a:r>
          </a:p>
          <a:p>
            <a:endParaRPr lang="en-US" baseline="0" dirty="0" smtClean="0"/>
          </a:p>
          <a:p>
            <a:pPr marL="174708" indent="-174708">
              <a:buFont typeface="Arial" panose="020B0604020202020204" pitchFamily="34" charset="0"/>
              <a:buChar char="•"/>
            </a:pPr>
            <a:r>
              <a:rPr lang="en-US" baseline="0" dirty="0" smtClean="0"/>
              <a:t>F006 wastes are in that category of listed wastes. In general, F-listed hazardous wastes, including F006 waste, (40 CFR 261.31) are wastes from non-specific sources, (i.e., m</a:t>
            </a:r>
            <a:r>
              <a:rPr lang="en-US" b="0" baseline="0" dirty="0" smtClean="0"/>
              <a:t>anufacturing process wastes produced by a wide variety of industrial operations</a:t>
            </a:r>
            <a:r>
              <a:rPr lang="en-US" b="1" baseline="0" dirty="0" smtClean="0"/>
              <a:t>,</a:t>
            </a:r>
            <a:r>
              <a:rPr lang="en-US" baseline="0" dirty="0" smtClean="0"/>
              <a:t> </a:t>
            </a:r>
            <a:r>
              <a:rPr lang="en-US" b="0" baseline="0" dirty="0" smtClean="0"/>
              <a:t>and specific to this delisting, include wastewater treatment sludges from electroplating operations).</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Electroplating processes include chemical etching and milling and cleaning and stripping associated with these processes.  Chemical etching and milling processes utilize chemical solutions to dissolve metal layers from a part.</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particular facility’s waste from the list of hazardous wastes if they can demonstrate that their waste does not possess the dangerous qualities that caused the EPA to list the waste in the first place.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In other words, when it comes to delisting, as way to fully protect human health and the environment, a listed waste is considered to be a hazardous waste by definition until a facility can demonstrate that it is non-hazardous.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Today, we’re here to discuss the Selmet delisting petition to have their currently-listed F006 waste delisted </a:t>
            </a:r>
            <a:r>
              <a:rPr lang="en-US" baseline="0" dirty="0" smtClean="0"/>
              <a:t>in </a:t>
            </a:r>
            <a:r>
              <a:rPr lang="en-US" baseline="0" dirty="0" smtClean="0"/>
              <a:t>Oregon.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a:t>
            </a:r>
            <a:r>
              <a:rPr lang="en-US" baseline="0" dirty="0" err="1" smtClean="0"/>
              <a:t>Selmet’s</a:t>
            </a:r>
            <a:r>
              <a:rPr lang="en-US" baseline="0" dirty="0" smtClean="0"/>
              <a:t> F006 listed hazardous waste?</a:t>
            </a:r>
          </a:p>
          <a:p>
            <a:endParaRPr lang="en-US" baseline="0" dirty="0" smtClean="0"/>
          </a:p>
          <a:p>
            <a:pPr marL="174708" indent="-174708">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4708" indent="-174708">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4708" indent="-174708">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As if that weren’t complicated enough, a facility </a:t>
            </a:r>
            <a:r>
              <a:rPr lang="en-US" baseline="0" dirty="0" smtClean="0"/>
              <a:t>that </a:t>
            </a:r>
            <a:r>
              <a:rPr lang="en-US" baseline="0" dirty="0" smtClean="0"/>
              <a:t>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1" baseline="0" dirty="0" smtClean="0"/>
              <a:t>concentrations </a:t>
            </a:r>
            <a:r>
              <a:rPr lang="en-US" b="0" baseline="0" dirty="0" smtClean="0"/>
              <a:t>that are greater than those identified by risk-based standards designed to protect human health. </a:t>
            </a:r>
          </a:p>
          <a:p>
            <a:pPr marL="174708" indent="-174708">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4708" indent="-174708">
              <a:buFont typeface="Arial" panose="020B0604020202020204" pitchFamily="34" charset="0"/>
              <a:buChar char="•"/>
            </a:pPr>
            <a:r>
              <a:rPr lang="en-US" dirty="0" err="1"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4708" indent="-174708">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4708" indent="-174708">
              <a:buFont typeface="Arial" panose="020B0604020202020204" pitchFamily="34" charset="0"/>
              <a:buChar char="•"/>
            </a:pPr>
            <a:r>
              <a:rPr lang="en-US" baseline="0" dirty="0" smtClean="0"/>
              <a:t>As a part of the manufacturing process, Selmet performs chemical etching and milling acid solution baths, a process which the US EPA defines as an electroplating process as a regulated F006 hazardous waste, for reasons that we discussed in the previous “Definitions” slide.</a:t>
            </a:r>
          </a:p>
          <a:p>
            <a:endParaRPr lang="en-US" baseline="0" dirty="0" smtClean="0"/>
          </a:p>
          <a:p>
            <a:pPr marL="174708" indent="-174708">
              <a:buFont typeface="Arial" panose="020B0604020202020204" pitchFamily="34" charset="0"/>
              <a:buChar char="•"/>
            </a:pPr>
            <a:r>
              <a:rPr lang="en-US" dirty="0" smtClean="0"/>
              <a:t>In</a:t>
            </a:r>
            <a:r>
              <a:rPr lang="en-US" baseline="0" dirty="0" smtClean="0"/>
              <a:t> </a:t>
            </a:r>
            <a:r>
              <a:rPr lang="en-US" b="1" baseline="0" dirty="0" smtClean="0"/>
              <a:t>1995</a:t>
            </a:r>
            <a:r>
              <a:rPr lang="en-US" baseline="0" dirty="0" smtClean="0"/>
              <a:t>, DEQ informed  </a:t>
            </a:r>
            <a:r>
              <a:rPr lang="en-US" b="1" baseline="0" dirty="0" smtClean="0"/>
              <a:t>another titanium casting facility in Portland</a:t>
            </a:r>
            <a:r>
              <a:rPr lang="en-US" baseline="0" dirty="0" smtClean="0"/>
              <a:t> that it could manage its F006 waste as non-hazardous because </a:t>
            </a:r>
            <a:r>
              <a:rPr lang="en-US" b="1" baseline="0" dirty="0" smtClean="0"/>
              <a:t>it did not contain the constituents that F006 was originally listed for, specifically, cadmium, complex cyanides, chromium and </a:t>
            </a:r>
            <a:r>
              <a:rPr lang="en-US" b="1" baseline="0" dirty="0" smtClean="0"/>
              <a:t>nickel. Other facilities</a:t>
            </a:r>
            <a:r>
              <a:rPr lang="en-US" b="1" baseline="0" dirty="0" smtClean="0"/>
              <a:t>, </a:t>
            </a:r>
            <a:r>
              <a:rPr lang="en-US" b="1" baseline="0" dirty="0" smtClean="0"/>
              <a:t>including Selmet, </a:t>
            </a:r>
            <a:r>
              <a:rPr lang="en-US" b="1" baseline="0" dirty="0" smtClean="0"/>
              <a:t>interpreted this information to mean that their similar process also did not meet hazardous waste status; </a:t>
            </a:r>
            <a:r>
              <a:rPr lang="en-US" baseline="0" dirty="0" smtClean="0"/>
              <a:t>however, due to a statewide change in interpreting how this waste should be managed, in </a:t>
            </a:r>
            <a:r>
              <a:rPr lang="en-US" b="1" baseline="0" dirty="0" smtClean="0"/>
              <a:t>2017</a:t>
            </a:r>
            <a:r>
              <a:rPr lang="en-US" baseline="0" dirty="0" smtClean="0"/>
              <a:t>, DEQ informed Selmet and similar facilitates that they would need to manage the waste that it produces as part of the chemical etching and milling process as an F006 listed hazardous waste until they were able to successfully demonstrate to DEQ that their waste did not meet the definition of hazardous waste through a delisting petition. </a:t>
            </a:r>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Which brings us to our current Selmet</a:t>
            </a:r>
            <a:r>
              <a:rPr lang="en-US" baseline="0" dirty="0" smtClean="0"/>
              <a:t> proposed </a:t>
            </a:r>
            <a:r>
              <a:rPr lang="en-US" baseline="0" dirty="0" smtClean="0"/>
              <a:t>delisting. </a:t>
            </a:r>
            <a:endParaRPr lang="en-US" baseline="0" dirty="0" smtClean="0"/>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In May 2018, Selmet submitted a petition to delist their chemical etching and milling sludge to DEQ.</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After working with Selmet and US EPA to develop a waste sampling and analysis plan specific to </a:t>
            </a:r>
            <a:r>
              <a:rPr lang="en-US" baseline="0" dirty="0" err="1" smtClean="0"/>
              <a:t>Selmet</a:t>
            </a:r>
            <a:r>
              <a:rPr lang="en-US" baseline="0" dirty="0" smtClean="0"/>
              <a:t> and reviewing the results of the plan, DEQ issued a proposed rulemaking to delist Selmet’s F006 waste in August 2018.</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During a comment period from August 15 to September 21 of this year, DEQ received two comments from the public regarding the proposed rulemaking. You can find both comments, as well as our response in your EQC Staff Report. While neither comment was supportive of the proposed rule, the commenters did not offer specific complaints about the sampling and analysis process that led to DEQ’s proposed rulemaking. </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Today, marks the final step in the proposed rulemaking process. If the EQC agrees with our recommendation and approves this rulemaking, Selmet will be authorized to send their F006 waste to a permitted (lined and monitored) non-hazardous landfill. Following delisting, Selmet must test their F006 sludge annually and they must also notify DEQ of any changes to the conditions described in their F006 petition. </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dirty="0"/>
              <a:t>Current </a:t>
            </a:r>
            <a:r>
              <a:rPr lang="en-US" dirty="0" smtClean="0"/>
              <a:t>process</a:t>
            </a:r>
          </a:p>
          <a:p>
            <a:pPr lvl="1"/>
            <a:r>
              <a:rPr lang="en-US" dirty="0" smtClean="0"/>
              <a:t> Collected four representative samples 2 weeks apart.</a:t>
            </a:r>
          </a:p>
          <a:p>
            <a:pPr marL="457200" lvl="1" indent="0">
              <a:buNone/>
            </a:pPr>
            <a:endParaRPr lang="en-US" dirty="0" smtClean="0"/>
          </a:p>
          <a:p>
            <a:r>
              <a:rPr lang="en-US" dirty="0" smtClean="0"/>
              <a:t>Evaporation Pond</a:t>
            </a:r>
            <a:endParaRPr lang="en-US" dirty="0"/>
          </a:p>
          <a:p>
            <a:pPr lvl="1"/>
            <a:r>
              <a:rPr lang="en-US" dirty="0" smtClean="0"/>
              <a:t>Collected four representative samples </a:t>
            </a:r>
            <a:r>
              <a:rPr lang="en-US" smtClean="0"/>
              <a:t>from different </a:t>
            </a:r>
            <a:r>
              <a:rPr lang="en-US" dirty="0" smtClean="0"/>
              <a:t>parts of the pond. </a:t>
            </a:r>
            <a:endParaRPr lang="en-US" dirty="0"/>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029200" y="2415588"/>
            <a:ext cx="3276600" cy="2667000"/>
          </a:xfrm>
          <a:prstGeom prst="rect">
            <a:avLst/>
          </a:prstGeom>
          <a:ln>
            <a:noFill/>
          </a:ln>
          <a:effectLst>
            <a:softEdge rad="112500"/>
          </a:effectLst>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12" name="Content Placeholder 11"/>
          <p:cNvGraphicFramePr>
            <a:graphicFrameLocks noGrp="1"/>
          </p:cNvGraphicFramePr>
          <p:nvPr>
            <p:ph idx="1"/>
            <p:extLst>
              <p:ext uri="{D42A27DB-BD31-4B8C-83A1-F6EECF244321}">
                <p14:modId xmlns:p14="http://schemas.microsoft.com/office/powerpoint/2010/main" val="3084555519"/>
              </p:ext>
            </p:extLst>
          </p:nvPr>
        </p:nvGraphicFramePr>
        <p:xfrm>
          <a:off x="457200" y="1676400"/>
          <a:ext cx="7620000" cy="3542348"/>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2604997544"/>
                    </a:ext>
                  </a:extLst>
                </a:gridCol>
                <a:gridCol w="3810000">
                  <a:extLst>
                    <a:ext uri="{9D8B030D-6E8A-4147-A177-3AD203B41FA5}">
                      <a16:colId xmlns:a16="http://schemas.microsoft.com/office/drawing/2014/main" val="4158306219"/>
                    </a:ext>
                  </a:extLst>
                </a:gridCol>
              </a:tblGrid>
              <a:tr h="370840">
                <a:tc gridSpan="2">
                  <a:txBody>
                    <a:bodyPr/>
                    <a:lstStyle/>
                    <a:p>
                      <a:pPr algn="ctr"/>
                      <a:r>
                        <a:rPr lang="en-US" dirty="0" smtClean="0">
                          <a:solidFill>
                            <a:schemeClr val="bg1"/>
                          </a:solidFill>
                        </a:rPr>
                        <a:t>Selmet’s Current</a:t>
                      </a:r>
                      <a:r>
                        <a:rPr lang="en-US" baseline="0" dirty="0" smtClean="0">
                          <a:solidFill>
                            <a:schemeClr val="bg1"/>
                          </a:solidFill>
                        </a:rPr>
                        <a:t> Process was Sampled for Analytes: </a:t>
                      </a:r>
                      <a:endParaRPr lang="en-US"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2970353569"/>
                  </a:ext>
                </a:extLst>
              </a:tr>
              <a:tr h="473234">
                <a:tc gridSpan="2">
                  <a:txBody>
                    <a:bodyPr/>
                    <a:lstStyle/>
                    <a:p>
                      <a:r>
                        <a:rPr lang="en-US" b="1" dirty="0" smtClean="0"/>
                        <a:t>F006 Constituents</a:t>
                      </a:r>
                      <a:endParaRPr lang="en-US"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701869542"/>
                  </a:ext>
                </a:extLst>
              </a:tr>
              <a:tr h="473234">
                <a:tc>
                  <a:txBody>
                    <a:bodyPr/>
                    <a:lstStyle/>
                    <a:p>
                      <a:r>
                        <a:rPr lang="en-US" dirty="0" smtClean="0"/>
                        <a:t>Cadmium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Chromium</a:t>
                      </a:r>
                    </a:p>
                  </a:txBody>
                  <a:tcPr/>
                </a:tc>
                <a:extLst>
                  <a:ext uri="{0D108BD9-81ED-4DB2-BD59-A6C34878D82A}">
                    <a16:rowId xmlns:a16="http://schemas.microsoft.com/office/drawing/2014/main" val="953222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Hexavalent Chromium</a:t>
                      </a:r>
                    </a:p>
                  </a:txBody>
                  <a:tcPr/>
                </a:tc>
                <a:tc>
                  <a:txBody>
                    <a:bodyPr/>
                    <a:lstStyle/>
                    <a:p>
                      <a:r>
                        <a:rPr lang="en-US" dirty="0" smtClean="0"/>
                        <a:t>Nickel</a:t>
                      </a:r>
                      <a:endParaRPr lang="en-US" dirty="0"/>
                    </a:p>
                  </a:txBody>
                  <a:tcPr/>
                </a:tc>
                <a:extLst>
                  <a:ext uri="{0D108BD9-81ED-4DB2-BD59-A6C34878D82A}">
                    <a16:rowId xmlns:a16="http://schemas.microsoft.com/office/drawing/2014/main" val="3742754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Cyanide</a:t>
                      </a:r>
                    </a:p>
                  </a:txBody>
                  <a:tcPr/>
                </a:tc>
                <a:tc>
                  <a:txBody>
                    <a:bodyPr/>
                    <a:lstStyle/>
                    <a:p>
                      <a:endParaRPr lang="en-US" dirty="0"/>
                    </a:p>
                  </a:txBody>
                  <a:tcPr/>
                </a:tc>
                <a:extLst>
                  <a:ext uri="{0D108BD9-81ED-4DB2-BD59-A6C34878D82A}">
                    <a16:rowId xmlns:a16="http://schemas.microsoft.com/office/drawing/2014/main" val="1357646906"/>
                  </a:ext>
                </a:extLst>
              </a:tr>
              <a:tr h="370840">
                <a:tc gridSpan="2">
                  <a:txBody>
                    <a:bodyPr/>
                    <a:lstStyle/>
                    <a:p>
                      <a:r>
                        <a:rPr lang="en-US" b="1" dirty="0" smtClean="0"/>
                        <a:t>Underlying Hazardous Constituents</a:t>
                      </a:r>
                      <a:endParaRPr lang="en-US"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2510391770"/>
                  </a:ext>
                </a:extLst>
              </a:tr>
              <a:tr h="370840">
                <a:tc>
                  <a:txBody>
                    <a:bodyPr/>
                    <a:lstStyle/>
                    <a:p>
                      <a:r>
                        <a:rPr lang="en-US" dirty="0" smtClean="0"/>
                        <a:t>Fluoride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Manganese</a:t>
                      </a:r>
                    </a:p>
                  </a:txBody>
                  <a:tcPr/>
                </a:tc>
                <a:extLst>
                  <a:ext uri="{0D108BD9-81ED-4DB2-BD59-A6C34878D82A}">
                    <a16:rowId xmlns:a16="http://schemas.microsoft.com/office/drawing/2014/main" val="2920496802"/>
                  </a:ext>
                </a:extLst>
              </a:tr>
              <a:tr h="370840">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3382146483"/>
                  </a:ext>
                </a:extLst>
              </a:tr>
              <a:tr h="370840">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3035810074"/>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97070852"/>
              </p:ext>
            </p:extLst>
          </p:nvPr>
        </p:nvGraphicFramePr>
        <p:xfrm>
          <a:off x="457200" y="1703538"/>
          <a:ext cx="7848600" cy="4572000"/>
        </p:xfrm>
        <a:graphic>
          <a:graphicData uri="http://schemas.openxmlformats.org/drawingml/2006/table">
            <a:tbl>
              <a:tblPr firstRow="1" bandRow="1">
                <a:tableStyleId>{073A0DAA-6AF3-43AB-8588-CEC1D06C72B9}</a:tableStyleId>
              </a:tblPr>
              <a:tblGrid>
                <a:gridCol w="2616200">
                  <a:extLst>
                    <a:ext uri="{9D8B030D-6E8A-4147-A177-3AD203B41FA5}">
                      <a16:colId xmlns:a16="http://schemas.microsoft.com/office/drawing/2014/main" val="2222124581"/>
                    </a:ext>
                  </a:extLst>
                </a:gridCol>
                <a:gridCol w="2616200">
                  <a:extLst>
                    <a:ext uri="{9D8B030D-6E8A-4147-A177-3AD203B41FA5}">
                      <a16:colId xmlns:a16="http://schemas.microsoft.com/office/drawing/2014/main" val="1580551574"/>
                    </a:ext>
                  </a:extLst>
                </a:gridCol>
                <a:gridCol w="2616200">
                  <a:extLst>
                    <a:ext uri="{9D8B030D-6E8A-4147-A177-3AD203B41FA5}">
                      <a16:colId xmlns:a16="http://schemas.microsoft.com/office/drawing/2014/main" val="2101070170"/>
                    </a:ext>
                  </a:extLst>
                </a:gridCol>
              </a:tblGrid>
              <a:tr h="381000">
                <a:tc gridSpan="3">
                  <a:txBody>
                    <a:bodyPr/>
                    <a:lstStyle/>
                    <a:p>
                      <a:pPr algn="ctr"/>
                      <a:r>
                        <a:rPr lang="en-US" dirty="0" smtClean="0"/>
                        <a:t>Selmet’s Evaporation</a:t>
                      </a:r>
                      <a:r>
                        <a:rPr lang="en-US" baseline="0" dirty="0" smtClean="0"/>
                        <a:t> Pond was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6817216"/>
                  </a:ext>
                </a:extLst>
              </a:tr>
              <a:tr h="38100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3743646359"/>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Hexavalent Chromium</a:t>
                      </a:r>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375397094"/>
                  </a:ext>
                </a:extLst>
              </a:tr>
              <a:tr h="38100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2542375779"/>
                  </a:ext>
                </a:extLst>
              </a:tr>
              <a:tr h="38100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1817304874"/>
                  </a:ext>
                </a:extLst>
              </a:tr>
              <a:tr h="38100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287949662"/>
                  </a:ext>
                </a:extLst>
              </a:tr>
              <a:tr h="38100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337134541"/>
                  </a:ext>
                </a:extLst>
              </a:tr>
              <a:tr h="38100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1849448053"/>
                  </a:ext>
                </a:extLst>
              </a:tr>
              <a:tr h="38100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2298627154"/>
                  </a:ext>
                </a:extLst>
              </a:tr>
              <a:tr h="381000">
                <a:tc gridSpan="3">
                  <a:txBody>
                    <a:bodyPr/>
                    <a:lstStyle/>
                    <a:p>
                      <a:r>
                        <a:rPr lang="en-US" dirty="0" smtClean="0"/>
                        <a:t>Poly Chlorinated Biphenyls (7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79764951"/>
                  </a:ext>
                </a:extLst>
              </a:tr>
              <a:tr h="381000">
                <a:tc gridSpan="3">
                  <a:txBody>
                    <a:bodyPr/>
                    <a:lstStyle/>
                    <a:p>
                      <a:r>
                        <a:rPr lang="en-US" dirty="0" smtClean="0"/>
                        <a:t>Volatile Organic Compounds (66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8493976"/>
                  </a:ext>
                </a:extLst>
              </a:tr>
              <a:tr h="381000">
                <a:tc gridSpan="3">
                  <a:txBody>
                    <a:bodyPr/>
                    <a:lstStyle/>
                    <a:p>
                      <a:r>
                        <a:rPr lang="en-US" dirty="0" smtClean="0"/>
                        <a:t>Semi-Volatile Organic Compounds (53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60261883"/>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fontScale="90000"/>
          </a:bodyPr>
          <a:lstStyle/>
          <a:p>
            <a:r>
              <a:rPr lang="en-US" sz="4000" dirty="0" smtClean="0">
                <a:solidFill>
                  <a:schemeClr val="bg1"/>
                </a:solidFill>
                <a:latin typeface="Arial" pitchFamily="34" charset="0"/>
                <a:cs typeface="Arial" pitchFamily="34" charset="0"/>
              </a:rPr>
              <a:t>Risk Screening Example </a:t>
            </a:r>
            <a:br>
              <a:rPr lang="en-US" sz="4000" dirty="0" smtClean="0">
                <a:solidFill>
                  <a:schemeClr val="bg1"/>
                </a:solidFill>
                <a:latin typeface="Arial" pitchFamily="34" charset="0"/>
                <a:cs typeface="Arial" pitchFamily="34" charset="0"/>
              </a:rPr>
            </a:br>
            <a:r>
              <a:rPr lang="en-US" sz="4000" dirty="0" smtClean="0">
                <a:solidFill>
                  <a:schemeClr val="bg1"/>
                </a:solidFill>
              </a:rPr>
              <a:t>Hexavalent Chromium</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graphicFrame>
        <p:nvGraphicFramePr>
          <p:cNvPr id="7" name="Chart 6"/>
          <p:cNvGraphicFramePr>
            <a:graphicFrameLocks noGrp="1"/>
          </p:cNvGraphicFramePr>
          <p:nvPr>
            <p:extLst>
              <p:ext uri="{D42A27DB-BD31-4B8C-83A1-F6EECF244321}">
                <p14:modId xmlns:p14="http://schemas.microsoft.com/office/powerpoint/2010/main" val="3203475852"/>
              </p:ext>
            </p:extLst>
          </p:nvPr>
        </p:nvGraphicFramePr>
        <p:xfrm>
          <a:off x="152400" y="1676400"/>
          <a:ext cx="8305800" cy="499268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990600" y="2286000"/>
            <a:ext cx="7467600" cy="0"/>
          </a:xfrm>
          <a:prstGeom prst="line">
            <a:avLst/>
          </a:prstGeom>
          <a:ln w="2222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553200" y="1670209"/>
            <a:ext cx="1447800" cy="1477328"/>
          </a:xfrm>
          <a:prstGeom prst="rect">
            <a:avLst/>
          </a:prstGeom>
          <a:solidFill>
            <a:schemeClr val="bg1"/>
          </a:solidFill>
        </p:spPr>
        <p:txBody>
          <a:bodyPr wrap="square" rtlCol="0">
            <a:spAutoFit/>
          </a:bodyPr>
          <a:lstStyle/>
          <a:p>
            <a:r>
              <a:rPr lang="en-US" dirty="0" smtClean="0"/>
              <a:t>DRAS total Limit based on waste volume and Risk Level</a:t>
            </a:r>
            <a:endParaRPr lang="en-ZW" dirty="0"/>
          </a:p>
        </p:txBody>
      </p:sp>
      <p:cxnSp>
        <p:nvCxnSpPr>
          <p:cNvPr id="11" name="Straight Connector 10"/>
          <p:cNvCxnSpPr/>
          <p:nvPr/>
        </p:nvCxnSpPr>
        <p:spPr>
          <a:xfrm>
            <a:off x="990600" y="5855732"/>
            <a:ext cx="7620000" cy="11668"/>
          </a:xfrm>
          <a:prstGeom prst="line">
            <a:avLst/>
          </a:prstGeom>
          <a:ln w="22225"/>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231636" y="5486400"/>
            <a:ext cx="1312164" cy="369332"/>
          </a:xfrm>
          <a:prstGeom prst="rect">
            <a:avLst/>
          </a:prstGeom>
          <a:noFill/>
        </p:spPr>
        <p:txBody>
          <a:bodyPr wrap="square" rtlCol="0">
            <a:spAutoFit/>
          </a:bodyPr>
          <a:lstStyle/>
          <a:p>
            <a:r>
              <a:rPr lang="en-US" dirty="0" smtClean="0"/>
              <a:t>UTS x20</a:t>
            </a:r>
            <a:endParaRPr lang="en-ZW" dirty="0"/>
          </a:p>
        </p:txBody>
      </p:sp>
      <p:cxnSp>
        <p:nvCxnSpPr>
          <p:cNvPr id="15" name="Straight Connector 14"/>
          <p:cNvCxnSpPr/>
          <p:nvPr/>
        </p:nvCxnSpPr>
        <p:spPr>
          <a:xfrm>
            <a:off x="152400" y="2286000"/>
            <a:ext cx="8305800" cy="0"/>
          </a:xfrm>
          <a:prstGeom prst="line">
            <a:avLst/>
          </a:prstGeom>
          <a:ln w="222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38400"/>
            <a:ext cx="5867401" cy="3505200"/>
          </a:xfrm>
        </p:spPr>
        <p:txBody>
          <a:bodyPr>
            <a:normAutofit/>
          </a:bodyPr>
          <a:lstStyle/>
          <a:p>
            <a:pPr marL="0" indent="0">
              <a:buNone/>
            </a:pPr>
            <a:r>
              <a:rPr lang="en-US" b="1" dirty="0" smtClean="0">
                <a:solidFill>
                  <a:srgbClr val="0070C0"/>
                </a:solidFill>
              </a:rPr>
              <a:t>There are no unacceptable risks for disposing of these materials in a permitted, non-hazardous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Based </a:t>
            </a:r>
            <a:r>
              <a:rPr lang="en-US" dirty="0"/>
              <a:t>on our review of the technical information in the Selmet </a:t>
            </a:r>
            <a:r>
              <a:rPr lang="en-US" dirty="0" smtClean="0"/>
              <a:t>delisting petition, Oregon DEQ recommends that </a:t>
            </a:r>
            <a:r>
              <a:rPr lang="en-US" dirty="0"/>
              <a:t>the Environmental Quality Commission approve the </a:t>
            </a:r>
            <a:r>
              <a:rPr lang="en-US" dirty="0" smtClean="0"/>
              <a:t>rules delisting </a:t>
            </a:r>
            <a:r>
              <a:rPr lang="en-US" dirty="0"/>
              <a:t>of Selmet’s F006 waste.  </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Recommendation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lnSpcReduction="1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Results and Recommendations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Questions</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 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4038600" cy="3750807"/>
          </a:xfrm>
        </p:spPr>
        <p:txBody>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4495800" y="2590800"/>
            <a:ext cx="4152900" cy="2895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lnSpcReduction="10000"/>
          </a:bodyPr>
          <a:lstStyle/>
          <a:p>
            <a:pPr marL="0" indent="0">
              <a:buNone/>
            </a:pPr>
            <a:r>
              <a:rPr lang="en-US" b="1" dirty="0" smtClean="0"/>
              <a:t>DEQ’s 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047"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Nov 15 EQC Presentation</Sub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8E8B3-12E0-4CA3-BF03-D27A006F1DF2}"/>
</file>

<file path=customXml/itemProps2.xml><?xml version="1.0" encoding="utf-8"?>
<ds:datastoreItem xmlns:ds="http://schemas.openxmlformats.org/officeDocument/2006/customXml" ds:itemID="{1BC3BBB8-15CA-4806-958A-3EA201DA43F5}"/>
</file>

<file path=customXml/itemProps3.xml><?xml version="1.0" encoding="utf-8"?>
<ds:datastoreItem xmlns:ds="http://schemas.openxmlformats.org/officeDocument/2006/customXml" ds:itemID="{05EE47D7-91B3-442B-97DA-6FDCEDD4659E}"/>
</file>

<file path=docProps/app.xml><?xml version="1.0" encoding="utf-8"?>
<Properties xmlns="http://schemas.openxmlformats.org/officeDocument/2006/extended-properties" xmlns:vt="http://schemas.openxmlformats.org/officeDocument/2006/docPropsVTypes">
  <Template/>
  <TotalTime>1588</TotalTime>
  <Words>3212</Words>
  <Application>Microsoft Office PowerPoint</Application>
  <PresentationFormat>On-screen Show (4:3)</PresentationFormat>
  <Paragraphs>279</Paragraphs>
  <Slides>16</Slides>
  <Notes>16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vt:lpstr>
      <vt:lpstr>Waste Sampling and Analysis – Current Process</vt:lpstr>
      <vt:lpstr>Waste Sampling and Analysis – Evaporation Pond</vt:lpstr>
      <vt:lpstr>Risk Screening Example  Hexavalent Chromium</vt:lpstr>
      <vt:lpstr>Risk Screening</vt:lpstr>
      <vt:lpstr>Recommendation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Eileen Naples</cp:lastModifiedBy>
  <cp:revision>49</cp:revision>
  <dcterms:created xsi:type="dcterms:W3CDTF">2012-12-04T19:19:06Z</dcterms:created>
  <dcterms:modified xsi:type="dcterms:W3CDTF">2018-10-16T17:36:21Z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