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1.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33" r:id="rId1"/>
    <p:sldMasterId id="2147483734" r:id="rId2"/>
    <p:sldMasterId id="2147483735" r:id="rId3"/>
    <p:sldMasterId id="2147483736" r:id="rId4"/>
    <p:sldMasterId id="2147483737" r:id="rId5"/>
    <p:sldMasterId id="2147483738" r:id="rId6"/>
    <p:sldMasterId id="2147483739" r:id="rId7"/>
    <p:sldMasterId id="2147483740" r:id="rId8"/>
  </p:sldMasterIdLst>
  <p:notesMasterIdLst>
    <p:notesMasterId r:id="rId40"/>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Lst>
  <p:sldSz cx="12192000" cy="6858000"/>
  <p:notesSz cx="7010400" cy="9296400"/>
  <p:embeddedFontLst>
    <p:embeddedFont>
      <p:font typeface="Montserrat" panose="020B0604020202020204" charset="0"/>
      <p:regular r:id="rId41"/>
      <p:bold r:id="rId42"/>
      <p:italic r:id="rId43"/>
      <p:boldItalic r:id="rId44"/>
    </p:embeddedFont>
    <p:embeddedFont>
      <p:font typeface="Source Sans Pro" panose="020B060402020202020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Armitag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54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font" Target="fonts/font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9.fntdata"/><Relationship Id="rId57"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font" Target="fonts/font11.fntdata"/><Relationship Id="rId3"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11-14T22:42:46.301" idx="1">
    <p:pos x="109" y="985"/>
    <p:text>Keith, the "vs." here is confusing to me because I read it like the two concepts on either side are in opposition to or need to be balanced against each other.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50" tIns="93150" rIns="93150" bIns="9315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50" tIns="93150" rIns="93150" bIns="9315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50" tIns="93150" rIns="93150" bIns="9315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50" tIns="93150" rIns="93150" bIns="9315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1:notes"/>
          <p:cNvSpPr txBox="1">
            <a:spLocks noGrp="1"/>
          </p:cNvSpPr>
          <p:nvPr>
            <p:ph type="body" idx="1"/>
          </p:nvPr>
        </p:nvSpPr>
        <p:spPr>
          <a:xfrm>
            <a:off x="701040" y="2006065"/>
            <a:ext cx="5608320" cy="5859178"/>
          </a:xfrm>
          <a:prstGeom prst="rect">
            <a:avLst/>
          </a:prstGeom>
          <a:noFill/>
          <a:ln>
            <a:noFill/>
          </a:ln>
        </p:spPr>
        <p:txBody>
          <a:bodyPr spcFirstLastPara="1" wrap="square" lIns="93150" tIns="93150" rIns="93150" bIns="93150" anchor="ctr" anchorCtr="0">
            <a:noAutofit/>
          </a:bodyPr>
          <a:lstStyle/>
          <a:p>
            <a:pPr marL="0" lvl="0" indent="0" algn="l" rtl="0">
              <a:spcBef>
                <a:spcPts val="0"/>
              </a:spcBef>
              <a:spcAft>
                <a:spcPts val="0"/>
              </a:spcAft>
              <a:buClr>
                <a:schemeClr val="dk1"/>
              </a:buClr>
              <a:buFont typeface="Arial"/>
              <a:buNone/>
            </a:pPr>
            <a:r>
              <a:rPr lang="en-US" sz="1400" b="1" i="1">
                <a:latin typeface="Arial"/>
                <a:ea typeface="Arial"/>
                <a:cs typeface="Arial"/>
                <a:sym typeface="Arial"/>
              </a:rPr>
              <a:t>Leah</a:t>
            </a:r>
            <a:endParaRPr sz="1400" b="1">
              <a:latin typeface="Arial"/>
              <a:ea typeface="Arial"/>
              <a:cs typeface="Arial"/>
              <a:sym typeface="Arial"/>
            </a:endParaRPr>
          </a:p>
          <a:p>
            <a:pPr marL="0" lvl="0" indent="0" algn="l" rtl="0">
              <a:spcBef>
                <a:spcPts val="0"/>
              </a:spcBef>
              <a:spcAft>
                <a:spcPts val="0"/>
              </a:spcAft>
              <a:buClr>
                <a:schemeClr val="dk1"/>
              </a:buClr>
              <a:buFont typeface="Arial"/>
              <a:buNone/>
            </a:pPr>
            <a:endParaRPr sz="1400">
              <a:latin typeface="Arial"/>
              <a:ea typeface="Arial"/>
              <a:cs typeface="Arial"/>
              <a:sym typeface="Arial"/>
            </a:endParaRPr>
          </a:p>
          <a:p>
            <a:pPr marL="0" lvl="0" indent="0" algn="l" rtl="0">
              <a:spcBef>
                <a:spcPts val="0"/>
              </a:spcBef>
              <a:spcAft>
                <a:spcPts val="0"/>
              </a:spcAft>
              <a:buClr>
                <a:schemeClr val="dk1"/>
              </a:buClr>
              <a:buFont typeface="Arial"/>
              <a:buNone/>
            </a:pPr>
            <a:r>
              <a:rPr lang="en-US" sz="1400">
                <a:latin typeface="Arial"/>
                <a:ea typeface="Arial"/>
                <a:cs typeface="Arial"/>
                <a:sym typeface="Arial"/>
              </a:rPr>
              <a:t>Hello, Commissioner George and members of the Commission:</a:t>
            </a:r>
            <a:endParaRPr sz="1400">
              <a:latin typeface="Arial"/>
              <a:ea typeface="Arial"/>
              <a:cs typeface="Arial"/>
              <a:sym typeface="Arial"/>
            </a:endParaRPr>
          </a:p>
          <a:p>
            <a:pPr marL="0" lvl="0" indent="0" algn="l" rtl="0">
              <a:spcBef>
                <a:spcPts val="0"/>
              </a:spcBef>
              <a:spcAft>
                <a:spcPts val="0"/>
              </a:spcAft>
              <a:buClr>
                <a:schemeClr val="dk1"/>
              </a:buClr>
              <a:buFont typeface="Arial"/>
              <a:buNone/>
            </a:pPr>
            <a:endParaRPr sz="1400">
              <a:latin typeface="Arial"/>
              <a:ea typeface="Arial"/>
              <a:cs typeface="Arial"/>
              <a:sym typeface="Arial"/>
            </a:endParaRPr>
          </a:p>
          <a:p>
            <a:pPr marL="0" lvl="0" indent="0" algn="l" rtl="0">
              <a:spcBef>
                <a:spcPts val="0"/>
              </a:spcBef>
              <a:spcAft>
                <a:spcPts val="0"/>
              </a:spcAft>
              <a:buClr>
                <a:schemeClr val="dk1"/>
              </a:buClr>
              <a:buFont typeface="Arial"/>
              <a:buNone/>
            </a:pPr>
            <a:r>
              <a:rPr lang="en-US" sz="1400">
                <a:latin typeface="Arial"/>
                <a:ea typeface="Arial"/>
                <a:cs typeface="Arial"/>
                <a:sym typeface="Arial"/>
              </a:rPr>
              <a:t>Good Afternoon, my name is Leah Feldon, Deputy Director for Oregon DEQ.  As you know, DEQ, in partnership with the Oregon Health Authority has worked diligently over the last two years to establish the Cleaner Air Oregon program, a regulatory and rulemaking effort that will address gaps in our current air quality permitting program. Creating this program has been a complex effort, involving a broad range of stakeholder groups, coordinating with national program and technical experts, and recent legislation.  This level of effort and consultation mirrors the importance of what we seek to accomplish: a significant new step for Oregon in better understanding health risk from air toxics and, when needed, reducing those risks.  </a:t>
            </a:r>
            <a:endParaRPr sz="1400">
              <a:latin typeface="Arial"/>
              <a:ea typeface="Arial"/>
              <a:cs typeface="Arial"/>
              <a:sym typeface="Arial"/>
            </a:endParaRPr>
          </a:p>
          <a:p>
            <a:pPr marL="0" lvl="0" indent="0" algn="l" rtl="0">
              <a:spcBef>
                <a:spcPts val="0"/>
              </a:spcBef>
              <a:spcAft>
                <a:spcPts val="0"/>
              </a:spcAft>
              <a:buClr>
                <a:schemeClr val="dk1"/>
              </a:buClr>
              <a:buFont typeface="Arial"/>
              <a:buNone/>
            </a:pPr>
            <a:endParaRPr sz="1400">
              <a:latin typeface="Arial"/>
              <a:ea typeface="Arial"/>
              <a:cs typeface="Arial"/>
              <a:sym typeface="Arial"/>
            </a:endParaRPr>
          </a:p>
          <a:p>
            <a:pPr marL="0" lvl="0" indent="0" algn="l" rtl="0">
              <a:spcBef>
                <a:spcPts val="0"/>
              </a:spcBef>
              <a:spcAft>
                <a:spcPts val="0"/>
              </a:spcAft>
              <a:buClr>
                <a:schemeClr val="dk1"/>
              </a:buClr>
              <a:buFont typeface="Arial"/>
              <a:buNone/>
            </a:pPr>
            <a:r>
              <a:rPr lang="en-US" sz="1400">
                <a:latin typeface="Arial"/>
                <a:ea typeface="Arial"/>
                <a:cs typeface="Arial"/>
                <a:sym typeface="Arial"/>
              </a:rPr>
              <a:t>Staff at DEQ and OHA have worked tirelessly to develop a program that balances the many concerns we’ve heard over the last two years.  Communities across the state want a program that is thorough, transparent and protective. Businesses want to address these community concerns, and need a program that provides certainty, yet also allows for flexibility when determining what investments to take to address risks. </a:t>
            </a:r>
            <a:endParaRPr sz="1400">
              <a:latin typeface="Arial"/>
              <a:ea typeface="Arial"/>
              <a:cs typeface="Arial"/>
              <a:sym typeface="Arial"/>
            </a:endParaRPr>
          </a:p>
          <a:p>
            <a:pPr marL="0" lvl="0" indent="0" algn="l" rtl="0">
              <a:spcBef>
                <a:spcPts val="0"/>
              </a:spcBef>
              <a:spcAft>
                <a:spcPts val="0"/>
              </a:spcAft>
              <a:buClr>
                <a:schemeClr val="dk1"/>
              </a:buClr>
              <a:buFont typeface="Arial"/>
              <a:buNone/>
            </a:pPr>
            <a:endParaRPr sz="1400">
              <a:latin typeface="Arial"/>
              <a:ea typeface="Arial"/>
              <a:cs typeface="Arial"/>
              <a:sym typeface="Arial"/>
            </a:endParaRPr>
          </a:p>
          <a:p>
            <a:pPr marL="0" lvl="0" indent="0" algn="l" rtl="0">
              <a:spcBef>
                <a:spcPts val="0"/>
              </a:spcBef>
              <a:spcAft>
                <a:spcPts val="0"/>
              </a:spcAft>
              <a:buClr>
                <a:schemeClr val="dk1"/>
              </a:buClr>
              <a:buFont typeface="Arial"/>
              <a:buNone/>
            </a:pPr>
            <a:r>
              <a:rPr lang="en-US" sz="1400">
                <a:latin typeface="Arial"/>
                <a:ea typeface="Arial"/>
                <a:cs typeface="Arial"/>
                <a:sym typeface="Arial"/>
              </a:rPr>
              <a:t>We are here today to present the results of these efforts. I am pleased to bring forward a recommendation to the Commission for proposed adoption of rules that we believe consider and balance these objectives, while achieving important goals set by Governor Brown when she established the Cleaner Air Oregon effort- to create a program that is health protective, grounded in science, and provides certainty.  The rules we are proposing today will allow us to understand what air toxics are emitted, calculate risks they pose to communities, and, when needed, involve communities to work with businesses to reduce those risks. </a:t>
            </a:r>
            <a:endParaRPr sz="1400">
              <a:latin typeface="Arial"/>
              <a:ea typeface="Arial"/>
              <a:cs typeface="Arial"/>
              <a:sym typeface="Arial"/>
            </a:endParaRPr>
          </a:p>
          <a:p>
            <a:pPr marL="0" lvl="0" indent="0" algn="l" rtl="0">
              <a:spcBef>
                <a:spcPts val="0"/>
              </a:spcBef>
              <a:spcAft>
                <a:spcPts val="0"/>
              </a:spcAft>
              <a:buClr>
                <a:schemeClr val="dk1"/>
              </a:buClr>
              <a:buFont typeface="Arial"/>
              <a:buNone/>
            </a:pPr>
            <a:endParaRPr sz="1400">
              <a:latin typeface="Arial"/>
              <a:ea typeface="Arial"/>
              <a:cs typeface="Arial"/>
              <a:sym typeface="Arial"/>
            </a:endParaRPr>
          </a:p>
          <a:p>
            <a:pPr marL="0" lvl="0" indent="0" algn="l" rtl="0">
              <a:spcBef>
                <a:spcPts val="0"/>
              </a:spcBef>
              <a:spcAft>
                <a:spcPts val="0"/>
              </a:spcAft>
              <a:buClr>
                <a:schemeClr val="dk1"/>
              </a:buClr>
              <a:buFont typeface="Arial"/>
              <a:buNone/>
            </a:pPr>
            <a:r>
              <a:rPr lang="en-US" sz="1400">
                <a:latin typeface="Arial"/>
                <a:ea typeface="Arial"/>
                <a:cs typeface="Arial"/>
                <a:sym typeface="Arial"/>
              </a:rPr>
              <a:t>With me to present is Ali Mirzakhalili, DEQ’s AQ Administrator, Gabriela Goldfarb, the manager of the Environmental Health section at the Oregon Health Authority,  and Keith Johnson, our assistant to the Director for Cleaner Air Oregon.  We also have program specialists here to help us answer any questions the Commission has about our proposal today.</a:t>
            </a:r>
            <a:endParaRPr sz="1400">
              <a:latin typeface="Arial"/>
              <a:ea typeface="Arial"/>
              <a:cs typeface="Arial"/>
              <a:sym typeface="Arial"/>
            </a:endParaRPr>
          </a:p>
          <a:p>
            <a:pPr marL="0" lvl="0" indent="0" algn="l" rtl="0">
              <a:spcBef>
                <a:spcPts val="0"/>
              </a:spcBef>
              <a:spcAft>
                <a:spcPts val="0"/>
              </a:spcAft>
              <a:buClr>
                <a:schemeClr val="dk1"/>
              </a:buClr>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a:latin typeface="Arial"/>
              <a:ea typeface="Arial"/>
              <a:cs typeface="Arial"/>
              <a:sym typeface="Arial"/>
            </a:endParaRPr>
          </a:p>
        </p:txBody>
      </p:sp>
      <p:sp>
        <p:nvSpPr>
          <p:cNvPr id="673" name="Google Shape;673;p1:notes"/>
          <p:cNvSpPr>
            <a:spLocks noGrp="1" noRot="1" noChangeAspect="1"/>
          </p:cNvSpPr>
          <p:nvPr>
            <p:ph type="sldImg" idx="2"/>
          </p:nvPr>
        </p:nvSpPr>
        <p:spPr>
          <a:xfrm>
            <a:off x="614363" y="392113"/>
            <a:ext cx="3470275" cy="1952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45ac624f43_0_58: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9" name="Google Shape;759;g45ac624f43_0_58: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Clr>
                <a:schemeClr val="dk1"/>
              </a:buClr>
              <a:buSzPts val="375"/>
              <a:buFont typeface="Calibri"/>
              <a:buNone/>
            </a:pPr>
            <a:r>
              <a:rPr lang="en-US" sz="1400">
                <a:latin typeface="Arial"/>
                <a:ea typeface="Arial"/>
                <a:cs typeface="Arial"/>
                <a:sym typeface="Arial"/>
              </a:rPr>
              <a:t>[Keith]</a:t>
            </a: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Calibri"/>
              <a:buNone/>
            </a:pPr>
            <a:r>
              <a:rPr lang="en-US" sz="1400" i="1">
                <a:solidFill>
                  <a:srgbClr val="000000"/>
                </a:solidFill>
                <a:latin typeface="Arial"/>
                <a:ea typeface="Arial"/>
                <a:cs typeface="Arial"/>
                <a:sym typeface="Arial"/>
              </a:rPr>
              <a:t>[Public comment period #2]</a:t>
            </a:r>
            <a:endParaRPr sz="1400" i="1">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Calibri"/>
              <a:buNone/>
            </a:pPr>
            <a:endParaRPr sz="140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Calibri"/>
              <a:buNone/>
            </a:pPr>
            <a:r>
              <a:rPr lang="en-US" sz="1400">
                <a:solidFill>
                  <a:srgbClr val="000000"/>
                </a:solidFill>
                <a:latin typeface="Arial"/>
                <a:ea typeface="Arial"/>
                <a:cs typeface="Arial"/>
                <a:sym typeface="Arial"/>
              </a:rPr>
              <a:t>Given the passage of SB 1541, DEQ needed to incorporate these provisions into the proposed rules.  This necessitated substantial changes.  To evaluate changes, DEQ and OHA reconvened the RAC to get input on these revisions.</a:t>
            </a:r>
            <a:endParaRPr sz="140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Calibri"/>
              <a:buNone/>
            </a:pPr>
            <a:endParaRPr sz="1400">
              <a:solidFill>
                <a:srgbClr val="000000"/>
              </a:solidFill>
              <a:latin typeface="Arial"/>
              <a:ea typeface="Arial"/>
              <a:cs typeface="Arial"/>
              <a:sym typeface="Arial"/>
            </a:endParaRPr>
          </a:p>
          <a:p>
            <a:pPr marL="0" lvl="0" indent="0" algn="l" rtl="0">
              <a:spcBef>
                <a:spcPts val="0"/>
              </a:spcBef>
              <a:spcAft>
                <a:spcPts val="0"/>
              </a:spcAft>
              <a:buNone/>
            </a:pPr>
            <a:r>
              <a:rPr lang="en-US" sz="1400">
                <a:solidFill>
                  <a:srgbClr val="000000"/>
                </a:solidFill>
                <a:latin typeface="Arial"/>
                <a:ea typeface="Arial"/>
                <a:cs typeface="Arial"/>
                <a:sym typeface="Arial"/>
              </a:rPr>
              <a:t>In late June 2018, we developed a refined draft of the rules that incorporated </a:t>
            </a:r>
            <a:r>
              <a:rPr lang="en-US" sz="1400">
                <a:latin typeface="Arial"/>
                <a:ea typeface="Arial"/>
                <a:cs typeface="Arial"/>
                <a:sym typeface="Arial"/>
              </a:rPr>
              <a:t>SB 1541.  We also took the time to consider input and make changes from comments we received during the first public comment period, and new input from the RAC. </a:t>
            </a:r>
            <a:endParaRPr sz="1400">
              <a:solidFill>
                <a:srgbClr val="000000"/>
              </a:solidFill>
              <a:latin typeface="Arial"/>
              <a:ea typeface="Arial"/>
              <a:cs typeface="Arial"/>
              <a:sym typeface="Arial"/>
            </a:endParaRPr>
          </a:p>
          <a:p>
            <a:pPr marL="45720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We held a 42-day public comment period between June and August 2018.  It included 2 more public hearings, in Portland (in conjunction with and the help of this Commission)  and Eugene. There were over </a:t>
            </a:r>
            <a:r>
              <a:rPr lang="en-US" sz="1400" b="1">
                <a:latin typeface="Arial"/>
                <a:ea typeface="Arial"/>
                <a:cs typeface="Arial"/>
                <a:sym typeface="Arial"/>
              </a:rPr>
              <a:t>50 attendees</a:t>
            </a:r>
            <a:r>
              <a:rPr lang="en-US" sz="1400">
                <a:latin typeface="Arial"/>
                <a:ea typeface="Arial"/>
                <a:cs typeface="Arial"/>
                <a:sym typeface="Arial"/>
              </a:rPr>
              <a:t> at the hearings.</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As before, we also collected comments through an online form, by email, and via hard copy.</a:t>
            </a:r>
            <a:endParaRPr sz="1400">
              <a:latin typeface="Arial"/>
              <a:ea typeface="Arial"/>
              <a:cs typeface="Arial"/>
              <a:sym typeface="Arial"/>
            </a:endParaRPr>
          </a:p>
          <a:p>
            <a:pPr marL="0" lvl="0" indent="0" algn="l" rtl="0">
              <a:spcBef>
                <a:spcPts val="0"/>
              </a:spcBef>
              <a:spcAft>
                <a:spcPts val="0"/>
              </a:spcAft>
              <a:buClr>
                <a:schemeClr val="dk1"/>
              </a:buClr>
              <a:buSzPts val="375"/>
              <a:buFont typeface="Calibri"/>
              <a:buNone/>
            </a:pPr>
            <a:endParaRPr sz="1400">
              <a:latin typeface="Arial"/>
              <a:ea typeface="Arial"/>
              <a:cs typeface="Arial"/>
              <a:sym typeface="Arial"/>
            </a:endParaRPr>
          </a:p>
          <a:p>
            <a:pPr marL="0" lvl="0" indent="0" algn="l" rtl="0">
              <a:spcBef>
                <a:spcPts val="0"/>
              </a:spcBef>
              <a:spcAft>
                <a:spcPts val="0"/>
              </a:spcAft>
              <a:buClr>
                <a:schemeClr val="dk1"/>
              </a:buClr>
              <a:buSzPts val="375"/>
              <a:buFont typeface="Calibri"/>
              <a:buNone/>
            </a:pPr>
            <a:r>
              <a:rPr lang="en-US" sz="1400">
                <a:latin typeface="Arial"/>
                <a:ea typeface="Arial"/>
                <a:cs typeface="Arial"/>
                <a:sym typeface="Arial"/>
              </a:rPr>
              <a:t>----------</a:t>
            </a:r>
            <a:endParaRPr sz="1400">
              <a:latin typeface="Arial"/>
              <a:ea typeface="Arial"/>
              <a:cs typeface="Arial"/>
              <a:sym typeface="Arial"/>
            </a:endParaRPr>
          </a:p>
          <a:p>
            <a:pPr marL="0" lvl="0" indent="0" algn="l" rtl="0">
              <a:spcBef>
                <a:spcPts val="0"/>
              </a:spcBef>
              <a:spcAft>
                <a:spcPts val="0"/>
              </a:spcAft>
              <a:buClr>
                <a:schemeClr val="dk1"/>
              </a:buClr>
              <a:buSzPts val="375"/>
              <a:buFont typeface="Calibri"/>
              <a:buNone/>
            </a:pPr>
            <a:r>
              <a:rPr lang="en-US" sz="1400">
                <a:latin typeface="Arial"/>
                <a:ea typeface="Arial"/>
                <a:cs typeface="Arial"/>
                <a:sym typeface="Arial"/>
              </a:rPr>
              <a:t>note: June 25, 2018 to August 6, 2018</a:t>
            </a:r>
            <a:br>
              <a:rPr lang="en-US" sz="1400">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760" name="Google Shape;760;g45ac624f43_0_58: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3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9" name="Google Shape;769;p38: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Clr>
                <a:schemeClr val="dk1"/>
              </a:buClr>
              <a:buSzPts val="375"/>
              <a:buFont typeface="Calibri"/>
              <a:buNone/>
            </a:pPr>
            <a:r>
              <a:rPr lang="en-US" sz="1400">
                <a:latin typeface="Arial"/>
                <a:ea typeface="Arial"/>
                <a:cs typeface="Arial"/>
                <a:sym typeface="Arial"/>
              </a:rPr>
              <a:t>[Keith]</a:t>
            </a:r>
            <a:endParaRPr sz="1400">
              <a:latin typeface="Arial"/>
              <a:ea typeface="Arial"/>
              <a:cs typeface="Arial"/>
              <a:sym typeface="Arial"/>
            </a:endParaRPr>
          </a:p>
          <a:p>
            <a:pPr marL="0" lvl="0" indent="0" algn="l" rtl="0">
              <a:spcBef>
                <a:spcPts val="0"/>
              </a:spcBef>
              <a:spcAft>
                <a:spcPts val="0"/>
              </a:spcAft>
              <a:buClr>
                <a:schemeClr val="dk1"/>
              </a:buClr>
              <a:buSzPts val="375"/>
              <a:buFont typeface="Calibri"/>
              <a:buNone/>
            </a:pPr>
            <a:endParaRPr sz="1400">
              <a:latin typeface="Arial"/>
              <a:ea typeface="Arial"/>
              <a:cs typeface="Arial"/>
              <a:sym typeface="Arial"/>
            </a:endParaRPr>
          </a:p>
          <a:p>
            <a:pPr marL="0" lvl="0" indent="0" algn="l" rtl="0">
              <a:spcBef>
                <a:spcPts val="0"/>
              </a:spcBef>
              <a:spcAft>
                <a:spcPts val="0"/>
              </a:spcAft>
              <a:buClr>
                <a:schemeClr val="dk1"/>
              </a:buClr>
              <a:buSzPts val="375"/>
              <a:buFont typeface="Calibri"/>
              <a:buNone/>
            </a:pPr>
            <a:r>
              <a:rPr lang="en-US" sz="1400">
                <a:latin typeface="Arial"/>
                <a:ea typeface="Arial"/>
                <a:cs typeface="Arial"/>
                <a:sym typeface="Arial"/>
              </a:rPr>
              <a:t>DEQ and OHA staff members read each of the 931 unique public comments we received. Some comments were signed by multiple people, so in total there were actually over 4,200 people submitting a comment to us.  In addition, many submitted comments had multiple suggestions for us to consider. </a:t>
            </a:r>
            <a:endParaRPr sz="1400">
              <a:latin typeface="Arial"/>
              <a:ea typeface="Arial"/>
              <a:cs typeface="Arial"/>
              <a:sym typeface="Arial"/>
            </a:endParaRPr>
          </a:p>
          <a:p>
            <a:pPr marL="0" lvl="0" indent="0" algn="l" rtl="0">
              <a:spcBef>
                <a:spcPts val="0"/>
              </a:spcBef>
              <a:spcAft>
                <a:spcPts val="0"/>
              </a:spcAft>
              <a:buClr>
                <a:schemeClr val="dk1"/>
              </a:buClr>
              <a:buSzPts val="375"/>
              <a:buFont typeface="Calibri"/>
              <a:buNone/>
            </a:pPr>
            <a:endParaRPr sz="1400">
              <a:latin typeface="Arial"/>
              <a:ea typeface="Arial"/>
              <a:cs typeface="Arial"/>
              <a:sym typeface="Arial"/>
            </a:endParaRPr>
          </a:p>
          <a:p>
            <a:pPr marL="0" lvl="0" indent="0" algn="l" rtl="0">
              <a:spcBef>
                <a:spcPts val="0"/>
              </a:spcBef>
              <a:spcAft>
                <a:spcPts val="0"/>
              </a:spcAft>
              <a:buClr>
                <a:schemeClr val="dk1"/>
              </a:buClr>
              <a:buSzPts val="375"/>
              <a:buFont typeface="Calibri"/>
              <a:buNone/>
            </a:pPr>
            <a:r>
              <a:rPr lang="en-US" sz="1400">
                <a:latin typeface="Arial"/>
                <a:ea typeface="Arial"/>
                <a:cs typeface="Arial"/>
                <a:sym typeface="Arial"/>
              </a:rPr>
              <a:t>To address all these comments, we grouped them topically according to the nature of those suggestions, and came up with a total of 410 categories. Multiple DEQ and OHA staff reviewed each category, and we wrote a response to each suggestion. These comments, categories and responses are all presented in the Staff Report.</a:t>
            </a:r>
            <a:endParaRPr sz="1400">
              <a:latin typeface="Arial"/>
              <a:ea typeface="Arial"/>
              <a:cs typeface="Arial"/>
              <a:sym typeface="Arial"/>
            </a:endParaRPr>
          </a:p>
          <a:p>
            <a:pPr marL="0" lvl="0" indent="0" algn="l" rtl="0">
              <a:spcBef>
                <a:spcPts val="0"/>
              </a:spcBef>
              <a:spcAft>
                <a:spcPts val="0"/>
              </a:spcAft>
              <a:buClr>
                <a:schemeClr val="dk1"/>
              </a:buClr>
              <a:buSzPts val="375"/>
              <a:buFont typeface="Calibri"/>
              <a:buNone/>
            </a:pPr>
            <a:endParaRPr sz="1400">
              <a:latin typeface="Arial"/>
              <a:ea typeface="Arial"/>
              <a:cs typeface="Arial"/>
              <a:sym typeface="Arial"/>
            </a:endParaRPr>
          </a:p>
          <a:p>
            <a:pPr marL="0" lvl="0" indent="0" algn="l" rtl="0">
              <a:spcBef>
                <a:spcPts val="0"/>
              </a:spcBef>
              <a:spcAft>
                <a:spcPts val="0"/>
              </a:spcAft>
              <a:buClr>
                <a:schemeClr val="dk1"/>
              </a:buClr>
              <a:buSzPts val="375"/>
              <a:buFont typeface="Calibri"/>
              <a:buNone/>
            </a:pPr>
            <a:r>
              <a:rPr lang="en-US" sz="1400">
                <a:latin typeface="Arial"/>
                <a:ea typeface="Arial"/>
                <a:cs typeface="Arial"/>
                <a:sym typeface="Arial"/>
              </a:rPr>
              <a:t>We decided to make changes to the rules in 85 of those categories. An additional 85 categories contained comments we agreed with but didn’t need to make a change for.  We decided not to make changes for 190 categories.  Many other categories required no responses. We’ll talk through some of the key policy issues we thought through later in this presentation.</a:t>
            </a:r>
            <a:br>
              <a:rPr lang="en-US" sz="1400">
                <a:latin typeface="Arial"/>
                <a:ea typeface="Arial"/>
                <a:cs typeface="Arial"/>
                <a:sym typeface="Arial"/>
              </a:rPr>
            </a:br>
            <a:endParaRPr sz="1400">
              <a:latin typeface="Arial"/>
              <a:ea typeface="Arial"/>
              <a:cs typeface="Arial"/>
              <a:sym typeface="Arial"/>
            </a:endParaRPr>
          </a:p>
          <a:p>
            <a:pPr marL="0" lvl="0" indent="0" algn="l" rtl="0">
              <a:spcBef>
                <a:spcPts val="0"/>
              </a:spcBef>
              <a:spcAft>
                <a:spcPts val="0"/>
              </a:spcAft>
              <a:buClr>
                <a:schemeClr val="dk1"/>
              </a:buClr>
              <a:buSzPts val="375"/>
              <a:buFont typeface="Calibri"/>
              <a:buNone/>
            </a:pPr>
            <a:r>
              <a:rPr lang="en-US" sz="1400">
                <a:latin typeface="Arial"/>
                <a:ea typeface="Arial"/>
                <a:cs typeface="Arial"/>
                <a:sym typeface="Arial"/>
              </a:rPr>
              <a:t>Now, I’d like to turn the microphone to my colleague Gabriela Goldfarb to walk us through the origins and development of Cleaner Air Oregon looking through a health lens.</a:t>
            </a:r>
            <a:endParaRPr sz="1400">
              <a:latin typeface="Arial"/>
              <a:ea typeface="Arial"/>
              <a:cs typeface="Arial"/>
              <a:sym typeface="Arial"/>
            </a:endParaRPr>
          </a:p>
          <a:p>
            <a:pPr marL="0" lvl="0" indent="0" algn="l" rtl="0">
              <a:spcBef>
                <a:spcPts val="0"/>
              </a:spcBef>
              <a:spcAft>
                <a:spcPts val="0"/>
              </a:spcAft>
              <a:buClr>
                <a:schemeClr val="dk1"/>
              </a:buClr>
              <a:buSzPts val="375"/>
              <a:buFont typeface="Calibri"/>
              <a:buNone/>
            </a:pPr>
            <a:endParaRPr sz="1400">
              <a:solidFill>
                <a:srgbClr val="FF0000"/>
              </a:solidFill>
              <a:latin typeface="Arial"/>
              <a:ea typeface="Arial"/>
              <a:cs typeface="Arial"/>
              <a:sym typeface="Arial"/>
            </a:endParaRPr>
          </a:p>
          <a:p>
            <a:pPr marL="0" lvl="0" indent="0" algn="l" rtl="0">
              <a:spcBef>
                <a:spcPts val="0"/>
              </a:spcBef>
              <a:spcAft>
                <a:spcPts val="0"/>
              </a:spcAft>
              <a:buClr>
                <a:schemeClr val="dk1"/>
              </a:buClr>
              <a:buSzPts val="375"/>
              <a:buFont typeface="Calibri"/>
              <a:buNone/>
            </a:pPr>
            <a:endParaRPr sz="1400">
              <a:latin typeface="Arial"/>
              <a:ea typeface="Arial"/>
              <a:cs typeface="Arial"/>
              <a:sym typeface="Arial"/>
            </a:endParaRPr>
          </a:p>
        </p:txBody>
      </p:sp>
      <p:sp>
        <p:nvSpPr>
          <p:cNvPr id="770" name="Google Shape;770;p38: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3:notes"/>
          <p:cNvSpPr txBox="1">
            <a:spLocks noGrp="1"/>
          </p:cNvSpPr>
          <p:nvPr>
            <p:ph type="body" idx="1"/>
          </p:nvPr>
        </p:nvSpPr>
        <p:spPr>
          <a:xfrm>
            <a:off x="196783" y="1520434"/>
            <a:ext cx="6506144" cy="7513838"/>
          </a:xfrm>
          <a:prstGeom prst="rect">
            <a:avLst/>
          </a:prstGeom>
          <a:noFill/>
          <a:ln>
            <a:noFill/>
          </a:ln>
        </p:spPr>
        <p:txBody>
          <a:bodyPr spcFirstLastPara="1" wrap="square" lIns="94900" tIns="94900" rIns="94900" bIns="94900" anchor="t" anchorCtr="0">
            <a:noAutofit/>
          </a:bodyPr>
          <a:lstStyle/>
          <a:p>
            <a:pPr marL="0" lvl="0" indent="0" algn="l" rtl="0">
              <a:spcBef>
                <a:spcPts val="0"/>
              </a:spcBef>
              <a:spcAft>
                <a:spcPts val="0"/>
              </a:spcAft>
              <a:buClr>
                <a:schemeClr val="dk1"/>
              </a:buClr>
              <a:buSzPts val="375"/>
              <a:buFont typeface="Calibri"/>
              <a:buNone/>
            </a:pPr>
            <a:r>
              <a:rPr lang="en-US" sz="1400">
                <a:latin typeface="Arial"/>
                <a:ea typeface="Arial"/>
                <a:cs typeface="Arial"/>
                <a:sym typeface="Arial"/>
              </a:rPr>
              <a:t>[Gabriela]</a:t>
            </a: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400">
                <a:solidFill>
                  <a:srgbClr val="000000"/>
                </a:solidFill>
                <a:latin typeface="Arial"/>
                <a:ea typeface="Arial"/>
                <a:cs typeface="Arial"/>
                <a:sym typeface="Arial"/>
              </a:rPr>
              <a:t>[start of “How CAO would work” section]</a:t>
            </a:r>
            <a:endParaRPr sz="140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400">
                <a:latin typeface="Arial"/>
                <a:ea typeface="Arial"/>
                <a:cs typeface="Arial"/>
                <a:sym typeface="Arial"/>
              </a:rPr>
              <a:t>Hello, my name is Gabriela Goldfarb, manager of the Environmental Public Health Section at the Oregon Health Authority.</a:t>
            </a: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400">
                <a:latin typeface="Arial"/>
                <a:ea typeface="Arial"/>
                <a:cs typeface="Arial"/>
                <a:sym typeface="Arial"/>
              </a:rPr>
              <a:t>I’d like to start with a short review of w</a:t>
            </a:r>
            <a:r>
              <a:rPr lang="en-US" sz="1400" b="0" i="0" u="none" strike="noStrike" cap="none">
                <a:solidFill>
                  <a:schemeClr val="dk1"/>
                </a:solidFill>
                <a:latin typeface="Arial"/>
                <a:ea typeface="Arial"/>
                <a:cs typeface="Arial"/>
                <a:sym typeface="Arial"/>
              </a:rPr>
              <a:t>h</a:t>
            </a:r>
            <a:r>
              <a:rPr lang="en-US" sz="1400" b="0" i="0" u="none" strike="noStrike" cap="none">
                <a:solidFill>
                  <a:srgbClr val="000000"/>
                </a:solidFill>
                <a:latin typeface="Arial"/>
                <a:ea typeface="Arial"/>
                <a:cs typeface="Arial"/>
                <a:sym typeface="Arial"/>
              </a:rPr>
              <a:t>y are we proposing these rules</a:t>
            </a:r>
            <a:r>
              <a:rPr lang="en-US" sz="1400">
                <a:latin typeface="Arial"/>
                <a:ea typeface="Arial"/>
                <a:cs typeface="Arial"/>
                <a:sym typeface="Arial"/>
              </a:rPr>
              <a:t>.</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Arial"/>
                <a:ea typeface="Arial"/>
                <a:cs typeface="Arial"/>
                <a:sym typeface="Arial"/>
              </a:rPr>
              <a:t>For the most part, our current air quality rules come from federal regulations and standards. But those laws, and therefore Oregon’s, have gaps. These federal regulations we’ve been using have done a good job in limiting pollution for some pollutants and with some industries, but they don’t cover all the toxic air </a:t>
            </a:r>
            <a:r>
              <a:rPr lang="en-US" sz="1400" b="0" i="0" u="none" strike="noStrike" cap="none">
                <a:solidFill>
                  <a:srgbClr val="000000"/>
                </a:solidFill>
                <a:latin typeface="Arial"/>
                <a:ea typeface="Arial"/>
                <a:cs typeface="Arial"/>
                <a:sym typeface="Arial"/>
              </a:rPr>
              <a:t>contaminants,</a:t>
            </a:r>
            <a:r>
              <a:rPr lang="en-US" sz="1400" b="0" i="0" u="none" strike="noStrike" cap="none">
                <a:solidFill>
                  <a:schemeClr val="dk1"/>
                </a:solidFill>
                <a:latin typeface="Arial"/>
                <a:ea typeface="Arial"/>
                <a:cs typeface="Arial"/>
                <a:sym typeface="Arial"/>
              </a:rPr>
              <a:t> and they don’t tell us how those emissions might affect your health if you live, work, or go to school near</a:t>
            </a:r>
            <a:r>
              <a:rPr lang="en-US" sz="1400">
                <a:latin typeface="Arial"/>
                <a:ea typeface="Arial"/>
                <a:cs typeface="Arial"/>
                <a:sym typeface="Arial"/>
              </a:rPr>
              <a:t>by</a:t>
            </a:r>
            <a:r>
              <a:rPr lang="en-US" sz="1400" b="0" i="0" u="none" strike="noStrike" cap="none">
                <a:solidFill>
                  <a:schemeClr val="dk1"/>
                </a:solidFill>
                <a:latin typeface="Arial"/>
                <a:ea typeface="Arial"/>
                <a:cs typeface="Arial"/>
                <a:sym typeface="Arial"/>
              </a:rPr>
              <a:t>.</a:t>
            </a: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Arial"/>
                <a:ea typeface="Arial"/>
                <a:cs typeface="Arial"/>
                <a:sym typeface="Arial"/>
              </a:rPr>
              <a:t>The current Oregon</a:t>
            </a:r>
            <a:r>
              <a:rPr lang="en-US" sz="1400" b="0" i="0" u="none" strike="noStrike" cap="none">
                <a:solidFill>
                  <a:srgbClr val="000000"/>
                </a:solidFill>
                <a:latin typeface="Arial"/>
                <a:ea typeface="Arial"/>
                <a:cs typeface="Arial"/>
                <a:sym typeface="Arial"/>
              </a:rPr>
              <a:t> </a:t>
            </a:r>
            <a:r>
              <a:rPr lang="en-US" sz="1400">
                <a:solidFill>
                  <a:srgbClr val="000000"/>
                </a:solidFill>
                <a:latin typeface="Arial"/>
                <a:ea typeface="Arial"/>
                <a:cs typeface="Arial"/>
                <a:sym typeface="Arial"/>
              </a:rPr>
              <a:t>air quality </a:t>
            </a:r>
            <a:r>
              <a:rPr lang="en-US" sz="1400" b="0" i="0" u="none" strike="noStrike" cap="none">
                <a:solidFill>
                  <a:srgbClr val="000000"/>
                </a:solidFill>
                <a:latin typeface="Arial"/>
                <a:ea typeface="Arial"/>
                <a:cs typeface="Arial"/>
                <a:sym typeface="Arial"/>
              </a:rPr>
              <a:t>r</a:t>
            </a:r>
            <a:r>
              <a:rPr lang="en-US" sz="1400" b="0" i="0" u="none" strike="noStrike" cap="none">
                <a:solidFill>
                  <a:schemeClr val="dk1"/>
                </a:solidFill>
                <a:latin typeface="Arial"/>
                <a:ea typeface="Arial"/>
                <a:cs typeface="Arial"/>
                <a:sym typeface="Arial"/>
              </a:rPr>
              <a:t>egulations don’t require an assessment of the potential risks to people who live close to facilities. They require some reporting of the pollution a facility emits, but there are still a lot of </a:t>
            </a:r>
            <a:r>
              <a:rPr lang="en-US" sz="1400">
                <a:latin typeface="Arial"/>
                <a:ea typeface="Arial"/>
                <a:cs typeface="Arial"/>
                <a:sym typeface="Arial"/>
              </a:rPr>
              <a:t>toxic air contaminants t</a:t>
            </a:r>
            <a:r>
              <a:rPr lang="en-US" sz="1400" b="0" i="0" u="none" strike="noStrike" cap="none">
                <a:solidFill>
                  <a:schemeClr val="dk1"/>
                </a:solidFill>
                <a:latin typeface="Arial"/>
                <a:ea typeface="Arial"/>
                <a:cs typeface="Arial"/>
                <a:sym typeface="Arial"/>
              </a:rPr>
              <a:t>hat facilities aren’t required to report. We also don’t know how the emissions might be impacting the surrounding community, because current rules don’t require us to know the health risks that these air toxics are posing</a:t>
            </a:r>
            <a:r>
              <a:rPr lang="en-US" sz="1400">
                <a:latin typeface="Arial"/>
                <a:ea typeface="Arial"/>
                <a:cs typeface="Arial"/>
                <a:sym typeface="Arial"/>
              </a:rPr>
              <a:t>, and offer limited tools to address any changes based on those findings.</a:t>
            </a: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Arial"/>
                <a:ea typeface="Arial"/>
                <a:cs typeface="Arial"/>
                <a:sym typeface="Arial"/>
              </a:rPr>
              <a:t>Development of Cleaner Air Oregon rules was spurred in large part by the discovery of hazardous air emissions from a facility in Portland. Work by the US Forest Service, DEQ and OHA showed that emissions from this facility</a:t>
            </a:r>
            <a:r>
              <a:rPr lang="en-US" sz="1400">
                <a:latin typeface="Arial"/>
                <a:ea typeface="Arial"/>
                <a:cs typeface="Arial"/>
                <a:sym typeface="Arial"/>
              </a:rPr>
              <a:t> greatly exceeded established health benchmarks</a:t>
            </a:r>
            <a:r>
              <a:rPr lang="en-US" sz="1400" b="0" i="0" u="none" strike="noStrike" cap="none">
                <a:solidFill>
                  <a:schemeClr val="dk1"/>
                </a:solidFill>
                <a:latin typeface="Arial"/>
                <a:ea typeface="Arial"/>
                <a:cs typeface="Arial"/>
                <a:sym typeface="Arial"/>
              </a:rPr>
              <a:t>, but the company was doing everything they were required to do under the existing regulations. Even before all of this happened, communities around the state </a:t>
            </a:r>
            <a:r>
              <a:rPr lang="en-US" sz="1400">
                <a:latin typeface="Arial"/>
                <a:ea typeface="Arial"/>
                <a:cs typeface="Arial"/>
                <a:sym typeface="Arial"/>
              </a:rPr>
              <a:t>had regularly expressed </a:t>
            </a:r>
            <a:r>
              <a:rPr lang="en-US" sz="1400" b="0" i="0" u="none" strike="noStrike" cap="none">
                <a:solidFill>
                  <a:schemeClr val="dk1"/>
                </a:solidFill>
                <a:latin typeface="Arial"/>
                <a:ea typeface="Arial"/>
                <a:cs typeface="Arial"/>
                <a:sym typeface="Arial"/>
              </a:rPr>
              <a:t>concerns about air emissions from local facilities. These proposed rules are designed to find out </a:t>
            </a:r>
            <a:r>
              <a:rPr lang="en-US" sz="1400">
                <a:latin typeface="Arial"/>
                <a:ea typeface="Arial"/>
                <a:cs typeface="Arial"/>
                <a:sym typeface="Arial"/>
              </a:rPr>
              <a:t>about</a:t>
            </a:r>
            <a:r>
              <a:rPr lang="en-US" sz="1400" b="0" i="0" u="none" strike="noStrike" cap="none">
                <a:solidFill>
                  <a:schemeClr val="dk1"/>
                </a:solidFill>
                <a:latin typeface="Arial"/>
                <a:ea typeface="Arial"/>
                <a:cs typeface="Arial"/>
                <a:sym typeface="Arial"/>
              </a:rPr>
              <a:t> facilities with high risk </a:t>
            </a:r>
            <a:r>
              <a:rPr lang="en-US" sz="1400">
                <a:latin typeface="Arial"/>
                <a:ea typeface="Arial"/>
                <a:cs typeface="Arial"/>
                <a:sym typeface="Arial"/>
              </a:rPr>
              <a:t>emissions</a:t>
            </a:r>
            <a:r>
              <a:rPr lang="en-US" sz="1400" b="0" i="0" u="none" strike="noStrike" cap="none">
                <a:solidFill>
                  <a:schemeClr val="dk1"/>
                </a:solidFill>
                <a:latin typeface="Arial"/>
                <a:ea typeface="Arial"/>
                <a:cs typeface="Arial"/>
                <a:sym typeface="Arial"/>
              </a:rPr>
              <a:t>, and to have health standards that would require those risks to be reduced.</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400" b="0" i="0" u="none" strike="noStrike" cap="none">
              <a:solidFill>
                <a:schemeClr val="dk1"/>
              </a:solidFill>
              <a:latin typeface="Arial"/>
              <a:ea typeface="Arial"/>
              <a:cs typeface="Arial"/>
              <a:sym typeface="Arial"/>
            </a:endParaRPr>
          </a:p>
        </p:txBody>
      </p:sp>
      <p:sp>
        <p:nvSpPr>
          <p:cNvPr id="780" name="Google Shape;780;p3:notes"/>
          <p:cNvSpPr>
            <a:spLocks noGrp="1" noRot="1" noChangeAspect="1"/>
          </p:cNvSpPr>
          <p:nvPr>
            <p:ph type="sldImg" idx="2"/>
          </p:nvPr>
        </p:nvSpPr>
        <p:spPr>
          <a:xfrm>
            <a:off x="422275" y="177800"/>
            <a:ext cx="2389188" cy="1343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47fbdcfda8_0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47fbdcfda8_0_0:notes"/>
          <p:cNvSpPr txBox="1">
            <a:spLocks noGrp="1"/>
          </p:cNvSpPr>
          <p:nvPr>
            <p:ph type="body" idx="1"/>
          </p:nvPr>
        </p:nvSpPr>
        <p:spPr>
          <a:xfrm>
            <a:off x="701040" y="4473892"/>
            <a:ext cx="5608200" cy="36606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375"/>
              <a:buFont typeface="Calibri"/>
              <a:buNone/>
            </a:pPr>
            <a:r>
              <a:rPr lang="en-US" sz="1400">
                <a:latin typeface="Arial"/>
                <a:ea typeface="Arial"/>
                <a:cs typeface="Arial"/>
                <a:sym typeface="Arial"/>
              </a:rPr>
              <a:t>[Gabriela]</a:t>
            </a:r>
            <a:endParaRPr sz="1400">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sz="140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sz="1400">
                <a:latin typeface="Arial"/>
                <a:ea typeface="Arial"/>
                <a:cs typeface="Arial"/>
                <a:sym typeface="Arial"/>
              </a:rPr>
              <a:t>Filling the gap in toxic air contaminant regulations is important. Health impacts from toxic air contaminants have been measured in the real world. Several national analyses have demonstrated that living near industrial sites that emit various types of toxic air contaminants is associated with a measurable increase in the burden of disease. </a:t>
            </a:r>
            <a:endParaRPr sz="1400">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sz="140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sz="1400">
                <a:latin typeface="Arial"/>
                <a:ea typeface="Arial"/>
                <a:cs typeface="Arial"/>
                <a:sym typeface="Arial"/>
              </a:rPr>
              <a:t>For example, one national study found that counties with higher levels of industrial emissions of carcinogenic air pollutants also have significantly higher rates of cancer hospitalizations.</a:t>
            </a:r>
            <a:endParaRPr sz="1400">
              <a:highlight>
                <a:srgbClr val="FFFF00"/>
              </a:highlight>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sz="140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sz="1400">
                <a:latin typeface="Arial"/>
                <a:ea typeface="Arial"/>
                <a:cs typeface="Arial"/>
                <a:sym typeface="Arial"/>
              </a:rPr>
              <a:t>We have also seen that reducing industrial emissions has improved public health in some communities. </a:t>
            </a:r>
            <a:endParaRPr sz="140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sz="1400">
                <a:latin typeface="Arial"/>
                <a:ea typeface="Arial"/>
                <a:cs typeface="Arial"/>
                <a:sym typeface="Arial"/>
              </a:rPr>
              <a:t>For example, a Utah steel mill temporarily ceased production during a labor dispute. During that time, there was a measurable decrease in premature births and in rates of hospital visits for respiratory symptoms in the surrounding community. Both went back up once the plant resumed production. </a:t>
            </a:r>
            <a:endParaRPr sz="1400">
              <a:highlight>
                <a:srgbClr val="FFFF00"/>
              </a:highlight>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sz="1400">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sz="1400">
                <a:latin typeface="Arial"/>
                <a:ea typeface="Arial"/>
                <a:cs typeface="Arial"/>
                <a:sym typeface="Arial"/>
              </a:rPr>
              <a:t>There are of course other important sources of air toxics, including from mobile sources like cars. In some areas, wood stoves are a big source of emissions. In Oregon the top causes of death include heart disease, stroke, respiratory disease and cancer. While these are closely tied to risk behaviors, such as tobacco use, poor diet, and lack of physical activity, air pollution is a significant contributor. For people who live near industrial facilities, we think these rules could significantly reduce localized health risks from toxic air contaminants </a:t>
            </a:r>
            <a:endParaRPr sz="1400">
              <a:highlight>
                <a:srgbClr val="FFFF00"/>
              </a:highlight>
              <a:latin typeface="Arial"/>
              <a:ea typeface="Arial"/>
              <a:cs typeface="Arial"/>
              <a:sym typeface="Arial"/>
            </a:endParaRPr>
          </a:p>
          <a:p>
            <a:pPr marL="0" lvl="0" indent="0" algn="l" rtl="0">
              <a:spcBef>
                <a:spcPts val="360"/>
              </a:spcBef>
              <a:spcAft>
                <a:spcPts val="0"/>
              </a:spcAft>
              <a:buClr>
                <a:schemeClr val="dk1"/>
              </a:buClr>
              <a:buSzPts val="1200"/>
              <a:buFont typeface="Calibri"/>
              <a:buNone/>
            </a:pPr>
            <a:endParaRPr sz="1400">
              <a:latin typeface="Arial"/>
              <a:ea typeface="Arial"/>
              <a:cs typeface="Arial"/>
              <a:sym typeface="Arial"/>
            </a:endParaRPr>
          </a:p>
          <a:p>
            <a:pPr marL="76200" marR="16510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Cancer citation:</a:t>
            </a:r>
            <a:endParaRPr sz="1000">
              <a:latin typeface="Arial"/>
              <a:ea typeface="Arial"/>
              <a:cs typeface="Arial"/>
              <a:sym typeface="Arial"/>
            </a:endParaRPr>
          </a:p>
          <a:p>
            <a:pPr marL="6350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Hendryx M, Luo J. Cancer hospitalizations in rural-urban areas in relation to carcinogenic discharges from Toxics Release Inventory facilities. Int J Environ Health Res. 2013;23(2):155-69. doi: 10.1080/09603123.2012.708919</a:t>
            </a:r>
            <a:endParaRPr sz="1000">
              <a:latin typeface="Arial"/>
              <a:ea typeface="Arial"/>
              <a:cs typeface="Arial"/>
              <a:sym typeface="Arial"/>
            </a:endParaRPr>
          </a:p>
          <a:p>
            <a:pPr marL="76200" marR="165100" lvl="0" indent="0" algn="l" rtl="0">
              <a:lnSpc>
                <a:spcPct val="115000"/>
              </a:lnSpc>
              <a:spcBef>
                <a:spcPts val="0"/>
              </a:spcBef>
              <a:spcAft>
                <a:spcPts val="0"/>
              </a:spcAft>
              <a:buClr>
                <a:schemeClr val="dk1"/>
              </a:buClr>
              <a:buSzPts val="1100"/>
              <a:buFont typeface="Arial"/>
              <a:buNone/>
            </a:pPr>
            <a:endParaRPr sz="1000">
              <a:latin typeface="Arial"/>
              <a:ea typeface="Arial"/>
              <a:cs typeface="Arial"/>
              <a:sym typeface="Arial"/>
            </a:endParaRPr>
          </a:p>
          <a:p>
            <a:pPr marL="76200" marR="16510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Utah Valley Citations:</a:t>
            </a:r>
            <a:endParaRPr sz="1000">
              <a:latin typeface="Arial"/>
              <a:ea typeface="Arial"/>
              <a:cs typeface="Arial"/>
              <a:sym typeface="Arial"/>
            </a:endParaRPr>
          </a:p>
          <a:p>
            <a:pPr marL="76200" marR="165100" lvl="0" indent="0" algn="l" rtl="0">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Parker JD, Mendola P, Woodruff TJ. Preterm birth after the Utah Valley Steel Mill closure: a natural experiment. Epidemiology. 2008 Nov;19(6):820-3. doi: 10.1097/EDE.0b013e3181883d5d.</a:t>
            </a:r>
            <a:endParaRPr sz="1000">
              <a:latin typeface="Arial"/>
              <a:ea typeface="Arial"/>
              <a:cs typeface="Arial"/>
              <a:sym typeface="Arial"/>
            </a:endParaRPr>
          </a:p>
          <a:p>
            <a:pPr marL="76200" marR="165100" lvl="0" indent="0" algn="l" rtl="0">
              <a:lnSpc>
                <a:spcPct val="115000"/>
              </a:lnSpc>
              <a:spcBef>
                <a:spcPts val="100"/>
              </a:spcBef>
              <a:spcAft>
                <a:spcPts val="0"/>
              </a:spcAft>
              <a:buClr>
                <a:schemeClr val="dk1"/>
              </a:buClr>
              <a:buSzPts val="1100"/>
              <a:buFont typeface="Arial"/>
              <a:buNone/>
            </a:pPr>
            <a:r>
              <a:rPr lang="en-US" sz="1000">
                <a:latin typeface="Arial"/>
                <a:ea typeface="Arial"/>
                <a:cs typeface="Arial"/>
                <a:sym typeface="Arial"/>
              </a:rPr>
              <a:t>Pope CA</a:t>
            </a:r>
            <a:r>
              <a:rPr lang="en-US" sz="1100">
                <a:latin typeface="Arial"/>
                <a:ea typeface="Arial"/>
                <a:cs typeface="Arial"/>
                <a:sym typeface="Arial"/>
              </a:rPr>
              <a:t> </a:t>
            </a:r>
            <a:r>
              <a:rPr lang="en-US" sz="1000">
                <a:latin typeface="Arial"/>
                <a:ea typeface="Arial"/>
                <a:cs typeface="Arial"/>
                <a:sym typeface="Arial"/>
              </a:rPr>
              <a:t>3rd.Respiratory disease associated with community air pollution and a steel mill, Utah Valley. Am J Public Health. 1989 May;79(5):623-8.</a:t>
            </a:r>
            <a:endParaRPr sz="1000">
              <a:latin typeface="Arial"/>
              <a:ea typeface="Arial"/>
              <a:cs typeface="Arial"/>
              <a:sym typeface="Arial"/>
            </a:endParaRPr>
          </a:p>
          <a:p>
            <a:pPr marL="0" lvl="0" indent="0" algn="l" rtl="0">
              <a:spcBef>
                <a:spcPts val="360"/>
              </a:spcBef>
              <a:spcAft>
                <a:spcPts val="0"/>
              </a:spcAft>
              <a:buClr>
                <a:schemeClr val="dk1"/>
              </a:buClr>
              <a:buSzPts val="1200"/>
              <a:buFont typeface="Calibri"/>
              <a:buNone/>
            </a:pPr>
            <a:endParaRPr sz="1400">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sz="1400">
              <a:latin typeface="Arial"/>
              <a:ea typeface="Arial"/>
              <a:cs typeface="Arial"/>
              <a:sym typeface="Arial"/>
            </a:endParaRPr>
          </a:p>
          <a:p>
            <a:pPr marL="0" lvl="0" indent="0" algn="l" rtl="0">
              <a:spcBef>
                <a:spcPts val="0"/>
              </a:spcBef>
              <a:spcAft>
                <a:spcPts val="0"/>
              </a:spcAft>
              <a:buNone/>
            </a:pPr>
            <a:endParaRPr/>
          </a:p>
        </p:txBody>
      </p:sp>
      <p:sp>
        <p:nvSpPr>
          <p:cNvPr id="788" name="Google Shape;788;g47fbdcfda8_0_0:notes"/>
          <p:cNvSpPr txBox="1">
            <a:spLocks noGrp="1"/>
          </p:cNvSpPr>
          <p:nvPr>
            <p:ph type="sldNum" idx="12"/>
          </p:nvPr>
        </p:nvSpPr>
        <p:spPr>
          <a:xfrm>
            <a:off x="3970938" y="8829967"/>
            <a:ext cx="3037800" cy="4665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458d520363_0_287:notes"/>
          <p:cNvSpPr txBox="1">
            <a:spLocks noGrp="1"/>
          </p:cNvSpPr>
          <p:nvPr>
            <p:ph type="body" idx="1"/>
          </p:nvPr>
        </p:nvSpPr>
        <p:spPr>
          <a:xfrm>
            <a:off x="612775" y="2633473"/>
            <a:ext cx="5598300" cy="6315600"/>
          </a:xfrm>
          <a:prstGeom prst="rect">
            <a:avLst/>
          </a:prstGeom>
          <a:noFill/>
          <a:ln>
            <a:noFill/>
          </a:ln>
        </p:spPr>
        <p:txBody>
          <a:bodyPr spcFirstLastPara="1" wrap="square" lIns="93150" tIns="93150" rIns="93150" bIns="93150" anchor="ctr" anchorCtr="0">
            <a:noAutofit/>
          </a:bodyPr>
          <a:lstStyle/>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[Gabriela?]</a:t>
            </a:r>
            <a:endParaRPr sz="1400">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US" sz="1400">
                <a:latin typeface="Arial"/>
                <a:ea typeface="Arial"/>
                <a:cs typeface="Arial"/>
                <a:sym typeface="Arial"/>
              </a:rPr>
              <a:t>Health equity and environmental justice concerns were a major focus in the rulemaking advisory committee for many of stakeholders, and for the rules team. The proposed CAO rules are designed to take account of the disparate impacts of industrial air pollution on communities of color and people with low incomes, and particularly children in those groups. CAO does this in several ways:</a:t>
            </a:r>
            <a:endParaRPr sz="1400">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US" sz="1400">
                <a:latin typeface="Arial"/>
                <a:ea typeface="Arial"/>
                <a:cs typeface="Arial"/>
                <a:sym typeface="Arial"/>
              </a:rPr>
              <a:t>One is using by science that considers people who may be most sensitive to the health effects when emissions from an industrial facility are being evaluated.</a:t>
            </a:r>
            <a:endParaRPr sz="1400">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US" sz="1400">
                <a:latin typeface="Arial"/>
                <a:ea typeface="Arial"/>
                <a:cs typeface="Arial"/>
                <a:sym typeface="Arial"/>
              </a:rPr>
              <a:t>Another is considering </a:t>
            </a:r>
            <a:r>
              <a:rPr lang="en-US" sz="1400" b="1">
                <a:latin typeface="Arial"/>
                <a:ea typeface="Arial"/>
                <a:cs typeface="Arial"/>
                <a:sym typeface="Arial"/>
              </a:rPr>
              <a:t>cumulative risk </a:t>
            </a:r>
            <a:r>
              <a:rPr lang="en-US" sz="1400">
                <a:latin typeface="Arial"/>
                <a:ea typeface="Arial"/>
                <a:cs typeface="Arial"/>
                <a:sym typeface="Arial"/>
              </a:rPr>
              <a:t>-- the idea that we don’t consider the effects of each chemical separately, but recognize that people are breathing multiple chemicals. The rules take this into account by addressing the combined health risk from all air toxics emitted by an industrial facility.  In the upcoming area risk pilot program we will have a chance to research and develop a workable approach to addressing risk from multiple facilities.</a:t>
            </a:r>
            <a:endParaRPr sz="1400">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US" sz="1400">
                <a:latin typeface="Arial"/>
                <a:ea typeface="Arial"/>
                <a:cs typeface="Arial"/>
                <a:sym typeface="Arial"/>
              </a:rPr>
              <a:t>In implementing the rules, DEQ would prioritize risk assessment work for sources with the highest risk that impact, communities of color, low income, and where children under the age of 5 live. </a:t>
            </a:r>
            <a:endParaRPr sz="1400">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US" sz="1400">
                <a:latin typeface="Arial"/>
                <a:ea typeface="Arial"/>
                <a:cs typeface="Arial"/>
                <a:sym typeface="Arial"/>
              </a:rPr>
              <a:t>Next, the rules would give us all more transparency and access to information</a:t>
            </a:r>
            <a:r>
              <a:rPr lang="en-US" sz="1400" b="1">
                <a:latin typeface="Arial"/>
                <a:ea typeface="Arial"/>
                <a:cs typeface="Arial"/>
                <a:sym typeface="Arial"/>
              </a:rPr>
              <a:t> </a:t>
            </a:r>
            <a:r>
              <a:rPr lang="en-US" sz="1400">
                <a:latin typeface="Arial"/>
                <a:ea typeface="Arial"/>
                <a:cs typeface="Arial"/>
                <a:sym typeface="Arial"/>
              </a:rPr>
              <a:t>than we currently have about the range of air toxics coming from facilities, and people nearby would receive notice when changes are proposed to facilities in their area.</a:t>
            </a:r>
            <a:endParaRPr sz="1400">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US" sz="1400">
                <a:latin typeface="Arial"/>
                <a:ea typeface="Arial"/>
                <a:cs typeface="Arial"/>
                <a:sym typeface="Arial"/>
              </a:rPr>
              <a:t>Cleaner Air Oregon places special emphasis on the environmental justice goal of  providing communities with meaningful opportunities to participate in decisions that could impact local public health. We have plans to develop a community engagement protocol and conduct effective two way communication with communities impacted by industrial toxic air contaminants.</a:t>
            </a:r>
            <a:endParaRPr sz="1400">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endParaRPr sz="1400">
              <a:highlight>
                <a:srgbClr val="FF9900"/>
              </a:highlight>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endParaRPr sz="1400">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endParaRPr sz="1400">
              <a:highlight>
                <a:srgbClr val="FFFFFF"/>
              </a:highlight>
              <a:latin typeface="Arial"/>
              <a:ea typeface="Arial"/>
              <a:cs typeface="Arial"/>
              <a:sym typeface="Arial"/>
            </a:endParaRPr>
          </a:p>
        </p:txBody>
      </p:sp>
      <p:sp>
        <p:nvSpPr>
          <p:cNvPr id="798" name="Google Shape;798;g458d520363_0_287:notes"/>
          <p:cNvSpPr>
            <a:spLocks noGrp="1" noRot="1" noChangeAspect="1"/>
          </p:cNvSpPr>
          <p:nvPr>
            <p:ph type="sldImg" idx="2"/>
          </p:nvPr>
        </p:nvSpPr>
        <p:spPr>
          <a:xfrm>
            <a:off x="612775" y="488950"/>
            <a:ext cx="3486300" cy="1960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5:notes"/>
          <p:cNvSpPr>
            <a:spLocks noGrp="1" noRot="1" noChangeAspect="1"/>
          </p:cNvSpPr>
          <p:nvPr>
            <p:ph type="sldImg" idx="2"/>
          </p:nvPr>
        </p:nvSpPr>
        <p:spPr>
          <a:xfrm>
            <a:off x="317500" y="252413"/>
            <a:ext cx="2492375" cy="14017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7" name="Google Shape;807;p5:notes"/>
          <p:cNvSpPr txBox="1">
            <a:spLocks noGrp="1"/>
          </p:cNvSpPr>
          <p:nvPr>
            <p:ph type="body" idx="1"/>
          </p:nvPr>
        </p:nvSpPr>
        <p:spPr>
          <a:xfrm>
            <a:off x="504256" y="1943018"/>
            <a:ext cx="5608320" cy="6737686"/>
          </a:xfrm>
          <a:prstGeom prst="rect">
            <a:avLst/>
          </a:prstGeom>
          <a:noFill/>
          <a:ln>
            <a:noFill/>
          </a:ln>
        </p:spPr>
        <p:txBody>
          <a:bodyPr spcFirstLastPara="1" wrap="square" lIns="94900" tIns="47425" rIns="94900" bIns="47425" anchor="t" anchorCtr="0">
            <a:noAutofit/>
          </a:bodyPr>
          <a:lstStyle/>
          <a:p>
            <a:pPr marL="0" lvl="0" indent="0" algn="l" rtl="0">
              <a:spcBef>
                <a:spcPts val="0"/>
              </a:spcBef>
              <a:spcAft>
                <a:spcPts val="0"/>
              </a:spcAft>
              <a:buClr>
                <a:schemeClr val="dk1"/>
              </a:buClr>
              <a:buSzPts val="375"/>
              <a:buFont typeface="Calibri"/>
              <a:buNone/>
            </a:pPr>
            <a:r>
              <a:rPr lang="en-US" sz="1400">
                <a:latin typeface="Arial"/>
                <a:ea typeface="Arial"/>
                <a:cs typeface="Arial"/>
                <a:sym typeface="Arial"/>
              </a:rPr>
              <a:t>[Gabriela]</a:t>
            </a:r>
            <a:endParaRPr sz="1400">
              <a:latin typeface="Arial"/>
              <a:ea typeface="Arial"/>
              <a:cs typeface="Arial"/>
              <a:sym typeface="Arial"/>
            </a:endParaRPr>
          </a:p>
          <a:p>
            <a:pPr marL="0" lvl="0" indent="0" algn="l" rtl="0">
              <a:spcBef>
                <a:spcPts val="0"/>
              </a:spcBef>
              <a:spcAft>
                <a:spcPts val="0"/>
              </a:spcAft>
              <a:buClr>
                <a:schemeClr val="dk1"/>
              </a:buClr>
              <a:buSzPts val="375"/>
              <a:buFont typeface="Calibri"/>
              <a:buNone/>
            </a:pPr>
            <a:endParaRPr sz="1400">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So, how would Cleaner Air Oregon work?</a:t>
            </a:r>
            <a:endParaRPr sz="1400">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400">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400" b="0" i="0" u="none" strike="noStrike" cap="none">
                <a:solidFill>
                  <a:schemeClr val="dk1"/>
                </a:solidFill>
                <a:latin typeface="Arial"/>
                <a:ea typeface="Arial"/>
                <a:cs typeface="Arial"/>
                <a:sym typeface="Arial"/>
              </a:rPr>
              <a:t>The proposed program would have three main parts</a:t>
            </a:r>
            <a:r>
              <a:rPr lang="en-US" sz="1400">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474737" marR="0" lvl="0" indent="-329678" algn="l" rtl="0">
              <a:lnSpc>
                <a:spcPct val="115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Click - First, facilities would be required to report their emissions of up to 600 toxic air </a:t>
            </a:r>
            <a:r>
              <a:rPr lang="en-US" sz="1400">
                <a:latin typeface="Arial"/>
                <a:ea typeface="Arial"/>
                <a:cs typeface="Arial"/>
                <a:sym typeface="Arial"/>
              </a:rPr>
              <a:t>contaminants</a:t>
            </a:r>
            <a:r>
              <a:rPr lang="en-US" sz="1400" b="0" i="0" u="none" strike="noStrike" cap="none">
                <a:solidFill>
                  <a:schemeClr val="dk1"/>
                </a:solidFill>
                <a:latin typeface="Arial"/>
                <a:ea typeface="Arial"/>
                <a:cs typeface="Arial"/>
                <a:sym typeface="Arial"/>
              </a:rPr>
              <a:t>. This information would be available to the public so </a:t>
            </a:r>
            <a:r>
              <a:rPr lang="en-US" sz="1400">
                <a:latin typeface="Arial"/>
                <a:ea typeface="Arial"/>
                <a:cs typeface="Arial"/>
                <a:sym typeface="Arial"/>
              </a:rPr>
              <a:t>people </a:t>
            </a:r>
            <a:r>
              <a:rPr lang="en-US" sz="1400" b="0" i="0" u="none" strike="noStrike" cap="none">
                <a:solidFill>
                  <a:schemeClr val="dk1"/>
                </a:solidFill>
                <a:latin typeface="Arial"/>
                <a:ea typeface="Arial"/>
                <a:cs typeface="Arial"/>
                <a:sym typeface="Arial"/>
              </a:rPr>
              <a:t>c</a:t>
            </a:r>
            <a:r>
              <a:rPr lang="en-US" sz="1400">
                <a:latin typeface="Arial"/>
                <a:ea typeface="Arial"/>
                <a:cs typeface="Arial"/>
                <a:sym typeface="Arial"/>
              </a:rPr>
              <a:t>an</a:t>
            </a:r>
            <a:r>
              <a:rPr lang="en-US" sz="1400" b="0" i="0" u="none" strike="noStrike" cap="none">
                <a:solidFill>
                  <a:schemeClr val="dk1"/>
                </a:solidFill>
                <a:latin typeface="Arial"/>
                <a:ea typeface="Arial"/>
                <a:cs typeface="Arial"/>
                <a:sym typeface="Arial"/>
              </a:rPr>
              <a:t> find out what facilities near </a:t>
            </a:r>
            <a:r>
              <a:rPr lang="en-US" sz="1400">
                <a:latin typeface="Arial"/>
                <a:ea typeface="Arial"/>
                <a:cs typeface="Arial"/>
                <a:sym typeface="Arial"/>
              </a:rPr>
              <a:t>them </a:t>
            </a:r>
            <a:r>
              <a:rPr lang="en-US" sz="1400" b="0" i="0" u="none" strike="noStrike" cap="none">
                <a:solidFill>
                  <a:schemeClr val="dk1"/>
                </a:solidFill>
                <a:latin typeface="Arial"/>
                <a:ea typeface="Arial"/>
                <a:cs typeface="Arial"/>
                <a:sym typeface="Arial"/>
              </a:rPr>
              <a:t>are emitting.</a:t>
            </a:r>
            <a:endParaRPr sz="1400" b="0" i="0" u="none" strike="noStrike" cap="none">
              <a:solidFill>
                <a:schemeClr val="dk1"/>
              </a:solidFill>
              <a:latin typeface="Arial"/>
              <a:ea typeface="Arial"/>
              <a:cs typeface="Arial"/>
              <a:sym typeface="Arial"/>
            </a:endParaRPr>
          </a:p>
          <a:p>
            <a:pPr marL="474737" marR="0" lvl="0" indent="-329678" algn="l" rtl="0">
              <a:lnSpc>
                <a:spcPct val="115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474737" marR="0" lvl="0" indent="-329678" algn="l" rtl="0">
              <a:lnSpc>
                <a:spcPct val="115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Click - Next, facilities would have to calculate potential health risks from those pollutants to people living, working or going to schools nearby. How this risk is measured also takes into account how close people are to the facility. These risk calculations would consider a wide range of health problems from both short- and long-term exposures. Some examples of possible health problems include an increased risk of cancer, birth defects, breathing problems, </a:t>
            </a:r>
            <a:r>
              <a:rPr lang="en-US" sz="1400">
                <a:latin typeface="Arial"/>
                <a:ea typeface="Arial"/>
                <a:cs typeface="Arial"/>
                <a:sym typeface="Arial"/>
              </a:rPr>
              <a:t>and </a:t>
            </a:r>
            <a:r>
              <a:rPr lang="en-US" sz="1400" b="0" i="0" u="none" strike="noStrike" cap="none">
                <a:solidFill>
                  <a:schemeClr val="dk1"/>
                </a:solidFill>
                <a:latin typeface="Arial"/>
                <a:ea typeface="Arial"/>
                <a:cs typeface="Arial"/>
                <a:sym typeface="Arial"/>
              </a:rPr>
              <a:t>eye and skin irritation.</a:t>
            </a:r>
            <a:endParaRPr sz="1400" b="0" i="0" u="none" strike="noStrike" cap="none">
              <a:solidFill>
                <a:schemeClr val="dk1"/>
              </a:solidFill>
              <a:latin typeface="Arial"/>
              <a:ea typeface="Arial"/>
              <a:cs typeface="Arial"/>
              <a:sym typeface="Arial"/>
            </a:endParaRPr>
          </a:p>
          <a:p>
            <a:pPr marL="474737" marR="0" lvl="0" indent="-329678" algn="l" rtl="0">
              <a:lnSpc>
                <a:spcPct val="115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474737" marR="0" lvl="0" indent="-329678" algn="l" rtl="0">
              <a:lnSpc>
                <a:spcPct val="115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Click - Lastl</a:t>
            </a:r>
            <a:r>
              <a:rPr lang="en-US" sz="1400">
                <a:latin typeface="Arial"/>
                <a:ea typeface="Arial"/>
                <a:cs typeface="Arial"/>
                <a:sym typeface="Arial"/>
              </a:rPr>
              <a:t>y</a:t>
            </a:r>
            <a:r>
              <a:rPr lang="en-US" sz="1400" b="0" i="0" u="none" strike="noStrike" cap="none">
                <a:solidFill>
                  <a:schemeClr val="dk1"/>
                </a:solidFill>
                <a:latin typeface="Arial"/>
                <a:ea typeface="Arial"/>
                <a:cs typeface="Arial"/>
                <a:sym typeface="Arial"/>
              </a:rPr>
              <a:t>, facilities would be regulated based on the specific health risks associated with their emissions. </a:t>
            </a:r>
            <a:r>
              <a:rPr lang="en-US" sz="1400">
                <a:latin typeface="Arial"/>
                <a:ea typeface="Arial"/>
                <a:cs typeface="Arial"/>
                <a:sym typeface="Arial"/>
              </a:rPr>
              <a:t>You’ll hear more about the regulatory side from Keith later in this presentation.</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474739" marR="0" lvl="0" indent="-329680" algn="l" rtl="0">
              <a:lnSpc>
                <a:spcPct val="115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808" name="Google Shape;808;p5:notes"/>
          <p:cNvSpPr txBox="1">
            <a:spLocks noGrp="1"/>
          </p:cNvSpPr>
          <p:nvPr>
            <p:ph type="sldNum" idx="12"/>
          </p:nvPr>
        </p:nvSpPr>
        <p:spPr>
          <a:xfrm>
            <a:off x="3970938" y="8977135"/>
            <a:ext cx="3037840" cy="474207"/>
          </a:xfrm>
          <a:prstGeom prst="rect">
            <a:avLst/>
          </a:prstGeom>
          <a:noFill/>
          <a:ln>
            <a:noFill/>
          </a:ln>
        </p:spPr>
        <p:txBody>
          <a:bodyPr spcFirstLastPara="1" wrap="square" lIns="94900" tIns="47425" rIns="94900" bIns="4742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46d0e1ccda_0_131:notes"/>
          <p:cNvSpPr txBox="1">
            <a:spLocks noGrp="1"/>
          </p:cNvSpPr>
          <p:nvPr>
            <p:ph type="body" idx="1"/>
          </p:nvPr>
        </p:nvSpPr>
        <p:spPr>
          <a:xfrm>
            <a:off x="540935" y="1995627"/>
            <a:ext cx="5732700" cy="6929100"/>
          </a:xfrm>
          <a:prstGeom prst="rect">
            <a:avLst/>
          </a:prstGeom>
          <a:noFill/>
          <a:ln>
            <a:noFill/>
          </a:ln>
        </p:spPr>
        <p:txBody>
          <a:bodyPr spcFirstLastPara="1" wrap="square" lIns="94925" tIns="94925" rIns="94925" bIns="94925" anchor="ctr" anchorCtr="0">
            <a:noAutofit/>
          </a:bodyPr>
          <a:lstStyle/>
          <a:p>
            <a:pPr marL="0" lvl="0" indent="0" algn="l" rtl="0">
              <a:spcBef>
                <a:spcPts val="0"/>
              </a:spcBef>
              <a:spcAft>
                <a:spcPts val="0"/>
              </a:spcAft>
              <a:buClr>
                <a:schemeClr val="dk1"/>
              </a:buClr>
              <a:buSzPts val="375"/>
              <a:buFont typeface="Calibri"/>
              <a:buNone/>
            </a:pPr>
            <a:r>
              <a:rPr lang="en-US" sz="1400">
                <a:latin typeface="Arial"/>
                <a:ea typeface="Arial"/>
                <a:cs typeface="Arial"/>
                <a:sym typeface="Arial"/>
              </a:rPr>
              <a:t>[Gabriela]</a:t>
            </a:r>
            <a:endParaRPr sz="1400">
              <a:latin typeface="Arial"/>
              <a:ea typeface="Arial"/>
              <a:cs typeface="Arial"/>
              <a:sym typeface="Arial"/>
            </a:endParaRPr>
          </a:p>
          <a:p>
            <a:pPr marL="0" marR="0" lvl="0" indent="0" algn="l" rtl="0">
              <a:spcBef>
                <a:spcPts val="0"/>
              </a:spcBef>
              <a:spcAft>
                <a:spcPts val="0"/>
              </a:spcAft>
              <a:buClr>
                <a:schemeClr val="dk1"/>
              </a:buClr>
              <a:buSzPts val="1400"/>
              <a:buFont typeface="Arial"/>
              <a:buNone/>
            </a:pPr>
            <a:endParaRPr sz="1400">
              <a:latin typeface="Arial"/>
              <a:ea typeface="Arial"/>
              <a:cs typeface="Arial"/>
              <a:sym typeface="Arial"/>
            </a:endParaRPr>
          </a:p>
          <a:p>
            <a:pPr marL="0" marR="0" lvl="0" indent="0" algn="l" rtl="0">
              <a:spcBef>
                <a:spcPts val="0"/>
              </a:spcBef>
              <a:spcAft>
                <a:spcPts val="0"/>
              </a:spcAft>
              <a:buClr>
                <a:schemeClr val="dk1"/>
              </a:buClr>
              <a:buSzPts val="1400"/>
              <a:buFont typeface="Arial"/>
              <a:buNone/>
            </a:pPr>
            <a:r>
              <a:rPr lang="en-US" sz="1400">
                <a:latin typeface="Arial"/>
                <a:ea typeface="Arial"/>
                <a:cs typeface="Arial"/>
                <a:sym typeface="Arial"/>
              </a:rPr>
              <a:t>This slide goes into more detail on how the CAO risk assessment process works.</a:t>
            </a:r>
            <a:endParaRPr sz="1400">
              <a:latin typeface="Arial"/>
              <a:ea typeface="Arial"/>
              <a:cs typeface="Arial"/>
              <a:sym typeface="Arial"/>
            </a:endParaRPr>
          </a:p>
          <a:p>
            <a:pPr marL="0" marR="0" lvl="0" indent="0" algn="l" rtl="0">
              <a:spcBef>
                <a:spcPts val="0"/>
              </a:spcBef>
              <a:spcAft>
                <a:spcPts val="0"/>
              </a:spcAft>
              <a:buClr>
                <a:schemeClr val="dk1"/>
              </a:buClr>
              <a:buSzPts val="1400"/>
              <a:buFont typeface="Arial"/>
              <a:buNone/>
            </a:pPr>
            <a:endParaRPr sz="1400">
              <a:latin typeface="Arial"/>
              <a:ea typeface="Arial"/>
              <a:cs typeface="Arial"/>
              <a:sym typeface="Arial"/>
            </a:endParaRPr>
          </a:p>
          <a:p>
            <a:pPr marL="0" marR="0" lvl="0" indent="0" algn="l" rtl="0">
              <a:spcBef>
                <a:spcPts val="0"/>
              </a:spcBef>
              <a:spcAft>
                <a:spcPts val="0"/>
              </a:spcAft>
              <a:buClr>
                <a:schemeClr val="dk1"/>
              </a:buClr>
              <a:buSzPts val="1400"/>
              <a:buFont typeface="Arial"/>
              <a:buNone/>
            </a:pPr>
            <a:r>
              <a:rPr lang="en-US" sz="1400">
                <a:latin typeface="Arial"/>
                <a:ea typeface="Arial"/>
                <a:cs typeface="Arial"/>
                <a:sym typeface="Arial"/>
              </a:rPr>
              <a:t>The basis for those risk assessments are Toxicity Reference Values or TRVs. </a:t>
            </a:r>
            <a:endParaRPr sz="1400">
              <a:latin typeface="Arial"/>
              <a:ea typeface="Arial"/>
              <a:cs typeface="Arial"/>
              <a:sym typeface="Arial"/>
            </a:endParaRPr>
          </a:p>
          <a:p>
            <a:pPr marL="0" marR="0" lvl="0" indent="0" algn="l" rtl="0">
              <a:spcBef>
                <a:spcPts val="0"/>
              </a:spcBef>
              <a:spcAft>
                <a:spcPts val="0"/>
              </a:spcAft>
              <a:buClr>
                <a:schemeClr val="dk1"/>
              </a:buClr>
              <a:buSzPts val="1400"/>
              <a:buFont typeface="Arial"/>
              <a:buNone/>
            </a:pPr>
            <a:endParaRPr sz="1400">
              <a:latin typeface="Arial"/>
              <a:ea typeface="Arial"/>
              <a:cs typeface="Arial"/>
              <a:sym typeface="Arial"/>
            </a:endParaRPr>
          </a:p>
          <a:p>
            <a:pPr marL="0" marR="0" lvl="0" indent="0" algn="l" rtl="0">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Toxicity reference values are the levels of exposure to each chemical that are not expected to harm health. They are </a:t>
            </a:r>
            <a:r>
              <a:rPr lang="en-US" sz="1400">
                <a:latin typeface="Arial"/>
                <a:ea typeface="Arial"/>
                <a:cs typeface="Arial"/>
                <a:sym typeface="Arial"/>
              </a:rPr>
              <a:t>set based</a:t>
            </a:r>
            <a:r>
              <a:rPr lang="en-US" sz="1400" b="0" i="0" u="none" strike="noStrike" cap="none">
                <a:solidFill>
                  <a:schemeClr val="dk1"/>
                </a:solidFill>
                <a:latin typeface="Arial"/>
                <a:ea typeface="Arial"/>
                <a:cs typeface="Arial"/>
                <a:sym typeface="Arial"/>
              </a:rPr>
              <a:t> on </a:t>
            </a:r>
            <a:r>
              <a:rPr lang="en-US" sz="1400">
                <a:latin typeface="Arial"/>
                <a:ea typeface="Arial"/>
                <a:cs typeface="Arial"/>
                <a:sym typeface="Arial"/>
              </a:rPr>
              <a:t>values from </a:t>
            </a:r>
            <a:r>
              <a:rPr lang="en-US" sz="1400" b="0" i="0" u="none" strike="noStrike" cap="none">
                <a:solidFill>
                  <a:schemeClr val="dk1"/>
                </a:solidFill>
                <a:latin typeface="Arial"/>
                <a:ea typeface="Arial"/>
                <a:cs typeface="Arial"/>
                <a:sym typeface="Arial"/>
              </a:rPr>
              <a:t>authoritative agencies </a:t>
            </a:r>
            <a:r>
              <a:rPr lang="en-US" sz="1400">
                <a:latin typeface="Arial"/>
                <a:ea typeface="Arial"/>
                <a:cs typeface="Arial"/>
                <a:sym typeface="Arial"/>
              </a:rPr>
              <a:t>such as </a:t>
            </a:r>
            <a:r>
              <a:rPr lang="en-US" sz="1400" b="0" i="0" u="none" strike="noStrike" cap="none">
                <a:solidFill>
                  <a:schemeClr val="dk1"/>
                </a:solidFill>
                <a:latin typeface="Arial"/>
                <a:ea typeface="Arial"/>
                <a:cs typeface="Arial"/>
                <a:sym typeface="Arial"/>
              </a:rPr>
              <a:t>the Environmental Protection Agency</a:t>
            </a:r>
            <a:r>
              <a:rPr lang="en-US" sz="1400">
                <a:latin typeface="Arial"/>
                <a:ea typeface="Arial"/>
                <a:cs typeface="Arial"/>
                <a:sym typeface="Arial"/>
              </a:rPr>
              <a:t>,</a:t>
            </a:r>
            <a:r>
              <a:rPr lang="en-US" sz="1400" b="0" i="0" u="none" strike="noStrike" cap="none">
                <a:solidFill>
                  <a:schemeClr val="dk1"/>
                </a:solidFill>
                <a:latin typeface="Arial"/>
                <a:ea typeface="Arial"/>
                <a:cs typeface="Arial"/>
                <a:sym typeface="Arial"/>
              </a:rPr>
              <a:t> the Calif</a:t>
            </a:r>
            <a:r>
              <a:rPr lang="en-US" sz="1400">
                <a:latin typeface="Arial"/>
                <a:ea typeface="Arial"/>
                <a:cs typeface="Arial"/>
                <a:sym typeface="Arial"/>
              </a:rPr>
              <a:t>ornia Office of Environmental Health Hazard Assessment, and the Centers for Disease Control</a:t>
            </a:r>
            <a:r>
              <a:rPr lang="en-US" sz="14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400"/>
              <a:buFont typeface="Arial"/>
              <a:buNone/>
            </a:pPr>
            <a:endParaRPr sz="1400">
              <a:latin typeface="Arial"/>
              <a:ea typeface="Arial"/>
              <a:cs typeface="Arial"/>
              <a:sym typeface="Arial"/>
            </a:endParaRPr>
          </a:p>
          <a:p>
            <a:pPr marL="0" marR="0" lvl="0" indent="0" algn="l" rtl="0">
              <a:spcBef>
                <a:spcPts val="0"/>
              </a:spcBef>
              <a:spcAft>
                <a:spcPts val="0"/>
              </a:spcAft>
              <a:buClr>
                <a:schemeClr val="dk1"/>
              </a:buClr>
              <a:buSzPts val="1400"/>
              <a:buFont typeface="Arial"/>
              <a:buNone/>
            </a:pPr>
            <a:r>
              <a:rPr lang="en-US" sz="1400">
                <a:latin typeface="Arial"/>
                <a:ea typeface="Arial"/>
                <a:cs typeface="Arial"/>
                <a:sym typeface="Arial"/>
              </a:rPr>
              <a:t>For CAO, we start with chemical-specific </a:t>
            </a:r>
            <a:r>
              <a:rPr lang="en-US" sz="1400" b="0" i="0" u="none" strike="noStrike" cap="none">
                <a:solidFill>
                  <a:schemeClr val="dk1"/>
                </a:solidFill>
                <a:latin typeface="Arial"/>
                <a:ea typeface="Arial"/>
                <a:cs typeface="Arial"/>
                <a:sym typeface="Arial"/>
              </a:rPr>
              <a:t>Toxicity Reference Values from these authoritative sources. </a:t>
            </a:r>
            <a:r>
              <a:rPr lang="en-US" sz="1400">
                <a:latin typeface="Arial"/>
                <a:ea typeface="Arial"/>
                <a:cs typeface="Arial"/>
                <a:sym typeface="Arial"/>
              </a:rPr>
              <a:t>We then use a series of adjustment factors to set</a:t>
            </a:r>
            <a:r>
              <a:rPr lang="en-US" sz="1400" b="0" i="0" u="none" strike="noStrike" cap="none">
                <a:solidFill>
                  <a:schemeClr val="dk1"/>
                </a:solidFill>
                <a:latin typeface="Arial"/>
                <a:ea typeface="Arial"/>
                <a:cs typeface="Arial"/>
                <a:sym typeface="Arial"/>
              </a:rPr>
              <a:t> Risk Based Concentrations, </a:t>
            </a:r>
            <a:r>
              <a:rPr lang="en-US" sz="1400">
                <a:latin typeface="Arial"/>
                <a:ea typeface="Arial"/>
                <a:cs typeface="Arial"/>
                <a:sym typeface="Arial"/>
              </a:rPr>
              <a:t>or RBCs,</a:t>
            </a:r>
            <a:r>
              <a:rPr lang="en-US" sz="1400" b="0" i="0" u="none" strike="noStrike" cap="none">
                <a:solidFill>
                  <a:schemeClr val="dk1"/>
                </a:solidFill>
                <a:latin typeface="Arial"/>
                <a:ea typeface="Arial"/>
                <a:cs typeface="Arial"/>
                <a:sym typeface="Arial"/>
              </a:rPr>
              <a:t> that </a:t>
            </a:r>
            <a:r>
              <a:rPr lang="en-US" sz="1400">
                <a:latin typeface="Arial"/>
                <a:ea typeface="Arial"/>
                <a:cs typeface="Arial"/>
                <a:sym typeface="Arial"/>
              </a:rPr>
              <a:t>reflect specific exposure scenarios. We would </a:t>
            </a:r>
            <a:r>
              <a:rPr lang="en-US" sz="1400" b="0" i="0" u="none" strike="noStrike" cap="none">
                <a:solidFill>
                  <a:schemeClr val="dk1"/>
                </a:solidFill>
                <a:latin typeface="Arial"/>
                <a:ea typeface="Arial"/>
                <a:cs typeface="Arial"/>
                <a:sym typeface="Arial"/>
              </a:rPr>
              <a:t>use</a:t>
            </a:r>
            <a:r>
              <a:rPr lang="en-US" sz="1400">
                <a:latin typeface="Arial"/>
                <a:ea typeface="Arial"/>
                <a:cs typeface="Arial"/>
                <a:sym typeface="Arial"/>
              </a:rPr>
              <a:t> those RBCs</a:t>
            </a:r>
            <a:r>
              <a:rPr lang="en-US" sz="1400" b="0" i="0" u="none" strike="noStrike" cap="none">
                <a:solidFill>
                  <a:schemeClr val="dk1"/>
                </a:solidFill>
                <a:latin typeface="Arial"/>
                <a:ea typeface="Arial"/>
                <a:cs typeface="Arial"/>
                <a:sym typeface="Arial"/>
              </a:rPr>
              <a:t> to calculate health risks in specific </a:t>
            </a:r>
            <a:r>
              <a:rPr lang="en-US" sz="1400">
                <a:latin typeface="Arial"/>
                <a:ea typeface="Arial"/>
                <a:cs typeface="Arial"/>
                <a:sym typeface="Arial"/>
              </a:rPr>
              <a:t>exposure scenarios</a:t>
            </a:r>
            <a:r>
              <a:rPr lang="en-US" sz="1400" b="0" i="0" u="none" strike="noStrike" cap="none">
                <a:solidFill>
                  <a:schemeClr val="dk1"/>
                </a:solidFill>
                <a:latin typeface="Arial"/>
                <a:ea typeface="Arial"/>
                <a:cs typeface="Arial"/>
                <a:sym typeface="Arial"/>
              </a:rPr>
              <a:t>.</a:t>
            </a:r>
            <a:endParaRPr sz="14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400"/>
              <a:buFont typeface="Arial"/>
              <a:buNone/>
            </a:pPr>
            <a:endParaRPr sz="1400">
              <a:latin typeface="Arial"/>
              <a:ea typeface="Arial"/>
              <a:cs typeface="Arial"/>
              <a:sym typeface="Arial"/>
            </a:endParaRPr>
          </a:p>
          <a:p>
            <a:pPr marL="0" marR="0" lvl="0" indent="0" algn="l" rtl="0">
              <a:spcBef>
                <a:spcPts val="0"/>
              </a:spcBef>
              <a:spcAft>
                <a:spcPts val="0"/>
              </a:spcAft>
              <a:buClr>
                <a:schemeClr val="dk1"/>
              </a:buClr>
              <a:buSzPts val="1400"/>
              <a:buFont typeface="Arial"/>
              <a:buNone/>
            </a:pPr>
            <a:r>
              <a:rPr lang="en-US" sz="1400">
                <a:latin typeface="Arial"/>
                <a:ea typeface="Arial"/>
                <a:cs typeface="Arial"/>
                <a:sym typeface="Arial"/>
              </a:rPr>
              <a:t>For example, if there is a </a:t>
            </a:r>
            <a:r>
              <a:rPr lang="en-US" sz="1400" u="sng">
                <a:latin typeface="Arial"/>
                <a:ea typeface="Arial"/>
                <a:cs typeface="Arial"/>
                <a:sym typeface="Arial"/>
              </a:rPr>
              <a:t>residence </a:t>
            </a:r>
            <a:r>
              <a:rPr lang="en-US" sz="1400">
                <a:latin typeface="Arial"/>
                <a:ea typeface="Arial"/>
                <a:cs typeface="Arial"/>
                <a:sym typeface="Arial"/>
              </a:rPr>
              <a:t>affected by a facility’s emissions, we would assume a child lives in the residence and is there 24 hours a day. If instead there is a workplace, we would assume exposure to adults working a regular shift. </a:t>
            </a:r>
            <a:endParaRPr sz="1400">
              <a:latin typeface="Arial"/>
              <a:ea typeface="Arial"/>
              <a:cs typeface="Arial"/>
              <a:sym typeface="Arial"/>
            </a:endParaRPr>
          </a:p>
          <a:p>
            <a:pPr marL="0" marR="0" lvl="0" indent="0" algn="l" rtl="0">
              <a:spcBef>
                <a:spcPts val="0"/>
              </a:spcBef>
              <a:spcAft>
                <a:spcPts val="0"/>
              </a:spcAft>
              <a:buClr>
                <a:schemeClr val="dk1"/>
              </a:buClr>
              <a:buSzPts val="1400"/>
              <a:buFont typeface="Arial"/>
              <a:buNone/>
            </a:pPr>
            <a:endParaRPr sz="1400">
              <a:latin typeface="Arial"/>
              <a:ea typeface="Arial"/>
              <a:cs typeface="Arial"/>
              <a:sym typeface="Arial"/>
            </a:endParaRPr>
          </a:p>
          <a:p>
            <a:pPr marL="0" marR="0" lvl="0" indent="0" algn="l" rtl="0">
              <a:spcBef>
                <a:spcPts val="0"/>
              </a:spcBef>
              <a:spcAft>
                <a:spcPts val="0"/>
              </a:spcAft>
              <a:buClr>
                <a:schemeClr val="dk1"/>
              </a:buClr>
              <a:buSzPts val="1400"/>
              <a:buFont typeface="Arial"/>
              <a:buNone/>
            </a:pPr>
            <a:r>
              <a:rPr lang="en-US" sz="1400">
                <a:latin typeface="Arial"/>
                <a:ea typeface="Arial"/>
                <a:cs typeface="Arial"/>
                <a:sym typeface="Arial"/>
              </a:rPr>
              <a:t>DEQ will also consider other information, such as distance to where people are, the wind patterns, and facility stack height, when calculating risk. E</a:t>
            </a:r>
            <a:r>
              <a:rPr lang="en-US" sz="1400">
                <a:solidFill>
                  <a:srgbClr val="000000"/>
                </a:solidFill>
                <a:latin typeface="Arial"/>
                <a:ea typeface="Arial"/>
                <a:cs typeface="Arial"/>
                <a:sym typeface="Arial"/>
              </a:rPr>
              <a:t>missions from a</a:t>
            </a:r>
            <a:r>
              <a:rPr lang="en-US" sz="1400">
                <a:latin typeface="Arial"/>
                <a:ea typeface="Arial"/>
                <a:cs typeface="Arial"/>
                <a:sym typeface="Arial"/>
              </a:rPr>
              <a:t> facility that is in a remote location could pose less risk than a similar one located in the middle of a city or town.</a:t>
            </a:r>
            <a:endParaRPr sz="1400">
              <a:latin typeface="Arial"/>
              <a:ea typeface="Arial"/>
              <a:cs typeface="Arial"/>
              <a:sym typeface="Arial"/>
            </a:endParaRPr>
          </a:p>
          <a:p>
            <a:pPr marL="0" marR="0" lvl="0" indent="0" algn="l" rtl="0">
              <a:spcBef>
                <a:spcPts val="0"/>
              </a:spcBef>
              <a:spcAft>
                <a:spcPts val="0"/>
              </a:spcAft>
              <a:buClr>
                <a:schemeClr val="dk1"/>
              </a:buClr>
              <a:buSzPts val="1400"/>
              <a:buFont typeface="Arial"/>
              <a:buNone/>
            </a:pPr>
            <a:endParaRPr sz="1400">
              <a:latin typeface="Arial"/>
              <a:ea typeface="Arial"/>
              <a:cs typeface="Arial"/>
              <a:sym typeface="Arial"/>
            </a:endParaRPr>
          </a:p>
          <a:p>
            <a:pPr marL="0" marR="0" lvl="0" indent="0" algn="l" rtl="0">
              <a:spcBef>
                <a:spcPts val="0"/>
              </a:spcBef>
              <a:spcAft>
                <a:spcPts val="0"/>
              </a:spcAft>
              <a:buClr>
                <a:schemeClr val="dk1"/>
              </a:buClr>
              <a:buSzPts val="1400"/>
              <a:buFont typeface="Arial"/>
              <a:buNone/>
            </a:pPr>
            <a:r>
              <a:rPr lang="en-US" sz="1400">
                <a:latin typeface="Arial"/>
                <a:ea typeface="Arial"/>
                <a:cs typeface="Arial"/>
                <a:sym typeface="Arial"/>
              </a:rPr>
              <a:t>Once we </a:t>
            </a:r>
            <a:r>
              <a:rPr lang="en-US" sz="1400" b="0" i="0" u="none" strike="noStrike" cap="none">
                <a:solidFill>
                  <a:schemeClr val="dk1"/>
                </a:solidFill>
                <a:latin typeface="Arial"/>
                <a:ea typeface="Arial"/>
                <a:cs typeface="Arial"/>
                <a:sym typeface="Arial"/>
              </a:rPr>
              <a:t>calculate</a:t>
            </a:r>
            <a:r>
              <a:rPr lang="en-US" sz="1400">
                <a:latin typeface="Arial"/>
                <a:ea typeface="Arial"/>
                <a:cs typeface="Arial"/>
                <a:sym typeface="Arial"/>
              </a:rPr>
              <a:t> a</a:t>
            </a:r>
            <a:r>
              <a:rPr lang="en-US" sz="1400" b="0" i="0" u="none" strike="noStrike" cap="none">
                <a:solidFill>
                  <a:schemeClr val="dk1"/>
                </a:solidFill>
                <a:latin typeface="Arial"/>
                <a:ea typeface="Arial"/>
                <a:cs typeface="Arial"/>
                <a:sym typeface="Arial"/>
              </a:rPr>
              <a:t> facility risk level, we would then compare that risk to the Risk Action </a:t>
            </a:r>
            <a:r>
              <a:rPr lang="en-US" sz="1400">
                <a:latin typeface="Arial"/>
                <a:ea typeface="Arial"/>
                <a:cs typeface="Arial"/>
                <a:sym typeface="Arial"/>
              </a:rPr>
              <a:t>L</a:t>
            </a:r>
            <a:r>
              <a:rPr lang="en-US" sz="1400" b="0" i="0" u="none" strike="noStrike" cap="none">
                <a:solidFill>
                  <a:schemeClr val="dk1"/>
                </a:solidFill>
                <a:latin typeface="Arial"/>
                <a:ea typeface="Arial"/>
                <a:cs typeface="Arial"/>
                <a:sym typeface="Arial"/>
              </a:rPr>
              <a:t>evels that determine what actions may be required under Cleaner Air Oregon. </a:t>
            </a:r>
            <a:endParaRPr sz="14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400"/>
              <a:buFont typeface="Arial"/>
              <a:buNone/>
            </a:pPr>
            <a:endParaRPr sz="1400">
              <a:latin typeface="Arial"/>
              <a:ea typeface="Arial"/>
              <a:cs typeface="Arial"/>
              <a:sym typeface="Arial"/>
            </a:endParaRPr>
          </a:p>
          <a:p>
            <a:pPr marL="0" marR="0" lvl="0" indent="0" algn="l" rtl="0">
              <a:spcBef>
                <a:spcPts val="0"/>
              </a:spcBef>
              <a:spcAft>
                <a:spcPts val="0"/>
              </a:spcAft>
              <a:buClr>
                <a:schemeClr val="dk1"/>
              </a:buClr>
              <a:buSzPts val="1400"/>
              <a:buFont typeface="Arial"/>
              <a:buNone/>
            </a:pPr>
            <a:r>
              <a:rPr lang="en-US" sz="1400">
                <a:latin typeface="Arial"/>
                <a:ea typeface="Arial"/>
                <a:cs typeface="Arial"/>
                <a:sym typeface="Arial"/>
              </a:rPr>
              <a:t>I’ll hand it back to Keith now to talk about the risk assessment process and CAO permitting activities</a:t>
            </a:r>
            <a:endParaRPr sz="1400">
              <a:latin typeface="Arial"/>
              <a:ea typeface="Arial"/>
              <a:cs typeface="Arial"/>
              <a:sym typeface="Arial"/>
            </a:endParaRPr>
          </a:p>
        </p:txBody>
      </p:sp>
      <p:sp>
        <p:nvSpPr>
          <p:cNvPr id="823" name="Google Shape;823;g46d0e1ccda_0_131:notes"/>
          <p:cNvSpPr>
            <a:spLocks noGrp="1" noRot="1" noChangeAspect="1"/>
          </p:cNvSpPr>
          <p:nvPr>
            <p:ph type="sldImg" idx="2"/>
          </p:nvPr>
        </p:nvSpPr>
        <p:spPr>
          <a:xfrm>
            <a:off x="711608" y="361527"/>
            <a:ext cx="2524800" cy="1412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1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7" name="Google Shape;837;p10: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Clr>
                <a:schemeClr val="dk1"/>
              </a:buClr>
              <a:buSzPts val="1100"/>
              <a:buFont typeface="Arial"/>
              <a:buNone/>
            </a:pPr>
            <a:r>
              <a:rPr lang="en-US" sz="1400">
                <a:solidFill>
                  <a:srgbClr val="000000"/>
                </a:solidFill>
                <a:latin typeface="Arial"/>
                <a:ea typeface="Arial"/>
                <a:cs typeface="Arial"/>
                <a:sym typeface="Arial"/>
              </a:rPr>
              <a:t>[Keith]</a:t>
            </a:r>
            <a:endParaRPr sz="140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Arial"/>
              <a:buNone/>
            </a:pPr>
            <a:r>
              <a:rPr lang="en-US" sz="1400">
                <a:latin typeface="Arial"/>
                <a:ea typeface="Arial"/>
                <a:cs typeface="Arial"/>
                <a:sym typeface="Arial"/>
              </a:rPr>
              <a:t>Thank you Gabriela.  I like to think of this process as having two phases- a risk assessment phase and a risk management phase.  So far we’ve covered the assessment phase, which tells us what the risk is.</a:t>
            </a:r>
            <a:endParaRPr/>
          </a:p>
          <a:p>
            <a:pPr marL="0" marR="0" lvl="0" indent="0" algn="l" rtl="0">
              <a:lnSpc>
                <a:spcPct val="115000"/>
              </a:lnSpc>
              <a:spcBef>
                <a:spcPts val="0"/>
              </a:spcBef>
              <a:spcAft>
                <a:spcPts val="0"/>
              </a:spcAft>
              <a:buClr>
                <a:schemeClr val="dk1"/>
              </a:buClr>
              <a:buSzPts val="1100"/>
              <a:buFont typeface="Arial"/>
              <a:buNone/>
            </a:pPr>
            <a:endParaRPr sz="1400">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As noted, o</a:t>
            </a:r>
            <a:r>
              <a:rPr lang="en-US" sz="1400" b="0" i="0" u="none" strike="noStrike" cap="none">
                <a:solidFill>
                  <a:schemeClr val="dk1"/>
                </a:solidFill>
                <a:latin typeface="Arial"/>
                <a:ea typeface="Arial"/>
                <a:cs typeface="Arial"/>
                <a:sym typeface="Arial"/>
              </a:rPr>
              <a:t>nce the risk has been calculated, </a:t>
            </a:r>
            <a:r>
              <a:rPr lang="en-US" sz="1400">
                <a:latin typeface="Arial"/>
                <a:ea typeface="Arial"/>
                <a:cs typeface="Arial"/>
                <a:sym typeface="Arial"/>
              </a:rPr>
              <a:t>that</a:t>
            </a:r>
            <a:r>
              <a:rPr lang="en-US" sz="1400" b="0" i="0" u="none" strike="noStrike" cap="none">
                <a:solidFill>
                  <a:schemeClr val="dk1"/>
                </a:solidFill>
                <a:latin typeface="Arial"/>
                <a:ea typeface="Arial"/>
                <a:cs typeface="Arial"/>
                <a:sym typeface="Arial"/>
              </a:rPr>
              <a:t> risk is compared to</a:t>
            </a:r>
            <a:r>
              <a:rPr lang="en-US" sz="1400" b="0" i="0" u="none" strike="noStrike" cap="none">
                <a:solidFill>
                  <a:srgbClr val="FF0000"/>
                </a:solidFill>
                <a:latin typeface="Arial"/>
                <a:ea typeface="Arial"/>
                <a:cs typeface="Arial"/>
                <a:sym typeface="Arial"/>
              </a:rPr>
              <a:t> </a:t>
            </a:r>
            <a:r>
              <a:rPr lang="en-US" sz="1400" b="0" i="0" u="none" strike="noStrike" cap="none">
                <a:solidFill>
                  <a:srgbClr val="000000"/>
                </a:solidFill>
                <a:latin typeface="Arial"/>
                <a:ea typeface="Arial"/>
                <a:cs typeface="Arial"/>
                <a:sym typeface="Arial"/>
              </a:rPr>
              <a:t>appropriate benchmarks, or Risk Action Levels</a:t>
            </a:r>
            <a:r>
              <a:rPr lang="en-US" sz="1400" b="0" i="0" u="none" strike="noStrike" cap="none">
                <a:solidFill>
                  <a:schemeClr val="dk1"/>
                </a:solidFill>
                <a:latin typeface="Arial"/>
                <a:ea typeface="Arial"/>
                <a:cs typeface="Arial"/>
                <a:sym typeface="Arial"/>
              </a:rPr>
              <a:t>.</a:t>
            </a:r>
            <a:r>
              <a:rPr lang="en-US" sz="1400">
                <a:latin typeface="Arial"/>
                <a:ea typeface="Arial"/>
                <a:cs typeface="Arial"/>
                <a:sym typeface="Arial"/>
              </a:rPr>
              <a:t>  </a:t>
            </a:r>
            <a:r>
              <a:rPr lang="en-US" sz="1400" b="0" i="0" u="none" strike="noStrike" cap="none">
                <a:solidFill>
                  <a:schemeClr val="dk1"/>
                </a:solidFill>
                <a:latin typeface="Arial"/>
                <a:ea typeface="Arial"/>
                <a:cs typeface="Arial"/>
                <a:sym typeface="Arial"/>
              </a:rPr>
              <a:t>If the risk is above Action Levels, the facility must reduce risk, or show that the best control equipment is already installed. Many businesses will be below action levels, and will not need to make any changes</a:t>
            </a:r>
            <a:r>
              <a:rPr lang="en-US" sz="1400">
                <a:latin typeface="Arial"/>
                <a:ea typeface="Arial"/>
                <a:cs typeface="Arial"/>
                <a:sym typeface="Arial"/>
              </a:rPr>
              <a:t>, </a:t>
            </a:r>
            <a:r>
              <a:rPr lang="en-US" sz="1400" b="0" i="0" u="none" strike="noStrike" cap="none">
                <a:solidFill>
                  <a:schemeClr val="dk1"/>
                </a:solidFill>
                <a:latin typeface="Arial"/>
                <a:ea typeface="Arial"/>
                <a:cs typeface="Arial"/>
                <a:sym typeface="Arial"/>
              </a:rPr>
              <a:t>but would still have to report their emissions.  There are separate risk action levels for new facilities and existing facilities, and for cancer and noncancer health effects. They can be found in Table 1 in the rules</a:t>
            </a:r>
            <a:r>
              <a:rPr lang="en-US" sz="1400">
                <a:latin typeface="Arial"/>
                <a:ea typeface="Arial"/>
                <a:cs typeface="Arial"/>
                <a:sym typeface="Arial"/>
              </a:rPr>
              <a:t>, and are represented graphically on the next slide.</a:t>
            </a:r>
            <a:endParaRPr/>
          </a:p>
          <a:p>
            <a:pPr marL="0" marR="0" lvl="0" indent="0" algn="l" rtl="0">
              <a:lnSpc>
                <a:spcPct val="115000"/>
              </a:lnSpc>
              <a:spcBef>
                <a:spcPts val="0"/>
              </a:spcBef>
              <a:spcAft>
                <a:spcPts val="0"/>
              </a:spcAft>
              <a:buClr>
                <a:schemeClr val="dk1"/>
              </a:buClr>
              <a:buSzPts val="1100"/>
              <a:buFont typeface="Calibri"/>
              <a:buNone/>
            </a:pPr>
            <a:endParaRPr sz="1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400" b="0" i="0" u="none" strike="noStrike" cap="none">
                <a:solidFill>
                  <a:schemeClr val="dk1"/>
                </a:solidFill>
                <a:latin typeface="Arial"/>
                <a:ea typeface="Arial"/>
                <a:cs typeface="Arial"/>
                <a:sym typeface="Arial"/>
              </a:rPr>
              <a:t>You could think of this process somewhat like </a:t>
            </a:r>
            <a:r>
              <a:rPr lang="en-US" sz="1400">
                <a:latin typeface="Arial"/>
                <a:ea typeface="Arial"/>
                <a:cs typeface="Arial"/>
                <a:sym typeface="Arial"/>
              </a:rPr>
              <a:t>checking someone’s health status</a:t>
            </a:r>
            <a:r>
              <a:rPr lang="en-US" sz="1400" b="0" i="0" u="none" strike="noStrike" cap="none">
                <a:solidFill>
                  <a:schemeClr val="dk1"/>
                </a:solidFill>
                <a:latin typeface="Arial"/>
                <a:ea typeface="Arial"/>
                <a:cs typeface="Arial"/>
                <a:sym typeface="Arial"/>
              </a:rPr>
              <a:t>.  First, you have to measure </a:t>
            </a:r>
            <a:r>
              <a:rPr lang="en-US" sz="1400">
                <a:latin typeface="Arial"/>
                <a:ea typeface="Arial"/>
                <a:cs typeface="Arial"/>
                <a:sym typeface="Arial"/>
              </a:rPr>
              <a:t> </a:t>
            </a:r>
            <a:r>
              <a:rPr lang="en-US" sz="1400" b="0" i="0" u="none" strike="noStrike" cap="none">
                <a:solidFill>
                  <a:schemeClr val="dk1"/>
                </a:solidFill>
                <a:latin typeface="Arial"/>
                <a:ea typeface="Arial"/>
                <a:cs typeface="Arial"/>
                <a:sym typeface="Arial"/>
              </a:rPr>
              <a:t>weight, test your blood for cholesterol, do an EKG, and </a:t>
            </a:r>
            <a:r>
              <a:rPr lang="en-US" sz="1400">
                <a:latin typeface="Arial"/>
                <a:ea typeface="Arial"/>
                <a:cs typeface="Arial"/>
                <a:sym typeface="Arial"/>
              </a:rPr>
              <a:t>complete other tests to get a picture of someone’s health</a:t>
            </a:r>
            <a:r>
              <a:rPr lang="en-US" sz="1400" b="0" i="0" u="none" strike="noStrike" cap="none">
                <a:solidFill>
                  <a:schemeClr val="dk1"/>
                </a:solidFill>
                <a:latin typeface="Arial"/>
                <a:ea typeface="Arial"/>
                <a:cs typeface="Arial"/>
                <a:sym typeface="Arial"/>
              </a:rPr>
              <a:t>.  Then those results are compared to what’s considered healthy for </a:t>
            </a:r>
            <a:r>
              <a:rPr lang="en-US" sz="1400">
                <a:latin typeface="Arial"/>
                <a:ea typeface="Arial"/>
                <a:cs typeface="Arial"/>
                <a:sym typeface="Arial"/>
              </a:rPr>
              <a:t>that person</a:t>
            </a:r>
            <a:r>
              <a:rPr lang="en-US" sz="1400" b="0" i="0" u="none" strike="noStrike" cap="none">
                <a:solidFill>
                  <a:schemeClr val="dk1"/>
                </a:solidFill>
                <a:latin typeface="Arial"/>
                <a:ea typeface="Arial"/>
                <a:cs typeface="Arial"/>
                <a:sym typeface="Arial"/>
              </a:rPr>
              <a:t>, and </a:t>
            </a:r>
            <a:r>
              <a:rPr lang="en-US" sz="1400">
                <a:latin typeface="Arial"/>
                <a:ea typeface="Arial"/>
                <a:cs typeface="Arial"/>
                <a:sym typeface="Arial"/>
              </a:rPr>
              <a:t>recommendations for specific actions to address any risk factors that may be determined</a:t>
            </a:r>
            <a:r>
              <a:rPr lang="en-US" sz="14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Calibri"/>
              <a:buNone/>
            </a:pPr>
            <a:endParaRPr sz="1400" b="0" i="0" u="none" strike="noStrike" cap="none">
              <a:solidFill>
                <a:schemeClr val="dk1"/>
              </a:solidFill>
              <a:latin typeface="Arial"/>
              <a:ea typeface="Arial"/>
              <a:cs typeface="Arial"/>
              <a:sym typeface="Arial"/>
            </a:endParaRPr>
          </a:p>
        </p:txBody>
      </p:sp>
      <p:sp>
        <p:nvSpPr>
          <p:cNvPr id="838" name="Google Shape;838;p10: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46d0e1ccda_0_149:notes"/>
          <p:cNvSpPr>
            <a:spLocks noGrp="1" noRot="1" noChangeAspect="1"/>
          </p:cNvSpPr>
          <p:nvPr>
            <p:ph type="sldImg" idx="2"/>
          </p:nvPr>
        </p:nvSpPr>
        <p:spPr>
          <a:xfrm>
            <a:off x="542925" y="366713"/>
            <a:ext cx="3429000" cy="192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5" name="Google Shape;845;g46d0e1ccda_0_149:notes"/>
          <p:cNvSpPr txBox="1">
            <a:spLocks noGrp="1"/>
          </p:cNvSpPr>
          <p:nvPr>
            <p:ph type="body" idx="1"/>
          </p:nvPr>
        </p:nvSpPr>
        <p:spPr>
          <a:xfrm>
            <a:off x="676441" y="2516754"/>
            <a:ext cx="5608200" cy="6456600"/>
          </a:xfrm>
          <a:prstGeom prst="rect">
            <a:avLst/>
          </a:prstGeom>
          <a:noFill/>
          <a:ln>
            <a:noFill/>
          </a:ln>
        </p:spPr>
        <p:txBody>
          <a:bodyPr spcFirstLastPara="1" wrap="square" lIns="93025" tIns="93025" rIns="93025" bIns="93025" anchor="t" anchorCtr="0">
            <a:noAutofit/>
          </a:bodyPr>
          <a:lstStyle/>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[Keith]</a:t>
            </a: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a:solidFill>
                <a:srgbClr val="FF0000"/>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These Risk Action Levels, or RALs, are another of the key building blocks of the program. Science will tell us what a facility’s risk is, and once that’s known, the RALs represent policy decisions about what level of risk requires action. Risk limits vary from state to state, and sometimes even within states.</a:t>
            </a: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The RALs have been the subject of keen interest by all stakeholder groups, including community advocates and industry. There were many debates about these proposed RALs, which eventually were addressed by the Oregon State Legislature. SB 1541 set values for many RALs, including the levels at which a facility would need to reduce their risk.</a:t>
            </a: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As you can see there are several different action levels, each triggering different requirements or considerations.  On this graphic new facility action levels are on the left side and existing facility action levels are on the right.</a:t>
            </a: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i="0" u="none" strike="noStrike" cap="none">
              <a:solidFill>
                <a:schemeClr val="dk1"/>
              </a:solidFill>
              <a:highlight>
                <a:srgbClr val="FFFF00"/>
              </a:highlight>
              <a:latin typeface="Arial"/>
              <a:ea typeface="Arial"/>
              <a:cs typeface="Arial"/>
              <a:sym typeface="Arial"/>
            </a:endParaRPr>
          </a:p>
        </p:txBody>
      </p:sp>
      <p:sp>
        <p:nvSpPr>
          <p:cNvPr id="846" name="Google Shape;846;g46d0e1ccda_0_149:notes"/>
          <p:cNvSpPr txBox="1">
            <a:spLocks noGrp="1"/>
          </p:cNvSpPr>
          <p:nvPr>
            <p:ph type="sldNum" idx="12"/>
          </p:nvPr>
        </p:nvSpPr>
        <p:spPr>
          <a:xfrm>
            <a:off x="3970938" y="8829968"/>
            <a:ext cx="3037800" cy="466200"/>
          </a:xfrm>
          <a:prstGeom prst="rect">
            <a:avLst/>
          </a:prstGeom>
          <a:noFill/>
          <a:ln>
            <a:noFill/>
          </a:ln>
        </p:spPr>
        <p:txBody>
          <a:bodyPr spcFirstLastPara="1" wrap="square" lIns="93025" tIns="46475" rIns="93025" bIns="4647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47bea1b69e_1_0:notes"/>
          <p:cNvSpPr txBox="1">
            <a:spLocks noGrp="1"/>
          </p:cNvSpPr>
          <p:nvPr>
            <p:ph type="body" idx="1"/>
          </p:nvPr>
        </p:nvSpPr>
        <p:spPr>
          <a:xfrm>
            <a:off x="540935" y="1995627"/>
            <a:ext cx="5732700" cy="6929100"/>
          </a:xfrm>
          <a:prstGeom prst="rect">
            <a:avLst/>
          </a:prstGeom>
          <a:noFill/>
          <a:ln>
            <a:noFill/>
          </a:ln>
        </p:spPr>
        <p:txBody>
          <a:bodyPr spcFirstLastPara="1" wrap="square" lIns="94925" tIns="94925" rIns="94925" bIns="94925" anchor="ctr" anchorCtr="0">
            <a:noAutofit/>
          </a:bodyPr>
          <a:lstStyle/>
          <a:p>
            <a:pPr marL="0" lvl="0" indent="0" algn="l" rtl="0">
              <a:spcBef>
                <a:spcPts val="0"/>
              </a:spcBef>
              <a:spcAft>
                <a:spcPts val="0"/>
              </a:spcAft>
              <a:buClr>
                <a:schemeClr val="dk1"/>
              </a:buClr>
              <a:buSzPts val="375"/>
              <a:buFont typeface="Calibri"/>
              <a:buNone/>
            </a:pPr>
            <a:r>
              <a:rPr lang="en-US" sz="1400">
                <a:latin typeface="Arial"/>
                <a:ea typeface="Arial"/>
                <a:cs typeface="Arial"/>
                <a:sym typeface="Arial"/>
              </a:rPr>
              <a:t>[Keith]</a:t>
            </a:r>
            <a:endParaRPr sz="1400">
              <a:latin typeface="Arial"/>
              <a:ea typeface="Arial"/>
              <a:cs typeface="Arial"/>
              <a:sym typeface="Arial"/>
            </a:endParaRPr>
          </a:p>
          <a:p>
            <a:pPr marL="0" lvl="0" indent="0" algn="l" rtl="0">
              <a:spcBef>
                <a:spcPts val="0"/>
              </a:spcBef>
              <a:spcAft>
                <a:spcPts val="0"/>
              </a:spcAft>
              <a:buClr>
                <a:schemeClr val="dk1"/>
              </a:buClr>
              <a:buSzPts val="375"/>
              <a:buFont typeface="Calibri"/>
              <a:buNone/>
            </a:pPr>
            <a:endParaRPr sz="1400">
              <a:latin typeface="Arial"/>
              <a:ea typeface="Arial"/>
              <a:cs typeface="Arial"/>
              <a:sym typeface="Arial"/>
            </a:endParaRPr>
          </a:p>
          <a:p>
            <a:pPr marL="0" marR="0" lvl="0" indent="0" algn="l" rtl="0">
              <a:spcBef>
                <a:spcPts val="0"/>
              </a:spcBef>
              <a:spcAft>
                <a:spcPts val="0"/>
              </a:spcAft>
              <a:buClr>
                <a:schemeClr val="dk1"/>
              </a:buClr>
              <a:buSzPts val="1400"/>
              <a:buFont typeface="Arial"/>
              <a:buNone/>
            </a:pPr>
            <a:r>
              <a:rPr lang="en-US" sz="1400">
                <a:latin typeface="Arial"/>
                <a:ea typeface="Arial"/>
                <a:cs typeface="Arial"/>
                <a:sym typeface="Arial"/>
              </a:rPr>
              <a:t>Any actions that a facility needs to take based on their assessed risks, and appropriate action levels would then be incorporated in their permits.  This diagram is a simplified view of the overall CAO process, showing the risk assessment and permitting process that a facility would go through in CAO. The boxes in green represent actions that the facility would take, and boxes in blue are ones that DEQ and OHA would take. This example is for an existing facility. But, the process for a new or modified facility would be similar.</a:t>
            </a:r>
            <a:endParaRPr sz="1400">
              <a:latin typeface="Arial"/>
              <a:ea typeface="Arial"/>
              <a:cs typeface="Arial"/>
              <a:sym typeface="Arial"/>
            </a:endParaRPr>
          </a:p>
          <a:p>
            <a:pPr marL="0" marR="0" lvl="0" indent="0" algn="l" rtl="0">
              <a:spcBef>
                <a:spcPts val="0"/>
              </a:spcBef>
              <a:spcAft>
                <a:spcPts val="0"/>
              </a:spcAft>
              <a:buClr>
                <a:schemeClr val="dk1"/>
              </a:buClr>
              <a:buSzPts val="1400"/>
              <a:buFont typeface="Arial"/>
              <a:buNone/>
            </a:pPr>
            <a:endParaRPr sz="1400">
              <a:latin typeface="Arial"/>
              <a:ea typeface="Arial"/>
              <a:cs typeface="Arial"/>
              <a:sym typeface="Arial"/>
            </a:endParaRPr>
          </a:p>
          <a:p>
            <a:pPr marL="0" marR="0" lvl="0" indent="0" algn="l" rtl="0">
              <a:spcBef>
                <a:spcPts val="0"/>
              </a:spcBef>
              <a:spcAft>
                <a:spcPts val="0"/>
              </a:spcAft>
              <a:buClr>
                <a:schemeClr val="dk1"/>
              </a:buClr>
              <a:buSzPts val="1400"/>
              <a:buFont typeface="Arial"/>
              <a:buNone/>
            </a:pPr>
            <a:r>
              <a:rPr lang="en-US" sz="1400">
                <a:latin typeface="Arial"/>
                <a:ea typeface="Arial"/>
                <a:cs typeface="Arial"/>
                <a:sym typeface="Arial"/>
              </a:rPr>
              <a:t>For an existing facility, their requirements in CAO would start when they are called in to the program. Existing facilities don’t need to do a risk assessment or take other actions until they are called in. </a:t>
            </a:r>
            <a:endParaRPr sz="1400">
              <a:latin typeface="Arial"/>
              <a:ea typeface="Arial"/>
              <a:cs typeface="Arial"/>
              <a:sym typeface="Arial"/>
            </a:endParaRPr>
          </a:p>
          <a:p>
            <a:pPr marL="0" marR="0" lvl="0" indent="0" algn="l" rtl="0">
              <a:spcBef>
                <a:spcPts val="0"/>
              </a:spcBef>
              <a:spcAft>
                <a:spcPts val="0"/>
              </a:spcAft>
              <a:buClr>
                <a:schemeClr val="dk1"/>
              </a:buClr>
              <a:buSzPts val="1400"/>
              <a:buFont typeface="Arial"/>
              <a:buNone/>
            </a:pPr>
            <a:endParaRPr sz="1400">
              <a:latin typeface="Arial"/>
              <a:ea typeface="Arial"/>
              <a:cs typeface="Arial"/>
              <a:sym typeface="Arial"/>
            </a:endParaRPr>
          </a:p>
          <a:p>
            <a:pPr marL="0" marR="0" lvl="0" indent="0" algn="l" rtl="0">
              <a:spcBef>
                <a:spcPts val="0"/>
              </a:spcBef>
              <a:spcAft>
                <a:spcPts val="0"/>
              </a:spcAft>
              <a:buClr>
                <a:schemeClr val="dk1"/>
              </a:buClr>
              <a:buSzPts val="1400"/>
              <a:buFont typeface="Arial"/>
              <a:buNone/>
            </a:pPr>
            <a:r>
              <a:rPr lang="en-US" sz="1400">
                <a:latin typeface="Arial"/>
                <a:ea typeface="Arial"/>
                <a:cs typeface="Arial"/>
                <a:sym typeface="Arial"/>
              </a:rPr>
              <a:t>Once an existing facility has been called in to the program, the first thing it would need to do is submit an updated emissions inventory for the full suite of about 600 chemicals. Existing facilities have a head start because they’ve already had to submit an air toxics emissions inventory. But, this one will have some additional details, such as information about the maximum daily emissions, which is needed to calculate acute risk. DEQ would review the emissions inventory. </a:t>
            </a:r>
            <a:endParaRPr sz="1400">
              <a:latin typeface="Arial"/>
              <a:ea typeface="Arial"/>
              <a:cs typeface="Arial"/>
              <a:sym typeface="Arial"/>
            </a:endParaRPr>
          </a:p>
          <a:p>
            <a:pPr marL="0" marR="0" lvl="0" indent="0" algn="l" rtl="0">
              <a:spcBef>
                <a:spcPts val="0"/>
              </a:spcBef>
              <a:spcAft>
                <a:spcPts val="0"/>
              </a:spcAft>
              <a:buClr>
                <a:schemeClr val="dk1"/>
              </a:buClr>
              <a:buSzPts val="1400"/>
              <a:buFont typeface="Arial"/>
              <a:buNone/>
            </a:pPr>
            <a:endParaRPr sz="1400">
              <a:latin typeface="Arial"/>
              <a:ea typeface="Arial"/>
              <a:cs typeface="Arial"/>
              <a:sym typeface="Arial"/>
            </a:endParaRPr>
          </a:p>
          <a:p>
            <a:pPr marL="0" marR="0" lvl="0" indent="0" algn="l" rtl="0">
              <a:spcBef>
                <a:spcPts val="0"/>
              </a:spcBef>
              <a:spcAft>
                <a:spcPts val="0"/>
              </a:spcAft>
              <a:buClr>
                <a:schemeClr val="dk1"/>
              </a:buClr>
              <a:buSzPts val="1400"/>
              <a:buFont typeface="Arial"/>
              <a:buNone/>
            </a:pPr>
            <a:r>
              <a:rPr lang="en-US" sz="1400">
                <a:latin typeface="Arial"/>
                <a:ea typeface="Arial"/>
                <a:cs typeface="Arial"/>
                <a:sym typeface="Arial"/>
              </a:rPr>
              <a:t>Once DEQ approved it, the facility would move on to the next step, submitting a Modeling Protocol. If the facility plans to do a relatively complex (Level 3 or Level 4) risk assessment, then they would also need to submit a Risk Assessment Work Plan.</a:t>
            </a:r>
            <a:endParaRPr sz="1400">
              <a:latin typeface="Arial"/>
              <a:ea typeface="Arial"/>
              <a:cs typeface="Arial"/>
              <a:sym typeface="Arial"/>
            </a:endParaRPr>
          </a:p>
          <a:p>
            <a:pPr marL="0" marR="0" lvl="0" indent="0" algn="l" rtl="0">
              <a:spcBef>
                <a:spcPts val="0"/>
              </a:spcBef>
              <a:spcAft>
                <a:spcPts val="0"/>
              </a:spcAft>
              <a:buClr>
                <a:schemeClr val="dk1"/>
              </a:buClr>
              <a:buSzPts val="1400"/>
              <a:buFont typeface="Arial"/>
              <a:buNone/>
            </a:pPr>
            <a:endParaRPr sz="1400">
              <a:latin typeface="Arial"/>
              <a:ea typeface="Arial"/>
              <a:cs typeface="Arial"/>
              <a:sym typeface="Arial"/>
            </a:endParaRPr>
          </a:p>
          <a:p>
            <a:pPr marL="0" marR="0" lvl="0" indent="0" algn="l" rtl="0">
              <a:spcBef>
                <a:spcPts val="0"/>
              </a:spcBef>
              <a:spcAft>
                <a:spcPts val="0"/>
              </a:spcAft>
              <a:buClr>
                <a:schemeClr val="dk1"/>
              </a:buClr>
              <a:buSzPts val="1400"/>
              <a:buFont typeface="Arial"/>
              <a:buNone/>
            </a:pPr>
            <a:r>
              <a:rPr lang="en-US" sz="1400">
                <a:latin typeface="Arial"/>
                <a:ea typeface="Arial"/>
                <a:cs typeface="Arial"/>
                <a:sym typeface="Arial"/>
              </a:rPr>
              <a:t>Once DEQ has reviewed and approved those, the facility would then complete the risk assessment and submit that to DEQ. DEQ would review and work with the facility to finalize the assessment. </a:t>
            </a:r>
            <a:endParaRPr sz="1400">
              <a:latin typeface="Arial"/>
              <a:ea typeface="Arial"/>
              <a:cs typeface="Arial"/>
              <a:sym typeface="Arial"/>
            </a:endParaRPr>
          </a:p>
          <a:p>
            <a:pPr marL="0" marR="0" lvl="0" indent="0" algn="l" rtl="0">
              <a:spcBef>
                <a:spcPts val="0"/>
              </a:spcBef>
              <a:spcAft>
                <a:spcPts val="0"/>
              </a:spcAft>
              <a:buClr>
                <a:schemeClr val="dk1"/>
              </a:buClr>
              <a:buSzPts val="1400"/>
              <a:buFont typeface="Arial"/>
              <a:buNone/>
            </a:pPr>
            <a:endParaRPr sz="1400">
              <a:latin typeface="Arial"/>
              <a:ea typeface="Arial"/>
              <a:cs typeface="Arial"/>
              <a:sym typeface="Arial"/>
            </a:endParaRPr>
          </a:p>
          <a:p>
            <a:pPr marL="0" marR="0" lvl="0" indent="0" algn="l" rtl="0">
              <a:spcBef>
                <a:spcPts val="0"/>
              </a:spcBef>
              <a:spcAft>
                <a:spcPts val="0"/>
              </a:spcAft>
              <a:buClr>
                <a:schemeClr val="dk1"/>
              </a:buClr>
              <a:buSzPts val="1400"/>
              <a:buFont typeface="Arial"/>
              <a:buNone/>
            </a:pPr>
            <a:r>
              <a:rPr lang="en-US" sz="1400">
                <a:latin typeface="Arial"/>
                <a:ea typeface="Arial"/>
                <a:cs typeface="Arial"/>
                <a:sym typeface="Arial"/>
              </a:rPr>
              <a:t>These review and approval cycles are intended as a way to ensure facilities are on always on track, and will generate a final risk assessment that DEQ and OHA can approve.  It sets up a collaborate review cycle so that there are check in’s along the way and that disagreements are identified and resolved as early as possible in the process.  It is also intended to give DEQ tools to ensure risk assessments get completed in a timely manner- our experience in the DEQ cleanup program, and in discussions with other state’s air toxics programs is that risk assessments often take too long- over 5 years at times.</a:t>
            </a:r>
            <a:endParaRPr sz="1400">
              <a:latin typeface="Arial"/>
              <a:ea typeface="Arial"/>
              <a:cs typeface="Arial"/>
              <a:sym typeface="Arial"/>
            </a:endParaRPr>
          </a:p>
          <a:p>
            <a:pPr marL="0" marR="0" lvl="0" indent="0" algn="l" rtl="0">
              <a:spcBef>
                <a:spcPts val="0"/>
              </a:spcBef>
              <a:spcAft>
                <a:spcPts val="0"/>
              </a:spcAft>
              <a:buClr>
                <a:schemeClr val="dk1"/>
              </a:buClr>
              <a:buSzPts val="1400"/>
              <a:buFont typeface="Arial"/>
              <a:buNone/>
            </a:pPr>
            <a:endParaRPr sz="1400">
              <a:latin typeface="Arial"/>
              <a:ea typeface="Arial"/>
              <a:cs typeface="Arial"/>
              <a:sym typeface="Arial"/>
            </a:endParaRPr>
          </a:p>
          <a:p>
            <a:pPr marL="0" marR="0" lvl="0" indent="0" algn="l" rtl="0">
              <a:spcBef>
                <a:spcPts val="0"/>
              </a:spcBef>
              <a:spcAft>
                <a:spcPts val="0"/>
              </a:spcAft>
              <a:buClr>
                <a:schemeClr val="dk1"/>
              </a:buClr>
              <a:buSzPts val="1400"/>
              <a:buFont typeface="Arial"/>
              <a:buNone/>
            </a:pPr>
            <a:r>
              <a:rPr lang="en-US" sz="1400">
                <a:latin typeface="Arial"/>
                <a:ea typeface="Arial"/>
                <a:cs typeface="Arial"/>
                <a:sym typeface="Arial"/>
              </a:rPr>
              <a:t>If the risks need to be reduced, then the facility would also need to submit a risk reduction plan.  This plan could include the steps or equipement the facility has identified to reduce risk, and an analysis of existing controls showing that one or more are the “Best Available”. </a:t>
            </a:r>
            <a:endParaRPr sz="1400">
              <a:latin typeface="Arial"/>
              <a:ea typeface="Arial"/>
              <a:cs typeface="Arial"/>
              <a:sym typeface="Arial"/>
            </a:endParaRPr>
          </a:p>
          <a:p>
            <a:pPr marL="0" marR="0" lvl="0" indent="0" algn="l" rtl="0">
              <a:spcBef>
                <a:spcPts val="0"/>
              </a:spcBef>
              <a:spcAft>
                <a:spcPts val="0"/>
              </a:spcAft>
              <a:buClr>
                <a:schemeClr val="dk1"/>
              </a:buClr>
              <a:buSzPts val="1400"/>
              <a:buFont typeface="Arial"/>
              <a:buNone/>
            </a:pPr>
            <a:endParaRPr sz="1400">
              <a:latin typeface="Arial"/>
              <a:ea typeface="Arial"/>
              <a:cs typeface="Arial"/>
              <a:sym typeface="Arial"/>
            </a:endParaRPr>
          </a:p>
          <a:p>
            <a:pPr marL="0" marR="0" lvl="0" indent="0" algn="l" rtl="0">
              <a:spcBef>
                <a:spcPts val="0"/>
              </a:spcBef>
              <a:spcAft>
                <a:spcPts val="0"/>
              </a:spcAft>
              <a:buClr>
                <a:schemeClr val="dk1"/>
              </a:buClr>
              <a:buSzPts val="1400"/>
              <a:buFont typeface="Arial"/>
              <a:buNone/>
            </a:pPr>
            <a:r>
              <a:rPr lang="en-US" sz="1400">
                <a:latin typeface="Arial"/>
                <a:ea typeface="Arial"/>
                <a:cs typeface="Arial"/>
                <a:sym typeface="Arial"/>
              </a:rPr>
              <a:t>All these documents would be part of their application for a CAO permit addendum.</a:t>
            </a:r>
            <a:endParaRPr sz="1400">
              <a:latin typeface="Arial"/>
              <a:ea typeface="Arial"/>
              <a:cs typeface="Arial"/>
              <a:sym typeface="Arial"/>
            </a:endParaRPr>
          </a:p>
          <a:p>
            <a:pPr marL="0" marR="0" lvl="0" indent="0" algn="l" rtl="0">
              <a:spcBef>
                <a:spcPts val="0"/>
              </a:spcBef>
              <a:spcAft>
                <a:spcPts val="0"/>
              </a:spcAft>
              <a:buClr>
                <a:schemeClr val="dk1"/>
              </a:buClr>
              <a:buSzPts val="1400"/>
              <a:buFont typeface="Arial"/>
              <a:buNone/>
            </a:pPr>
            <a:endParaRPr sz="1400">
              <a:latin typeface="Arial"/>
              <a:ea typeface="Arial"/>
              <a:cs typeface="Arial"/>
              <a:sym typeface="Arial"/>
            </a:endParaRPr>
          </a:p>
          <a:p>
            <a:pPr marL="0" marR="0" lvl="0" indent="0" algn="l" rtl="0">
              <a:spcBef>
                <a:spcPts val="0"/>
              </a:spcBef>
              <a:spcAft>
                <a:spcPts val="0"/>
              </a:spcAft>
              <a:buClr>
                <a:schemeClr val="dk1"/>
              </a:buClr>
              <a:buSzPts val="1400"/>
              <a:buFont typeface="Arial"/>
              <a:buNone/>
            </a:pPr>
            <a:r>
              <a:rPr lang="en-US" sz="1400">
                <a:latin typeface="Arial"/>
                <a:ea typeface="Arial"/>
                <a:cs typeface="Arial"/>
                <a:sym typeface="Arial"/>
              </a:rPr>
              <a:t>Communities have told us throughout the CAO rulemaking process that information and involvement are important to them. So, we plan to do community engagement throughout the process we’ve just been discussing. Depending on the community, that may include public meetings to review the emissions inventory, risk assessment, permit application and other documents, before DEQ has drafted the permit. Once DEQ has drafted the permit, every CAO permit addendum would have a public notice process, which may include a public hearing in addition to any community engagement that has come before. Once DEQ has issued the permit, DEQ will ensure that the facility is complying with their CAO permit limits through inspections and reviewing required reports.</a:t>
            </a:r>
            <a:endParaRPr sz="1400">
              <a:latin typeface="Arial"/>
              <a:ea typeface="Arial"/>
              <a:cs typeface="Arial"/>
              <a:sym typeface="Arial"/>
            </a:endParaRPr>
          </a:p>
          <a:p>
            <a:pPr marL="0" marR="0" lvl="0" indent="0" algn="l" rtl="0">
              <a:spcBef>
                <a:spcPts val="0"/>
              </a:spcBef>
              <a:spcAft>
                <a:spcPts val="0"/>
              </a:spcAft>
              <a:buClr>
                <a:schemeClr val="dk1"/>
              </a:buClr>
              <a:buSzPts val="1400"/>
              <a:buFont typeface="Arial"/>
              <a:buNone/>
            </a:pPr>
            <a:endParaRPr sz="1400">
              <a:latin typeface="Arial"/>
              <a:ea typeface="Arial"/>
              <a:cs typeface="Arial"/>
              <a:sym typeface="Arial"/>
            </a:endParaRPr>
          </a:p>
          <a:p>
            <a:pPr marL="0" marR="0" lvl="0" indent="0" algn="l" rtl="0">
              <a:spcBef>
                <a:spcPts val="0"/>
              </a:spcBef>
              <a:spcAft>
                <a:spcPts val="0"/>
              </a:spcAft>
              <a:buClr>
                <a:schemeClr val="dk1"/>
              </a:buClr>
              <a:buSzPts val="1400"/>
              <a:buFont typeface="Arial"/>
              <a:buNone/>
            </a:pPr>
            <a:endParaRPr sz="1400">
              <a:latin typeface="Arial"/>
              <a:ea typeface="Arial"/>
              <a:cs typeface="Arial"/>
              <a:sym typeface="Arial"/>
            </a:endParaRPr>
          </a:p>
        </p:txBody>
      </p:sp>
      <p:sp>
        <p:nvSpPr>
          <p:cNvPr id="854" name="Google Shape;854;g47bea1b69e_1_0:notes"/>
          <p:cNvSpPr>
            <a:spLocks noGrp="1" noRot="1" noChangeAspect="1"/>
          </p:cNvSpPr>
          <p:nvPr>
            <p:ph type="sldImg" idx="2"/>
          </p:nvPr>
        </p:nvSpPr>
        <p:spPr>
          <a:xfrm>
            <a:off x="711608" y="361527"/>
            <a:ext cx="2524800" cy="1412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p2: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marR="0" lvl="0" indent="0" algn="l" rtl="0">
              <a:lnSpc>
                <a:spcPct val="100000"/>
              </a:lnSpc>
              <a:spcBef>
                <a:spcPts val="0"/>
              </a:spcBef>
              <a:spcAft>
                <a:spcPts val="0"/>
              </a:spcAft>
              <a:buClr>
                <a:schemeClr val="dk1"/>
              </a:buClr>
              <a:buSzPts val="375"/>
              <a:buFont typeface="Arial"/>
              <a:buNone/>
            </a:pPr>
            <a:r>
              <a:rPr lang="en-US" sz="1400">
                <a:latin typeface="Arial"/>
                <a:ea typeface="Arial"/>
                <a:cs typeface="Arial"/>
                <a:sym typeface="Arial"/>
              </a:rPr>
              <a:t>[Leah]</a:t>
            </a: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Arial"/>
              <a:buNone/>
            </a:pPr>
            <a:r>
              <a:rPr lang="en-US" sz="1400">
                <a:latin typeface="Arial"/>
                <a:ea typeface="Arial"/>
                <a:cs typeface="Arial"/>
                <a:sym typeface="Arial"/>
              </a:rPr>
              <a:t>We have a lot to discuss with you today as we walk you through our recommendations.  </a:t>
            </a: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Calibri"/>
              <a:buNone/>
            </a:pP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Calibri"/>
              <a:buNone/>
            </a:pPr>
            <a:r>
              <a:rPr lang="en-US" sz="1400">
                <a:latin typeface="Arial"/>
                <a:ea typeface="Arial"/>
                <a:cs typeface="Arial"/>
                <a:sym typeface="Arial"/>
              </a:rPr>
              <a:t>Today we’d like to review with the Commission several items including:</a:t>
            </a:r>
            <a:endParaRPr sz="1400">
              <a:latin typeface="Arial"/>
              <a:ea typeface="Arial"/>
              <a:cs typeface="Arial"/>
              <a:sym typeface="Arial"/>
            </a:endParaRPr>
          </a:p>
          <a:p>
            <a:pPr marL="457200" marR="0" lvl="0" indent="-317500" algn="l" rtl="0">
              <a:lnSpc>
                <a:spcPct val="100000"/>
              </a:lnSpc>
              <a:spcBef>
                <a:spcPts val="0"/>
              </a:spcBef>
              <a:spcAft>
                <a:spcPts val="0"/>
              </a:spcAft>
              <a:buSzPts val="1400"/>
              <a:buChar char="●"/>
            </a:pPr>
            <a:r>
              <a:rPr lang="en-US" sz="1400">
                <a:latin typeface="Arial"/>
                <a:ea typeface="Arial"/>
                <a:cs typeface="Arial"/>
                <a:sym typeface="Arial"/>
              </a:rPr>
              <a:t>The extensive stakeholder and public process we engaged in to bring you these proposed rules;</a:t>
            </a:r>
            <a:endParaRPr sz="1400">
              <a:latin typeface="Arial"/>
              <a:ea typeface="Arial"/>
              <a:cs typeface="Arial"/>
              <a:sym typeface="Arial"/>
            </a:endParaRPr>
          </a:p>
          <a:p>
            <a:pPr marL="457200" marR="0" lvl="0" indent="-317500" algn="l" rtl="0">
              <a:lnSpc>
                <a:spcPct val="100000"/>
              </a:lnSpc>
              <a:spcBef>
                <a:spcPts val="0"/>
              </a:spcBef>
              <a:spcAft>
                <a:spcPts val="0"/>
              </a:spcAft>
              <a:buSzPts val="1400"/>
              <a:buChar char="●"/>
            </a:pPr>
            <a:r>
              <a:rPr lang="en-US" sz="1400">
                <a:latin typeface="Arial"/>
                <a:ea typeface="Arial"/>
                <a:cs typeface="Arial"/>
                <a:sym typeface="Arial"/>
              </a:rPr>
              <a:t>A short review of how CAO would work; </a:t>
            </a:r>
            <a:endParaRPr sz="1400">
              <a:latin typeface="Arial"/>
              <a:ea typeface="Arial"/>
              <a:cs typeface="Arial"/>
              <a:sym typeface="Arial"/>
            </a:endParaRPr>
          </a:p>
          <a:p>
            <a:pPr marL="457200" marR="0" lvl="0" indent="-317500" algn="l" rtl="0">
              <a:lnSpc>
                <a:spcPct val="100000"/>
              </a:lnSpc>
              <a:spcBef>
                <a:spcPts val="0"/>
              </a:spcBef>
              <a:spcAft>
                <a:spcPts val="0"/>
              </a:spcAft>
              <a:buSzPts val="1400"/>
              <a:buChar char="●"/>
            </a:pPr>
            <a:r>
              <a:rPr lang="en-US" sz="1400">
                <a:latin typeface="Arial"/>
                <a:ea typeface="Arial"/>
                <a:cs typeface="Arial"/>
                <a:sym typeface="Arial"/>
              </a:rPr>
              <a:t>Some of the key policy issues we considered in designing this proposed program, and what we decided;</a:t>
            </a:r>
            <a:endParaRPr sz="1400">
              <a:latin typeface="Arial"/>
              <a:ea typeface="Arial"/>
              <a:cs typeface="Arial"/>
              <a:sym typeface="Arial"/>
            </a:endParaRPr>
          </a:p>
          <a:p>
            <a:pPr marL="457200" marR="0" lvl="0" indent="-317500" algn="l" rtl="0">
              <a:lnSpc>
                <a:spcPct val="100000"/>
              </a:lnSpc>
              <a:spcBef>
                <a:spcPts val="0"/>
              </a:spcBef>
              <a:spcAft>
                <a:spcPts val="0"/>
              </a:spcAft>
              <a:buSzPts val="1400"/>
              <a:buChar char="●"/>
            </a:pPr>
            <a:r>
              <a:rPr lang="en-US" sz="1400">
                <a:latin typeface="Arial"/>
                <a:ea typeface="Arial"/>
                <a:cs typeface="Arial"/>
                <a:sym typeface="Arial"/>
              </a:rPr>
              <a:t>Some thoughts about how we would implement this p</a:t>
            </a:r>
            <a:r>
              <a:rPr lang="en-US" sz="1400">
                <a:solidFill>
                  <a:srgbClr val="000000"/>
                </a:solidFill>
                <a:latin typeface="Arial"/>
                <a:ea typeface="Arial"/>
                <a:cs typeface="Arial"/>
                <a:sym typeface="Arial"/>
              </a:rPr>
              <a:t>rogram, if adopted; </a:t>
            </a:r>
            <a:endParaRPr sz="140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Char char="●"/>
            </a:pPr>
            <a:r>
              <a:rPr lang="en-US" sz="1400">
                <a:solidFill>
                  <a:srgbClr val="000000"/>
                </a:solidFill>
                <a:latin typeface="Arial"/>
                <a:ea typeface="Arial"/>
                <a:cs typeface="Arial"/>
                <a:sym typeface="Arial"/>
              </a:rPr>
              <a:t>An opportunity to answer your questions and provide additional information; </a:t>
            </a:r>
            <a:endParaRPr sz="140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Char char="●"/>
            </a:pPr>
            <a:r>
              <a:rPr lang="en-US" sz="1400">
                <a:solidFill>
                  <a:srgbClr val="000000"/>
                </a:solidFill>
                <a:latin typeface="Arial"/>
                <a:ea typeface="Arial"/>
                <a:cs typeface="Arial"/>
                <a:sym typeface="Arial"/>
              </a:rPr>
              <a:t>And, our recommendation to the Commission to adopt the proposed Cleaner Air Oregon rules.</a:t>
            </a:r>
            <a:endParaRPr sz="1400">
              <a:solidFill>
                <a:srgbClr val="000000"/>
              </a:solidFill>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We are happy to answer Commissioners’ questions throughout the presentation, and will also leave time towards the end. </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To get us started, I’d like to turn things over to Ali.</a:t>
            </a:r>
            <a:endParaRPr sz="1400">
              <a:latin typeface="Arial"/>
              <a:ea typeface="Arial"/>
              <a:cs typeface="Arial"/>
              <a:sym typeface="Arial"/>
            </a:endParaRPr>
          </a:p>
          <a:p>
            <a:pPr marL="0" marR="0" lvl="0" indent="0" algn="l" rtl="0">
              <a:lnSpc>
                <a:spcPct val="100000"/>
              </a:lnSpc>
              <a:spcBef>
                <a:spcPts val="0"/>
              </a:spcBef>
              <a:spcAft>
                <a:spcPts val="0"/>
              </a:spcAft>
              <a:buNone/>
            </a:pPr>
            <a:endParaRPr sz="1400">
              <a:latin typeface="Arial"/>
              <a:ea typeface="Arial"/>
              <a:cs typeface="Arial"/>
              <a:sym typeface="Arial"/>
            </a:endParaRPr>
          </a:p>
        </p:txBody>
      </p:sp>
      <p:sp>
        <p:nvSpPr>
          <p:cNvPr id="681" name="Google Shape;681;p2: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17:notes"/>
          <p:cNvSpPr txBox="1">
            <a:spLocks noGrp="1"/>
          </p:cNvSpPr>
          <p:nvPr>
            <p:ph type="body" idx="1"/>
          </p:nvPr>
        </p:nvSpPr>
        <p:spPr>
          <a:xfrm>
            <a:off x="612775" y="2633473"/>
            <a:ext cx="5598194" cy="6315456"/>
          </a:xfrm>
          <a:prstGeom prst="rect">
            <a:avLst/>
          </a:prstGeom>
          <a:noFill/>
          <a:ln>
            <a:noFill/>
          </a:ln>
        </p:spPr>
        <p:txBody>
          <a:bodyPr spcFirstLastPara="1" wrap="square" lIns="93150" tIns="93150" rIns="93150" bIns="93150" anchor="ctr" anchorCtr="0">
            <a:noAutofit/>
          </a:bodyPr>
          <a:lstStyle/>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[Keith]</a:t>
            </a: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400">
                <a:latin typeface="Arial"/>
                <a:ea typeface="Arial"/>
                <a:cs typeface="Arial"/>
                <a:sym typeface="Arial"/>
              </a:rPr>
              <a:t>Here’s a little more detail on the community engagement process.  The proposed rules for existing facilities provide minimum requirements and options for DEQ to conduct community engagement at the cancer risk action level of 25 in a million excess cancer risk and the non cancer hazard index of one. For new facilities those values are 5 and 1. </a:t>
            </a: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400">
                <a:latin typeface="Arial"/>
                <a:ea typeface="Arial"/>
                <a:cs typeface="Arial"/>
                <a:sym typeface="Arial"/>
              </a:rPr>
              <a:t>Community notification and meetings would occur much earlier in the permitting process than under our existing permitting program, and be in addition to the standard draft permit hearing at the end of the process. Sources would be required to attend community engagement meetings but those that agree to voluntarily reduce risk below 25 in a million and a Hazard Index of 1 would not have to attend a formal community meeting or pay the community engagement fee.</a:t>
            </a: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400">
                <a:latin typeface="Arial"/>
                <a:ea typeface="Arial"/>
                <a:cs typeface="Arial"/>
                <a:sym typeface="Arial"/>
              </a:rPr>
              <a:t>SB 1541 and this rule package provide funding for two full-time staff positions to ensure robust, proactive community engagement and coordination: a community coordinator at DEQ and a community engagement and health education specialist at OHA. The specific community engagement rules and legislatively adopted resources for CAO set this program apart from others at DEQ. </a:t>
            </a: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400">
                <a:latin typeface="Arial"/>
                <a:ea typeface="Arial"/>
                <a:cs typeface="Arial"/>
                <a:sym typeface="Arial"/>
              </a:rPr>
              <a:t>As outlined in attachment H to the Staff Report, the new DEQ and OHA positions will lead</a:t>
            </a:r>
            <a:r>
              <a:rPr lang="en-US" sz="1400" b="0" i="0" u="none" strike="noStrike" cap="none">
                <a:solidFill>
                  <a:srgbClr val="000000"/>
                </a:solidFill>
                <a:latin typeface="Arial"/>
                <a:ea typeface="Arial"/>
                <a:cs typeface="Arial"/>
                <a:sym typeface="Arial"/>
              </a:rPr>
              <a:t> development of a full set of procedures and guidelines that will </a:t>
            </a:r>
            <a:r>
              <a:rPr lang="en-US" sz="1400" b="0" i="0" u="none" strike="noStrike" cap="none">
                <a:solidFill>
                  <a:schemeClr val="dk1"/>
                </a:solidFill>
                <a:latin typeface="Arial"/>
                <a:ea typeface="Arial"/>
                <a:cs typeface="Arial"/>
                <a:sym typeface="Arial"/>
              </a:rPr>
              <a:t>allow greater flexibility in working with communities to keep neighbors informed and involved in the process. These procedures will be based on community engagement best practices, and there will be an opportunity for public and stakeholder input as we draft these procedures and develop t</a:t>
            </a:r>
            <a:r>
              <a:rPr lang="en-US" sz="1400">
                <a:latin typeface="Arial"/>
                <a:ea typeface="Arial"/>
                <a:cs typeface="Arial"/>
                <a:sym typeface="Arial"/>
              </a:rPr>
              <a:t>hese tools</a:t>
            </a:r>
            <a:r>
              <a:rPr lang="en-US" sz="1400" b="0" i="0" u="none" strike="noStrike" cap="none">
                <a:solidFill>
                  <a:schemeClr val="dk1"/>
                </a:solidFill>
                <a:latin typeface="Arial"/>
                <a:ea typeface="Arial"/>
                <a:cs typeface="Arial"/>
                <a:sym typeface="Arial"/>
              </a:rPr>
              <a:t>. </a:t>
            </a:r>
            <a:r>
              <a:rPr lang="en-US" sz="1400" b="0" i="0" u="none" strike="noStrike" cap="none">
                <a:solidFill>
                  <a:schemeClr val="dk1"/>
                </a:solidFill>
                <a:highlight>
                  <a:srgbClr val="FFFFFF"/>
                </a:highlight>
                <a:latin typeface="Arial"/>
                <a:ea typeface="Arial"/>
                <a:cs typeface="Arial"/>
                <a:sym typeface="Arial"/>
              </a:rPr>
              <a:t>Compared to having a prescriptive process in the regulations, this will allow for greater detail and</a:t>
            </a:r>
            <a:r>
              <a:rPr lang="en-US" sz="1400" b="0" i="0" u="none" strike="noStrike" cap="none">
                <a:solidFill>
                  <a:srgbClr val="000000"/>
                </a:solidFill>
                <a:highlight>
                  <a:srgbClr val="FFFFFF"/>
                </a:highlight>
                <a:latin typeface="Arial"/>
                <a:ea typeface="Arial"/>
                <a:cs typeface="Arial"/>
                <a:sym typeface="Arial"/>
              </a:rPr>
              <a:t> flexibility to</a:t>
            </a:r>
            <a:r>
              <a:rPr lang="en-US" sz="1400" b="0" i="0" u="none" strike="noStrike" cap="none">
                <a:solidFill>
                  <a:srgbClr val="FF0000"/>
                </a:solidFill>
                <a:highlight>
                  <a:srgbClr val="FFFFFF"/>
                </a:highlight>
                <a:latin typeface="Arial"/>
                <a:ea typeface="Arial"/>
                <a:cs typeface="Arial"/>
                <a:sym typeface="Arial"/>
              </a:rPr>
              <a:t> </a:t>
            </a:r>
            <a:r>
              <a:rPr lang="en-US" sz="1400" b="0" i="0" u="none" strike="noStrike" cap="none">
                <a:solidFill>
                  <a:schemeClr val="dk1"/>
                </a:solidFill>
                <a:highlight>
                  <a:srgbClr val="FFFFFF"/>
                </a:highlight>
                <a:latin typeface="Arial"/>
                <a:ea typeface="Arial"/>
                <a:cs typeface="Arial"/>
                <a:sym typeface="Arial"/>
              </a:rPr>
              <a:t>tailor the community engagement process to the needs of communities. </a:t>
            </a:r>
            <a:r>
              <a:rPr lang="en-US" sz="1400">
                <a:latin typeface="Arial"/>
                <a:ea typeface="Arial"/>
                <a:cs typeface="Arial"/>
                <a:sym typeface="Arial"/>
              </a:rPr>
              <a:t>For example, in a particular community, staff would use demographic and local information to determine the most effective types of communication and meetings, best timing of information and events, and any language translation needs.</a:t>
            </a: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400">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Arial"/>
                <a:ea typeface="Arial"/>
                <a:cs typeface="Arial"/>
                <a:sym typeface="Arial"/>
              </a:rPr>
              <a:t>It remains an important goal of Cleaner Air Oregon to give communities a chance to understand risk </a:t>
            </a:r>
            <a:r>
              <a:rPr lang="en-US" sz="1400">
                <a:latin typeface="Arial"/>
                <a:ea typeface="Arial"/>
                <a:cs typeface="Arial"/>
                <a:sym typeface="Arial"/>
              </a:rPr>
              <a:t>assessments</a:t>
            </a:r>
            <a:r>
              <a:rPr lang="en-US" sz="1400" b="0" i="0" u="none" strike="noStrike" cap="none">
                <a:solidFill>
                  <a:schemeClr val="dk1"/>
                </a:solidFill>
                <a:latin typeface="Arial"/>
                <a:ea typeface="Arial"/>
                <a:cs typeface="Arial"/>
                <a:sym typeface="Arial"/>
              </a:rPr>
              <a:t>, ask questions, and provide input into key decisions for managing risk from toxic air contaminants. The program is structured to r</a:t>
            </a:r>
            <a:r>
              <a:rPr lang="en-US" sz="1400">
                <a:latin typeface="Arial"/>
                <a:ea typeface="Arial"/>
                <a:cs typeface="Arial"/>
                <a:sym typeface="Arial"/>
              </a:rPr>
              <a:t>equire and provide access to a great deal of new detailed information on pollutants emissions and potential risk to public health.</a:t>
            </a:r>
            <a:endParaRPr sz="1400" b="0" i="0" u="none" strike="noStrike" cap="none">
              <a:solidFill>
                <a:schemeClr val="dk1"/>
              </a:solidFill>
              <a:highlight>
                <a:srgbClr val="FFFFFF"/>
              </a:highlight>
              <a:latin typeface="Calibri"/>
              <a:ea typeface="Calibri"/>
              <a:cs typeface="Calibri"/>
              <a:sym typeface="Calibri"/>
            </a:endParaRPr>
          </a:p>
        </p:txBody>
      </p:sp>
      <p:sp>
        <p:nvSpPr>
          <p:cNvPr id="883" name="Google Shape;883;p17:notes"/>
          <p:cNvSpPr>
            <a:spLocks noGrp="1" noRot="1" noChangeAspect="1"/>
          </p:cNvSpPr>
          <p:nvPr>
            <p:ph type="sldImg" idx="2"/>
          </p:nvPr>
        </p:nvSpPr>
        <p:spPr>
          <a:xfrm>
            <a:off x="612775" y="488950"/>
            <a:ext cx="3486150" cy="1960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1" name="Google Shape;891;p19: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[Keith]</a:t>
            </a: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Arial"/>
              <a:buNone/>
            </a:pPr>
            <a:endParaRPr sz="1400">
              <a:solidFill>
                <a:srgbClr val="FF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Arial"/>
              <a:buNone/>
            </a:pPr>
            <a:endParaRPr sz="1400">
              <a:solidFill>
                <a:srgbClr val="FF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Arial"/>
              <a:buNone/>
            </a:pPr>
            <a:r>
              <a:rPr lang="en-US" sz="1400" b="0" i="0" u="none" strike="noStrike" cap="none">
                <a:solidFill>
                  <a:schemeClr val="dk1"/>
                </a:solidFill>
                <a:latin typeface="Arial"/>
                <a:ea typeface="Arial"/>
                <a:cs typeface="Arial"/>
                <a:sym typeface="Arial"/>
              </a:rPr>
              <a:t>The proposed rules have several parts that </a:t>
            </a:r>
            <a:r>
              <a:rPr lang="en-US" sz="1400">
                <a:latin typeface="Arial"/>
                <a:ea typeface="Arial"/>
                <a:cs typeface="Arial"/>
                <a:sym typeface="Arial"/>
              </a:rPr>
              <a:t>DEQ designed in</a:t>
            </a:r>
            <a:r>
              <a:rPr lang="en-US" sz="1400" b="0" i="0" u="none" strike="noStrike" cap="none">
                <a:solidFill>
                  <a:schemeClr val="dk1"/>
                </a:solidFill>
                <a:latin typeface="Arial"/>
                <a:ea typeface="Arial"/>
                <a:cs typeface="Arial"/>
                <a:sym typeface="Arial"/>
              </a:rPr>
              <a:t> to red</a:t>
            </a:r>
            <a:r>
              <a:rPr lang="en-US" sz="1400">
                <a:latin typeface="Arial"/>
                <a:ea typeface="Arial"/>
                <a:cs typeface="Arial"/>
                <a:sym typeface="Arial"/>
              </a:rPr>
              <a:t>uce burdens and</a:t>
            </a:r>
            <a:r>
              <a:rPr lang="en-US" sz="1400" b="0" i="0" u="none" strike="noStrike" cap="none">
                <a:solidFill>
                  <a:schemeClr val="dk1"/>
                </a:solidFill>
                <a:latin typeface="Arial"/>
                <a:ea typeface="Arial"/>
                <a:cs typeface="Arial"/>
                <a:sym typeface="Arial"/>
              </a:rPr>
              <a:t> make it practical for businesses to comp</a:t>
            </a:r>
            <a:r>
              <a:rPr lang="en-US" sz="1400">
                <a:latin typeface="Arial"/>
                <a:ea typeface="Arial"/>
                <a:cs typeface="Arial"/>
                <a:sym typeface="Arial"/>
              </a:rPr>
              <a:t>ly</a:t>
            </a:r>
            <a:r>
              <a:rPr lang="en-US" sz="1400" b="0" i="0" u="none" strike="noStrike" cap="none">
                <a:solidFill>
                  <a:schemeClr val="dk1"/>
                </a:solidFill>
                <a:latin typeface="Arial"/>
                <a:ea typeface="Arial"/>
                <a:cs typeface="Arial"/>
                <a:sym typeface="Arial"/>
              </a:rPr>
              <a:t>.</a:t>
            </a:r>
            <a:endParaRPr/>
          </a:p>
          <a:p>
            <a:pPr marL="465886" marR="0" lvl="0" indent="-323532" algn="l" rtl="0">
              <a:lnSpc>
                <a:spcPct val="100000"/>
              </a:lnSpc>
              <a:spcBef>
                <a:spcPts val="0"/>
              </a:spcBef>
              <a:spcAft>
                <a:spcPts val="0"/>
              </a:spcAft>
              <a:buClr>
                <a:schemeClr val="dk1"/>
              </a:buClr>
              <a:buSzPts val="1400"/>
              <a:buFont typeface="Arial"/>
              <a:buChar char="●"/>
            </a:pPr>
            <a:r>
              <a:rPr lang="en-US" sz="1400">
                <a:latin typeface="Arial"/>
                <a:ea typeface="Arial"/>
                <a:cs typeface="Arial"/>
                <a:sym typeface="Arial"/>
              </a:rPr>
              <a:t>There is</a:t>
            </a:r>
            <a:r>
              <a:rPr lang="en-US" sz="1400" b="0" i="0" u="none" strike="noStrike" cap="none">
                <a:solidFill>
                  <a:schemeClr val="dk1"/>
                </a:solidFill>
                <a:latin typeface="Arial"/>
                <a:ea typeface="Arial"/>
                <a:cs typeface="Arial"/>
                <a:sym typeface="Arial"/>
              </a:rPr>
              <a:t> an off ramp for facilities with lower risk emissions: smaller facilities will likely not be affected because of this lower risk.</a:t>
            </a:r>
            <a:endParaRPr/>
          </a:p>
          <a:p>
            <a:pPr marL="465886" marR="0" lvl="0" indent="-323532"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The</a:t>
            </a:r>
            <a:r>
              <a:rPr lang="en-US" sz="1400">
                <a:latin typeface="Arial"/>
                <a:ea typeface="Arial"/>
                <a:cs typeface="Arial"/>
                <a:sym typeface="Arial"/>
              </a:rPr>
              <a:t> rules</a:t>
            </a:r>
            <a:r>
              <a:rPr lang="en-US" sz="1400" b="0" i="0" u="none" strike="noStrike" cap="none">
                <a:solidFill>
                  <a:schemeClr val="dk1"/>
                </a:solidFill>
                <a:latin typeface="Arial"/>
                <a:ea typeface="Arial"/>
                <a:cs typeface="Arial"/>
                <a:sym typeface="Arial"/>
              </a:rPr>
              <a:t> let companies choose the best way to reduce emissions: the proposed rules look at the risk from the whole facility, not stack by stack.  If risk needs to be reduced, a company can evaluate any part of its operations to reach this goal, not just one specific stack.  They could use safer products, change how they operate, or install new controls.  These limits can also be reflected in a variety of ways in a permit add</a:t>
            </a:r>
            <a:r>
              <a:rPr lang="en-US" sz="1400">
                <a:latin typeface="Arial"/>
                <a:ea typeface="Arial"/>
                <a:cs typeface="Arial"/>
                <a:sym typeface="Arial"/>
              </a:rPr>
              <a:t>endum- either based on risk, emissions rates, or production.</a:t>
            </a:r>
            <a:endParaRPr/>
          </a:p>
          <a:p>
            <a:pPr marL="465885" marR="0" lvl="0" indent="-323531"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The rules allow us to consider if a facility has best available emissions control installed. Many facilities have already installed the best controls they can.  These </a:t>
            </a:r>
            <a:r>
              <a:rPr lang="en-US" sz="1400">
                <a:latin typeface="Arial"/>
                <a:ea typeface="Arial"/>
                <a:cs typeface="Arial"/>
                <a:sym typeface="Arial"/>
              </a:rPr>
              <a:t>“best controls” are often referred to as “TBACT, which stands for Best Available Control Technology for Toxics.  </a:t>
            </a:r>
            <a:r>
              <a:rPr lang="en-US" sz="1400" b="0" i="0" u="none" strike="noStrike" cap="none">
                <a:solidFill>
                  <a:schemeClr val="dk1"/>
                </a:solidFill>
                <a:latin typeface="Arial"/>
                <a:ea typeface="Arial"/>
                <a:cs typeface="Arial"/>
                <a:sym typeface="Arial"/>
              </a:rPr>
              <a:t>If this is the case, the company may not need to make further reductions.  Also, </a:t>
            </a:r>
            <a:r>
              <a:rPr lang="en-US" sz="1400">
                <a:latin typeface="Arial"/>
                <a:ea typeface="Arial"/>
                <a:cs typeface="Arial"/>
                <a:sym typeface="Arial"/>
              </a:rPr>
              <a:t>emissions from the combustion of</a:t>
            </a:r>
            <a:r>
              <a:rPr lang="en-US" sz="1400" b="0" i="0" u="none" strike="noStrike" cap="none">
                <a:solidFill>
                  <a:schemeClr val="dk1"/>
                </a:solidFill>
                <a:latin typeface="Arial"/>
                <a:ea typeface="Arial"/>
                <a:cs typeface="Arial"/>
                <a:sym typeface="Arial"/>
              </a:rPr>
              <a:t> natural gas or propane won’t be counted towards the risk that might need to be reduced. </a:t>
            </a:r>
            <a:endParaRPr sz="1400" b="0" i="0" u="none" strike="noStrike" cap="none">
              <a:solidFill>
                <a:schemeClr val="dk1"/>
              </a:solidFill>
              <a:latin typeface="Arial"/>
              <a:ea typeface="Arial"/>
              <a:cs typeface="Arial"/>
              <a:sym typeface="Arial"/>
            </a:endParaRPr>
          </a:p>
          <a:p>
            <a:pPr marL="465885" marR="0" lvl="0" indent="-323531" algn="l" rtl="0">
              <a:lnSpc>
                <a:spcPct val="100000"/>
              </a:lnSpc>
              <a:spcBef>
                <a:spcPts val="0"/>
              </a:spcBef>
              <a:spcAft>
                <a:spcPts val="0"/>
              </a:spcAft>
              <a:buClr>
                <a:schemeClr val="dk1"/>
              </a:buClr>
              <a:buSzPts val="1400"/>
              <a:buFont typeface="Arial"/>
              <a:buChar char="●"/>
            </a:pPr>
            <a:r>
              <a:rPr lang="en-US" sz="1400">
                <a:latin typeface="Arial"/>
                <a:ea typeface="Arial"/>
                <a:cs typeface="Arial"/>
                <a:sym typeface="Arial"/>
              </a:rPr>
              <a:t>The rules also provide flexible timelines for reducing risks, if warranted.  We know that every facility is unique and certain controls may take more or less time to achieve.  DEQ can allow more time to address these concerns, if the facility can show the time is needed.</a:t>
            </a:r>
            <a:endParaRPr/>
          </a:p>
        </p:txBody>
      </p:sp>
      <p:sp>
        <p:nvSpPr>
          <p:cNvPr id="892" name="Google Shape;892;p19: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27:notes"/>
          <p:cNvSpPr txBox="1">
            <a:spLocks noGrp="1"/>
          </p:cNvSpPr>
          <p:nvPr>
            <p:ph type="body" idx="1"/>
          </p:nvPr>
        </p:nvSpPr>
        <p:spPr>
          <a:xfrm>
            <a:off x="464401" y="1478854"/>
            <a:ext cx="6102302" cy="7981523"/>
          </a:xfrm>
          <a:prstGeom prst="rect">
            <a:avLst/>
          </a:prstGeom>
          <a:noFill/>
          <a:ln>
            <a:noFill/>
          </a:ln>
        </p:spPr>
        <p:txBody>
          <a:bodyPr spcFirstLastPara="1" wrap="square" lIns="93150" tIns="93150" rIns="93150" bIns="93150" anchor="ctr" anchorCtr="0">
            <a:noAutofit/>
          </a:bodyPr>
          <a:lstStyle/>
          <a:p>
            <a:pPr marL="0" lvl="0" indent="0" algn="l" rtl="0">
              <a:spcBef>
                <a:spcPts val="0"/>
              </a:spcBef>
              <a:spcAft>
                <a:spcPts val="0"/>
              </a:spcAft>
              <a:buClr>
                <a:schemeClr val="dk1"/>
              </a:buClr>
              <a:buSzPts val="1100"/>
              <a:buNone/>
            </a:pPr>
            <a:r>
              <a:rPr lang="en-US" sz="1400">
                <a:latin typeface="Arial"/>
                <a:ea typeface="Arial"/>
                <a:cs typeface="Arial"/>
                <a:sym typeface="Arial"/>
              </a:rPr>
              <a:t>[Keith]</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r>
              <a:rPr lang="en-US" sz="1400">
                <a:solidFill>
                  <a:srgbClr val="000000"/>
                </a:solidFill>
                <a:latin typeface="Arial"/>
                <a:ea typeface="Arial"/>
                <a:cs typeface="Arial"/>
                <a:sym typeface="Arial"/>
              </a:rPr>
              <a:t>Click - Senate Bill 1541 also authorizes DEQ to set recurring base fees and specific activity fees sources will pay beginning in 2019 to support the program. The bill also</a:t>
            </a:r>
            <a:r>
              <a:rPr lang="en-US" sz="1400">
                <a:latin typeface="Arial"/>
                <a:ea typeface="Arial"/>
                <a:cs typeface="Arial"/>
                <a:sym typeface="Arial"/>
              </a:rPr>
              <a:t> allowed DEQ to charge sources</a:t>
            </a:r>
            <a:r>
              <a:rPr lang="en-US" sz="1400">
                <a:solidFill>
                  <a:srgbClr val="9900FF"/>
                </a:solidFill>
                <a:latin typeface="Arial"/>
                <a:ea typeface="Arial"/>
                <a:cs typeface="Arial"/>
                <a:sym typeface="Arial"/>
              </a:rPr>
              <a:t> </a:t>
            </a:r>
            <a:r>
              <a:rPr lang="en-US" sz="1400">
                <a:latin typeface="Arial"/>
                <a:ea typeface="Arial"/>
                <a:cs typeface="Arial"/>
                <a:sym typeface="Arial"/>
              </a:rPr>
              <a:t>a one-time supplemental fee to finish developing and start up the Cleaner Air Oregon program. </a:t>
            </a:r>
            <a:r>
              <a:rPr lang="en-US" sz="1400">
                <a:solidFill>
                  <a:srgbClr val="000000"/>
                </a:solidFill>
                <a:latin typeface="Arial"/>
                <a:ea typeface="Arial"/>
                <a:cs typeface="Arial"/>
                <a:sym typeface="Arial"/>
              </a:rPr>
              <a:t>These  supplemental fees are set in statute. </a:t>
            </a:r>
            <a:endParaRPr sz="1400">
              <a:solidFill>
                <a:srgbClr val="000000"/>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sz="1400">
              <a:solidFill>
                <a:srgbClr val="000000"/>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r>
              <a:rPr lang="en-US" sz="1400">
                <a:solidFill>
                  <a:srgbClr val="000000"/>
                </a:solidFill>
                <a:latin typeface="Arial"/>
                <a:ea typeface="Arial"/>
                <a:cs typeface="Arial"/>
                <a:sym typeface="Arial"/>
              </a:rPr>
              <a:t>Click - Base fees moving forward need to be established in rule and ratified by the legislature in 2019. Base fees charged in 2019 through 2023 are limited to no more than 35% of a facility’s ACDP or Title V base fee charged in 2018.</a:t>
            </a:r>
            <a:endParaRPr sz="1400">
              <a:solidFill>
                <a:srgbClr val="000000"/>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sz="1400">
              <a:solidFill>
                <a:srgbClr val="000000"/>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r>
              <a:rPr lang="en-US" sz="1400">
                <a:solidFill>
                  <a:srgbClr val="000000"/>
                </a:solidFill>
                <a:latin typeface="Arial"/>
                <a:ea typeface="Arial"/>
                <a:cs typeface="Arial"/>
                <a:sym typeface="Arial"/>
              </a:rPr>
              <a:t>Click - Since the base fees do not cover all of the Cleaner Air Oregon costs,</a:t>
            </a:r>
            <a:r>
              <a:rPr lang="en-US" sz="1400" b="1">
                <a:solidFill>
                  <a:srgbClr val="FF0000"/>
                </a:solidFill>
                <a:latin typeface="Arial"/>
                <a:ea typeface="Arial"/>
                <a:cs typeface="Arial"/>
                <a:sym typeface="Arial"/>
              </a:rPr>
              <a:t> </a:t>
            </a:r>
            <a:r>
              <a:rPr lang="en-US" sz="1400">
                <a:solidFill>
                  <a:srgbClr val="000000"/>
                </a:solidFill>
                <a:latin typeface="Arial"/>
                <a:ea typeface="Arial"/>
                <a:cs typeface="Arial"/>
                <a:sym typeface="Arial"/>
              </a:rPr>
              <a:t>DEQ is also proposing a schedule of specific activity fees to cover DEQ’s cost to review risk assessments, risk reduction plans, and other documents.</a:t>
            </a:r>
            <a:r>
              <a:rPr lang="en-US" sz="1400" b="1">
                <a:solidFill>
                  <a:srgbClr val="FF0000"/>
                </a:solidFill>
                <a:latin typeface="Arial"/>
                <a:ea typeface="Arial"/>
                <a:cs typeface="Arial"/>
                <a:sym typeface="Arial"/>
              </a:rPr>
              <a:t> </a:t>
            </a:r>
            <a:r>
              <a:rPr lang="en-US" sz="1400">
                <a:solidFill>
                  <a:srgbClr val="000000"/>
                </a:solidFill>
                <a:latin typeface="Arial"/>
                <a:ea typeface="Arial"/>
                <a:cs typeface="Arial"/>
                <a:sym typeface="Arial"/>
              </a:rPr>
              <a:t>Having specific activity fees keeps costs down for facilities with lower risks.</a:t>
            </a:r>
            <a:endParaRPr sz="1400">
              <a:solidFill>
                <a:srgbClr val="000000"/>
              </a:solidFill>
              <a:highlight>
                <a:srgbClr val="FFFF00"/>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endParaRPr sz="1400">
              <a:solidFill>
                <a:srgbClr val="000000"/>
              </a:solidFill>
              <a:highlight>
                <a:srgbClr val="FFFF00"/>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r>
              <a:rPr lang="en-US" sz="1400">
                <a:solidFill>
                  <a:srgbClr val="000000"/>
                </a:solidFill>
                <a:latin typeface="Arial"/>
                <a:ea typeface="Arial"/>
                <a:cs typeface="Arial"/>
                <a:sym typeface="Arial"/>
              </a:rPr>
              <a:t>Click - The legislature authorized 11 new DEQ Limited Duration positions covering a mix of duties including permit writers, toxicologists, air monitoring and modeling analysts, community liaisons and IT support. The legislature also approved a pass through of fees to the Oregon Health Authority to pay for existing staff toxicologists, health education, and risk communication staff to assist with rule development and implementation. </a:t>
            </a:r>
            <a:endParaRPr sz="1400" b="1">
              <a:solidFill>
                <a:srgbClr val="000000"/>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None/>
            </a:pPr>
            <a:r>
              <a:rPr lang="en-US" sz="14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None/>
            </a:pPr>
            <a:r>
              <a:rPr lang="en-US" sz="1400">
                <a:solidFill>
                  <a:srgbClr val="000000"/>
                </a:solidFill>
                <a:latin typeface="Arial"/>
                <a:ea typeface="Arial"/>
                <a:cs typeface="Arial"/>
                <a:sym typeface="Arial"/>
              </a:rPr>
              <a:t>DEQ will seek to convert the DEQ positions to permanent status during the 2019 legislative session along with the fee ratification request.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None/>
            </a:pP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None/>
            </a:pPr>
            <a:r>
              <a:rPr lang="en-US" sz="1400">
                <a:solidFill>
                  <a:srgbClr val="000000"/>
                </a:solidFill>
                <a:latin typeface="Arial"/>
                <a:ea typeface="Arial"/>
                <a:cs typeface="Arial"/>
                <a:sym typeface="Arial"/>
              </a:rPr>
              <a:t>------------</a:t>
            </a:r>
            <a:endParaRPr sz="1400">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None/>
            </a:pPr>
            <a:r>
              <a:rPr lang="en-US" sz="1400">
                <a:solidFill>
                  <a:srgbClr val="000000"/>
                </a:solidFill>
                <a:latin typeface="Arial"/>
                <a:ea typeface="Arial"/>
                <a:cs typeface="Arial"/>
                <a:sym typeface="Arial"/>
              </a:rPr>
              <a:t>note: </a:t>
            </a:r>
            <a:endParaRPr sz="1400">
              <a:latin typeface="Arial"/>
              <a:ea typeface="Arial"/>
              <a:cs typeface="Arial"/>
              <a:sym typeface="Arial"/>
            </a:endParaRPr>
          </a:p>
          <a:p>
            <a:pPr marL="0" lvl="0" indent="0" algn="l" rtl="0">
              <a:lnSpc>
                <a:spcPct val="100000"/>
              </a:lnSpc>
              <a:spcBef>
                <a:spcPts val="0"/>
              </a:spcBef>
              <a:spcAft>
                <a:spcPts val="0"/>
              </a:spcAft>
              <a:buClr>
                <a:schemeClr val="dk1"/>
              </a:buClr>
              <a:buSzPts val="1100"/>
              <a:buNone/>
            </a:pPr>
            <a:endParaRPr sz="1400">
              <a:solidFill>
                <a:srgbClr val="000000"/>
              </a:solidFill>
              <a:latin typeface="Arial"/>
              <a:ea typeface="Arial"/>
              <a:cs typeface="Arial"/>
              <a:sym typeface="Arial"/>
            </a:endParaRPr>
          </a:p>
        </p:txBody>
      </p:sp>
      <p:sp>
        <p:nvSpPr>
          <p:cNvPr id="899" name="Google Shape;899;p27:notes"/>
          <p:cNvSpPr>
            <a:spLocks noGrp="1" noRot="1" noChangeAspect="1"/>
          </p:cNvSpPr>
          <p:nvPr>
            <p:ph type="sldImg" idx="2"/>
          </p:nvPr>
        </p:nvSpPr>
        <p:spPr>
          <a:xfrm>
            <a:off x="341313" y="220663"/>
            <a:ext cx="2444750" cy="1374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47fbdcfda8_0_13: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6" name="Google Shape;906;g47fbdcfda8_0_13:notes"/>
          <p:cNvSpPr txBox="1">
            <a:spLocks noGrp="1"/>
          </p:cNvSpPr>
          <p:nvPr>
            <p:ph type="body" idx="1"/>
          </p:nvPr>
        </p:nvSpPr>
        <p:spPr>
          <a:xfrm>
            <a:off x="701040" y="4473892"/>
            <a:ext cx="5608200" cy="36606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[Keith]</a:t>
            </a: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a:p>
          <a:p>
            <a:pPr marL="0" lvl="0" indent="0" algn="l" rtl="0">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All state agencies are required by law to consider the economic, or fiscal, impact of any new rules. In other words, we have to analyze and understand how much the rules might cost businesses to comply with, and what cost savings there may be.  To do this, we performed a fiscal analysis that considers the potential costs to businesses as well as potential benefits to health. </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DEQ was able to estimate the fiscal impact of fees, risk assessment and analysis costs, and potential purchase and operational costs of pollution control equipment. However it was not possible to quantify the exact potential costs and benefits of the program before it is implemented. We can’t put dollar amounts on this analysis because we don’t know exactly what each business is emitting, and therefore what steps they may have to take to reduce risk, if any. </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The fiscal impact statement is not part of the rules, but was amended to reflect changes in the rules required by Senate Bill 1541. Because Senate Bill 1541 resulted in higher, less protective risk action levels and an allowance for consideration of existing control requirements,  there was an estimated decrease in potential costs to business and potential health benefits.</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lnSpc>
                <a:spcPct val="115000"/>
              </a:lnSpc>
              <a:spcBef>
                <a:spcPts val="0"/>
              </a:spcBef>
              <a:spcAft>
                <a:spcPts val="0"/>
              </a:spcAft>
              <a:buNone/>
            </a:pPr>
            <a:r>
              <a:rPr lang="en-US" sz="1400">
                <a:latin typeface="Arial"/>
                <a:ea typeface="Arial"/>
                <a:cs typeface="Arial"/>
                <a:sym typeface="Arial"/>
              </a:rPr>
              <a:t>We anticipate that Cleaner Air Oregon will have a  wide range of both potential health benefits for the public and costs to business, including potentially significant impact on small businesses. As a result, DEQ included rule provisions to mitigate impacts on small business.  Let’s look a little closer at these measures.</a:t>
            </a:r>
            <a:endParaRPr/>
          </a:p>
        </p:txBody>
      </p:sp>
      <p:sp>
        <p:nvSpPr>
          <p:cNvPr id="907" name="Google Shape;907;g47fbdcfda8_0_13:notes"/>
          <p:cNvSpPr txBox="1">
            <a:spLocks noGrp="1"/>
          </p:cNvSpPr>
          <p:nvPr>
            <p:ph type="sldNum" idx="12"/>
          </p:nvPr>
        </p:nvSpPr>
        <p:spPr>
          <a:xfrm>
            <a:off x="3970938" y="8829967"/>
            <a:ext cx="3037800" cy="4665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46d0e1ccda_0_0:notes"/>
          <p:cNvSpPr>
            <a:spLocks noGrp="1" noRot="1" noChangeAspect="1"/>
          </p:cNvSpPr>
          <p:nvPr>
            <p:ph type="sldImg" idx="2"/>
          </p:nvPr>
        </p:nvSpPr>
        <p:spPr>
          <a:xfrm>
            <a:off x="457623" y="227569"/>
            <a:ext cx="2802600" cy="156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4" name="Google Shape;914;g46d0e1ccda_0_0:notes"/>
          <p:cNvSpPr txBox="1">
            <a:spLocks noGrp="1"/>
          </p:cNvSpPr>
          <p:nvPr>
            <p:ph type="body" idx="1"/>
          </p:nvPr>
        </p:nvSpPr>
        <p:spPr>
          <a:xfrm>
            <a:off x="716620" y="2109569"/>
            <a:ext cx="5732700" cy="6160500"/>
          </a:xfrm>
          <a:prstGeom prst="rect">
            <a:avLst/>
          </a:prstGeom>
          <a:noFill/>
          <a:ln>
            <a:noFill/>
          </a:ln>
        </p:spPr>
        <p:txBody>
          <a:bodyPr spcFirstLastPara="1" wrap="square" lIns="95050" tIns="95050" rIns="95050" bIns="95050" anchor="t" anchorCtr="0">
            <a:noAutofit/>
          </a:bodyPr>
          <a:lstStyle/>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[Keith]</a:t>
            </a: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Numerous small business mitigation measures are included in the proposed rules. Some were developed by DEQ, and some were suggested by the fiscal advisory committee.</a:t>
            </a:r>
            <a:br>
              <a:rPr lang="en-US" sz="1400">
                <a:latin typeface="Arial"/>
                <a:ea typeface="Arial"/>
                <a:cs typeface="Arial"/>
                <a:sym typeface="Arial"/>
              </a:rPr>
            </a:br>
            <a:endParaRPr sz="1400">
              <a:latin typeface="Arial"/>
              <a:ea typeface="Arial"/>
              <a:cs typeface="Arial"/>
              <a:sym typeface="Arial"/>
            </a:endParaRPr>
          </a:p>
          <a:p>
            <a:pPr marL="457200" marR="0" lvl="0" indent="-317500" algn="l" rtl="0">
              <a:lnSpc>
                <a:spcPct val="100000"/>
              </a:lnSpc>
              <a:spcBef>
                <a:spcPts val="0"/>
              </a:spcBef>
              <a:spcAft>
                <a:spcPts val="0"/>
              </a:spcAft>
              <a:buSzPts val="1400"/>
              <a:buChar char="-"/>
            </a:pPr>
            <a:r>
              <a:rPr lang="en-US" sz="1400">
                <a:latin typeface="Arial"/>
                <a:ea typeface="Arial"/>
                <a:cs typeface="Arial"/>
                <a:sym typeface="Arial"/>
              </a:rPr>
              <a:t>For the most part, smaller sources on General and Basic Air Contaminant Discharge Permits (approximately 2,200 sources, including gas stations and dry cleaners) would not be required to prepare and submit an emissions inventory, as is required for all other permitted sources. These businesses would not be required to perform Level 1 risk assessment either. DEQ would do both the emissions inventory and the Level 1 risk assessment for these sources. There some business in this category that we would need more information from to do these calculations. This is consistent with fiscal advisory committee small business mitigation recommendations on providing technical assistance. </a:t>
            </a:r>
            <a:endParaRPr sz="1400">
              <a:latin typeface="Arial"/>
              <a:ea typeface="Arial"/>
              <a:cs typeface="Arial"/>
              <a:sym typeface="Arial"/>
            </a:endParaRPr>
          </a:p>
          <a:p>
            <a:pPr marL="0" lvl="0" indent="0" algn="l" rtl="0">
              <a:spcBef>
                <a:spcPts val="0"/>
              </a:spcBef>
              <a:spcAft>
                <a:spcPts val="0"/>
              </a:spcAft>
              <a:buClr>
                <a:schemeClr val="dk1"/>
              </a:buClr>
              <a:buSzPts val="1400"/>
              <a:buFont typeface="Calibri"/>
              <a:buNone/>
            </a:pPr>
            <a:endParaRPr sz="1400">
              <a:latin typeface="Arial"/>
              <a:ea typeface="Arial"/>
              <a:cs typeface="Arial"/>
              <a:sym typeface="Arial"/>
            </a:endParaRPr>
          </a:p>
          <a:p>
            <a:pPr marL="457200" lvl="0" indent="-317500" algn="l" rtl="0">
              <a:spcBef>
                <a:spcPts val="0"/>
              </a:spcBef>
              <a:spcAft>
                <a:spcPts val="0"/>
              </a:spcAft>
              <a:buSzPts val="1400"/>
              <a:buChar char="-"/>
            </a:pPr>
            <a:r>
              <a:rPr lang="en-US" sz="1400">
                <a:latin typeface="Arial"/>
                <a:ea typeface="Arial"/>
                <a:cs typeface="Arial"/>
                <a:sym typeface="Arial"/>
              </a:rPr>
              <a:t>The program would include a technical assistance staff person to help sources explore and analyze emission reduction options if they are required. Including this staff position is in direct response to recommendations from the Advisory Committee.</a:t>
            </a: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endParaRPr sz="1400">
              <a:latin typeface="Arial"/>
              <a:ea typeface="Arial"/>
              <a:cs typeface="Arial"/>
              <a:sym typeface="Arial"/>
            </a:endParaRPr>
          </a:p>
          <a:p>
            <a:pPr marL="457200" marR="0" lvl="0" indent="-317500" algn="l" rtl="0">
              <a:lnSpc>
                <a:spcPct val="100000"/>
              </a:lnSpc>
              <a:spcBef>
                <a:spcPts val="0"/>
              </a:spcBef>
              <a:spcAft>
                <a:spcPts val="0"/>
              </a:spcAft>
              <a:buSzPts val="1400"/>
              <a:buChar char="-"/>
            </a:pPr>
            <a:r>
              <a:rPr lang="en-US" sz="1400">
                <a:latin typeface="Arial"/>
                <a:ea typeface="Arial"/>
                <a:cs typeface="Arial"/>
                <a:sym typeface="Arial"/>
              </a:rPr>
              <a:t>Fiscal impacts to businesses, including small businesses, generally decreased between the 2017 and 2018 draft regulations because risk action levels became less stringent under SB 1541.  The allowance for existing controls should also decrease costs.</a:t>
            </a:r>
            <a:endParaRPr sz="1400">
              <a:latin typeface="Arial"/>
              <a:ea typeface="Arial"/>
              <a:cs typeface="Arial"/>
              <a:sym typeface="Arial"/>
            </a:endParaRPr>
          </a:p>
          <a:p>
            <a:pPr marL="457200" marR="0" lvl="0" indent="0" algn="l" rtl="0">
              <a:lnSpc>
                <a:spcPct val="100000"/>
              </a:lnSpc>
              <a:spcBef>
                <a:spcPts val="0"/>
              </a:spcBef>
              <a:spcAft>
                <a:spcPts val="0"/>
              </a:spcAft>
              <a:buNone/>
            </a:pPr>
            <a:endParaRPr sz="1400">
              <a:latin typeface="Arial"/>
              <a:ea typeface="Arial"/>
              <a:cs typeface="Arial"/>
              <a:sym typeface="Arial"/>
            </a:endParaRPr>
          </a:p>
          <a:p>
            <a:pPr marL="457200" marR="0" lvl="0" indent="-317500" algn="l" rtl="0">
              <a:lnSpc>
                <a:spcPct val="100000"/>
              </a:lnSpc>
              <a:spcBef>
                <a:spcPts val="0"/>
              </a:spcBef>
              <a:spcAft>
                <a:spcPts val="0"/>
              </a:spcAft>
              <a:buSzPts val="1400"/>
              <a:buChar char="-"/>
            </a:pPr>
            <a:r>
              <a:rPr lang="en-US" sz="1400">
                <a:latin typeface="Arial"/>
                <a:ea typeface="Arial"/>
                <a:cs typeface="Arial"/>
                <a:sym typeface="Arial"/>
              </a:rPr>
              <a:t>Sources that are de minimis or exempt would not need to take action to obtain a permit or reduce risk under Cleaner Air Oregon. DEQ raised these de minimis levels to reduce the impact on these smaller sources. </a:t>
            </a: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endParaRPr sz="1400">
              <a:latin typeface="Arial"/>
              <a:ea typeface="Arial"/>
              <a:cs typeface="Arial"/>
              <a:sym typeface="Arial"/>
            </a:endParaRPr>
          </a:p>
          <a:p>
            <a:pPr marL="457200" marR="0" lvl="0" indent="-317500" algn="l" rtl="0">
              <a:lnSpc>
                <a:spcPct val="100000"/>
              </a:lnSpc>
              <a:spcBef>
                <a:spcPts val="0"/>
              </a:spcBef>
              <a:spcAft>
                <a:spcPts val="0"/>
              </a:spcAft>
              <a:buSzPts val="1400"/>
              <a:buChar char="-"/>
            </a:pPr>
            <a:r>
              <a:rPr lang="en-US" sz="1400">
                <a:latin typeface="Arial"/>
                <a:ea typeface="Arial"/>
                <a:cs typeface="Arial"/>
                <a:sym typeface="Arial"/>
              </a:rPr>
              <a:t>Cleaner Air Oregon base fees are a percentage of existing permit base fees. Many smaller facilities are on General or Basic Air Contaminant Discharge Permits, which have lower base fees and whose CAO base fees would also be low. This is consistent with fiscal advisory committee small business mitigation recommendations on providing lower fees for small businesses. </a:t>
            </a: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endParaRPr sz="1400">
              <a:latin typeface="Arial"/>
              <a:ea typeface="Arial"/>
              <a:cs typeface="Arial"/>
              <a:sym typeface="Arial"/>
            </a:endParaRPr>
          </a:p>
          <a:p>
            <a:pPr marL="457200" marR="0" lvl="0" indent="-317500" algn="l" rtl="0">
              <a:lnSpc>
                <a:spcPct val="100000"/>
              </a:lnSpc>
              <a:spcBef>
                <a:spcPts val="0"/>
              </a:spcBef>
              <a:spcAft>
                <a:spcPts val="0"/>
              </a:spcAft>
              <a:buSzPts val="1400"/>
              <a:buChar char="-"/>
            </a:pPr>
            <a:r>
              <a:rPr lang="en-US" sz="1400">
                <a:latin typeface="Arial"/>
                <a:ea typeface="Arial"/>
                <a:cs typeface="Arial"/>
                <a:sym typeface="Arial"/>
              </a:rPr>
              <a:t>Given the lower potential for higher risk emissions, smaller businesses are likely to be called in later in program implementation, after the higher risk facilities, delaying regulatory costs for some smaller businesses. </a:t>
            </a: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endParaRPr sz="1400">
              <a:latin typeface="Arial"/>
              <a:ea typeface="Arial"/>
              <a:cs typeface="Arial"/>
              <a:sym typeface="Arial"/>
            </a:endParaRPr>
          </a:p>
          <a:p>
            <a:pPr marL="457200" marR="0" lvl="0" indent="-317500" algn="l" rtl="0">
              <a:lnSpc>
                <a:spcPct val="100000"/>
              </a:lnSpc>
              <a:spcBef>
                <a:spcPts val="0"/>
              </a:spcBef>
              <a:spcAft>
                <a:spcPts val="0"/>
              </a:spcAft>
              <a:buSzPts val="1400"/>
              <a:buChar char="-"/>
            </a:pPr>
            <a:r>
              <a:rPr lang="en-US" sz="1400">
                <a:latin typeface="Arial"/>
                <a:ea typeface="Arial"/>
                <a:cs typeface="Arial"/>
                <a:sym typeface="Arial"/>
              </a:rPr>
              <a:t>Businesses, including small businesses, can apply to delay or postpone risk reduction based on financial hardship. </a:t>
            </a:r>
            <a:br>
              <a:rPr lang="en-US" sz="1400">
                <a:latin typeface="Arial"/>
                <a:ea typeface="Arial"/>
                <a:cs typeface="Arial"/>
                <a:sym typeface="Arial"/>
              </a:rPr>
            </a:br>
            <a:endParaRPr sz="1400">
              <a:latin typeface="Arial"/>
              <a:ea typeface="Arial"/>
              <a:cs typeface="Arial"/>
              <a:sym typeface="Arial"/>
            </a:endParaRPr>
          </a:p>
          <a:p>
            <a:pPr marL="457200" lvl="0" indent="-317500" algn="l" rtl="0">
              <a:spcBef>
                <a:spcPts val="0"/>
              </a:spcBef>
              <a:spcAft>
                <a:spcPts val="0"/>
              </a:spcAft>
              <a:buSzPts val="1400"/>
              <a:buChar char="-"/>
            </a:pPr>
            <a:r>
              <a:rPr lang="en-US" sz="1400">
                <a:latin typeface="Arial"/>
                <a:ea typeface="Arial"/>
                <a:cs typeface="Arial"/>
                <a:sym typeface="Arial"/>
              </a:rPr>
              <a:t> In addition, DEQ may opt not to require new businesses applying for these simple permits to address CAO requirements immediately.  Rather, we intend to evaluate these permits themselves to see if they are protective.</a:t>
            </a:r>
            <a:endParaRPr sz="1400">
              <a:latin typeface="Arial"/>
              <a:ea typeface="Arial"/>
              <a:cs typeface="Arial"/>
              <a:sym typeface="Arial"/>
            </a:endParaRPr>
          </a:p>
          <a:p>
            <a:pPr marL="457200" lvl="0" indent="0" algn="l" rtl="0">
              <a:spcBef>
                <a:spcPts val="0"/>
              </a:spcBef>
              <a:spcAft>
                <a:spcPts val="0"/>
              </a:spcAft>
              <a:buNone/>
            </a:pP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endParaRPr sz="1400">
              <a:latin typeface="Arial"/>
              <a:ea typeface="Arial"/>
              <a:cs typeface="Arial"/>
              <a:sym typeface="Arial"/>
            </a:endParaRPr>
          </a:p>
        </p:txBody>
      </p:sp>
      <p:sp>
        <p:nvSpPr>
          <p:cNvPr id="915" name="Google Shape;915;g46d0e1ccda_0_0:notes"/>
          <p:cNvSpPr txBox="1">
            <a:spLocks noGrp="1"/>
          </p:cNvSpPr>
          <p:nvPr>
            <p:ph type="sldNum" idx="12"/>
          </p:nvPr>
        </p:nvSpPr>
        <p:spPr>
          <a:xfrm>
            <a:off x="4059180" y="8977133"/>
            <a:ext cx="3105300" cy="474300"/>
          </a:xfrm>
          <a:prstGeom prst="rect">
            <a:avLst/>
          </a:prstGeom>
          <a:noFill/>
          <a:ln>
            <a:noFill/>
          </a:ln>
        </p:spPr>
        <p:txBody>
          <a:bodyPr spcFirstLastPara="1" wrap="square" lIns="95050" tIns="47500" rIns="95050" bIns="475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g47f5d91b0c_0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1" name="Google Shape;931;g47f5d91b0c_0_0:notes"/>
          <p:cNvSpPr txBox="1">
            <a:spLocks noGrp="1"/>
          </p:cNvSpPr>
          <p:nvPr>
            <p:ph type="body" idx="1"/>
          </p:nvPr>
        </p:nvSpPr>
        <p:spPr>
          <a:xfrm>
            <a:off x="701040" y="4473892"/>
            <a:ext cx="5608200" cy="3660600"/>
          </a:xfrm>
          <a:prstGeom prst="rect">
            <a:avLst/>
          </a:prstGeom>
        </p:spPr>
        <p:txBody>
          <a:bodyPr spcFirstLastPara="1" wrap="square" lIns="93150" tIns="93150" rIns="93150" bIns="9315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1400">
                <a:latin typeface="Arial"/>
                <a:ea typeface="Arial"/>
                <a:cs typeface="Arial"/>
                <a:sym typeface="Arial"/>
              </a:rPr>
              <a:t>Keith  </a:t>
            </a: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The next two slides are a summary of some of the most important issues we dealt with over the course of this rulemaking process.   We’ve touched on some of these issues in past slides but we thought it would be helpful to provide the commission some discussion on these topics.</a:t>
            </a: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Probably the most challenging aspect of the rulemaking process was establishing the risk assessment process, which is really what makes this program “health based”- it’s the “new and different” part of the entire process we’ve been working on.  Each state program has unique assumptions and approaches to the risk assessment process.  Setting up a risk assessment process involved choosing health values- the TRVs, which are the building blocks for the assessment process. We fielded many comments on what values to use, and we propose to use values only from established, nationally recognized sources (EPA, ATSDR, and California), and using the most recently established or most relevant value from those sources.  We’ve also proposed to reevaluate these values periodically.  Some commenters wanted us to use more sources, but we don’t have the resources to evaluate all the possible sources and weigh their credibility - in fact, this is what EPA, ATSDR and CA have already done, which is why we propose using those sources.  We received many comments about using the most recent values from these sources, which is what we propose in these rules.  </a:t>
            </a: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Determining how the risk values- or RBCs- should be calculated was also challenging, and another area of policy that varies state to state.  We received a lot of input and questions about our proposals- including from this Commission.  There are a myriad of assumptions that go into calculating these values- how long people live in their houses, their vulnerabilities and age, and others.  In the end we decided to largely follow EPA’s nationally accepted processes.  After some in-depth review, some in response to this Commission’s questions, we believe what we are proposing is protective of children, and other sensitive and vulnerable populations. </a:t>
            </a: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Part of the risk calculation also involved addressing cumulative risks and we received many comments about this topic.  Cumulative risk really means two things- adding risks from a facility emitting different air toxics together to get an “additive” risk, and taking that one step further to then add those risks together with risks from a neighboring facility to get an “area” risk.  Some programs will add risks together this way from a single source, others don’t.  We didn’t find any programs that regulated risks from multiple facilities.  In the end we have proposed to keep the “additive” or “cumulative” approach to risks from a single source.  Additionally, the legislature established a pilot “area risk” program, which will be the topic of future program and rule development. </a:t>
            </a: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The last bullet on this slide - the benchmarks, or risk action levels, was perhaps the most challenging policy issue in the rulemaking process.  These values are the “risk management” part of regulation - they are policy choices of what level of risk is deemed “actionable” and what level isn’t.  Again, different states and air juridictions have different values.  We received a wide range of input on what these values should be.  In the end, the legislature established several of the benchmarks, which we have reflected in these proposed rules.  </a:t>
            </a: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There are certainly programs with stricter values, but there are many different assumptions that lead to the overall level of protection that a program establishes.   Taken in sum, we believe that the risk assessment process- and the associated action levels we are proposing establish one of the more protective programs we’ve seen.  </a:t>
            </a:r>
            <a:endParaRPr sz="1400">
              <a:latin typeface="Arial"/>
              <a:ea typeface="Arial"/>
              <a:cs typeface="Arial"/>
              <a:sym typeface="Arial"/>
            </a:endParaRPr>
          </a:p>
        </p:txBody>
      </p:sp>
      <p:sp>
        <p:nvSpPr>
          <p:cNvPr id="932" name="Google Shape;932;g47f5d91b0c_0_0:notes"/>
          <p:cNvSpPr txBox="1">
            <a:spLocks noGrp="1"/>
          </p:cNvSpPr>
          <p:nvPr>
            <p:ph type="sldNum" idx="12"/>
          </p:nvPr>
        </p:nvSpPr>
        <p:spPr>
          <a:xfrm>
            <a:off x="3970938" y="8829967"/>
            <a:ext cx="3037800" cy="4665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47f5d91b0c_0_7: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9" name="Google Shape;939;g47f5d91b0c_0_7:notes"/>
          <p:cNvSpPr txBox="1">
            <a:spLocks noGrp="1"/>
          </p:cNvSpPr>
          <p:nvPr>
            <p:ph type="body" idx="1"/>
          </p:nvPr>
        </p:nvSpPr>
        <p:spPr>
          <a:xfrm>
            <a:off x="701040" y="4473892"/>
            <a:ext cx="5608200" cy="3660600"/>
          </a:xfrm>
          <a:prstGeom prst="rect">
            <a:avLst/>
          </a:prstGeom>
        </p:spPr>
        <p:txBody>
          <a:bodyPr spcFirstLastPara="1" wrap="square" lIns="93150" tIns="93150" rIns="93150" bIns="9315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1400">
                <a:latin typeface="Arial"/>
                <a:ea typeface="Arial"/>
                <a:cs typeface="Arial"/>
                <a:sym typeface="Arial"/>
              </a:rPr>
              <a:t>Keith </a:t>
            </a: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WIth this slide we’ll discuss more of the critical program issues, which show the push and pull of establishing a program that protects and involves communities that may be affected by air toxics emissions, yet also is sensitive to the impacts that a program and its costs will have to businesses.  </a:t>
            </a: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Engaging surrounding communities, and considering environmental justice concerns are a core tenet of the program.  While this program as proposed today does not directly address “area” risk from air toxics that may be present in some communities, we are proposing to prioritize those communities, and engage all communities in the evaluations and decisions we make about risk that emissions from a facility may be posing.  Again, this is an area where the legislature ended up weighing in by requiring DEQ- not the sources themselves- to conduct the public engagement and involvement activities that the program calls for.  We believe having agencies manage the engagement process will give us a lot of flexibility to work with communities in ways that address their needs, rather than prescribed procedures.  We also retain the ability to call facilities into those community meetings as needed.  Bringing communities and businesses together is always the best way to build trust, communication and solve problems.  </a:t>
            </a: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Being sensitive about the costs of this program to businesses, as we’ve previously discussed, is certainly important to Oregon industries.  A key component in the cost equation is how the program will consider existing emissions controls that facilities have installed to comply with other regulations.  While our original proposal in 2017 contained a pathway for these controls to be considered, the legislature codified this consideration, as long as the controls actually address the air toxics emitted by the facility.  This will streamline “TBACT” determinations for many facilities, and will allow us to learn a lot more about how these controls work, and what if any gaps remain.  </a:t>
            </a: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Moving to the fourth bullet on this slide, while the legislature established many of the RALs in statute, other action levels remained for proposal in rule and were the subject of many comments.  The “Director Consultation” level was one such issue.  We originally proposed a “Director Consultation” for very high levels of risk, which meant the DEQ Director would consider a variety of inputs from business, communities and other agencies and then make a final decision whether to allow higher risk operations at a facility.  This concept generated much concern and criticism from all perspectives, and was dropped from further proposals- it was replaced by clear numerical levels for these high risk levels, built off of levels established by the legislature.  </a:t>
            </a: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In addition to setting maximum risk levels, there are also RALs that set minimum values, below which a facility doesn’t need CAO permit conditions in their permit. We received comments that said that our de minimis levels were too low, so that we would be permitting facilities with risk far below other action levels. After weighing that argument, DEQ and OHA’s new proposal would raise the source permit level for cancer for existing facilities from 0.5/million to 5/million. We believe this will allow agencies to focus important resources on facilities with higher risk emissions, and provide more certainty and less requirements to facilities who pose very little risk.  We decided to keep the non-cancer de minimis level as it was, at a Hazard Index of .5.</a:t>
            </a: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The proposed rules have a specific action level for community engagement, above which DEQ can require that a representative of the facility attend public meetings. Some comments said formal community engagement should only be required when DEQ can require risk reductions. But, given that the legislative benchmark raised these levels from the existing proposal, community advocates remained concerned about risk below these levels, so we didn’t change the Community Engagement RAL part of our proposal. It remains unchanged from the levels proposed in the 2017 draft rules, as the legislation did not address when community engagement should happen.  </a:t>
            </a: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Similarly, some comments said that we shouldn’t have permit limits for facilities that are below the level at which DEQ can require reductions- what we call the “TBACT” level. We decided that it was important to keep that feature in the rules, so that facilities with risk below the limits at the time of their risk assessment continue to show that they meet those limits.  This will allow both facilities and agencies to better understand emissions and potential emissions into the future.</a:t>
            </a: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a:highlight>
                <a:srgbClr val="FFFF00"/>
              </a:highlight>
              <a:latin typeface="Arial"/>
              <a:ea typeface="Arial"/>
              <a:cs typeface="Arial"/>
              <a:sym typeface="Arial"/>
            </a:endParaRPr>
          </a:p>
        </p:txBody>
      </p:sp>
      <p:sp>
        <p:nvSpPr>
          <p:cNvPr id="940" name="Google Shape;940;g47f5d91b0c_0_7:notes"/>
          <p:cNvSpPr txBox="1">
            <a:spLocks noGrp="1"/>
          </p:cNvSpPr>
          <p:nvPr>
            <p:ph type="sldNum" idx="12"/>
          </p:nvPr>
        </p:nvSpPr>
        <p:spPr>
          <a:xfrm>
            <a:off x="3970938" y="8829967"/>
            <a:ext cx="3037800" cy="4665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45ac624f43_0_105:notes"/>
          <p:cNvSpPr>
            <a:spLocks noGrp="1" noRot="1" noChangeAspect="1"/>
          </p:cNvSpPr>
          <p:nvPr>
            <p:ph type="sldImg" idx="2"/>
          </p:nvPr>
        </p:nvSpPr>
        <p:spPr>
          <a:xfrm>
            <a:off x="447675" y="223838"/>
            <a:ext cx="2741700" cy="1542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7" name="Google Shape;947;g45ac624f43_0_105:notes"/>
          <p:cNvSpPr txBox="1">
            <a:spLocks noGrp="1"/>
          </p:cNvSpPr>
          <p:nvPr>
            <p:ph type="body" idx="1"/>
          </p:nvPr>
        </p:nvSpPr>
        <p:spPr>
          <a:xfrm>
            <a:off x="701041" y="2074986"/>
            <a:ext cx="5608200" cy="605940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[Ali]</a:t>
            </a: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endParaRPr sz="140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r>
              <a:rPr lang="en-US" sz="1400">
                <a:solidFill>
                  <a:srgbClr val="000000"/>
                </a:solidFill>
                <a:latin typeface="Arial"/>
                <a:ea typeface="Arial"/>
                <a:cs typeface="Arial"/>
                <a:sym typeface="Arial"/>
              </a:rPr>
              <a:t>In conjunction with our work on the proposed rules, DEQ and OHA have also been putting some thought into how we would implement the rules if adopted.</a:t>
            </a:r>
            <a:endParaRPr sz="140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endParaRPr sz="140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r>
              <a:rPr lang="en-US" sz="1400">
                <a:solidFill>
                  <a:srgbClr val="000000"/>
                </a:solidFill>
                <a:latin typeface="Arial"/>
                <a:ea typeface="Arial"/>
                <a:cs typeface="Arial"/>
                <a:sym typeface="Arial"/>
              </a:rPr>
              <a:t>One of the first things that DEQ and OHA would need to be ready for is permitting new facilities, and major modifications of existing facilities. Starting on the effective date of the rules, applications for a new facility permit would need to address the CAO requirements.  This would not necessarily apply to applications for smaller permit types such as general and basic permits, such as rock crushers, bakeries, and gas stations- they would not have to go through CAO unless DEQ takes action to require that.  Rather, we plan to evaluate these permits “categorically” to see if the general permit itself is protective.  Existing facilities that are proposing certain kinds of major modifications would also need to go through CAO. </a:t>
            </a: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r>
              <a:rPr lang="en-US" sz="1400">
                <a:latin typeface="Arial"/>
                <a:ea typeface="Arial"/>
                <a:cs typeface="Arial"/>
                <a:sym typeface="Arial"/>
              </a:rPr>
              <a:t>If the Commission approves the proposed rules, DEQ would also prepare for prioritizing and calling in the first group of existing sources. </a:t>
            </a: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r>
              <a:rPr lang="en-US" sz="1400">
                <a:latin typeface="Arial"/>
                <a:ea typeface="Arial"/>
                <a:cs typeface="Arial"/>
                <a:sym typeface="Arial"/>
              </a:rPr>
              <a:t>To do the work with facilities, DEQ and OHA would also need to integrate these CAO processes with the existing DEQ air permitting programs. This would require intensive internal training as well as new software and program tools, such as updated forms and new guidance.</a:t>
            </a: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r>
              <a:rPr lang="en-US" sz="1400">
                <a:latin typeface="Arial"/>
                <a:ea typeface="Arial"/>
                <a:cs typeface="Arial"/>
                <a:sym typeface="Arial"/>
              </a:rPr>
              <a:t>To implement the program we would also need to ramp up our communication with businesses and the public about the program. </a:t>
            </a:r>
            <a:endParaRPr sz="1400">
              <a:latin typeface="Arial"/>
              <a:ea typeface="Arial"/>
              <a:cs typeface="Arial"/>
              <a:sym typeface="Arial"/>
            </a:endParaRPr>
          </a:p>
        </p:txBody>
      </p:sp>
      <p:sp>
        <p:nvSpPr>
          <p:cNvPr id="948" name="Google Shape;948;g45ac624f43_0_105:notes"/>
          <p:cNvSpPr txBox="1">
            <a:spLocks noGrp="1"/>
          </p:cNvSpPr>
          <p:nvPr>
            <p:ph type="sldNum" idx="12"/>
          </p:nvPr>
        </p:nvSpPr>
        <p:spPr>
          <a:xfrm>
            <a:off x="3970937"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45ac624f43_0_98:notes"/>
          <p:cNvSpPr>
            <a:spLocks noGrp="1" noRot="1" noChangeAspect="1"/>
          </p:cNvSpPr>
          <p:nvPr>
            <p:ph type="sldImg" idx="2"/>
          </p:nvPr>
        </p:nvSpPr>
        <p:spPr>
          <a:xfrm>
            <a:off x="447675" y="223838"/>
            <a:ext cx="2741700" cy="1542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5" name="Google Shape;955;g45ac624f43_0_98:notes"/>
          <p:cNvSpPr txBox="1">
            <a:spLocks noGrp="1"/>
          </p:cNvSpPr>
          <p:nvPr>
            <p:ph type="body" idx="1"/>
          </p:nvPr>
        </p:nvSpPr>
        <p:spPr>
          <a:xfrm>
            <a:off x="701041" y="2074986"/>
            <a:ext cx="5608200" cy="605940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[Ali]</a:t>
            </a: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 </a:t>
            </a: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There are additional aspects of the CAO program that aren’t included in the rulemaking package that is proposed to you today.</a:t>
            </a: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One of those is the Hazard Index Rulemaking, a process which was established and described in SB 1541. The legislation authorizes the Commission to set a lower noncancer benchmark (which was set at 5) at existing facilities for chemicals that are found to have “developmental” or “other severe” health effects. The new value could be as low as 3.  DEQ has formed a technical advisory committee, as required by the legislation, to give us their advice, and has held the first of two meetings that are planned for that group. Proposed rules to implement this lower noncancer benchmark would likely come before the EQC in 2019.</a:t>
            </a: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As previously mentioned, SB 1541 also authorizes DEQ to set up an area risk pilot program in the Portland area. The proposed CAO fees would provide funding for one position to develop a program, and possibly rules, as the first step toward creating that pilot program. That position would likely be hired in mid-2019.</a:t>
            </a: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If the Commission chooses to adopt the CAO rules package before you today, there will be updates to those rules in the future. In addition to the inevitable rule tweaks that a new program like this will require, the rules also call for agencies to evaluate new toxicology information and propose updated TRVs and RBCs on a triennial basis.</a:t>
            </a: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In addition, SB 1541 contains a “sunset” of some of the benchmarks, or RALs, in 2029, after which the Commission could change where the Risk Reduction Level is set. Changes to those levels would need to be implemented through a rulemaking.</a:t>
            </a:r>
            <a:endParaRPr sz="1400">
              <a:latin typeface="Arial"/>
              <a:ea typeface="Arial"/>
              <a:cs typeface="Arial"/>
              <a:sym typeface="Arial"/>
            </a:endParaRPr>
          </a:p>
        </p:txBody>
      </p:sp>
      <p:sp>
        <p:nvSpPr>
          <p:cNvPr id="956" name="Google Shape;956;g45ac624f43_0_98:notes"/>
          <p:cNvSpPr txBox="1">
            <a:spLocks noGrp="1"/>
          </p:cNvSpPr>
          <p:nvPr>
            <p:ph type="sldNum" idx="12"/>
          </p:nvPr>
        </p:nvSpPr>
        <p:spPr>
          <a:xfrm>
            <a:off x="3970937"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29:notes"/>
          <p:cNvSpPr>
            <a:spLocks noGrp="1" noRot="1" noChangeAspect="1"/>
          </p:cNvSpPr>
          <p:nvPr>
            <p:ph type="sldImg" idx="2"/>
          </p:nvPr>
        </p:nvSpPr>
        <p:spPr>
          <a:xfrm>
            <a:off x="447675" y="223838"/>
            <a:ext cx="2741613" cy="1543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3" name="Google Shape;963;p29:notes"/>
          <p:cNvSpPr txBox="1">
            <a:spLocks noGrp="1"/>
          </p:cNvSpPr>
          <p:nvPr>
            <p:ph type="body" idx="1"/>
          </p:nvPr>
        </p:nvSpPr>
        <p:spPr>
          <a:xfrm>
            <a:off x="701041" y="2074986"/>
            <a:ext cx="5608319" cy="6059364"/>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[Leah]</a:t>
            </a:r>
            <a:endParaRPr sz="1400">
              <a:solidFill>
                <a:srgbClr val="000000"/>
              </a:solidFill>
            </a:endParaRPr>
          </a:p>
          <a:p>
            <a:pPr marL="0" lvl="0" indent="0" algn="l" rtl="0">
              <a:lnSpc>
                <a:spcPct val="100000"/>
              </a:lnSpc>
              <a:spcBef>
                <a:spcPts val="0"/>
              </a:spcBef>
              <a:spcAft>
                <a:spcPts val="0"/>
              </a:spcAft>
              <a:buClr>
                <a:schemeClr val="dk1"/>
              </a:buClr>
              <a:buSzPts val="1400"/>
              <a:buFont typeface="Calibri"/>
              <a:buNone/>
            </a:pPr>
            <a:endParaRPr sz="14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r>
              <a:rPr lang="en-US" sz="1400">
                <a:latin typeface="Arial"/>
                <a:ea typeface="Arial"/>
                <a:cs typeface="Arial"/>
                <a:sym typeface="Arial"/>
              </a:rPr>
              <a:t>We  appreciate the Commission’s interest in this proposed program, and you’ve indicated that if adopted you’d like to hear updates in the future about our progress.  </a:t>
            </a:r>
            <a:r>
              <a:rPr lang="en-US" sz="1400">
                <a:solidFill>
                  <a:srgbClr val="000000"/>
                </a:solidFill>
                <a:latin typeface="Arial"/>
                <a:ea typeface="Arial"/>
                <a:cs typeface="Arial"/>
                <a:sym typeface="Arial"/>
              </a:rPr>
              <a:t>There are several future reports that DEQ will produce if the Commission adopts the rules.</a:t>
            </a:r>
            <a:endParaRPr sz="1400">
              <a:solidFill>
                <a:srgbClr val="000000"/>
              </a:solidFill>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sz="1400">
                <a:solidFill>
                  <a:srgbClr val="000000"/>
                </a:solidFill>
                <a:latin typeface="Arial"/>
                <a:ea typeface="Arial"/>
                <a:cs typeface="Arial"/>
                <a:sym typeface="Arial"/>
              </a:rPr>
              <a:t>One is a 2-year report to EQC. This would be a s</a:t>
            </a:r>
            <a:r>
              <a:rPr lang="en-US" sz="1400">
                <a:latin typeface="Arial"/>
                <a:ea typeface="Arial"/>
                <a:cs typeface="Arial"/>
                <a:sym typeface="Arial"/>
              </a:rPr>
              <a:t>tatus report with metrics related to the implementation of the program. It would include implementation progress and ideas and plans for future improvements.</a:t>
            </a:r>
            <a:endParaRPr sz="1400">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sz="1400">
                <a:latin typeface="Arial"/>
                <a:ea typeface="Arial"/>
                <a:cs typeface="Arial"/>
                <a:sym typeface="Arial"/>
              </a:rPr>
              <a:t>There would also be a 5-year report to EQC. It would be a status report with metrics that estimate reduce</a:t>
            </a:r>
            <a:r>
              <a:rPr lang="en-US" sz="1400">
                <a:solidFill>
                  <a:srgbClr val="000000"/>
                </a:solidFill>
                <a:latin typeface="Arial"/>
                <a:ea typeface="Arial"/>
                <a:cs typeface="Arial"/>
                <a:sym typeface="Arial"/>
              </a:rPr>
              <a:t>d health risks due to reductions in exposure to air toxics. The report would also assess new science and advances in the protection of children’s health and provide any recommendations for proposed changes to the program. And, it would include an update on the Area Risk Pilot Program.</a:t>
            </a:r>
            <a:endParaRPr sz="1400">
              <a:solidFill>
                <a:srgbClr val="000000"/>
              </a:solidFill>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sz="1400">
                <a:solidFill>
                  <a:srgbClr val="000000"/>
                </a:solidFill>
                <a:latin typeface="Arial"/>
                <a:ea typeface="Arial"/>
                <a:cs typeface="Arial"/>
                <a:sym typeface="Arial"/>
              </a:rPr>
              <a:t>Both of these reports to the EQC are described in Attachment I, and mentioned in the r</a:t>
            </a:r>
            <a:r>
              <a:rPr lang="en-US" sz="1400">
                <a:latin typeface="Arial"/>
                <a:ea typeface="Arial"/>
                <a:cs typeface="Arial"/>
                <a:sym typeface="Arial"/>
              </a:rPr>
              <a:t>ecommendations to adopt the rules.</a:t>
            </a:r>
            <a:endParaRPr sz="1400">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sz="1400">
                <a:latin typeface="Arial"/>
                <a:ea typeface="Arial"/>
                <a:cs typeface="Arial"/>
                <a:sym typeface="Arial"/>
              </a:rPr>
              <a:t>In addition, when new rules are adopted, there is an existing requirement for all new rules, for a 5-year review to determine whether:</a:t>
            </a:r>
            <a:endParaRPr sz="1400">
              <a:latin typeface="Arial"/>
              <a:ea typeface="Arial"/>
              <a:cs typeface="Arial"/>
              <a:sym typeface="Arial"/>
            </a:endParaRPr>
          </a:p>
          <a:p>
            <a:pPr marL="914400" lvl="1" indent="-317500" algn="l" rtl="0">
              <a:lnSpc>
                <a:spcPct val="100000"/>
              </a:lnSpc>
              <a:spcBef>
                <a:spcPts val="0"/>
              </a:spcBef>
              <a:spcAft>
                <a:spcPts val="0"/>
              </a:spcAft>
              <a:buSzPts val="1400"/>
              <a:buChar char="○"/>
            </a:pPr>
            <a:r>
              <a:rPr lang="en-US" sz="1400">
                <a:latin typeface="Arial"/>
                <a:ea typeface="Arial"/>
                <a:cs typeface="Arial"/>
                <a:sym typeface="Arial"/>
              </a:rPr>
              <a:t>The rule has had the intended effect;</a:t>
            </a:r>
            <a:endParaRPr sz="1400">
              <a:latin typeface="Arial"/>
              <a:ea typeface="Arial"/>
              <a:cs typeface="Arial"/>
              <a:sym typeface="Arial"/>
            </a:endParaRPr>
          </a:p>
          <a:p>
            <a:pPr marL="914400" lvl="1" indent="-317500" algn="l" rtl="0">
              <a:lnSpc>
                <a:spcPct val="100000"/>
              </a:lnSpc>
              <a:spcBef>
                <a:spcPts val="0"/>
              </a:spcBef>
              <a:spcAft>
                <a:spcPts val="0"/>
              </a:spcAft>
              <a:buSzPts val="1400"/>
              <a:buChar char="○"/>
            </a:pPr>
            <a:r>
              <a:rPr lang="en-US" sz="1400">
                <a:latin typeface="Arial"/>
                <a:ea typeface="Arial"/>
                <a:cs typeface="Arial"/>
                <a:sym typeface="Arial"/>
              </a:rPr>
              <a:t>The anticipated fiscal impact of the rule was underestimated or overestimated;</a:t>
            </a:r>
            <a:endParaRPr sz="1400">
              <a:latin typeface="Arial"/>
              <a:ea typeface="Arial"/>
              <a:cs typeface="Arial"/>
              <a:sym typeface="Arial"/>
            </a:endParaRPr>
          </a:p>
          <a:p>
            <a:pPr marL="914400" lvl="1" indent="-317500" algn="l" rtl="0">
              <a:lnSpc>
                <a:spcPct val="100000"/>
              </a:lnSpc>
              <a:spcBef>
                <a:spcPts val="0"/>
              </a:spcBef>
              <a:spcAft>
                <a:spcPts val="0"/>
              </a:spcAft>
              <a:buSzPts val="1400"/>
              <a:buChar char="○"/>
            </a:pPr>
            <a:r>
              <a:rPr lang="en-US" sz="1400">
                <a:latin typeface="Arial"/>
                <a:ea typeface="Arial"/>
                <a:cs typeface="Arial"/>
                <a:sym typeface="Arial"/>
              </a:rPr>
              <a:t>Subsequent changes in the law require that the rule be repealed or amended; and whether</a:t>
            </a:r>
            <a:endParaRPr sz="1400">
              <a:latin typeface="Arial"/>
              <a:ea typeface="Arial"/>
              <a:cs typeface="Arial"/>
              <a:sym typeface="Arial"/>
            </a:endParaRPr>
          </a:p>
          <a:p>
            <a:pPr marL="914400" lvl="1" indent="-317500" algn="l" rtl="0">
              <a:lnSpc>
                <a:spcPct val="100000"/>
              </a:lnSpc>
              <a:spcBef>
                <a:spcPts val="0"/>
              </a:spcBef>
              <a:spcAft>
                <a:spcPts val="0"/>
              </a:spcAft>
              <a:buSzPts val="1400"/>
              <a:buChar char="○"/>
            </a:pPr>
            <a:r>
              <a:rPr lang="en-US" sz="1400">
                <a:latin typeface="Arial"/>
                <a:ea typeface="Arial"/>
                <a:cs typeface="Arial"/>
                <a:sym typeface="Arial"/>
              </a:rPr>
              <a:t>There is continued need for the rule.</a:t>
            </a:r>
            <a:endParaRPr sz="1400">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sz="1400">
                <a:latin typeface="Arial"/>
                <a:ea typeface="Arial"/>
                <a:cs typeface="Arial"/>
                <a:sym typeface="Arial"/>
              </a:rPr>
              <a:t>SB 1541 also required DEQ to report to the legislature the “on the costs and benefits of regulating existing air contamination sources based on the benchmark for excess noncancer risk as defined in section 2 of this 2018 Act and based on any adjusted benchmarks for excess noncancer risk that have been applied to existing air contamination sources pursuant to section 7 of this 2018 Act. The report may include recommendations for legislation.”</a:t>
            </a:r>
            <a:endParaRPr sz="1400">
              <a:latin typeface="Arial"/>
              <a:ea typeface="Arial"/>
              <a:cs typeface="Arial"/>
              <a:sym typeface="Arial"/>
            </a:endParaRPr>
          </a:p>
          <a:p>
            <a:pPr marL="0" lvl="0" indent="0" algn="l" rtl="0">
              <a:lnSpc>
                <a:spcPct val="100000"/>
              </a:lnSpc>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lnSpc>
                <a:spcPct val="100000"/>
              </a:lnSpc>
              <a:spcBef>
                <a:spcPts val="0"/>
              </a:spcBef>
              <a:spcAft>
                <a:spcPts val="0"/>
              </a:spcAft>
              <a:buNone/>
            </a:pPr>
            <a:endParaRPr sz="1400"/>
          </a:p>
        </p:txBody>
      </p:sp>
      <p:sp>
        <p:nvSpPr>
          <p:cNvPr id="964" name="Google Shape;964;p29:notes"/>
          <p:cNvSpPr txBox="1">
            <a:spLocks noGrp="1"/>
          </p:cNvSpPr>
          <p:nvPr>
            <p:ph type="sldNum" idx="12"/>
          </p:nvPr>
        </p:nvSpPr>
        <p:spPr>
          <a:xfrm>
            <a:off x="3970937" y="8829967"/>
            <a:ext cx="3037839" cy="466431"/>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45ac624f43_0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g45ac624f43_0_0: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marR="0" lvl="0" indent="0" algn="l" rtl="0">
              <a:lnSpc>
                <a:spcPct val="100000"/>
              </a:lnSpc>
              <a:spcBef>
                <a:spcPts val="0"/>
              </a:spcBef>
              <a:spcAft>
                <a:spcPts val="0"/>
              </a:spcAft>
              <a:buClr>
                <a:schemeClr val="dk1"/>
              </a:buClr>
              <a:buSzPts val="375"/>
              <a:buFont typeface="Arial"/>
              <a:buNone/>
            </a:pPr>
            <a:r>
              <a:rPr lang="en-US" sz="1400">
                <a:solidFill>
                  <a:srgbClr val="000000"/>
                </a:solidFill>
                <a:latin typeface="Arial"/>
                <a:ea typeface="Arial"/>
                <a:cs typeface="Arial"/>
                <a:sym typeface="Arial"/>
              </a:rPr>
              <a:t>[Ali]</a:t>
            </a:r>
            <a:endParaRPr sz="140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Arial"/>
              <a:buNone/>
            </a:pPr>
            <a:r>
              <a:rPr lang="en-US" sz="1400">
                <a:solidFill>
                  <a:srgbClr val="000000"/>
                </a:solidFill>
                <a:latin typeface="Arial"/>
                <a:ea typeface="Arial"/>
                <a:cs typeface="Arial"/>
                <a:sym typeface="Arial"/>
              </a:rPr>
              <a:t>[Start of CAO Stakeholder Process]</a:t>
            </a:r>
            <a:endParaRPr sz="1400">
              <a:solidFill>
                <a:srgbClr val="000000"/>
              </a:solidFill>
              <a:latin typeface="Arial"/>
              <a:ea typeface="Arial"/>
              <a:cs typeface="Arial"/>
              <a:sym typeface="Arial"/>
            </a:endParaRPr>
          </a:p>
          <a:p>
            <a:pPr marL="0" lvl="0" indent="0" algn="l" rtl="0">
              <a:spcBef>
                <a:spcPts val="0"/>
              </a:spcBef>
              <a:spcAft>
                <a:spcPts val="0"/>
              </a:spcAft>
              <a:buClr>
                <a:schemeClr val="dk1"/>
              </a:buClr>
              <a:buFont typeface="Arial"/>
              <a:buNone/>
            </a:pPr>
            <a:endParaRPr sz="1400" b="1"/>
          </a:p>
          <a:p>
            <a:pPr marL="0" lvl="0" indent="0" algn="l" rtl="0">
              <a:spcBef>
                <a:spcPts val="0"/>
              </a:spcBef>
              <a:spcAft>
                <a:spcPts val="0"/>
              </a:spcAft>
              <a:buClr>
                <a:schemeClr val="dk1"/>
              </a:buClr>
              <a:buFont typeface="Arial"/>
              <a:buNone/>
            </a:pPr>
            <a:endParaRPr sz="1400"/>
          </a:p>
          <a:p>
            <a:pPr marL="0" lvl="0" indent="0" algn="l" rtl="0">
              <a:spcBef>
                <a:spcPts val="0"/>
              </a:spcBef>
              <a:spcAft>
                <a:spcPts val="0"/>
              </a:spcAft>
              <a:buClr>
                <a:schemeClr val="dk1"/>
              </a:buClr>
              <a:buFont typeface="Arial"/>
              <a:buNone/>
            </a:pPr>
            <a:r>
              <a:rPr lang="en-US" sz="1400">
                <a:latin typeface="Arial"/>
                <a:ea typeface="Arial"/>
                <a:cs typeface="Arial"/>
                <a:sym typeface="Arial"/>
              </a:rPr>
              <a:t>Thank you Leah.  My name is Ali Mirzakhalili, Administrator for Air Quality programs at DEQ.  Chair George and members of the Commission:</a:t>
            </a:r>
            <a:endParaRPr sz="1400">
              <a:latin typeface="Arial"/>
              <a:ea typeface="Arial"/>
              <a:cs typeface="Arial"/>
              <a:sym typeface="Arial"/>
            </a:endParaRPr>
          </a:p>
          <a:p>
            <a:pPr marL="0" lvl="0" indent="0" algn="l" rtl="0">
              <a:spcBef>
                <a:spcPts val="0"/>
              </a:spcBef>
              <a:spcAft>
                <a:spcPts val="0"/>
              </a:spcAft>
              <a:buClr>
                <a:schemeClr val="dk1"/>
              </a:buClr>
              <a:buFont typeface="Arial"/>
              <a:buNone/>
            </a:pPr>
            <a:endParaRPr sz="1400">
              <a:latin typeface="Arial"/>
              <a:ea typeface="Arial"/>
              <a:cs typeface="Arial"/>
              <a:sym typeface="Arial"/>
            </a:endParaRPr>
          </a:p>
          <a:p>
            <a:pPr marL="0" lvl="0" indent="0" algn="l" rtl="0">
              <a:spcBef>
                <a:spcPts val="0"/>
              </a:spcBef>
              <a:spcAft>
                <a:spcPts val="0"/>
              </a:spcAft>
              <a:buClr>
                <a:schemeClr val="dk1"/>
              </a:buClr>
              <a:buFont typeface="Arial"/>
              <a:buNone/>
            </a:pPr>
            <a:r>
              <a:rPr lang="en-US" sz="1400">
                <a:latin typeface="Arial"/>
                <a:ea typeface="Arial"/>
                <a:cs typeface="Arial"/>
                <a:sym typeface="Arial"/>
              </a:rPr>
              <a:t>I want to thank the commission for your interest and input in this process.  Over the course of my career I have worked with many businesses, community organizations, and national associations to improve our understanding of the risks we face from the air we breathe.  As the incoming co-president of the National Association of Clean Air Agencies, I am keenly aware of the many challenges EPA and states face in establishing new and balanced requirements and updating old ones.  Our regulations, like our businesses and communities, must evolve to meet the challenges and utilize the newest science if they are to remain relevant and effective.  I believe these proposed rules do just that. As the DEQ’s AQ Administrator,  I am dedicated not only to bringing the commission the best rules possible, but also to work diligently within DEQ and with OHA to implement the proposed program efficiently and as seamlessly as possible with our existing and long standing priorities.   </a:t>
            </a:r>
            <a:endParaRPr sz="1400">
              <a:latin typeface="Arial"/>
              <a:ea typeface="Arial"/>
              <a:cs typeface="Arial"/>
              <a:sym typeface="Arial"/>
            </a:endParaRPr>
          </a:p>
          <a:p>
            <a:pPr marL="0" lvl="0" indent="0" algn="l" rtl="0">
              <a:spcBef>
                <a:spcPts val="0"/>
              </a:spcBef>
              <a:spcAft>
                <a:spcPts val="0"/>
              </a:spcAft>
              <a:buClr>
                <a:schemeClr val="dk1"/>
              </a:buClr>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Calibri"/>
              <a:buNone/>
            </a:pPr>
            <a:r>
              <a:rPr lang="en-US" sz="1400">
                <a:latin typeface="Arial"/>
                <a:ea typeface="Arial"/>
                <a:cs typeface="Arial"/>
                <a:sym typeface="Arial"/>
              </a:rPr>
              <a:t>Oregon is not the first state to embark on a process to develop health-based air toxics rules. There are currently two dozen other states that already regulate toxic air contaminant emissions based on assessed risks to human health, including our neighbors Washington, Idaho and California. While each state’s program is unique, there are many common themes and requirements to all of them. In developing this program we consulted with experts from many of these states.  The program we are proposing today has aspects that are consistent with or informed by those conversations, and builds upon the successes of these programs.</a:t>
            </a: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Calibri"/>
              <a:buNone/>
            </a:pPr>
            <a:endParaRPr sz="1400">
              <a:latin typeface="Arial"/>
              <a:ea typeface="Arial"/>
              <a:cs typeface="Arial"/>
              <a:sym typeface="Arial"/>
            </a:endParaRPr>
          </a:p>
          <a:p>
            <a:pPr marL="0" lvl="0" indent="0" algn="l" rtl="0">
              <a:spcBef>
                <a:spcPts val="0"/>
              </a:spcBef>
              <a:spcAft>
                <a:spcPts val="0"/>
              </a:spcAft>
              <a:buClr>
                <a:schemeClr val="dk1"/>
              </a:buClr>
              <a:buSzPts val="375"/>
              <a:buFont typeface="Calibri"/>
              <a:buNone/>
            </a:pPr>
            <a:endParaRPr sz="1400" i="1">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Calibri"/>
              <a:buNone/>
            </a:pPr>
            <a:endParaRPr sz="1400">
              <a:latin typeface="Arial"/>
              <a:ea typeface="Arial"/>
              <a:cs typeface="Arial"/>
              <a:sym typeface="Arial"/>
            </a:endParaRPr>
          </a:p>
        </p:txBody>
      </p:sp>
      <p:sp>
        <p:nvSpPr>
          <p:cNvPr id="689" name="Google Shape;689;g45ac624f43_0_0: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458d520363_0_281:notes"/>
          <p:cNvSpPr txBox="1">
            <a:spLocks noGrp="1"/>
          </p:cNvSpPr>
          <p:nvPr>
            <p:ph type="body" idx="1"/>
          </p:nvPr>
        </p:nvSpPr>
        <p:spPr>
          <a:xfrm>
            <a:off x="239840" y="1296988"/>
            <a:ext cx="6444600" cy="7777500"/>
          </a:xfrm>
          <a:prstGeom prst="rect">
            <a:avLst/>
          </a:prstGeom>
          <a:noFill/>
          <a:ln>
            <a:noFill/>
          </a:ln>
        </p:spPr>
        <p:txBody>
          <a:bodyPr spcFirstLastPara="1" wrap="square" lIns="93150" tIns="93150" rIns="93150" bIns="93150" anchor="ctr" anchorCtr="0">
            <a:noAutofit/>
          </a:bodyPr>
          <a:lstStyle/>
          <a:p>
            <a:pPr marL="0" marR="0" lvl="0" indent="0" algn="l" rtl="0">
              <a:lnSpc>
                <a:spcPct val="100000"/>
              </a:lnSpc>
              <a:spcBef>
                <a:spcPts val="0"/>
              </a:spcBef>
              <a:spcAft>
                <a:spcPts val="0"/>
              </a:spcAft>
              <a:buNone/>
            </a:pPr>
            <a:r>
              <a:rPr lang="en-US" sz="1400"/>
              <a:t>[Leah]</a:t>
            </a:r>
            <a:endParaRPr sz="1400"/>
          </a:p>
          <a:p>
            <a:pPr marL="0" marR="0" lvl="0" indent="0" algn="l" rtl="0">
              <a:lnSpc>
                <a:spcPct val="100000"/>
              </a:lnSpc>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That concludes the informational portion of our presentation today.  At this point, we’d like to pause and take any questions that the Commission has, before we make a recommendation to adopt the rules.</a:t>
            </a:r>
            <a:endParaRPr sz="1400">
              <a:latin typeface="Arial"/>
              <a:ea typeface="Arial"/>
              <a:cs typeface="Arial"/>
              <a:sym typeface="Arial"/>
            </a:endParaRPr>
          </a:p>
        </p:txBody>
      </p:sp>
      <p:sp>
        <p:nvSpPr>
          <p:cNvPr id="971" name="Google Shape;971;g458d520363_0_281:notes"/>
          <p:cNvSpPr>
            <a:spLocks noGrp="1" noRot="1" noChangeAspect="1"/>
          </p:cNvSpPr>
          <p:nvPr>
            <p:ph type="sldImg" idx="2"/>
          </p:nvPr>
        </p:nvSpPr>
        <p:spPr>
          <a:xfrm>
            <a:off x="471488" y="220663"/>
            <a:ext cx="1914600" cy="107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p41:notes"/>
          <p:cNvSpPr txBox="1">
            <a:spLocks noGrp="1"/>
          </p:cNvSpPr>
          <p:nvPr>
            <p:ph type="body" idx="1"/>
          </p:nvPr>
        </p:nvSpPr>
        <p:spPr>
          <a:xfrm>
            <a:off x="239840" y="1296988"/>
            <a:ext cx="6444648" cy="7777485"/>
          </a:xfrm>
          <a:prstGeom prst="rect">
            <a:avLst/>
          </a:prstGeom>
          <a:noFill/>
          <a:ln>
            <a:noFill/>
          </a:ln>
        </p:spPr>
        <p:txBody>
          <a:bodyPr spcFirstLastPara="1" wrap="square" lIns="93150" tIns="93150" rIns="93150" bIns="93150" anchor="ctr" anchorCtr="0">
            <a:noAutofit/>
          </a:bodyPr>
          <a:lstStyle/>
          <a:p>
            <a:pPr marL="0" marR="0" lvl="0" indent="0" algn="l" rtl="0">
              <a:lnSpc>
                <a:spcPct val="100000"/>
              </a:lnSpc>
              <a:spcBef>
                <a:spcPts val="0"/>
              </a:spcBef>
              <a:spcAft>
                <a:spcPts val="0"/>
              </a:spcAft>
              <a:buNone/>
            </a:pPr>
            <a:r>
              <a:rPr lang="en-US" sz="1400">
                <a:latin typeface="Arial"/>
                <a:ea typeface="Arial"/>
                <a:cs typeface="Arial"/>
                <a:sym typeface="Arial"/>
              </a:rPr>
              <a:t>[Leah]</a:t>
            </a:r>
            <a:endParaRPr sz="1400">
              <a:latin typeface="Arial"/>
              <a:ea typeface="Arial"/>
              <a:cs typeface="Arial"/>
              <a:sym typeface="Arial"/>
            </a:endParaRPr>
          </a:p>
          <a:p>
            <a:pPr marL="0" marR="0" lvl="0" indent="0" algn="l" rtl="0">
              <a:lnSpc>
                <a:spcPct val="100000"/>
              </a:lnSpc>
              <a:spcBef>
                <a:spcPts val="0"/>
              </a:spcBef>
              <a:spcAft>
                <a:spcPts val="0"/>
              </a:spcAft>
              <a:buNone/>
            </a:pPr>
            <a:endParaRPr sz="1400">
              <a:latin typeface="Arial"/>
              <a:ea typeface="Arial"/>
              <a:cs typeface="Arial"/>
              <a:sym typeface="Arial"/>
            </a:endParaRPr>
          </a:p>
          <a:p>
            <a:pPr marL="0" marR="0" lvl="0" indent="0" algn="l" rtl="0">
              <a:lnSpc>
                <a:spcPct val="100000"/>
              </a:lnSpc>
              <a:spcBef>
                <a:spcPts val="0"/>
              </a:spcBef>
              <a:spcAft>
                <a:spcPts val="0"/>
              </a:spcAft>
              <a:buNone/>
            </a:pPr>
            <a:r>
              <a:rPr lang="en-US" sz="1400">
                <a:latin typeface="Arial"/>
                <a:ea typeface="Arial"/>
                <a:cs typeface="Arial"/>
                <a:sym typeface="Arial"/>
              </a:rPr>
              <a:t>Thank you for your questions.  At this point, we’d like to officially make our recommendation to the Commission to adopt the Cleaner Air Oregon rules.</a:t>
            </a:r>
            <a:endParaRPr sz="1400">
              <a:latin typeface="Arial"/>
              <a:ea typeface="Arial"/>
              <a:cs typeface="Arial"/>
              <a:sym typeface="Arial"/>
            </a:endParaRPr>
          </a:p>
          <a:p>
            <a:pPr marL="0" marR="0" lvl="0" indent="0" algn="l" rtl="0">
              <a:lnSpc>
                <a:spcPct val="100000"/>
              </a:lnSpc>
              <a:spcBef>
                <a:spcPts val="0"/>
              </a:spcBef>
              <a:spcAft>
                <a:spcPts val="0"/>
              </a:spcAft>
              <a:buNone/>
            </a:pPr>
            <a:endParaRPr sz="1400">
              <a:latin typeface="Arial"/>
              <a:ea typeface="Arial"/>
              <a:cs typeface="Arial"/>
              <a:sym typeface="Arial"/>
            </a:endParaRPr>
          </a:p>
          <a:p>
            <a:pPr marL="0" marR="0" lvl="0" indent="0" algn="l" rtl="0">
              <a:lnSpc>
                <a:spcPct val="100000"/>
              </a:lnSpc>
              <a:spcBef>
                <a:spcPts val="0"/>
              </a:spcBef>
              <a:spcAft>
                <a:spcPts val="0"/>
              </a:spcAft>
              <a:buNone/>
            </a:pPr>
            <a:r>
              <a:rPr lang="en-US" sz="1400">
                <a:latin typeface="Arial"/>
                <a:ea typeface="Arial"/>
                <a:cs typeface="Arial"/>
                <a:sym typeface="Arial"/>
              </a:rPr>
              <a:t>DEQ recommends that the Environmental Quality Commission: </a:t>
            </a:r>
            <a:endParaRPr sz="1400">
              <a:latin typeface="Arial"/>
              <a:ea typeface="Arial"/>
              <a:cs typeface="Arial"/>
              <a:sym typeface="Arial"/>
            </a:endParaRPr>
          </a:p>
          <a:p>
            <a:pPr marL="457200" marR="0" lvl="0" indent="-317500" algn="l" rtl="0">
              <a:lnSpc>
                <a:spcPct val="100000"/>
              </a:lnSpc>
              <a:spcBef>
                <a:spcPts val="0"/>
              </a:spcBef>
              <a:spcAft>
                <a:spcPts val="0"/>
              </a:spcAft>
              <a:buSzPts val="1400"/>
              <a:buAutoNum type="arabicPeriod"/>
            </a:pPr>
            <a:r>
              <a:rPr lang="en-US" sz="1400">
                <a:latin typeface="Arial"/>
                <a:ea typeface="Arial"/>
                <a:cs typeface="Arial"/>
                <a:sym typeface="Arial"/>
              </a:rPr>
              <a:t>Adopt the proposed rules in Attachment A and the proposed rule amendments in Attachment B, as part of chapter 340 of the Oregon Administrative Rules, and adopt the proposed changes to the DEQ source sampling manual in Attachment D; and</a:t>
            </a:r>
            <a:endParaRPr sz="1400">
              <a:latin typeface="Arial"/>
              <a:ea typeface="Arial"/>
              <a:cs typeface="Arial"/>
              <a:sym typeface="Arial"/>
            </a:endParaRPr>
          </a:p>
          <a:p>
            <a:pPr marL="457200" marR="0" lvl="0" indent="-317500" algn="l" rtl="0">
              <a:lnSpc>
                <a:spcPct val="100000"/>
              </a:lnSpc>
              <a:spcBef>
                <a:spcPts val="0"/>
              </a:spcBef>
              <a:spcAft>
                <a:spcPts val="0"/>
              </a:spcAft>
              <a:buSzPts val="1400"/>
              <a:buAutoNum type="arabicPeriod"/>
            </a:pPr>
            <a:r>
              <a:rPr lang="en-US" sz="1400">
                <a:latin typeface="Arial"/>
                <a:ea typeface="Arial"/>
                <a:cs typeface="Arial"/>
                <a:sym typeface="Arial"/>
              </a:rPr>
              <a:t>Approve incorporating the proposed rule amendments in Attachment B that</a:t>
            </a:r>
            <a:br>
              <a:rPr lang="en-US" sz="1400">
                <a:latin typeface="Arial"/>
                <a:ea typeface="Arial"/>
                <a:cs typeface="Arial"/>
                <a:sym typeface="Arial"/>
              </a:rPr>
            </a:br>
            <a:r>
              <a:rPr lang="en-US" sz="1400">
                <a:latin typeface="Arial"/>
                <a:ea typeface="Arial"/>
                <a:cs typeface="Arial"/>
                <a:sym typeface="Arial"/>
              </a:rPr>
              <a:t>amend OAR chapter 340, divisions, 12, 200, 209, and 216, with the exception of all references to toxic air contaminants, into the Oregon Clean Air Act State Implementation Plan under OAR 340-200-0040; and</a:t>
            </a:r>
            <a:endParaRPr sz="1400">
              <a:latin typeface="Arial"/>
              <a:ea typeface="Arial"/>
              <a:cs typeface="Arial"/>
              <a:sym typeface="Arial"/>
            </a:endParaRPr>
          </a:p>
          <a:p>
            <a:pPr marL="457200" marR="0" lvl="0" indent="-317500" algn="l" rtl="0">
              <a:lnSpc>
                <a:spcPct val="100000"/>
              </a:lnSpc>
              <a:spcBef>
                <a:spcPts val="0"/>
              </a:spcBef>
              <a:spcAft>
                <a:spcPts val="0"/>
              </a:spcAft>
              <a:buSzPts val="1400"/>
              <a:buAutoNum type="arabicPeriod"/>
            </a:pPr>
            <a:r>
              <a:rPr lang="en-US" sz="1400">
                <a:latin typeface="Arial"/>
                <a:ea typeface="Arial"/>
                <a:cs typeface="Arial"/>
                <a:sym typeface="Arial"/>
              </a:rPr>
              <a:t>Direct DEQ to submit the SIP revision to the U.S. Environmental Protection</a:t>
            </a:r>
            <a:br>
              <a:rPr lang="en-US" sz="1400">
                <a:latin typeface="Arial"/>
                <a:ea typeface="Arial"/>
                <a:cs typeface="Arial"/>
                <a:sym typeface="Arial"/>
              </a:rPr>
            </a:br>
            <a:r>
              <a:rPr lang="en-US" sz="1400">
                <a:latin typeface="Arial"/>
                <a:ea typeface="Arial"/>
                <a:cs typeface="Arial"/>
                <a:sym typeface="Arial"/>
              </a:rPr>
              <a:t>Agency for approval; and</a:t>
            </a:r>
            <a:endParaRPr sz="1400">
              <a:latin typeface="Arial"/>
              <a:ea typeface="Arial"/>
              <a:cs typeface="Arial"/>
              <a:sym typeface="Arial"/>
            </a:endParaRPr>
          </a:p>
          <a:p>
            <a:pPr marL="457200" marR="0" lvl="0" indent="-317500" algn="l" rtl="0">
              <a:lnSpc>
                <a:spcPct val="100000"/>
              </a:lnSpc>
              <a:spcBef>
                <a:spcPts val="0"/>
              </a:spcBef>
              <a:spcAft>
                <a:spcPts val="0"/>
              </a:spcAft>
              <a:buSzPts val="1400"/>
              <a:buAutoNum type="arabicPeriod"/>
            </a:pPr>
            <a:r>
              <a:rPr lang="en-US" sz="1400">
                <a:latin typeface="Arial"/>
                <a:ea typeface="Arial"/>
                <a:cs typeface="Arial"/>
                <a:sym typeface="Arial"/>
              </a:rPr>
              <a:t>Direct DEQ to prepare reports consistent with Attachment I.</a:t>
            </a:r>
            <a:endParaRPr sz="1400">
              <a:latin typeface="Arial"/>
              <a:ea typeface="Arial"/>
              <a:cs typeface="Arial"/>
              <a:sym typeface="Arial"/>
            </a:endParaRPr>
          </a:p>
          <a:p>
            <a:pPr marL="0" marR="0" lvl="0" indent="0" algn="l" rtl="0">
              <a:lnSpc>
                <a:spcPct val="100000"/>
              </a:lnSpc>
              <a:spcBef>
                <a:spcPts val="0"/>
              </a:spcBef>
              <a:spcAft>
                <a:spcPts val="0"/>
              </a:spcAft>
              <a:buNone/>
            </a:pPr>
            <a:endParaRPr sz="1400">
              <a:latin typeface="Arial"/>
              <a:ea typeface="Arial"/>
              <a:cs typeface="Arial"/>
              <a:sym typeface="Arial"/>
            </a:endParaRPr>
          </a:p>
          <a:p>
            <a:pPr marL="0" marR="0" lvl="0" indent="0" algn="l" rtl="0">
              <a:lnSpc>
                <a:spcPct val="100000"/>
              </a:lnSpc>
              <a:spcBef>
                <a:spcPts val="0"/>
              </a:spcBef>
              <a:spcAft>
                <a:spcPts val="0"/>
              </a:spcAft>
              <a:buNone/>
            </a:pPr>
            <a:r>
              <a:rPr lang="en-US" sz="1400">
                <a:latin typeface="Arial"/>
                <a:ea typeface="Arial"/>
                <a:cs typeface="Arial"/>
                <a:sym typeface="Arial"/>
              </a:rPr>
              <a:t>------------</a:t>
            </a: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Note: the slide should (and does) say “proposed motion language” but speaker notes should say “DEQ recommends…”</a:t>
            </a:r>
            <a:endParaRPr sz="1400">
              <a:latin typeface="Arial"/>
              <a:ea typeface="Arial"/>
              <a:cs typeface="Arial"/>
              <a:sym typeface="Arial"/>
            </a:endParaRPr>
          </a:p>
          <a:p>
            <a:pPr marL="0" marR="0" lvl="0" indent="0" algn="l" rtl="0">
              <a:lnSpc>
                <a:spcPct val="100000"/>
              </a:lnSpc>
              <a:spcBef>
                <a:spcPts val="0"/>
              </a:spcBef>
              <a:spcAft>
                <a:spcPts val="0"/>
              </a:spcAft>
              <a:buNone/>
            </a:pPr>
            <a:endParaRPr sz="1400">
              <a:latin typeface="Arial"/>
              <a:ea typeface="Arial"/>
              <a:cs typeface="Arial"/>
              <a:sym typeface="Arial"/>
            </a:endParaRPr>
          </a:p>
        </p:txBody>
      </p:sp>
      <p:sp>
        <p:nvSpPr>
          <p:cNvPr id="978" name="Google Shape;978;p41:notes"/>
          <p:cNvSpPr>
            <a:spLocks noGrp="1" noRot="1" noChangeAspect="1"/>
          </p:cNvSpPr>
          <p:nvPr>
            <p:ph type="sldImg" idx="2"/>
          </p:nvPr>
        </p:nvSpPr>
        <p:spPr>
          <a:xfrm>
            <a:off x="471488" y="220663"/>
            <a:ext cx="1914525" cy="1076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4580163fc6_0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4580163fc6_0_0:notes"/>
          <p:cNvSpPr txBox="1">
            <a:spLocks noGrp="1"/>
          </p:cNvSpPr>
          <p:nvPr>
            <p:ph type="body" idx="1"/>
          </p:nvPr>
        </p:nvSpPr>
        <p:spPr>
          <a:xfrm>
            <a:off x="701040" y="4473892"/>
            <a:ext cx="5608200" cy="36606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r>
              <a:rPr lang="en-US" sz="1400">
                <a:solidFill>
                  <a:srgbClr val="000000"/>
                </a:solidFill>
                <a:latin typeface="Arial"/>
                <a:ea typeface="Arial"/>
                <a:cs typeface="Arial"/>
                <a:sym typeface="Arial"/>
              </a:rPr>
              <a:t>[Ali]</a:t>
            </a:r>
            <a:endParaRPr sz="1400">
              <a:solidFill>
                <a:srgbClr val="000000"/>
              </a:solidFill>
              <a:latin typeface="Arial"/>
              <a:ea typeface="Arial"/>
              <a:cs typeface="Arial"/>
              <a:sym typeface="Arial"/>
            </a:endParaRPr>
          </a:p>
          <a:p>
            <a:pPr marL="0" lvl="0" indent="0" algn="l" rtl="0">
              <a:spcBef>
                <a:spcPts val="0"/>
              </a:spcBef>
              <a:spcAft>
                <a:spcPts val="0"/>
              </a:spcAft>
              <a:buNone/>
            </a:pPr>
            <a:endParaRPr sz="1400">
              <a:solidFill>
                <a:srgbClr val="000000"/>
              </a:solidFill>
              <a:latin typeface="Arial"/>
              <a:ea typeface="Arial"/>
              <a:cs typeface="Arial"/>
              <a:sym typeface="Arial"/>
            </a:endParaRPr>
          </a:p>
          <a:p>
            <a:pPr marL="0" lvl="0" indent="0" algn="l" rtl="0">
              <a:spcBef>
                <a:spcPts val="0"/>
              </a:spcBef>
              <a:spcAft>
                <a:spcPts val="0"/>
              </a:spcAft>
              <a:buNone/>
            </a:pPr>
            <a:r>
              <a:rPr lang="en-US" sz="1400">
                <a:solidFill>
                  <a:srgbClr val="000000"/>
                </a:solidFill>
                <a:latin typeface="Arial"/>
                <a:ea typeface="Arial"/>
                <a:cs typeface="Arial"/>
                <a:sym typeface="Arial"/>
              </a:rPr>
              <a:t>As Leah mentioned, these proposed rules are the result of an extensive public process, starting in June of 2016. This public process has involved many different groups over time, as well as many presentations to this commission.  One of the biggest challenges in this process has been the complexity of the science and the rules themselves, and finding ways to communicate this information so the public and stakeholders could provide effective input.  Our partners at OHA have been so valuable in this regard.  This commission has often provided an excellent forum as well, challenging us to create a program that is understandable to a variety of interests.  And we know that if adopted, this challenge will continue as we implement the program.</a:t>
            </a:r>
            <a:endParaRPr sz="1400">
              <a:solidFill>
                <a:srgbClr val="000000"/>
              </a:solidFill>
              <a:latin typeface="Arial"/>
              <a:ea typeface="Arial"/>
              <a:cs typeface="Arial"/>
              <a:sym typeface="Arial"/>
            </a:endParaRPr>
          </a:p>
          <a:p>
            <a:pPr marL="0" lvl="0" indent="0" algn="l" rtl="0">
              <a:spcBef>
                <a:spcPts val="0"/>
              </a:spcBef>
              <a:spcAft>
                <a:spcPts val="0"/>
              </a:spcAft>
              <a:buNone/>
            </a:pPr>
            <a:endParaRPr sz="1400">
              <a:solidFill>
                <a:srgbClr val="000000"/>
              </a:solidFill>
              <a:latin typeface="Arial"/>
              <a:ea typeface="Arial"/>
              <a:cs typeface="Arial"/>
              <a:sym typeface="Arial"/>
            </a:endParaRPr>
          </a:p>
          <a:p>
            <a:pPr marL="0" lvl="0" indent="0" algn="l" rtl="0">
              <a:spcBef>
                <a:spcPts val="0"/>
              </a:spcBef>
              <a:spcAft>
                <a:spcPts val="0"/>
              </a:spcAft>
              <a:buNone/>
            </a:pPr>
            <a:r>
              <a:rPr lang="en-US" sz="1400">
                <a:solidFill>
                  <a:srgbClr val="000000"/>
                </a:solidFill>
                <a:latin typeface="Arial"/>
                <a:ea typeface="Arial"/>
                <a:cs typeface="Arial"/>
                <a:sym typeface="Arial"/>
              </a:rPr>
              <a:t>We would like to take this opportunity to provide an overview of how we got to this day.  The timeline here is a snapshot of the some of the significant milestones over the last two and a half years. </a:t>
            </a:r>
            <a:endParaRPr sz="1400">
              <a:solidFill>
                <a:srgbClr val="000000"/>
              </a:solidFill>
              <a:latin typeface="Arial"/>
              <a:ea typeface="Arial"/>
              <a:cs typeface="Arial"/>
              <a:sym typeface="Arial"/>
            </a:endParaRPr>
          </a:p>
          <a:p>
            <a:pPr marL="0" lvl="0" indent="0" algn="l" rtl="0">
              <a:spcBef>
                <a:spcPts val="0"/>
              </a:spcBef>
              <a:spcAft>
                <a:spcPts val="0"/>
              </a:spcAft>
              <a:buNone/>
            </a:pPr>
            <a:endParaRPr sz="1400">
              <a:solidFill>
                <a:srgbClr val="000000"/>
              </a:solidFill>
              <a:latin typeface="Arial"/>
              <a:ea typeface="Arial"/>
              <a:cs typeface="Arial"/>
              <a:sym typeface="Arial"/>
            </a:endParaRPr>
          </a:p>
          <a:p>
            <a:pPr marL="0" lvl="0" indent="0" algn="l" rtl="0">
              <a:spcBef>
                <a:spcPts val="0"/>
              </a:spcBef>
              <a:spcAft>
                <a:spcPts val="0"/>
              </a:spcAft>
              <a:buNone/>
            </a:pPr>
            <a:r>
              <a:rPr lang="en-US" sz="1400">
                <a:solidFill>
                  <a:srgbClr val="000000"/>
                </a:solidFill>
                <a:latin typeface="Arial"/>
                <a:ea typeface="Arial"/>
                <a:cs typeface="Arial"/>
                <a:sym typeface="Arial"/>
              </a:rPr>
              <a:t>I’ll pass the microphone to Keith Johnson to talk through this public process in the following slides.</a:t>
            </a:r>
            <a:endParaRPr sz="1400">
              <a:solidFill>
                <a:srgbClr val="000000"/>
              </a:solidFill>
              <a:latin typeface="Arial"/>
              <a:ea typeface="Arial"/>
              <a:cs typeface="Arial"/>
              <a:sym typeface="Arial"/>
            </a:endParaRPr>
          </a:p>
        </p:txBody>
      </p:sp>
      <p:sp>
        <p:nvSpPr>
          <p:cNvPr id="696" name="Google Shape;696;g4580163fc6_0_0:notes"/>
          <p:cNvSpPr txBox="1">
            <a:spLocks noGrp="1"/>
          </p:cNvSpPr>
          <p:nvPr>
            <p:ph type="sldNum" idx="12"/>
          </p:nvPr>
        </p:nvSpPr>
        <p:spPr>
          <a:xfrm>
            <a:off x="3970938" y="8829967"/>
            <a:ext cx="3037800" cy="4665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458d520363_0_105: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3" name="Google Shape;703;g458d520363_0_105: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marR="0" lvl="0" indent="0" algn="l" rtl="0">
              <a:lnSpc>
                <a:spcPct val="100000"/>
              </a:lnSpc>
              <a:spcBef>
                <a:spcPts val="0"/>
              </a:spcBef>
              <a:spcAft>
                <a:spcPts val="0"/>
              </a:spcAft>
              <a:buClr>
                <a:schemeClr val="dk1"/>
              </a:buClr>
              <a:buSzPts val="375"/>
              <a:buFont typeface="Calibri"/>
              <a:buNone/>
            </a:pPr>
            <a:r>
              <a:rPr lang="en-US" sz="1400">
                <a:latin typeface="Arial"/>
                <a:ea typeface="Arial"/>
                <a:cs typeface="Arial"/>
                <a:sym typeface="Arial"/>
              </a:rPr>
              <a:t>[Keith]</a:t>
            </a: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Calibri"/>
              <a:buNone/>
            </a:pPr>
            <a:endParaRPr sz="140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Calibri"/>
              <a:buNone/>
            </a:pPr>
            <a:r>
              <a:rPr lang="en-US" sz="1400">
                <a:solidFill>
                  <a:srgbClr val="000000"/>
                </a:solidFill>
                <a:latin typeface="Arial"/>
                <a:ea typeface="Arial"/>
                <a:cs typeface="Arial"/>
                <a:sym typeface="Arial"/>
              </a:rPr>
              <a:t>Thank you, Ali.</a:t>
            </a:r>
            <a:endParaRPr sz="140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Calibri"/>
              <a:buNone/>
            </a:pPr>
            <a:r>
              <a:rPr lang="en-US" sz="1400">
                <a:solidFill>
                  <a:srgbClr val="000000"/>
                </a:solidFill>
                <a:latin typeface="Arial"/>
                <a:ea typeface="Arial"/>
                <a:cs typeface="Arial"/>
                <a:sym typeface="Arial"/>
              </a:rPr>
              <a:t>My name is Keith Johnson, Special Advisor to the Director for Cleaner Air Oregon.  </a:t>
            </a:r>
            <a:endParaRPr sz="140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Calibri"/>
              <a:buNone/>
            </a:pPr>
            <a:endParaRPr sz="140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Calibri"/>
              <a:buNone/>
            </a:pPr>
            <a:r>
              <a:rPr lang="en-US" sz="1400">
                <a:solidFill>
                  <a:srgbClr val="000000"/>
                </a:solidFill>
                <a:latin typeface="Arial"/>
                <a:ea typeface="Arial"/>
                <a:cs typeface="Arial"/>
                <a:sym typeface="Arial"/>
              </a:rPr>
              <a:t>As Ali mentioned, Oregon is not the first state to evaluate a health-based air toxics permitting program. That was good news for us, because it meant there was experience out there for us to draw upon to design the program.</a:t>
            </a:r>
            <a:endParaRPr sz="140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Calibri"/>
              <a:buNone/>
            </a:pPr>
            <a:endParaRPr sz="140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Calibri"/>
              <a:buNone/>
            </a:pPr>
            <a:r>
              <a:rPr lang="en-US" sz="1400">
                <a:solidFill>
                  <a:srgbClr val="000000"/>
                </a:solidFill>
                <a:latin typeface="Arial"/>
                <a:ea typeface="Arial"/>
                <a:cs typeface="Arial"/>
                <a:sym typeface="Arial"/>
              </a:rPr>
              <a:t>One of the first things DEQ and OHA did was convene a group of experts that have experience in programs in other states. We formed a Technical Workgroup of national experts from these health-based air programs, including officials from EPA, Washington and California. We organized 4 meetings of that group to get their advice. We asked attendees to weigh in on questions such as,</a:t>
            </a:r>
            <a:endParaRPr sz="1400">
              <a:solidFill>
                <a:srgbClr val="000000"/>
              </a:solidFill>
              <a:latin typeface="Arial"/>
              <a:ea typeface="Arial"/>
              <a:cs typeface="Arial"/>
              <a:sym typeface="Arial"/>
            </a:endParaRPr>
          </a:p>
          <a:p>
            <a:pPr marL="457200" lvl="0" indent="-317500" algn="l" rtl="0">
              <a:spcBef>
                <a:spcPts val="0"/>
              </a:spcBef>
              <a:spcAft>
                <a:spcPts val="0"/>
              </a:spcAft>
              <a:buClr>
                <a:srgbClr val="000000"/>
              </a:buClr>
              <a:buSzPts val="1400"/>
              <a:buChar char="●"/>
            </a:pPr>
            <a:r>
              <a:rPr lang="en-US" sz="1400">
                <a:solidFill>
                  <a:srgbClr val="000000"/>
                </a:solidFill>
                <a:latin typeface="Arial"/>
                <a:ea typeface="Arial"/>
                <a:cs typeface="Arial"/>
                <a:sym typeface="Arial"/>
              </a:rPr>
              <a:t>Should the program regulate existing sources, as well as new and modified ones?</a:t>
            </a:r>
            <a:endParaRPr sz="1400">
              <a:solidFill>
                <a:srgbClr val="000000"/>
              </a:solidFill>
              <a:latin typeface="Arial"/>
              <a:ea typeface="Arial"/>
              <a:cs typeface="Arial"/>
              <a:sym typeface="Arial"/>
            </a:endParaRPr>
          </a:p>
          <a:p>
            <a:pPr marL="457200" lvl="0" indent="-317500" algn="l" rtl="0">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What are the right health standards to consider?</a:t>
            </a:r>
            <a:endParaRPr sz="1400">
              <a:solidFill>
                <a:srgbClr val="000000"/>
              </a:solidFill>
              <a:latin typeface="Arial"/>
              <a:ea typeface="Arial"/>
              <a:cs typeface="Arial"/>
              <a:sym typeface="Arial"/>
            </a:endParaRPr>
          </a:p>
          <a:p>
            <a:pPr marL="457200" lvl="0" indent="-317500" algn="l" rtl="0">
              <a:spcBef>
                <a:spcPts val="0"/>
              </a:spcBef>
              <a:spcAft>
                <a:spcPts val="0"/>
              </a:spcAft>
              <a:buClr>
                <a:srgbClr val="000000"/>
              </a:buClr>
              <a:buSzPts val="1400"/>
              <a:buChar char="●"/>
            </a:pPr>
            <a:r>
              <a:rPr lang="en-US" sz="1400">
                <a:solidFill>
                  <a:srgbClr val="000000"/>
                </a:solidFill>
                <a:latin typeface="Arial"/>
                <a:ea typeface="Arial"/>
                <a:cs typeface="Arial"/>
                <a:sym typeface="Arial"/>
              </a:rPr>
              <a:t>Should the program set risk limits at the facility level, or at the level of individual pieces of equipment or emission units?</a:t>
            </a:r>
            <a:endParaRPr sz="140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Calibri"/>
              <a:buNone/>
            </a:pPr>
            <a:endParaRPr sz="140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Calibri"/>
              <a:buNone/>
            </a:pPr>
            <a:r>
              <a:rPr lang="en-US" sz="1400">
                <a:solidFill>
                  <a:srgbClr val="000000"/>
                </a:solidFill>
                <a:latin typeface="Arial"/>
                <a:ea typeface="Arial"/>
                <a:cs typeface="Arial"/>
                <a:sym typeface="Arial"/>
              </a:rPr>
              <a:t>All of those meetings were open for the public to attend, and we published a summary report on our website. </a:t>
            </a:r>
            <a:endParaRPr sz="1400" b="0" i="0" u="none" strike="noStrike" cap="none">
              <a:solidFill>
                <a:srgbClr val="000000"/>
              </a:solidFill>
              <a:latin typeface="Arial"/>
              <a:ea typeface="Arial"/>
              <a:cs typeface="Arial"/>
              <a:sym typeface="Arial"/>
            </a:endParaRPr>
          </a:p>
        </p:txBody>
      </p:sp>
      <p:sp>
        <p:nvSpPr>
          <p:cNvPr id="704" name="Google Shape;704;g458d520363_0_105: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35: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2" name="Google Shape;712;p35: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Clr>
                <a:schemeClr val="dk1"/>
              </a:buClr>
              <a:buSzPts val="375"/>
              <a:buFont typeface="Calibri"/>
              <a:buNone/>
            </a:pPr>
            <a:r>
              <a:rPr lang="en-US" sz="1400">
                <a:latin typeface="Arial"/>
                <a:ea typeface="Arial"/>
                <a:cs typeface="Arial"/>
                <a:sym typeface="Arial"/>
              </a:rPr>
              <a:t>[Keith]</a:t>
            </a:r>
            <a:endParaRPr sz="1400">
              <a:latin typeface="Arial"/>
              <a:ea typeface="Arial"/>
              <a:cs typeface="Arial"/>
              <a:sym typeface="Arial"/>
            </a:endParaRPr>
          </a:p>
          <a:p>
            <a:pPr marL="0" lvl="0" indent="0" algn="l" rtl="0">
              <a:spcBef>
                <a:spcPts val="0"/>
              </a:spcBef>
              <a:spcAft>
                <a:spcPts val="0"/>
              </a:spcAft>
              <a:buClr>
                <a:schemeClr val="dk1"/>
              </a:buClr>
              <a:buSzPts val="375"/>
              <a:buFont typeface="Calibri"/>
              <a:buNone/>
            </a:pP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Calibri"/>
              <a:buNone/>
            </a:pPr>
            <a:r>
              <a:rPr lang="en-US" sz="1400">
                <a:latin typeface="Arial"/>
                <a:ea typeface="Arial"/>
                <a:cs typeface="Arial"/>
                <a:sym typeface="Arial"/>
              </a:rPr>
              <a:t>Next, DEQ and OHA held a series of public forums, to provide information about air toxics and find out what the public thought DEQ should consider when designing an air toxics program. We held public forums, in Medford, Bend, Pendleton, and Portland.</a:t>
            </a:r>
            <a:br>
              <a:rPr lang="en-US" sz="1400">
                <a:latin typeface="Arial"/>
                <a:ea typeface="Arial"/>
                <a:cs typeface="Arial"/>
                <a:sym typeface="Arial"/>
              </a:rPr>
            </a:b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Calibri"/>
              <a:buNone/>
            </a:pPr>
            <a:r>
              <a:rPr lang="en-US" sz="1400">
                <a:latin typeface="Arial"/>
                <a:ea typeface="Arial"/>
                <a:cs typeface="Arial"/>
                <a:sym typeface="Arial"/>
              </a:rPr>
              <a:t>Each of these meetings had informational presentations from DEQ and OHA, to share information about DEQ’s current air toxics programs, health risks, and what we learned from the Technical Workgroup. Then, we polled the audience to get people’s vote on a set of multiple choice questions. We asked attendees to weigh in on questions like</a:t>
            </a:r>
            <a:endParaRPr sz="1400">
              <a:latin typeface="Arial"/>
              <a:ea typeface="Arial"/>
              <a:cs typeface="Arial"/>
              <a:sym typeface="Arial"/>
            </a:endParaRPr>
          </a:p>
          <a:p>
            <a:pPr marL="457200" marR="0" lvl="0" indent="-317500" algn="l" rtl="0">
              <a:lnSpc>
                <a:spcPct val="100000"/>
              </a:lnSpc>
              <a:spcBef>
                <a:spcPts val="0"/>
              </a:spcBef>
              <a:spcAft>
                <a:spcPts val="0"/>
              </a:spcAft>
              <a:buSzPts val="1400"/>
              <a:buFont typeface="Arial"/>
              <a:buChar char="●"/>
            </a:pPr>
            <a:r>
              <a:rPr lang="en-US" sz="1400">
                <a:latin typeface="Arial"/>
                <a:ea typeface="Arial"/>
                <a:cs typeface="Arial"/>
                <a:sym typeface="Arial"/>
              </a:rPr>
              <a:t>Should the program regulate both existing facilities and new ones?</a:t>
            </a:r>
            <a:endParaRPr sz="1400">
              <a:latin typeface="Arial"/>
              <a:ea typeface="Arial"/>
              <a:cs typeface="Arial"/>
              <a:sym typeface="Arial"/>
            </a:endParaRPr>
          </a:p>
          <a:p>
            <a:pPr marL="457200" marR="0" lvl="0" indent="-317500" algn="l" rtl="0">
              <a:lnSpc>
                <a:spcPct val="100000"/>
              </a:lnSpc>
              <a:spcBef>
                <a:spcPts val="0"/>
              </a:spcBef>
              <a:spcAft>
                <a:spcPts val="0"/>
              </a:spcAft>
              <a:buSzPts val="1400"/>
              <a:buFont typeface="Arial"/>
              <a:buChar char="●"/>
            </a:pPr>
            <a:r>
              <a:rPr lang="en-US" sz="1400">
                <a:latin typeface="Arial"/>
                <a:ea typeface="Arial"/>
                <a:cs typeface="Arial"/>
                <a:sym typeface="Arial"/>
              </a:rPr>
              <a:t>Should risk levels for existing facilities be different than for new facilities?</a:t>
            </a:r>
            <a:endParaRPr sz="1400">
              <a:latin typeface="Arial"/>
              <a:ea typeface="Arial"/>
              <a:cs typeface="Arial"/>
              <a:sym typeface="Arial"/>
            </a:endParaRPr>
          </a:p>
          <a:p>
            <a:pPr marL="457200" marR="0" lvl="0" indent="-317500" algn="l" rtl="0">
              <a:lnSpc>
                <a:spcPct val="100000"/>
              </a:lnSpc>
              <a:spcBef>
                <a:spcPts val="0"/>
              </a:spcBef>
              <a:spcAft>
                <a:spcPts val="0"/>
              </a:spcAft>
              <a:buSzPts val="1400"/>
              <a:buFont typeface="Arial"/>
              <a:buChar char="●"/>
            </a:pPr>
            <a:r>
              <a:rPr lang="en-US" sz="1400">
                <a:latin typeface="Arial"/>
                <a:ea typeface="Arial"/>
                <a:cs typeface="Arial"/>
                <a:sym typeface="Arial"/>
              </a:rPr>
              <a:t>Should DEQ consider the cost of pollution controls when setting risk levels?</a:t>
            </a:r>
            <a:endParaRPr sz="1400">
              <a:latin typeface="Arial"/>
              <a:ea typeface="Arial"/>
              <a:cs typeface="Arial"/>
              <a:sym typeface="Arial"/>
            </a:endParaRPr>
          </a:p>
          <a:p>
            <a:pPr marL="457200" marR="0" lvl="0" indent="-317500" algn="l" rtl="0">
              <a:lnSpc>
                <a:spcPct val="100000"/>
              </a:lnSpc>
              <a:spcBef>
                <a:spcPts val="0"/>
              </a:spcBef>
              <a:spcAft>
                <a:spcPts val="0"/>
              </a:spcAft>
              <a:buSzPts val="1400"/>
              <a:buFont typeface="Arial"/>
              <a:buChar char="●"/>
            </a:pPr>
            <a:r>
              <a:rPr lang="en-US" sz="1400">
                <a:latin typeface="Arial"/>
                <a:ea typeface="Arial"/>
                <a:cs typeface="Arial"/>
                <a:sym typeface="Arial"/>
              </a:rPr>
              <a:t>What are the most important considerations for a health-based permitting program?</a:t>
            </a:r>
            <a:endParaRPr sz="1400">
              <a:latin typeface="Arial"/>
              <a:ea typeface="Arial"/>
              <a:cs typeface="Arial"/>
              <a:sym typeface="Arial"/>
            </a:endParaRPr>
          </a:p>
          <a:p>
            <a:pPr marL="0" marR="0" lvl="0" indent="0" algn="l" rtl="0">
              <a:lnSpc>
                <a:spcPct val="100000"/>
              </a:lnSpc>
              <a:spcBef>
                <a:spcPts val="0"/>
              </a:spcBef>
              <a:spcAft>
                <a:spcPts val="0"/>
              </a:spcAft>
              <a:buNone/>
            </a:pPr>
            <a:endParaRPr sz="1400">
              <a:latin typeface="Arial"/>
              <a:ea typeface="Arial"/>
              <a:cs typeface="Arial"/>
              <a:sym typeface="Arial"/>
            </a:endParaRPr>
          </a:p>
          <a:p>
            <a:pPr marL="0" marR="0" lvl="0" indent="0" algn="l" rtl="0">
              <a:lnSpc>
                <a:spcPct val="100000"/>
              </a:lnSpc>
              <a:spcBef>
                <a:spcPts val="0"/>
              </a:spcBef>
              <a:spcAft>
                <a:spcPts val="0"/>
              </a:spcAft>
              <a:buNone/>
            </a:pPr>
            <a:r>
              <a:rPr lang="en-US" sz="1400">
                <a:latin typeface="Arial"/>
                <a:ea typeface="Arial"/>
                <a:cs typeface="Arial"/>
                <a:sym typeface="Arial"/>
              </a:rPr>
              <a:t>We also posted those questions on our website, so people could weigh in even if they weren’t able to attend a forum in person. </a:t>
            </a:r>
            <a:endParaRPr sz="1400">
              <a:latin typeface="Arial"/>
              <a:ea typeface="Arial"/>
              <a:cs typeface="Arial"/>
              <a:sym typeface="Arial"/>
            </a:endParaRPr>
          </a:p>
          <a:p>
            <a:pPr marL="0" marR="0" lvl="0" indent="0" algn="l" rtl="0">
              <a:lnSpc>
                <a:spcPct val="100000"/>
              </a:lnSpc>
              <a:spcBef>
                <a:spcPts val="0"/>
              </a:spcBef>
              <a:spcAft>
                <a:spcPts val="0"/>
              </a:spcAft>
              <a:buNone/>
            </a:pPr>
            <a:endParaRPr sz="1400">
              <a:latin typeface="Arial"/>
              <a:ea typeface="Arial"/>
              <a:cs typeface="Arial"/>
              <a:sym typeface="Arial"/>
            </a:endParaRPr>
          </a:p>
          <a:p>
            <a:pPr marL="0" marR="0" lvl="0" indent="0" algn="l" rtl="0">
              <a:lnSpc>
                <a:spcPct val="100000"/>
              </a:lnSpc>
              <a:spcBef>
                <a:spcPts val="0"/>
              </a:spcBef>
              <a:spcAft>
                <a:spcPts val="0"/>
              </a:spcAft>
              <a:buNone/>
            </a:pPr>
            <a:r>
              <a:rPr lang="en-US" sz="1400">
                <a:latin typeface="Arial"/>
                <a:ea typeface="Arial"/>
                <a:cs typeface="Arial"/>
                <a:sym typeface="Arial"/>
              </a:rPr>
              <a:t>After the multiple choice questions, we had time for people to make open-format comments at a microphone.</a:t>
            </a:r>
            <a:endParaRPr sz="1400">
              <a:latin typeface="Arial"/>
              <a:ea typeface="Arial"/>
              <a:cs typeface="Arial"/>
              <a:sym typeface="Arial"/>
            </a:endParaRPr>
          </a:p>
          <a:p>
            <a:pPr marL="0" marR="0" lvl="0" indent="0" algn="l" rtl="0">
              <a:lnSpc>
                <a:spcPct val="100000"/>
              </a:lnSpc>
              <a:spcBef>
                <a:spcPts val="0"/>
              </a:spcBef>
              <a:spcAft>
                <a:spcPts val="0"/>
              </a:spcAft>
              <a:buNone/>
            </a:pPr>
            <a:endParaRPr sz="1400">
              <a:latin typeface="Arial"/>
              <a:ea typeface="Arial"/>
              <a:cs typeface="Arial"/>
              <a:sym typeface="Arial"/>
            </a:endParaRPr>
          </a:p>
          <a:p>
            <a:pPr marL="0" marR="0" lvl="0" indent="0" algn="l" rtl="0">
              <a:lnSpc>
                <a:spcPct val="100000"/>
              </a:lnSpc>
              <a:spcBef>
                <a:spcPts val="0"/>
              </a:spcBef>
              <a:spcAft>
                <a:spcPts val="0"/>
              </a:spcAft>
              <a:buNone/>
            </a:pPr>
            <a:r>
              <a:rPr lang="en-US" sz="1400">
                <a:latin typeface="Arial"/>
                <a:ea typeface="Arial"/>
                <a:cs typeface="Arial"/>
                <a:sym typeface="Arial"/>
              </a:rPr>
              <a:t>After the forums, we published a report on our website to document the input that we got.</a:t>
            </a:r>
            <a:endParaRPr sz="1400">
              <a:latin typeface="Arial"/>
              <a:ea typeface="Arial"/>
              <a:cs typeface="Arial"/>
              <a:sym typeface="Arial"/>
            </a:endParaRPr>
          </a:p>
          <a:p>
            <a:pPr marL="0" marR="0" lvl="0" indent="0" algn="l" rtl="0">
              <a:lnSpc>
                <a:spcPct val="100000"/>
              </a:lnSpc>
              <a:spcBef>
                <a:spcPts val="0"/>
              </a:spcBef>
              <a:spcAft>
                <a:spcPts val="0"/>
              </a:spcAft>
              <a:buNone/>
            </a:pPr>
            <a:endParaRPr sz="1400">
              <a:latin typeface="Arial"/>
              <a:ea typeface="Arial"/>
              <a:cs typeface="Arial"/>
              <a:sym typeface="Arial"/>
            </a:endParaRPr>
          </a:p>
          <a:p>
            <a:pPr marL="0" marR="0" lvl="0" indent="0" algn="l" rtl="0">
              <a:lnSpc>
                <a:spcPct val="100000"/>
              </a:lnSpc>
              <a:spcBef>
                <a:spcPts val="0"/>
              </a:spcBef>
              <a:spcAft>
                <a:spcPts val="0"/>
              </a:spcAft>
              <a:buNone/>
            </a:pPr>
            <a:endParaRPr sz="1400">
              <a:latin typeface="Arial"/>
              <a:ea typeface="Arial"/>
              <a:cs typeface="Arial"/>
              <a:sym typeface="Arial"/>
            </a:endParaRPr>
          </a:p>
          <a:p>
            <a:pPr marL="0" marR="0" lvl="0" indent="0" algn="l" rtl="0">
              <a:lnSpc>
                <a:spcPct val="100000"/>
              </a:lnSpc>
              <a:spcBef>
                <a:spcPts val="0"/>
              </a:spcBef>
              <a:spcAft>
                <a:spcPts val="0"/>
              </a:spcAft>
              <a:buNone/>
            </a:pPr>
            <a:r>
              <a:rPr lang="en-US" sz="1400">
                <a:latin typeface="Arial"/>
                <a:ea typeface="Arial"/>
                <a:cs typeface="Arial"/>
                <a:sym typeface="Arial"/>
              </a:rPr>
              <a:t>------------------</a:t>
            </a:r>
            <a:endParaRPr sz="1400">
              <a:latin typeface="Arial"/>
              <a:ea typeface="Arial"/>
              <a:cs typeface="Arial"/>
              <a:sym typeface="Arial"/>
            </a:endParaRPr>
          </a:p>
          <a:p>
            <a:pPr marL="0" marR="0" lvl="0" indent="0" algn="l" rtl="0">
              <a:lnSpc>
                <a:spcPct val="100000"/>
              </a:lnSpc>
              <a:spcBef>
                <a:spcPts val="0"/>
              </a:spcBef>
              <a:spcAft>
                <a:spcPts val="0"/>
              </a:spcAft>
              <a:buNone/>
            </a:pPr>
            <a:r>
              <a:rPr lang="en-US" sz="1400">
                <a:latin typeface="Arial"/>
                <a:ea typeface="Arial"/>
                <a:cs typeface="Arial"/>
                <a:sym typeface="Arial"/>
              </a:rPr>
              <a:t>top answers to the sample multiple choice questions, in case someone asks:</a:t>
            </a:r>
            <a:endParaRPr sz="1400">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sz="1400">
                <a:latin typeface="Arial"/>
                <a:ea typeface="Arial"/>
                <a:cs typeface="Arial"/>
                <a:sym typeface="Arial"/>
              </a:rPr>
              <a:t>Should the program regulate existing facilities, as well as new and modified ones?  [top response: New, modified and existing sources]</a:t>
            </a:r>
            <a:endParaRPr sz="1400">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sz="1400">
                <a:latin typeface="Arial"/>
                <a:ea typeface="Arial"/>
                <a:cs typeface="Arial"/>
                <a:sym typeface="Arial"/>
              </a:rPr>
              <a:t>If regulating existing facilities, should risk levels for existing facilities be different than for new facilities? [top response: strongly disagree]</a:t>
            </a:r>
            <a:endParaRPr sz="1400">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sz="1400">
                <a:latin typeface="Arial"/>
                <a:ea typeface="Arial"/>
                <a:cs typeface="Arial"/>
                <a:sym typeface="Arial"/>
              </a:rPr>
              <a:t>Should DEQ consider the cost of pollution control when setting allowable risk levels? 	[top response: somewhat disagree]</a:t>
            </a:r>
            <a:endParaRPr sz="1400">
              <a:latin typeface="Arial"/>
              <a:ea typeface="Arial"/>
              <a:cs typeface="Arial"/>
              <a:sym typeface="Arial"/>
            </a:endParaRPr>
          </a:p>
          <a:p>
            <a:pPr marL="457200" lvl="0" indent="-317500" algn="l" rtl="0">
              <a:spcBef>
                <a:spcPts val="0"/>
              </a:spcBef>
              <a:spcAft>
                <a:spcPts val="0"/>
              </a:spcAft>
              <a:buClr>
                <a:schemeClr val="dk1"/>
              </a:buClr>
              <a:buSzPts val="1400"/>
              <a:buChar char="●"/>
            </a:pPr>
            <a:r>
              <a:rPr lang="en-US" sz="1400">
                <a:latin typeface="Arial"/>
                <a:ea typeface="Arial"/>
                <a:cs typeface="Arial"/>
                <a:sym typeface="Arial"/>
              </a:rPr>
              <a:t>What are the most important overall considerations for developing a health/risk-based air toxics permitting program? [top response: Preventing risks to health]</a:t>
            </a:r>
            <a:endParaRPr sz="1400">
              <a:latin typeface="Arial"/>
              <a:ea typeface="Arial"/>
              <a:cs typeface="Arial"/>
              <a:sym typeface="Arial"/>
            </a:endParaRPr>
          </a:p>
        </p:txBody>
      </p:sp>
      <p:sp>
        <p:nvSpPr>
          <p:cNvPr id="713" name="Google Shape;713;p35: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458d520363_0_1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1" name="Google Shape;721;g458d520363_0_115: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Clr>
                <a:schemeClr val="dk1"/>
              </a:buClr>
              <a:buSzPts val="375"/>
              <a:buFont typeface="Calibri"/>
              <a:buNone/>
            </a:pPr>
            <a:r>
              <a:rPr lang="en-US" sz="1400">
                <a:latin typeface="Arial"/>
                <a:ea typeface="Arial"/>
                <a:cs typeface="Arial"/>
                <a:sym typeface="Arial"/>
              </a:rPr>
              <a:t>[Keith]</a:t>
            </a:r>
            <a:endParaRPr sz="1400">
              <a:latin typeface="Arial"/>
              <a:ea typeface="Arial"/>
              <a:cs typeface="Arial"/>
              <a:sym typeface="Arial"/>
            </a:endParaRPr>
          </a:p>
          <a:p>
            <a:pPr marL="0" lvl="0" indent="0" algn="l" rtl="0">
              <a:spcBef>
                <a:spcPts val="0"/>
              </a:spcBef>
              <a:spcAft>
                <a:spcPts val="0"/>
              </a:spcAft>
              <a:buClr>
                <a:schemeClr val="dk1"/>
              </a:buClr>
              <a:buSzPts val="375"/>
              <a:buFont typeface="Calibri"/>
              <a:buNone/>
            </a:pP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Calibri"/>
              <a:buNone/>
            </a:pPr>
            <a:r>
              <a:rPr lang="en-US" sz="1400">
                <a:latin typeface="Arial"/>
                <a:ea typeface="Arial"/>
                <a:cs typeface="Arial"/>
                <a:sym typeface="Arial"/>
              </a:rPr>
              <a:t>DEQ and OHA then formed a 23 person Rules Advisory Committee including stakeholders from industry, environmental and environmental justice groups, health agencies, government and academia.</a:t>
            </a:r>
            <a:endParaRPr/>
          </a:p>
          <a:p>
            <a:pPr marL="0" marR="0" lvl="0" indent="0" algn="l" rtl="0">
              <a:lnSpc>
                <a:spcPct val="100000"/>
              </a:lnSpc>
              <a:spcBef>
                <a:spcPts val="0"/>
              </a:spcBef>
              <a:spcAft>
                <a:spcPts val="0"/>
              </a:spcAft>
              <a:buClr>
                <a:schemeClr val="dk1"/>
              </a:buClr>
              <a:buSzPts val="375"/>
              <a:buFont typeface="Calibri"/>
              <a:buNone/>
            </a:pP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Calibri"/>
              <a:buNone/>
            </a:pPr>
            <a:r>
              <a:rPr lang="en-US" sz="1400">
                <a:latin typeface="Arial"/>
                <a:ea typeface="Arial"/>
                <a:cs typeface="Arial"/>
                <a:sym typeface="Arial"/>
              </a:rPr>
              <a:t>We organized 8 meetings, some of them over more than 1 day, to get input from the RAC on key policy issues. We met with the RAC for a total of over 60 hours. </a:t>
            </a: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Calibri"/>
              <a:buNone/>
            </a:pP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Calibri"/>
              <a:buNone/>
            </a:pPr>
            <a:r>
              <a:rPr lang="en-US" sz="1400">
                <a:latin typeface="Arial"/>
                <a:ea typeface="Arial"/>
                <a:cs typeface="Arial"/>
                <a:sym typeface="Arial"/>
              </a:rPr>
              <a:t>In the earlier meetings with the RAC we talked about design concepts, including a proposed framework for the rules. After getting RAC input on the framework, we wrote up draft rules and shared those with the RAC for their input, and considered their input in subsequent rule drafts. All meetings were open to the public for both in-person and remote attendance, and featured opportunities for public comments.</a:t>
            </a: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Calibri"/>
              <a:buNone/>
            </a:pP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Calibri"/>
              <a:buNone/>
            </a:pPr>
            <a:r>
              <a:rPr lang="en-US" sz="1400">
                <a:latin typeface="Arial"/>
                <a:ea typeface="Arial"/>
                <a:cs typeface="Arial"/>
                <a:sym typeface="Arial"/>
              </a:rPr>
              <a:t>The RAC also served as the fiscal advisory committee for this rulemaking, to provide input on the fiscal impact statement.</a:t>
            </a: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Calibri"/>
              <a:buNone/>
            </a:pP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Calibri"/>
              <a:buNone/>
            </a:pPr>
            <a:r>
              <a:rPr lang="en-US" sz="1400">
                <a:latin typeface="Arial"/>
                <a:ea typeface="Arial"/>
                <a:cs typeface="Arial"/>
                <a:sym typeface="Arial"/>
              </a:rPr>
              <a:t>We thank the RAC for their engagement and input throughout this process. They were tireless and patient participants and ended up contributing way more time and energy than we originally predicted!  The rules we are proposing today are much better because of their input and contributions.</a:t>
            </a:r>
            <a:endParaRPr sz="1400">
              <a:latin typeface="Arial"/>
              <a:ea typeface="Arial"/>
              <a:cs typeface="Arial"/>
              <a:sym typeface="Arial"/>
            </a:endParaRPr>
          </a:p>
        </p:txBody>
      </p:sp>
      <p:sp>
        <p:nvSpPr>
          <p:cNvPr id="722" name="Google Shape;722;g458d520363_0_115: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0" name="Google Shape;730;p37: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Clr>
                <a:schemeClr val="dk1"/>
              </a:buClr>
              <a:buSzPts val="375"/>
              <a:buFont typeface="Calibri"/>
              <a:buNone/>
            </a:pPr>
            <a:r>
              <a:rPr lang="en-US" sz="1400">
                <a:latin typeface="Arial"/>
                <a:ea typeface="Arial"/>
                <a:cs typeface="Arial"/>
                <a:sym typeface="Arial"/>
              </a:rPr>
              <a:t>[Keith]</a:t>
            </a:r>
            <a:endParaRPr sz="1400">
              <a:latin typeface="Arial"/>
              <a:ea typeface="Arial"/>
              <a:cs typeface="Arial"/>
              <a:sym typeface="Arial"/>
            </a:endParaRPr>
          </a:p>
          <a:p>
            <a:pPr marL="0" lvl="0" indent="0" algn="l" rtl="0">
              <a:spcBef>
                <a:spcPts val="0"/>
              </a:spcBef>
              <a:spcAft>
                <a:spcPts val="0"/>
              </a:spcAft>
              <a:buClr>
                <a:schemeClr val="dk1"/>
              </a:buClr>
              <a:buSzPts val="375"/>
              <a:buFont typeface="Calibri"/>
              <a:buNone/>
            </a:pPr>
            <a:endParaRPr sz="1400">
              <a:latin typeface="Arial"/>
              <a:ea typeface="Arial"/>
              <a:cs typeface="Arial"/>
              <a:sym typeface="Arial"/>
            </a:endParaRPr>
          </a:p>
          <a:p>
            <a:pPr marL="0" marR="0" lvl="0" indent="0" algn="l" rtl="0">
              <a:lnSpc>
                <a:spcPct val="100000"/>
              </a:lnSpc>
              <a:spcBef>
                <a:spcPts val="0"/>
              </a:spcBef>
              <a:spcAft>
                <a:spcPts val="0"/>
              </a:spcAft>
              <a:buNone/>
            </a:pPr>
            <a:r>
              <a:rPr lang="en-US" sz="1400">
                <a:solidFill>
                  <a:srgbClr val="000000"/>
                </a:solidFill>
                <a:latin typeface="Arial"/>
                <a:ea typeface="Arial"/>
                <a:cs typeface="Arial"/>
                <a:sym typeface="Arial"/>
              </a:rPr>
              <a:t>After writing draft rules and getting input from the RAC on those, we put them out for public comment in the fall of 2017. </a:t>
            </a:r>
            <a:endParaRPr sz="14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a:solidFill>
                  <a:srgbClr val="000000"/>
                </a:solidFill>
                <a:latin typeface="Arial"/>
                <a:ea typeface="Arial"/>
                <a:cs typeface="Arial"/>
                <a:sym typeface="Arial"/>
              </a:rPr>
              <a:t>Public comment period #1</a:t>
            </a:r>
            <a:r>
              <a:rPr lang="en-US" sz="1400">
                <a:latin typeface="Arial"/>
                <a:ea typeface="Arial"/>
                <a:cs typeface="Arial"/>
                <a:sym typeface="Arial"/>
              </a:rPr>
              <a:t> was open for over 90 days, between October 2017 and January 2018, and included 9 public hearings across the state- a fairly unprecedented number for a single rulemaking effort.</a:t>
            </a:r>
            <a:endParaRPr sz="1400">
              <a:latin typeface="Arial"/>
              <a:ea typeface="Arial"/>
              <a:cs typeface="Arial"/>
              <a:sym typeface="Arial"/>
            </a:endParaRPr>
          </a:p>
          <a:p>
            <a:pPr marL="0" marR="0" lvl="0" indent="0" algn="l" rtl="0">
              <a:lnSpc>
                <a:spcPct val="100000"/>
              </a:lnSpc>
              <a:spcBef>
                <a:spcPts val="0"/>
              </a:spcBef>
              <a:spcAft>
                <a:spcPts val="0"/>
              </a:spcAft>
              <a:buNone/>
            </a:pPr>
            <a:endParaRPr sz="1400">
              <a:latin typeface="Arial"/>
              <a:ea typeface="Arial"/>
              <a:cs typeface="Arial"/>
              <a:sym typeface="Arial"/>
            </a:endParaRPr>
          </a:p>
          <a:p>
            <a:pPr marL="0" marR="0" lvl="0" indent="0" algn="l" rtl="0">
              <a:lnSpc>
                <a:spcPct val="100000"/>
              </a:lnSpc>
              <a:spcBef>
                <a:spcPts val="0"/>
              </a:spcBef>
              <a:spcAft>
                <a:spcPts val="0"/>
              </a:spcAft>
              <a:buNone/>
            </a:pPr>
            <a:r>
              <a:rPr lang="en-US" sz="1400">
                <a:latin typeface="Arial"/>
                <a:ea typeface="Arial"/>
                <a:cs typeface="Arial"/>
                <a:sym typeface="Arial"/>
              </a:rPr>
              <a:t>We held public hearings in Medford, Coos Bay, Corvallis, Pendleton, Eugene, Salem (in conjunction with a meeting of Oregon’s Environmental Justice Task Force), the Dalles, and two in Portland, including an all-day meeting at the convention center. There were over 400 in-person attendees at the hearings.</a:t>
            </a:r>
            <a:endParaRPr sz="1400">
              <a:latin typeface="Arial"/>
              <a:ea typeface="Arial"/>
              <a:cs typeface="Arial"/>
              <a:sym typeface="Arial"/>
            </a:endParaRPr>
          </a:p>
          <a:p>
            <a:pPr marL="0" marR="0" lvl="0" indent="0" algn="l" rtl="0">
              <a:lnSpc>
                <a:spcPct val="100000"/>
              </a:lnSpc>
              <a:spcBef>
                <a:spcPts val="0"/>
              </a:spcBef>
              <a:spcAft>
                <a:spcPts val="0"/>
              </a:spcAft>
              <a:buNone/>
            </a:pPr>
            <a:endParaRPr sz="1400">
              <a:latin typeface="Arial"/>
              <a:ea typeface="Arial"/>
              <a:cs typeface="Arial"/>
              <a:sym typeface="Arial"/>
            </a:endParaRPr>
          </a:p>
          <a:p>
            <a:pPr marL="0" marR="0" lvl="0" indent="0" algn="l" rtl="0">
              <a:lnSpc>
                <a:spcPct val="100000"/>
              </a:lnSpc>
              <a:spcBef>
                <a:spcPts val="0"/>
              </a:spcBef>
              <a:spcAft>
                <a:spcPts val="0"/>
              </a:spcAft>
              <a:buNone/>
            </a:pPr>
            <a:r>
              <a:rPr lang="en-US" sz="1400">
                <a:latin typeface="Arial"/>
                <a:ea typeface="Arial"/>
                <a:cs typeface="Arial"/>
                <a:sym typeface="Arial"/>
              </a:rPr>
              <a:t>We also collected comments through an online form, by email, and via hard copy.</a:t>
            </a: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Calibri"/>
              <a:buNone/>
            </a:pP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Calibri"/>
              <a:buNone/>
            </a:pPr>
            <a:endParaRPr sz="1400">
              <a:latin typeface="Arial"/>
              <a:ea typeface="Arial"/>
              <a:cs typeface="Arial"/>
              <a:sym typeface="Arial"/>
            </a:endParaRPr>
          </a:p>
        </p:txBody>
      </p:sp>
      <p:sp>
        <p:nvSpPr>
          <p:cNvPr id="731" name="Google Shape;731;p37: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45ac624f43_0_27: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Google Shape;750;g45ac624f43_0_27: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Clr>
                <a:schemeClr val="dk1"/>
              </a:buClr>
              <a:buSzPts val="375"/>
              <a:buFont typeface="Calibri"/>
              <a:buNone/>
            </a:pPr>
            <a:r>
              <a:rPr lang="en-US" sz="1400">
                <a:latin typeface="Arial"/>
                <a:ea typeface="Arial"/>
                <a:cs typeface="Arial"/>
                <a:sym typeface="Arial"/>
              </a:rPr>
              <a:t>[Keith]</a:t>
            </a:r>
            <a:endParaRPr sz="1400">
              <a:latin typeface="Arial"/>
              <a:ea typeface="Arial"/>
              <a:cs typeface="Arial"/>
              <a:sym typeface="Arial"/>
            </a:endParaRPr>
          </a:p>
          <a:p>
            <a:pPr marL="0" lvl="0" indent="0" algn="l" rtl="0">
              <a:spcBef>
                <a:spcPts val="0"/>
              </a:spcBef>
              <a:spcAft>
                <a:spcPts val="0"/>
              </a:spcAft>
              <a:buClr>
                <a:schemeClr val="dk1"/>
              </a:buClr>
              <a:buSzPts val="375"/>
              <a:buFont typeface="Calibri"/>
              <a:buNone/>
            </a:pP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Calibri"/>
              <a:buNone/>
            </a:pPr>
            <a:r>
              <a:rPr lang="en-US" sz="1400">
                <a:solidFill>
                  <a:srgbClr val="000000"/>
                </a:solidFill>
                <a:latin typeface="Arial"/>
                <a:ea typeface="Arial"/>
                <a:cs typeface="Arial"/>
                <a:sym typeface="Arial"/>
              </a:rPr>
              <a:t>In March 2018, the Legislature passed Senate Bill 1541. It:</a:t>
            </a:r>
            <a:endParaRPr sz="140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established one-time fees for development of the program, and authorized ongoing fees to fund implementation of the program</a:t>
            </a:r>
            <a:endParaRPr sz="140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set regulatory benchmarks, or risk action levels, and</a:t>
            </a:r>
            <a:endParaRPr sz="1400">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set other conditions related to how the program should work, including: </a:t>
            </a:r>
            <a:endParaRPr sz="1400">
              <a:solidFill>
                <a:srgbClr val="000000"/>
              </a:solidFill>
              <a:latin typeface="Arial"/>
              <a:ea typeface="Arial"/>
              <a:cs typeface="Arial"/>
              <a:sym typeface="Arial"/>
            </a:endParaRPr>
          </a:p>
          <a:p>
            <a:pPr marL="914400" marR="0" lvl="1" indent="-317500" algn="l" rtl="0">
              <a:lnSpc>
                <a:spcPct val="100000"/>
              </a:lnSpc>
              <a:spcBef>
                <a:spcPts val="0"/>
              </a:spcBef>
              <a:spcAft>
                <a:spcPts val="0"/>
              </a:spcAft>
              <a:buSzPts val="1400"/>
              <a:buFont typeface="Arial"/>
              <a:buChar char="○"/>
            </a:pPr>
            <a:r>
              <a:rPr lang="en-US" sz="1400">
                <a:solidFill>
                  <a:srgbClr val="000000"/>
                </a:solidFill>
                <a:latin typeface="Arial"/>
                <a:ea typeface="Arial"/>
                <a:cs typeface="Arial"/>
                <a:sym typeface="Arial"/>
              </a:rPr>
              <a:t>determining that some CAO risk reduction requirements can be met by existing EPA pollution control requirements </a:t>
            </a:r>
            <a:endParaRPr sz="1400">
              <a:solidFill>
                <a:srgbClr val="FF0000"/>
              </a:solidFill>
              <a:highlight>
                <a:srgbClr val="9900FF"/>
              </a:highlight>
              <a:latin typeface="Arial"/>
              <a:ea typeface="Arial"/>
              <a:cs typeface="Arial"/>
              <a:sym typeface="Arial"/>
            </a:endParaRPr>
          </a:p>
          <a:p>
            <a:pPr marL="914400" marR="0" lvl="1" indent="-317500" algn="l" rtl="0">
              <a:lnSpc>
                <a:spcPct val="100000"/>
              </a:lnSpc>
              <a:spcBef>
                <a:spcPts val="0"/>
              </a:spcBef>
              <a:spcAft>
                <a:spcPts val="0"/>
              </a:spcAft>
              <a:buSzPts val="1400"/>
              <a:buFont typeface="Arial"/>
              <a:buChar char="○"/>
            </a:pPr>
            <a:r>
              <a:rPr lang="en-US" sz="1400">
                <a:solidFill>
                  <a:srgbClr val="000000"/>
                </a:solidFill>
                <a:latin typeface="Arial"/>
                <a:ea typeface="Arial"/>
                <a:cs typeface="Arial"/>
                <a:sym typeface="Arial"/>
              </a:rPr>
              <a:t>community engagement</a:t>
            </a:r>
            <a:endParaRPr sz="1400">
              <a:solidFill>
                <a:srgbClr val="000000"/>
              </a:solidFill>
              <a:latin typeface="Arial"/>
              <a:ea typeface="Arial"/>
              <a:cs typeface="Arial"/>
              <a:sym typeface="Arial"/>
            </a:endParaRPr>
          </a:p>
          <a:p>
            <a:pPr marL="914400" marR="0" lvl="1" indent="-317500" algn="l" rtl="0">
              <a:lnSpc>
                <a:spcPct val="100000"/>
              </a:lnSpc>
              <a:spcBef>
                <a:spcPts val="0"/>
              </a:spcBef>
              <a:spcAft>
                <a:spcPts val="0"/>
              </a:spcAft>
              <a:buSzPts val="1400"/>
              <a:buFont typeface="Arial"/>
              <a:buChar char="○"/>
            </a:pPr>
            <a:r>
              <a:rPr lang="en-US" sz="1400">
                <a:solidFill>
                  <a:srgbClr val="000000"/>
                </a:solidFill>
                <a:latin typeface="Arial"/>
                <a:ea typeface="Arial"/>
                <a:cs typeface="Arial"/>
                <a:sym typeface="Arial"/>
              </a:rPr>
              <a:t>hazard index rulemaking for non-cancer health risks</a:t>
            </a:r>
            <a:endParaRPr sz="1400">
              <a:solidFill>
                <a:srgbClr val="000000"/>
              </a:solidFill>
              <a:latin typeface="Arial"/>
              <a:ea typeface="Arial"/>
              <a:cs typeface="Arial"/>
              <a:sym typeface="Arial"/>
            </a:endParaRPr>
          </a:p>
          <a:p>
            <a:pPr marL="914400" marR="0" lvl="1" indent="-317500" algn="l" rtl="0">
              <a:lnSpc>
                <a:spcPct val="100000"/>
              </a:lnSpc>
              <a:spcBef>
                <a:spcPts val="0"/>
              </a:spcBef>
              <a:spcAft>
                <a:spcPts val="0"/>
              </a:spcAft>
              <a:buSzPts val="1400"/>
              <a:buFont typeface="Arial"/>
              <a:buChar char="○"/>
            </a:pPr>
            <a:r>
              <a:rPr lang="en-US" sz="1400">
                <a:solidFill>
                  <a:srgbClr val="000000"/>
                </a:solidFill>
                <a:latin typeface="Arial"/>
                <a:ea typeface="Arial"/>
                <a:cs typeface="Arial"/>
                <a:sym typeface="Arial"/>
              </a:rPr>
              <a:t>and a pilot program to address risk from multiple facilities</a:t>
            </a:r>
            <a:endParaRPr sz="140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Calibri"/>
              <a:buNone/>
            </a:pPr>
            <a:endParaRPr sz="1400">
              <a:latin typeface="Arial"/>
              <a:ea typeface="Arial"/>
              <a:cs typeface="Arial"/>
              <a:sym typeface="Arial"/>
            </a:endParaRPr>
          </a:p>
          <a:p>
            <a:pPr marL="0" marR="0" lvl="0" indent="0" algn="l" rtl="0">
              <a:lnSpc>
                <a:spcPct val="100000"/>
              </a:lnSpc>
              <a:spcBef>
                <a:spcPts val="0"/>
              </a:spcBef>
              <a:spcAft>
                <a:spcPts val="0"/>
              </a:spcAft>
              <a:buClr>
                <a:schemeClr val="dk1"/>
              </a:buClr>
              <a:buSzPts val="375"/>
              <a:buFont typeface="Calibri"/>
              <a:buNone/>
            </a:pPr>
            <a:endParaRPr sz="1400">
              <a:latin typeface="Arial"/>
              <a:ea typeface="Arial"/>
              <a:cs typeface="Arial"/>
              <a:sym typeface="Arial"/>
            </a:endParaRPr>
          </a:p>
        </p:txBody>
      </p:sp>
      <p:sp>
        <p:nvSpPr>
          <p:cNvPr id="751" name="Google Shape;751;g45ac624f43_0_27: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3975" y="1781075"/>
            <a:ext cx="12192000" cy="3895725"/>
          </a:xfrm>
          <a:prstGeom prst="rect">
            <a:avLst/>
          </a:prstGeom>
          <a:noFill/>
          <a:ln>
            <a:noFill/>
          </a:ln>
        </p:spPr>
      </p:pic>
      <p:sp>
        <p:nvSpPr>
          <p:cNvPr id="17" name="Google Shape;17;p2"/>
          <p:cNvSpPr txBox="1"/>
          <p:nvPr/>
        </p:nvSpPr>
        <p:spPr>
          <a:xfrm>
            <a:off x="7620" y="1259172"/>
            <a:ext cx="12192000" cy="632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1" name="Google Shape;21;p2"/>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Calibri"/>
              <a:buNone/>
            </a:pPr>
            <a:endParaRPr sz="4400" b="1" i="0" u="none" strike="noStrike" cap="none">
              <a:solidFill>
                <a:schemeClr val="lt1"/>
              </a:solidFill>
              <a:latin typeface="Arial"/>
              <a:ea typeface="Arial"/>
              <a:cs typeface="Arial"/>
              <a:sym typeface="Arial"/>
            </a:endParaRPr>
          </a:p>
        </p:txBody>
      </p:sp>
      <p:sp>
        <p:nvSpPr>
          <p:cNvPr id="22" name="Google Shape;22;p2"/>
          <p:cNvSpPr/>
          <p:nvPr/>
        </p:nvSpPr>
        <p:spPr>
          <a:xfrm>
            <a:off x="0" y="6210300"/>
            <a:ext cx="12192000" cy="647700"/>
          </a:xfrm>
          <a:prstGeom prst="rect">
            <a:avLst/>
          </a:prstGeom>
          <a:gradFill>
            <a:gsLst>
              <a:gs pos="0">
                <a:srgbClr val="FFFFFF"/>
              </a:gs>
              <a:gs pos="100000">
                <a:srgbClr val="92D050"/>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 name="Google Shape;23;p2"/>
          <p:cNvPicPr preferRelativeResize="0"/>
          <p:nvPr/>
        </p:nvPicPr>
        <p:blipFill rotWithShape="1">
          <a:blip r:embed="rId3">
            <a:alphaModFix/>
          </a:blip>
          <a:srcRect/>
          <a:stretch/>
        </p:blipFill>
        <p:spPr>
          <a:xfrm>
            <a:off x="9133326" y="6291071"/>
            <a:ext cx="3066294" cy="566929"/>
          </a:xfrm>
          <a:prstGeom prst="rect">
            <a:avLst/>
          </a:prstGeom>
          <a:noFill/>
          <a:ln>
            <a:noFill/>
          </a:ln>
        </p:spPr>
      </p:pic>
      <p:sp>
        <p:nvSpPr>
          <p:cNvPr id="24" name="Google Shape;24;p2"/>
          <p:cNvSpPr txBox="1"/>
          <p:nvPr/>
        </p:nvSpPr>
        <p:spPr>
          <a:xfrm>
            <a:off x="0" y="5327374"/>
            <a:ext cx="12192000" cy="882927"/>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dk1"/>
              </a:buClr>
              <a:buSzPts val="2600"/>
              <a:buFont typeface="Arial"/>
              <a:buNone/>
            </a:pPr>
            <a:endParaRPr sz="2600" b="0" i="0" u="none" strike="noStrike" cap="none">
              <a:solidFill>
                <a:schemeClr val="dk1"/>
              </a:solidFill>
              <a:latin typeface="Arial"/>
              <a:ea typeface="Arial"/>
              <a:cs typeface="Arial"/>
              <a:sym typeface="Arial"/>
            </a:endParaRPr>
          </a:p>
        </p:txBody>
      </p:sp>
      <p:sp>
        <p:nvSpPr>
          <p:cNvPr id="25" name="Google Shape;25;p2"/>
          <p:cNvSpPr txBox="1">
            <a:spLocks noGrp="1"/>
          </p:cNvSpPr>
          <p:nvPr>
            <p:ph type="body" idx="1"/>
          </p:nvPr>
        </p:nvSpPr>
        <p:spPr>
          <a:xfrm>
            <a:off x="0" y="185738"/>
            <a:ext cx="12199938" cy="981075"/>
          </a:xfrm>
          <a:prstGeom prst="rect">
            <a:avLst/>
          </a:prstGeom>
          <a:noFill/>
          <a:ln>
            <a:noFill/>
          </a:ln>
        </p:spPr>
        <p:txBody>
          <a:bodyPr spcFirstLastPara="1" wrap="square" lIns="91425" tIns="91425" rIns="91425" bIns="91425" anchor="ctr" anchorCtr="0"/>
          <a:lstStyle>
            <a:lvl1pPr marL="457200" marR="0" lvl="0" indent="-228600" algn="ctr">
              <a:lnSpc>
                <a:spcPct val="90000"/>
              </a:lnSpc>
              <a:spcBef>
                <a:spcPts val="1000"/>
              </a:spcBef>
              <a:spcAft>
                <a:spcPts val="0"/>
              </a:spcAft>
              <a:buClr>
                <a:schemeClr val="lt1"/>
              </a:buClr>
              <a:buSzPts val="4800"/>
              <a:buFont typeface="Arial"/>
              <a:buNone/>
              <a:defRPr sz="4800" b="0" i="0" u="none" strike="noStrike" cap="none">
                <a:solidFill>
                  <a:schemeClr val="lt1"/>
                </a:solidFill>
                <a:latin typeface="Arial"/>
                <a:ea typeface="Arial"/>
                <a:cs typeface="Arial"/>
                <a:sym typeface="Arial"/>
              </a:defRPr>
            </a:lvl1pPr>
            <a:lvl2pPr marL="914400" marR="0" lvl="1" indent="-228600" algn="ctr">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ctr">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ctr">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L="2286000" marR="0" lvl="4" indent="-228600" algn="ctr">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
          <p:cNvSpPr txBox="1">
            <a:spLocks noGrp="1"/>
          </p:cNvSpPr>
          <p:nvPr>
            <p:ph type="body" idx="2"/>
          </p:nvPr>
        </p:nvSpPr>
        <p:spPr>
          <a:xfrm>
            <a:off x="-7938" y="5327373"/>
            <a:ext cx="12199938" cy="882926"/>
          </a:xfrm>
          <a:prstGeom prst="rect">
            <a:avLst/>
          </a:prstGeom>
          <a:noFill/>
          <a:ln>
            <a:noFill/>
          </a:ln>
        </p:spPr>
        <p:txBody>
          <a:bodyPr spcFirstLastPara="1" wrap="square" lIns="91425" tIns="91425" rIns="91425" bIns="91425" anchor="ctr" anchorCtr="0"/>
          <a:lstStyle>
            <a:lvl1pPr marL="457200" marR="0" lvl="0" indent="-22860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ctr">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ctr">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ctr">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L="2286000" marR="0" lvl="4" indent="-228600" algn="ctr">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2"/>
          <p:cNvSpPr txBox="1"/>
          <p:nvPr/>
        </p:nvSpPr>
        <p:spPr>
          <a:xfrm>
            <a:off x="24125" y="1905000"/>
            <a:ext cx="12192000" cy="30000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6000"/>
              <a:buFont typeface="Arial"/>
              <a:buNone/>
            </a:pPr>
            <a:r>
              <a:rPr lang="en-US" sz="6000" b="0" i="0" u="none" strike="noStrike" cap="none">
                <a:solidFill>
                  <a:srgbClr val="027F98"/>
                </a:solidFill>
                <a:latin typeface="Arial"/>
                <a:ea typeface="Arial"/>
                <a:cs typeface="Arial"/>
                <a:sym typeface="Arial"/>
              </a:rPr>
              <a:t>Cleaner Air Oregon</a:t>
            </a:r>
            <a:endParaRPr sz="6000" b="0" i="0" u="none" strike="noStrike" cap="none">
              <a:solidFill>
                <a:srgbClr val="027F98"/>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2800"/>
              <a:buFont typeface="Arial"/>
              <a:buNone/>
            </a:pPr>
            <a:r>
              <a:rPr lang="en-US" sz="2800" b="0" i="0" u="none" strike="noStrike" cap="none">
                <a:solidFill>
                  <a:srgbClr val="548235"/>
                </a:solidFill>
                <a:latin typeface="Arial"/>
                <a:ea typeface="Arial"/>
                <a:cs typeface="Arial"/>
                <a:sym typeface="Arial"/>
              </a:rPr>
              <a:t>REFORMING OREGON’S INDUSTRIAL AIR QUALITY REGULATIONS</a:t>
            </a:r>
            <a:endParaRPr sz="2800" b="0" i="0" u="none" strike="noStrike" cap="none">
              <a:solidFill>
                <a:srgbClr val="548235"/>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2200"/>
              <a:buFont typeface="Arial"/>
              <a:buNone/>
            </a:pPr>
            <a:r>
              <a:rPr lang="en-US" sz="2200" b="0" i="0" u="none" strike="noStrike" cap="none">
                <a:solidFill>
                  <a:schemeClr val="dk1"/>
                </a:solidFill>
                <a:latin typeface="Arial"/>
                <a:ea typeface="Arial"/>
                <a:cs typeface="Arial"/>
                <a:sym typeface="Arial"/>
              </a:rPr>
              <a:t>Inviting Oregonians to help create new regulations that protect what we all care about:</a:t>
            </a:r>
            <a:endParaRPr sz="2200" b="0"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2200"/>
              <a:buFont typeface="Arial"/>
              <a:buNone/>
            </a:pPr>
            <a:r>
              <a:rPr lang="en-US" sz="2200" b="0" i="0" u="none" strike="noStrike" cap="none">
                <a:solidFill>
                  <a:schemeClr val="dk1"/>
                </a:solidFill>
                <a:latin typeface="Arial"/>
                <a:ea typeface="Arial"/>
                <a:cs typeface="Arial"/>
                <a:sym typeface="Arial"/>
              </a:rPr>
              <a:t>the health of our people, a clean environment, and the economic vitality of our communities.</a:t>
            </a:r>
            <a:endParaRPr sz="22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5"/>
        <p:cNvGrpSpPr/>
        <p:nvPr/>
      </p:nvGrpSpPr>
      <p:grpSpPr>
        <a:xfrm>
          <a:off x="0" y="0"/>
          <a:ext cx="0" cy="0"/>
          <a:chOff x="0" y="0"/>
          <a:chExt cx="0" cy="0"/>
        </a:xfrm>
      </p:grpSpPr>
      <p:sp>
        <p:nvSpPr>
          <p:cNvPr id="86" name="Google Shape;86;p11"/>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7" name="Google Shape;87;p11"/>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8" name="Google Shape;88;p11"/>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9" name="Google Shape;89;p1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2"/>
        <p:cNvGrpSpPr/>
        <p:nvPr/>
      </p:nvGrpSpPr>
      <p:grpSpPr>
        <a:xfrm>
          <a:off x="0" y="0"/>
          <a:ext cx="0" cy="0"/>
          <a:chOff x="0" y="0"/>
          <a:chExt cx="0" cy="0"/>
        </a:xfrm>
      </p:grpSpPr>
      <p:sp>
        <p:nvSpPr>
          <p:cNvPr id="93" name="Google Shape;93;p12"/>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4" name="Google Shape;94;p12"/>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5" name="Google Shape;95;p12"/>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6" name="Google Shape;96;p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1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9"/>
        <p:cNvGrpSpPr/>
        <p:nvPr/>
      </p:nvGrpSpPr>
      <p:grpSpPr>
        <a:xfrm>
          <a:off x="0" y="0"/>
          <a:ext cx="0" cy="0"/>
          <a:chOff x="0" y="0"/>
          <a:chExt cx="0" cy="0"/>
        </a:xfrm>
      </p:grpSpPr>
      <p:sp>
        <p:nvSpPr>
          <p:cNvPr id="100" name="Google Shape;100;p1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1" name="Google Shape;101;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1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1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5"/>
        <p:cNvGrpSpPr/>
        <p:nvPr/>
      </p:nvGrpSpPr>
      <p:grpSpPr>
        <a:xfrm>
          <a:off x="0" y="0"/>
          <a:ext cx="0" cy="0"/>
          <a:chOff x="0" y="0"/>
          <a:chExt cx="0" cy="0"/>
        </a:xfrm>
      </p:grpSpPr>
      <p:sp>
        <p:nvSpPr>
          <p:cNvPr id="106" name="Google Shape;106;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7" name="Google Shape;107;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1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1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3"/>
        <p:cNvGrpSpPr/>
        <p:nvPr/>
      </p:nvGrpSpPr>
      <p:grpSpPr>
        <a:xfrm>
          <a:off x="0" y="0"/>
          <a:ext cx="0" cy="0"/>
          <a:chOff x="0" y="0"/>
          <a:chExt cx="0" cy="0"/>
        </a:xfrm>
      </p:grpSpPr>
      <p:sp>
        <p:nvSpPr>
          <p:cNvPr id="114" name="Google Shape;114;p16"/>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16"/>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17" name="Google Shape;117;p16"/>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118" name="Google Shape;118;p16"/>
          <p:cNvSpPr txBox="1"/>
          <p:nvPr/>
        </p:nvSpPr>
        <p:spPr>
          <a:xfrm>
            <a:off x="7620" y="1407836"/>
            <a:ext cx="12192000" cy="3693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50"/>
              <a:buFont typeface="Arial"/>
              <a:buNone/>
            </a:pPr>
            <a:endParaRPr sz="1800" b="0" i="0" u="none" strike="noStrike" cap="none">
              <a:solidFill>
                <a:schemeClr val="dk1"/>
              </a:solidFill>
              <a:latin typeface="Arial"/>
              <a:ea typeface="Arial"/>
              <a:cs typeface="Arial"/>
              <a:sym typeface="Arial"/>
            </a:endParaRPr>
          </a:p>
        </p:txBody>
      </p:sp>
      <p:grpSp>
        <p:nvGrpSpPr>
          <p:cNvPr id="119" name="Google Shape;119;p16"/>
          <p:cNvGrpSpPr/>
          <p:nvPr/>
        </p:nvGrpSpPr>
        <p:grpSpPr>
          <a:xfrm>
            <a:off x="0" y="6210300"/>
            <a:ext cx="12192313" cy="647700"/>
            <a:chOff x="0" y="6210300"/>
            <a:chExt cx="12192313" cy="647700"/>
          </a:xfrm>
        </p:grpSpPr>
        <p:sp>
          <p:nvSpPr>
            <p:cNvPr id="120" name="Google Shape;120;p16"/>
            <p:cNvSpPr/>
            <p:nvPr/>
          </p:nvSpPr>
          <p:spPr>
            <a:xfrm>
              <a:off x="0" y="6210300"/>
              <a:ext cx="12192000" cy="647700"/>
            </a:xfrm>
            <a:prstGeom prst="rect">
              <a:avLst/>
            </a:prstGeom>
            <a:gradFill>
              <a:gsLst>
                <a:gs pos="0">
                  <a:srgbClr val="FFFFFF"/>
                </a:gs>
                <a:gs pos="100000">
                  <a:srgbClr val="92D050"/>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chemeClr val="lt1"/>
                </a:solidFill>
                <a:latin typeface="Arial"/>
                <a:ea typeface="Arial"/>
                <a:cs typeface="Arial"/>
                <a:sym typeface="Arial"/>
              </a:endParaRPr>
            </a:p>
          </p:txBody>
        </p:sp>
        <p:pic>
          <p:nvPicPr>
            <p:cNvPr id="121" name="Google Shape;121;p16"/>
            <p:cNvPicPr preferRelativeResize="0"/>
            <p:nvPr/>
          </p:nvPicPr>
          <p:blipFill rotWithShape="1">
            <a:blip r:embed="rId2">
              <a:alphaModFix/>
            </a:blip>
            <a:srcRect/>
            <a:stretch/>
          </p:blipFill>
          <p:spPr>
            <a:xfrm>
              <a:off x="9133326" y="6291071"/>
              <a:ext cx="3058987" cy="566787"/>
            </a:xfrm>
            <a:prstGeom prst="rect">
              <a:avLst/>
            </a:prstGeom>
            <a:noFill/>
            <a:ln>
              <a:noFill/>
            </a:ln>
          </p:spPr>
        </p:pic>
      </p:grpSp>
      <p:sp>
        <p:nvSpPr>
          <p:cNvPr id="122" name="Google Shape;122;p16"/>
          <p:cNvSpPr txBox="1">
            <a:spLocks noGrp="1"/>
          </p:cNvSpPr>
          <p:nvPr>
            <p:ph type="title"/>
          </p:nvPr>
        </p:nvSpPr>
        <p:spPr>
          <a:xfrm>
            <a:off x="285227" y="117446"/>
            <a:ext cx="11610300" cy="1153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23"/>
        <p:cNvGrpSpPr/>
        <p:nvPr/>
      </p:nvGrpSpPr>
      <p:grpSpPr>
        <a:xfrm>
          <a:off x="0" y="0"/>
          <a:ext cx="0" cy="0"/>
          <a:chOff x="0" y="0"/>
          <a:chExt cx="0" cy="0"/>
        </a:xfrm>
      </p:grpSpPr>
      <p:sp>
        <p:nvSpPr>
          <p:cNvPr id="124" name="Google Shape;124;p17"/>
          <p:cNvSpPr txBox="1">
            <a:spLocks noGrp="1"/>
          </p:cNvSpPr>
          <p:nvPr>
            <p:ph type="body" idx="1"/>
          </p:nvPr>
        </p:nvSpPr>
        <p:spPr>
          <a:xfrm>
            <a:off x="838200" y="1825625"/>
            <a:ext cx="5181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Google Shape;125;p17"/>
          <p:cNvSpPr txBox="1">
            <a:spLocks noGrp="1"/>
          </p:cNvSpPr>
          <p:nvPr>
            <p:ph type="body" idx="2"/>
          </p:nvPr>
        </p:nvSpPr>
        <p:spPr>
          <a:xfrm>
            <a:off x="6172200" y="1825625"/>
            <a:ext cx="5181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17"/>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17"/>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29" name="Google Shape;129;p17"/>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130" name="Google Shape;130;p17"/>
          <p:cNvSpPr txBox="1"/>
          <p:nvPr/>
        </p:nvSpPr>
        <p:spPr>
          <a:xfrm>
            <a:off x="178904" y="99391"/>
            <a:ext cx="11807700" cy="92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350"/>
              <a:buFont typeface="Arial"/>
              <a:buNone/>
            </a:pPr>
            <a:r>
              <a:rPr lang="en-US" sz="5400" b="0" i="0" u="none" strike="noStrike" cap="none">
                <a:solidFill>
                  <a:schemeClr val="lt1"/>
                </a:solidFill>
                <a:latin typeface="Arial"/>
                <a:ea typeface="Arial"/>
                <a:cs typeface="Arial"/>
                <a:sym typeface="Arial"/>
              </a:rPr>
              <a:t>Slide Label</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31"/>
        <p:cNvGrpSpPr/>
        <p:nvPr/>
      </p:nvGrpSpPr>
      <p:grpSpPr>
        <a:xfrm>
          <a:off x="0" y="0"/>
          <a:ext cx="0" cy="0"/>
          <a:chOff x="0" y="0"/>
          <a:chExt cx="0" cy="0"/>
        </a:xfrm>
      </p:grpSpPr>
      <p:sp>
        <p:nvSpPr>
          <p:cNvPr id="132" name="Google Shape;132;p18"/>
          <p:cNvSpPr txBox="1">
            <a:spLocks noGrp="1"/>
          </p:cNvSpPr>
          <p:nvPr>
            <p:ph type="body" idx="1"/>
          </p:nvPr>
        </p:nvSpPr>
        <p:spPr>
          <a:xfrm>
            <a:off x="839788" y="1681163"/>
            <a:ext cx="5157900" cy="823800"/>
          </a:xfrm>
          <a:prstGeom prst="rect">
            <a:avLst/>
          </a:prstGeom>
          <a:noFill/>
          <a:ln>
            <a:noFill/>
          </a:ln>
        </p:spPr>
        <p:txBody>
          <a:bodyPr spcFirstLastPara="1" wrap="square" lIns="91425" tIns="91425" rIns="91425" bIns="91425" anchor="b" anchorCtr="0"/>
          <a:lstStyle>
            <a:lvl1pPr marL="457200" marR="0" lvl="0" indent="-381000" algn="l" rtl="0">
              <a:lnSpc>
                <a:spcPct val="90000"/>
              </a:lnSpc>
              <a:spcBef>
                <a:spcPts val="1000"/>
              </a:spcBef>
              <a:spcAft>
                <a:spcPts val="0"/>
              </a:spcAft>
              <a:buClr>
                <a:schemeClr val="dk1"/>
              </a:buClr>
              <a:buSzPts val="2400"/>
              <a:buFont typeface="Arial"/>
              <a:buChar char="●"/>
              <a:defRPr sz="2400" b="1"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1"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1"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5pPr>
            <a:lvl6pPr marL="2743200" marR="0" lvl="5"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9pPr>
          </a:lstStyle>
          <a:p>
            <a:endParaRPr/>
          </a:p>
        </p:txBody>
      </p:sp>
      <p:sp>
        <p:nvSpPr>
          <p:cNvPr id="133" name="Google Shape;133;p18"/>
          <p:cNvSpPr txBox="1">
            <a:spLocks noGrp="1"/>
          </p:cNvSpPr>
          <p:nvPr>
            <p:ph type="body" idx="2"/>
          </p:nvPr>
        </p:nvSpPr>
        <p:spPr>
          <a:xfrm>
            <a:off x="839788" y="2505075"/>
            <a:ext cx="5157900" cy="3684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 name="Google Shape;134;p18"/>
          <p:cNvSpPr txBox="1">
            <a:spLocks noGrp="1"/>
          </p:cNvSpPr>
          <p:nvPr>
            <p:ph type="body" idx="3"/>
          </p:nvPr>
        </p:nvSpPr>
        <p:spPr>
          <a:xfrm>
            <a:off x="6172200" y="1681163"/>
            <a:ext cx="5183100" cy="823800"/>
          </a:xfrm>
          <a:prstGeom prst="rect">
            <a:avLst/>
          </a:prstGeom>
          <a:noFill/>
          <a:ln>
            <a:noFill/>
          </a:ln>
        </p:spPr>
        <p:txBody>
          <a:bodyPr spcFirstLastPara="1" wrap="square" lIns="91425" tIns="91425" rIns="91425" bIns="91425" anchor="b" anchorCtr="0"/>
          <a:lstStyle>
            <a:lvl1pPr marL="457200" marR="0" lvl="0" indent="-381000" algn="l" rtl="0">
              <a:lnSpc>
                <a:spcPct val="90000"/>
              </a:lnSpc>
              <a:spcBef>
                <a:spcPts val="1000"/>
              </a:spcBef>
              <a:spcAft>
                <a:spcPts val="0"/>
              </a:spcAft>
              <a:buClr>
                <a:schemeClr val="dk1"/>
              </a:buClr>
              <a:buSzPts val="2400"/>
              <a:buFont typeface="Arial"/>
              <a:buChar char="●"/>
              <a:defRPr sz="2400" b="1"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1"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1"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5pPr>
            <a:lvl6pPr marL="2743200" marR="0" lvl="5"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500"/>
              </a:spcBef>
              <a:spcAft>
                <a:spcPts val="0"/>
              </a:spcAft>
              <a:buClr>
                <a:schemeClr val="dk1"/>
              </a:buClr>
              <a:buSzPts val="1600"/>
              <a:buFont typeface="Arial"/>
              <a:buChar char="■"/>
              <a:defRPr sz="1600" b="1" i="0" u="none" strike="noStrike" cap="none">
                <a:solidFill>
                  <a:schemeClr val="dk1"/>
                </a:solidFill>
                <a:latin typeface="Calibri"/>
                <a:ea typeface="Calibri"/>
                <a:cs typeface="Calibri"/>
                <a:sym typeface="Calibri"/>
              </a:defRPr>
            </a:lvl9pPr>
          </a:lstStyle>
          <a:p>
            <a:endParaRPr/>
          </a:p>
        </p:txBody>
      </p:sp>
      <p:sp>
        <p:nvSpPr>
          <p:cNvPr id="135" name="Google Shape;135;p18"/>
          <p:cNvSpPr txBox="1">
            <a:spLocks noGrp="1"/>
          </p:cNvSpPr>
          <p:nvPr>
            <p:ph type="body" idx="4"/>
          </p:nvPr>
        </p:nvSpPr>
        <p:spPr>
          <a:xfrm>
            <a:off x="6172200" y="2505075"/>
            <a:ext cx="5183100" cy="3684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18"/>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7" name="Google Shape;137;p18"/>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8" name="Google Shape;138;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9" name="Google Shape;139;p18"/>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140" name="Google Shape;140;p18"/>
          <p:cNvSpPr txBox="1"/>
          <p:nvPr/>
        </p:nvSpPr>
        <p:spPr>
          <a:xfrm>
            <a:off x="178904" y="99391"/>
            <a:ext cx="11807700" cy="92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350"/>
              <a:buFont typeface="Arial"/>
              <a:buNone/>
            </a:pPr>
            <a:r>
              <a:rPr lang="en-US" sz="5400" b="0" i="0" u="none" strike="noStrike" cap="none">
                <a:solidFill>
                  <a:schemeClr val="lt1"/>
                </a:solidFill>
                <a:latin typeface="Arial"/>
                <a:ea typeface="Arial"/>
                <a:cs typeface="Arial"/>
                <a:sym typeface="Arial"/>
              </a:rPr>
              <a:t>Slide Label</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41"/>
        <p:cNvGrpSpPr/>
        <p:nvPr/>
      </p:nvGrpSpPr>
      <p:grpSpPr>
        <a:xfrm>
          <a:off x="0" y="0"/>
          <a:ext cx="0" cy="0"/>
          <a:chOff x="0" y="0"/>
          <a:chExt cx="0" cy="0"/>
        </a:xfrm>
      </p:grpSpPr>
      <p:grpSp>
        <p:nvGrpSpPr>
          <p:cNvPr id="142" name="Google Shape;142;p19"/>
          <p:cNvGrpSpPr/>
          <p:nvPr/>
        </p:nvGrpSpPr>
        <p:grpSpPr>
          <a:xfrm>
            <a:off x="0" y="6492953"/>
            <a:ext cx="12192313" cy="547695"/>
            <a:chOff x="0" y="6210300"/>
            <a:chExt cx="12192313" cy="647700"/>
          </a:xfrm>
        </p:grpSpPr>
        <p:sp>
          <p:nvSpPr>
            <p:cNvPr id="143" name="Google Shape;143;p19"/>
            <p:cNvSpPr/>
            <p:nvPr/>
          </p:nvSpPr>
          <p:spPr>
            <a:xfrm>
              <a:off x="0" y="6210300"/>
              <a:ext cx="12192000" cy="647700"/>
            </a:xfrm>
            <a:prstGeom prst="rect">
              <a:avLst/>
            </a:prstGeom>
            <a:gradFill>
              <a:gsLst>
                <a:gs pos="0">
                  <a:srgbClr val="FFFFFF"/>
                </a:gs>
                <a:gs pos="100000">
                  <a:srgbClr val="92D050"/>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chemeClr val="lt1"/>
                </a:solidFill>
                <a:latin typeface="Arial"/>
                <a:ea typeface="Arial"/>
                <a:cs typeface="Arial"/>
                <a:sym typeface="Arial"/>
              </a:endParaRPr>
            </a:p>
          </p:txBody>
        </p:sp>
        <p:pic>
          <p:nvPicPr>
            <p:cNvPr id="144" name="Google Shape;144;p19"/>
            <p:cNvPicPr preferRelativeResize="0"/>
            <p:nvPr/>
          </p:nvPicPr>
          <p:blipFill rotWithShape="1">
            <a:blip r:embed="rId2">
              <a:alphaModFix/>
            </a:blip>
            <a:srcRect/>
            <a:stretch/>
          </p:blipFill>
          <p:spPr>
            <a:xfrm>
              <a:off x="9133326" y="6210300"/>
              <a:ext cx="3058987" cy="647538"/>
            </a:xfrm>
            <a:prstGeom prst="rect">
              <a:avLst/>
            </a:prstGeom>
            <a:noFill/>
            <a:ln>
              <a:noFill/>
            </a:ln>
          </p:spPr>
        </p:pic>
      </p:grpSp>
      <p:sp>
        <p:nvSpPr>
          <p:cNvPr id="145" name="Google Shape;145;p19"/>
          <p:cNvSpPr txBox="1"/>
          <p:nvPr/>
        </p:nvSpPr>
        <p:spPr>
          <a:xfrm>
            <a:off x="0" y="1"/>
            <a:ext cx="12192000" cy="10401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146" name="Google Shape;146;p19"/>
          <p:cNvSpPr txBox="1">
            <a:spLocks noGrp="1"/>
          </p:cNvSpPr>
          <p:nvPr>
            <p:ph type="title"/>
          </p:nvPr>
        </p:nvSpPr>
        <p:spPr>
          <a:xfrm>
            <a:off x="285227" y="117446"/>
            <a:ext cx="11610300" cy="922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7" name="Google Shape;147;p19"/>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48"/>
        <p:cNvGrpSpPr/>
        <p:nvPr/>
      </p:nvGrpSpPr>
      <p:grpSpPr>
        <a:xfrm>
          <a:off x="0" y="0"/>
          <a:ext cx="0" cy="0"/>
          <a:chOff x="0" y="0"/>
          <a:chExt cx="0" cy="0"/>
        </a:xfrm>
      </p:grpSpPr>
      <p:sp>
        <p:nvSpPr>
          <p:cNvPr id="149" name="Google Shape;149;p20"/>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0" name="Google Shape;150;p20"/>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1" name="Google Shape;151;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52" name="Google Shape;152;p20"/>
          <p:cNvSpPr txBox="1"/>
          <p:nvPr/>
        </p:nvSpPr>
        <p:spPr>
          <a:xfrm>
            <a:off x="0" y="1"/>
            <a:ext cx="12192000" cy="11214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153" name="Google Shape;153;p20"/>
          <p:cNvSpPr txBox="1">
            <a:spLocks noGrp="1"/>
          </p:cNvSpPr>
          <p:nvPr>
            <p:ph type="title"/>
          </p:nvPr>
        </p:nvSpPr>
        <p:spPr>
          <a:xfrm>
            <a:off x="285227" y="117446"/>
            <a:ext cx="11610300" cy="8919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4"/>
        <p:cNvGrpSpPr/>
        <p:nvPr/>
      </p:nvGrpSpPr>
      <p:grpSpPr>
        <a:xfrm>
          <a:off x="0" y="0"/>
          <a:ext cx="0" cy="0"/>
          <a:chOff x="0" y="0"/>
          <a:chExt cx="0" cy="0"/>
        </a:xfrm>
      </p:grpSpPr>
      <p:sp>
        <p:nvSpPr>
          <p:cNvPr id="155" name="Google Shape;155;p21"/>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6" name="Google Shape;156;p21"/>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7" name="Google Shape;157;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58" name="Google Shape;158;p21"/>
          <p:cNvSpPr txBox="1"/>
          <p:nvPr/>
        </p:nvSpPr>
        <p:spPr>
          <a:xfrm>
            <a:off x="178904" y="99391"/>
            <a:ext cx="11807700" cy="92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350"/>
              <a:buFont typeface="Arial"/>
              <a:buNone/>
            </a:pPr>
            <a:r>
              <a:rPr lang="en-US" sz="5400" b="0" i="0" u="none" strike="noStrike" cap="none">
                <a:solidFill>
                  <a:schemeClr val="lt1"/>
                </a:solidFill>
                <a:latin typeface="Arial"/>
                <a:ea typeface="Arial"/>
                <a:cs typeface="Arial"/>
                <a:sym typeface="Arial"/>
              </a:rPr>
              <a:t>Slide Label</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2">
    <p:spTree>
      <p:nvGrpSpPr>
        <p:cNvPr id="1" name="Shape 28"/>
        <p:cNvGrpSpPr/>
        <p:nvPr/>
      </p:nvGrpSpPr>
      <p:grpSpPr>
        <a:xfrm>
          <a:off x="0" y="0"/>
          <a:ext cx="0" cy="0"/>
          <a:chOff x="0" y="0"/>
          <a:chExt cx="0" cy="0"/>
        </a:xfrm>
      </p:grpSpPr>
      <p:sp>
        <p:nvSpPr>
          <p:cNvPr id="29" name="Google Shape;29;p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2" name="Google Shape;32;p3"/>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33" name="Google Shape;33;p3"/>
          <p:cNvSpPr txBox="1"/>
          <p:nvPr/>
        </p:nvSpPr>
        <p:spPr>
          <a:xfrm>
            <a:off x="7620" y="1407836"/>
            <a:ext cx="12192000" cy="36933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Calibri"/>
              <a:buNone/>
            </a:pPr>
            <a:endParaRPr sz="1800" b="0" i="0" u="none" strike="noStrike" cap="none">
              <a:solidFill>
                <a:schemeClr val="dk1"/>
              </a:solidFill>
              <a:latin typeface="Arial"/>
              <a:ea typeface="Arial"/>
              <a:cs typeface="Arial"/>
              <a:sym typeface="Arial"/>
            </a:endParaRPr>
          </a:p>
        </p:txBody>
      </p:sp>
      <p:grpSp>
        <p:nvGrpSpPr>
          <p:cNvPr id="34" name="Google Shape;34;p3"/>
          <p:cNvGrpSpPr/>
          <p:nvPr/>
        </p:nvGrpSpPr>
        <p:grpSpPr>
          <a:xfrm>
            <a:off x="0" y="6210300"/>
            <a:ext cx="12192312" cy="647700"/>
            <a:chOff x="0" y="6210300"/>
            <a:chExt cx="12192312" cy="647700"/>
          </a:xfrm>
        </p:grpSpPr>
        <p:sp>
          <p:nvSpPr>
            <p:cNvPr id="35" name="Google Shape;35;p3"/>
            <p:cNvSpPr/>
            <p:nvPr/>
          </p:nvSpPr>
          <p:spPr>
            <a:xfrm>
              <a:off x="0" y="6210300"/>
              <a:ext cx="12192000" cy="647700"/>
            </a:xfrm>
            <a:prstGeom prst="rect">
              <a:avLst/>
            </a:prstGeom>
            <a:gradFill>
              <a:gsLst>
                <a:gs pos="0">
                  <a:srgbClr val="FFFFFF"/>
                </a:gs>
                <a:gs pos="100000">
                  <a:srgbClr val="92D050"/>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50"/>
                <a:buFont typeface="Calibri"/>
                <a:buNone/>
              </a:pPr>
              <a:endParaRPr sz="1800" b="0" i="0" u="none" strike="noStrike" cap="none">
                <a:solidFill>
                  <a:schemeClr val="lt1"/>
                </a:solidFill>
                <a:latin typeface="Arial"/>
                <a:ea typeface="Arial"/>
                <a:cs typeface="Arial"/>
                <a:sym typeface="Arial"/>
              </a:endParaRPr>
            </a:p>
          </p:txBody>
        </p:sp>
        <p:pic>
          <p:nvPicPr>
            <p:cNvPr id="36" name="Google Shape;36;p3"/>
            <p:cNvPicPr preferRelativeResize="0"/>
            <p:nvPr/>
          </p:nvPicPr>
          <p:blipFill rotWithShape="1">
            <a:blip r:embed="rId2">
              <a:alphaModFix/>
            </a:blip>
            <a:srcRect/>
            <a:stretch/>
          </p:blipFill>
          <p:spPr>
            <a:xfrm>
              <a:off x="9133326" y="6291071"/>
              <a:ext cx="3058986" cy="566787"/>
            </a:xfrm>
            <a:prstGeom prst="rect">
              <a:avLst/>
            </a:prstGeom>
            <a:noFill/>
            <a:ln>
              <a:noFill/>
            </a:ln>
          </p:spPr>
        </p:pic>
      </p:grpSp>
      <p:sp>
        <p:nvSpPr>
          <p:cNvPr id="37" name="Google Shape;37;p3"/>
          <p:cNvSpPr txBox="1">
            <a:spLocks noGrp="1"/>
          </p:cNvSpPr>
          <p:nvPr>
            <p:ph type="title"/>
          </p:nvPr>
        </p:nvSpPr>
        <p:spPr>
          <a:xfrm>
            <a:off x="285227" y="117446"/>
            <a:ext cx="11610362" cy="1153866"/>
          </a:xfrm>
          <a:prstGeom prst="rect">
            <a:avLst/>
          </a:prstGeom>
          <a:noFill/>
          <a:ln>
            <a:noFill/>
          </a:ln>
        </p:spPr>
        <p:txBody>
          <a:bodyPr spcFirstLastPara="1" wrap="square" lIns="91425" tIns="91425" rIns="91425" bIns="91425" anchor="ctr" anchorCtr="0"/>
          <a:lstStyle>
            <a:lvl1pPr marR="0" lvl="0" algn="ctr">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1"/>
        <p:cNvGrpSpPr/>
        <p:nvPr/>
      </p:nvGrpSpPr>
      <p:grpSpPr>
        <a:xfrm>
          <a:off x="0" y="0"/>
          <a:ext cx="0" cy="0"/>
          <a:chOff x="0" y="0"/>
          <a:chExt cx="0" cy="0"/>
        </a:xfrm>
      </p:grpSpPr>
      <p:sp>
        <p:nvSpPr>
          <p:cNvPr id="162" name="Google Shape;162;p23"/>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23"/>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65" name="Google Shape;165;p23"/>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166" name="Google Shape;166;p23"/>
          <p:cNvSpPr/>
          <p:nvPr/>
        </p:nvSpPr>
        <p:spPr>
          <a:xfrm>
            <a:off x="0" y="6210300"/>
            <a:ext cx="12192000" cy="647700"/>
          </a:xfrm>
          <a:prstGeom prst="rect">
            <a:avLst/>
          </a:prstGeom>
          <a:gradFill>
            <a:gsLst>
              <a:gs pos="0">
                <a:srgbClr val="FFFFFF"/>
              </a:gs>
              <a:gs pos="100000">
                <a:srgbClr val="92D050"/>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p23"/>
          <p:cNvSpPr txBox="1"/>
          <p:nvPr/>
        </p:nvSpPr>
        <p:spPr>
          <a:xfrm>
            <a:off x="7620" y="1407836"/>
            <a:ext cx="12192000" cy="3693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68" name="Google Shape;168;p23"/>
          <p:cNvPicPr preferRelativeResize="0"/>
          <p:nvPr/>
        </p:nvPicPr>
        <p:blipFill rotWithShape="1">
          <a:blip r:embed="rId2">
            <a:alphaModFix/>
          </a:blip>
          <a:srcRect/>
          <a:stretch/>
        </p:blipFill>
        <p:spPr>
          <a:xfrm>
            <a:off x="9133326" y="6291071"/>
            <a:ext cx="3066293" cy="566929"/>
          </a:xfrm>
          <a:prstGeom prst="rect">
            <a:avLst/>
          </a:prstGeom>
          <a:noFill/>
          <a:ln>
            <a:noFill/>
          </a:ln>
        </p:spPr>
      </p:pic>
      <p:sp>
        <p:nvSpPr>
          <p:cNvPr id="169" name="Google Shape;169;p23"/>
          <p:cNvSpPr txBox="1">
            <a:spLocks noGrp="1"/>
          </p:cNvSpPr>
          <p:nvPr>
            <p:ph type="title"/>
          </p:nvPr>
        </p:nvSpPr>
        <p:spPr>
          <a:xfrm>
            <a:off x="285227" y="117446"/>
            <a:ext cx="11610300" cy="1153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0" name="Google Shape;170;p23"/>
          <p:cNvSpPr txBox="1">
            <a:spLocks noGrp="1"/>
          </p:cNvSpPr>
          <p:nvPr>
            <p:ph type="body" idx="1"/>
          </p:nvPr>
        </p:nvSpPr>
        <p:spPr>
          <a:xfrm>
            <a:off x="173038" y="1563688"/>
            <a:ext cx="11820600" cy="45054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1"/>
        <p:cNvGrpSpPr/>
        <p:nvPr/>
      </p:nvGrpSpPr>
      <p:grpSpPr>
        <a:xfrm>
          <a:off x="0" y="0"/>
          <a:ext cx="0" cy="0"/>
          <a:chOff x="0" y="0"/>
          <a:chExt cx="0" cy="0"/>
        </a:xfrm>
      </p:grpSpPr>
      <p:pic>
        <p:nvPicPr>
          <p:cNvPr id="172" name="Google Shape;172;p24"/>
          <p:cNvPicPr preferRelativeResize="0"/>
          <p:nvPr/>
        </p:nvPicPr>
        <p:blipFill rotWithShape="1">
          <a:blip r:embed="rId2">
            <a:alphaModFix/>
          </a:blip>
          <a:srcRect t="41138" r="1718"/>
          <a:stretch/>
        </p:blipFill>
        <p:spPr>
          <a:xfrm>
            <a:off x="0" y="1828800"/>
            <a:ext cx="12197752" cy="3498572"/>
          </a:xfrm>
          <a:prstGeom prst="rect">
            <a:avLst/>
          </a:prstGeom>
          <a:noFill/>
          <a:ln>
            <a:noFill/>
          </a:ln>
        </p:spPr>
      </p:pic>
      <p:sp>
        <p:nvSpPr>
          <p:cNvPr id="173" name="Google Shape;173;p24"/>
          <p:cNvSpPr txBox="1"/>
          <p:nvPr/>
        </p:nvSpPr>
        <p:spPr>
          <a:xfrm>
            <a:off x="7620" y="1259172"/>
            <a:ext cx="12192000" cy="632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24"/>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5" name="Google Shape;175;p24"/>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6" name="Google Shape;176;p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77" name="Google Shape;177;p24"/>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Calibri"/>
              <a:buNone/>
            </a:pPr>
            <a:endParaRPr sz="4400" b="1" i="0" u="none" strike="noStrike" cap="none">
              <a:solidFill>
                <a:schemeClr val="lt1"/>
              </a:solidFill>
              <a:latin typeface="Arial"/>
              <a:ea typeface="Arial"/>
              <a:cs typeface="Arial"/>
              <a:sym typeface="Arial"/>
            </a:endParaRPr>
          </a:p>
        </p:txBody>
      </p:sp>
      <p:sp>
        <p:nvSpPr>
          <p:cNvPr id="178" name="Google Shape;178;p24"/>
          <p:cNvSpPr/>
          <p:nvPr/>
        </p:nvSpPr>
        <p:spPr>
          <a:xfrm>
            <a:off x="0" y="6210300"/>
            <a:ext cx="12192000" cy="647700"/>
          </a:xfrm>
          <a:prstGeom prst="rect">
            <a:avLst/>
          </a:prstGeom>
          <a:gradFill>
            <a:gsLst>
              <a:gs pos="0">
                <a:srgbClr val="FFFFFF"/>
              </a:gs>
              <a:gs pos="100000">
                <a:srgbClr val="92D050"/>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p24"/>
          <p:cNvPicPr preferRelativeResize="0"/>
          <p:nvPr/>
        </p:nvPicPr>
        <p:blipFill rotWithShape="1">
          <a:blip r:embed="rId3">
            <a:alphaModFix/>
          </a:blip>
          <a:srcRect/>
          <a:stretch/>
        </p:blipFill>
        <p:spPr>
          <a:xfrm>
            <a:off x="0" y="1522113"/>
            <a:ext cx="12199619" cy="3201065"/>
          </a:xfrm>
          <a:prstGeom prst="rect">
            <a:avLst/>
          </a:prstGeom>
          <a:noFill/>
          <a:ln>
            <a:noFill/>
          </a:ln>
          <a:effectLst>
            <a:outerShdw blurRad="50800" dist="50800" dir="5400000" algn="ctr" rotWithShape="0">
              <a:srgbClr val="000000">
                <a:alpha val="0"/>
              </a:srgbClr>
            </a:outerShdw>
          </a:effectLst>
        </p:spPr>
      </p:pic>
      <p:pic>
        <p:nvPicPr>
          <p:cNvPr id="180" name="Google Shape;180;p24"/>
          <p:cNvPicPr preferRelativeResize="0"/>
          <p:nvPr/>
        </p:nvPicPr>
        <p:blipFill rotWithShape="1">
          <a:blip r:embed="rId4">
            <a:alphaModFix/>
          </a:blip>
          <a:srcRect/>
          <a:stretch/>
        </p:blipFill>
        <p:spPr>
          <a:xfrm>
            <a:off x="9133326" y="6291071"/>
            <a:ext cx="3066293" cy="566929"/>
          </a:xfrm>
          <a:prstGeom prst="rect">
            <a:avLst/>
          </a:prstGeom>
          <a:noFill/>
          <a:ln>
            <a:noFill/>
          </a:ln>
        </p:spPr>
      </p:pic>
      <p:sp>
        <p:nvSpPr>
          <p:cNvPr id="181" name="Google Shape;181;p24"/>
          <p:cNvSpPr txBox="1"/>
          <p:nvPr/>
        </p:nvSpPr>
        <p:spPr>
          <a:xfrm>
            <a:off x="0" y="5327374"/>
            <a:ext cx="12192000" cy="8829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dk1"/>
              </a:buClr>
              <a:buSzPts val="2600"/>
              <a:buFont typeface="Arial"/>
              <a:buNone/>
            </a:pPr>
            <a:endParaRPr sz="2600" b="0" i="0" u="none" strike="noStrike" cap="none">
              <a:solidFill>
                <a:schemeClr val="dk1"/>
              </a:solidFill>
              <a:latin typeface="Arial"/>
              <a:ea typeface="Arial"/>
              <a:cs typeface="Arial"/>
              <a:sym typeface="Arial"/>
            </a:endParaRPr>
          </a:p>
        </p:txBody>
      </p:sp>
      <p:sp>
        <p:nvSpPr>
          <p:cNvPr id="182" name="Google Shape;182;p24"/>
          <p:cNvSpPr txBox="1">
            <a:spLocks noGrp="1"/>
          </p:cNvSpPr>
          <p:nvPr>
            <p:ph type="body" idx="1"/>
          </p:nvPr>
        </p:nvSpPr>
        <p:spPr>
          <a:xfrm>
            <a:off x="0" y="185738"/>
            <a:ext cx="12199800" cy="981000"/>
          </a:xfrm>
          <a:prstGeom prst="rect">
            <a:avLst/>
          </a:prstGeom>
          <a:noFill/>
          <a:ln>
            <a:noFill/>
          </a:ln>
        </p:spPr>
        <p:txBody>
          <a:bodyPr spcFirstLastPara="1" wrap="square" lIns="91425" tIns="91425" rIns="91425" bIns="91425" anchor="ctr" anchorCtr="0"/>
          <a:lstStyle>
            <a:lvl1pPr marL="457200" marR="0" lvl="0" indent="-228600" algn="ctr" rtl="0">
              <a:lnSpc>
                <a:spcPct val="90000"/>
              </a:lnSpc>
              <a:spcBef>
                <a:spcPts val="1000"/>
              </a:spcBef>
              <a:spcAft>
                <a:spcPts val="0"/>
              </a:spcAft>
              <a:buClr>
                <a:schemeClr val="lt1"/>
              </a:buClr>
              <a:buSzPts val="4800"/>
              <a:buFont typeface="Arial"/>
              <a:buNone/>
              <a:defRPr sz="4800" b="0" i="0" u="none" strike="noStrike" cap="none">
                <a:solidFill>
                  <a:schemeClr val="lt1"/>
                </a:solidFill>
                <a:latin typeface="Arial"/>
                <a:ea typeface="Arial"/>
                <a:cs typeface="Arial"/>
                <a:sym typeface="Arial"/>
              </a:defRPr>
            </a:lvl1pPr>
            <a:lvl2pPr marL="914400" marR="0" lvl="1" indent="-228600" algn="ctr"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L="2286000" marR="0" lvl="4" indent="-228600"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3" name="Google Shape;183;p24"/>
          <p:cNvSpPr txBox="1">
            <a:spLocks noGrp="1"/>
          </p:cNvSpPr>
          <p:nvPr>
            <p:ph type="body" idx="2"/>
          </p:nvPr>
        </p:nvSpPr>
        <p:spPr>
          <a:xfrm>
            <a:off x="-7938" y="5327373"/>
            <a:ext cx="12199800" cy="882900"/>
          </a:xfrm>
          <a:prstGeom prst="rect">
            <a:avLst/>
          </a:prstGeom>
          <a:noFill/>
          <a:ln>
            <a:noFill/>
          </a:ln>
        </p:spPr>
        <p:txBody>
          <a:bodyPr spcFirstLastPara="1" wrap="square" lIns="91425" tIns="91425" rIns="91425" bIns="91425" anchor="ctr" anchorCtr="0"/>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ctr"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L="2286000" marR="0" lvl="4" indent="-228600"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84"/>
        <p:cNvGrpSpPr/>
        <p:nvPr/>
      </p:nvGrpSpPr>
      <p:grpSpPr>
        <a:xfrm>
          <a:off x="0" y="0"/>
          <a:ext cx="0" cy="0"/>
          <a:chOff x="0" y="0"/>
          <a:chExt cx="0" cy="0"/>
        </a:xfrm>
      </p:grpSpPr>
      <p:sp>
        <p:nvSpPr>
          <p:cNvPr id="185" name="Google Shape;185;p25"/>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186" name="Google Shape;186;p25"/>
          <p:cNvSpPr txBox="1"/>
          <p:nvPr/>
        </p:nvSpPr>
        <p:spPr>
          <a:xfrm>
            <a:off x="285227" y="117446"/>
            <a:ext cx="11610300" cy="11538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sz="4400" b="0" i="0" u="none" strike="noStrike" cap="none">
                <a:solidFill>
                  <a:schemeClr val="lt1"/>
                </a:solidFill>
                <a:latin typeface="Arial"/>
                <a:ea typeface="Arial"/>
                <a:cs typeface="Arial"/>
                <a:sym typeface="Arial"/>
              </a:rPr>
              <a:t>Slide Title</a:t>
            </a:r>
            <a:endParaRPr sz="4400" b="0" i="0" u="none" strike="noStrike" cap="none">
              <a:solidFill>
                <a:schemeClr val="lt1"/>
              </a:solidFill>
              <a:latin typeface="Arial"/>
              <a:ea typeface="Arial"/>
              <a:cs typeface="Arial"/>
              <a:sym typeface="Arial"/>
            </a:endParaRPr>
          </a:p>
        </p:txBody>
      </p:sp>
      <p:sp>
        <p:nvSpPr>
          <p:cNvPr id="187" name="Google Shape;187;p25"/>
          <p:cNvSpPr/>
          <p:nvPr/>
        </p:nvSpPr>
        <p:spPr>
          <a:xfrm>
            <a:off x="0" y="6210300"/>
            <a:ext cx="12192000" cy="647700"/>
          </a:xfrm>
          <a:prstGeom prst="rect">
            <a:avLst/>
          </a:prstGeom>
          <a:gradFill>
            <a:gsLst>
              <a:gs pos="0">
                <a:srgbClr val="FFFFFF"/>
              </a:gs>
              <a:gs pos="100000">
                <a:srgbClr val="92D050"/>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88" name="Google Shape;188;p25"/>
          <p:cNvPicPr preferRelativeResize="0"/>
          <p:nvPr/>
        </p:nvPicPr>
        <p:blipFill rotWithShape="1">
          <a:blip r:embed="rId2">
            <a:alphaModFix/>
          </a:blip>
          <a:srcRect/>
          <a:stretch/>
        </p:blipFill>
        <p:spPr>
          <a:xfrm>
            <a:off x="9133326" y="6291071"/>
            <a:ext cx="3066293" cy="566929"/>
          </a:xfrm>
          <a:prstGeom prst="rect">
            <a:avLst/>
          </a:prstGeom>
          <a:noFill/>
          <a:ln>
            <a:noFill/>
          </a:ln>
        </p:spPr>
      </p:pic>
      <p:sp>
        <p:nvSpPr>
          <p:cNvPr id="189" name="Google Shape;189;p25"/>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90"/>
        <p:cNvGrpSpPr/>
        <p:nvPr/>
      </p:nvGrpSpPr>
      <p:grpSpPr>
        <a:xfrm>
          <a:off x="0" y="0"/>
          <a:ext cx="0" cy="0"/>
          <a:chOff x="0" y="0"/>
          <a:chExt cx="0" cy="0"/>
        </a:xfrm>
      </p:grpSpPr>
      <p:sp>
        <p:nvSpPr>
          <p:cNvPr id="191" name="Google Shape;191;p26"/>
          <p:cNvSpPr txBox="1">
            <a:spLocks noGrp="1"/>
          </p:cNvSpPr>
          <p:nvPr>
            <p:ph type="body" idx="1"/>
          </p:nvPr>
        </p:nvSpPr>
        <p:spPr>
          <a:xfrm>
            <a:off x="838200" y="1825625"/>
            <a:ext cx="5181600" cy="43512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2" name="Google Shape;192;p26"/>
          <p:cNvSpPr txBox="1">
            <a:spLocks noGrp="1"/>
          </p:cNvSpPr>
          <p:nvPr>
            <p:ph type="body" idx="2"/>
          </p:nvPr>
        </p:nvSpPr>
        <p:spPr>
          <a:xfrm>
            <a:off x="6172200" y="1825625"/>
            <a:ext cx="5181600" cy="43512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3" name="Google Shape;193;p26"/>
          <p:cNvSpPr txBox="1"/>
          <p:nvPr/>
        </p:nvSpPr>
        <p:spPr>
          <a:xfrm>
            <a:off x="0" y="0"/>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194" name="Google Shape;194;p26"/>
          <p:cNvSpPr/>
          <p:nvPr/>
        </p:nvSpPr>
        <p:spPr>
          <a:xfrm>
            <a:off x="0" y="6210300"/>
            <a:ext cx="12192000" cy="647700"/>
          </a:xfrm>
          <a:prstGeom prst="rect">
            <a:avLst/>
          </a:prstGeom>
          <a:gradFill>
            <a:gsLst>
              <a:gs pos="0">
                <a:srgbClr val="FFFFFF"/>
              </a:gs>
              <a:gs pos="100000">
                <a:srgbClr val="92D050"/>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95" name="Google Shape;195;p26"/>
          <p:cNvPicPr preferRelativeResize="0"/>
          <p:nvPr/>
        </p:nvPicPr>
        <p:blipFill rotWithShape="1">
          <a:blip r:embed="rId2">
            <a:alphaModFix/>
          </a:blip>
          <a:srcRect/>
          <a:stretch/>
        </p:blipFill>
        <p:spPr>
          <a:xfrm>
            <a:off x="9133326" y="6291071"/>
            <a:ext cx="3066293" cy="566929"/>
          </a:xfrm>
          <a:prstGeom prst="rect">
            <a:avLst/>
          </a:prstGeom>
          <a:noFill/>
          <a:ln>
            <a:noFill/>
          </a:ln>
        </p:spPr>
      </p:pic>
      <p:sp>
        <p:nvSpPr>
          <p:cNvPr id="196" name="Google Shape;196;p26"/>
          <p:cNvSpPr txBox="1">
            <a:spLocks noGrp="1"/>
          </p:cNvSpPr>
          <p:nvPr>
            <p:ph type="title"/>
          </p:nvPr>
        </p:nvSpPr>
        <p:spPr>
          <a:xfrm>
            <a:off x="0" y="117446"/>
            <a:ext cx="12192000" cy="1153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7" name="Google Shape;197;p26"/>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8"/>
        <p:cNvGrpSpPr/>
        <p:nvPr/>
      </p:nvGrpSpPr>
      <p:grpSpPr>
        <a:xfrm>
          <a:off x="0" y="0"/>
          <a:ext cx="0" cy="0"/>
          <a:chOff x="0" y="0"/>
          <a:chExt cx="0" cy="0"/>
        </a:xfrm>
      </p:grpSpPr>
      <p:sp>
        <p:nvSpPr>
          <p:cNvPr id="199" name="Google Shape;199;p27"/>
          <p:cNvSpPr txBox="1"/>
          <p:nvPr/>
        </p:nvSpPr>
        <p:spPr>
          <a:xfrm>
            <a:off x="178904" y="99391"/>
            <a:ext cx="11807700" cy="92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0" i="0" u="none" strike="noStrike" cap="none">
                <a:solidFill>
                  <a:schemeClr val="lt1"/>
                </a:solidFill>
                <a:latin typeface="Arial"/>
                <a:ea typeface="Arial"/>
                <a:cs typeface="Arial"/>
                <a:sym typeface="Arial"/>
              </a:rPr>
              <a:t>Slide Label</a:t>
            </a:r>
            <a:endParaRPr sz="5400" b="0" i="0" u="none" strike="noStrike" cap="none">
              <a:solidFill>
                <a:schemeClr val="lt1"/>
              </a:solidFill>
              <a:latin typeface="Arial"/>
              <a:ea typeface="Arial"/>
              <a:cs typeface="Arial"/>
              <a:sym typeface="Arial"/>
            </a:endParaRPr>
          </a:p>
        </p:txBody>
      </p:sp>
      <p:sp>
        <p:nvSpPr>
          <p:cNvPr id="200" name="Google Shape;200;p27"/>
          <p:cNvSpPr/>
          <p:nvPr/>
        </p:nvSpPr>
        <p:spPr>
          <a:xfrm>
            <a:off x="0" y="6210300"/>
            <a:ext cx="12192000" cy="647700"/>
          </a:xfrm>
          <a:prstGeom prst="rect">
            <a:avLst/>
          </a:prstGeom>
          <a:gradFill>
            <a:gsLst>
              <a:gs pos="0">
                <a:srgbClr val="FFFFFF"/>
              </a:gs>
              <a:gs pos="100000">
                <a:srgbClr val="92D050"/>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1" name="Google Shape;201;p27"/>
          <p:cNvSpPr/>
          <p:nvPr/>
        </p:nvSpPr>
        <p:spPr>
          <a:xfrm>
            <a:off x="178904" y="6210300"/>
            <a:ext cx="12192000" cy="647700"/>
          </a:xfrm>
          <a:prstGeom prst="rect">
            <a:avLst/>
          </a:prstGeom>
          <a:gradFill>
            <a:gsLst>
              <a:gs pos="0">
                <a:srgbClr val="FFFFFF"/>
              </a:gs>
              <a:gs pos="100000">
                <a:srgbClr val="92D050"/>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02" name="Google Shape;202;p27"/>
          <p:cNvPicPr preferRelativeResize="0"/>
          <p:nvPr/>
        </p:nvPicPr>
        <p:blipFill rotWithShape="1">
          <a:blip r:embed="rId2">
            <a:alphaModFix/>
          </a:blip>
          <a:srcRect/>
          <a:stretch/>
        </p:blipFill>
        <p:spPr>
          <a:xfrm>
            <a:off x="9133326" y="6291071"/>
            <a:ext cx="3066293" cy="566929"/>
          </a:xfrm>
          <a:prstGeom prst="rect">
            <a:avLst/>
          </a:prstGeom>
          <a:noFill/>
          <a:ln>
            <a:noFill/>
          </a:ln>
        </p:spPr>
      </p:pic>
      <p:sp>
        <p:nvSpPr>
          <p:cNvPr id="203" name="Google Shape;203;p27"/>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0"/>
        <p:cNvGrpSpPr/>
        <p:nvPr/>
      </p:nvGrpSpPr>
      <p:grpSpPr>
        <a:xfrm>
          <a:off x="0" y="0"/>
          <a:ext cx="0" cy="0"/>
          <a:chOff x="0" y="0"/>
          <a:chExt cx="0" cy="0"/>
        </a:xfrm>
      </p:grpSpPr>
      <p:sp>
        <p:nvSpPr>
          <p:cNvPr id="211" name="Google Shape;211;p2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2" name="Google Shape;212;p2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3" name="Google Shape;21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14" name="Google Shape;214;p29"/>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215" name="Google Shape;215;p29"/>
          <p:cNvSpPr/>
          <p:nvPr/>
        </p:nvSpPr>
        <p:spPr>
          <a:xfrm>
            <a:off x="0" y="6210300"/>
            <a:ext cx="12192000" cy="647700"/>
          </a:xfrm>
          <a:prstGeom prst="rect">
            <a:avLst/>
          </a:prstGeom>
          <a:gradFill>
            <a:gsLst>
              <a:gs pos="0">
                <a:srgbClr val="FFFFFF"/>
              </a:gs>
              <a:gs pos="100000">
                <a:srgbClr val="92D050"/>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6" name="Google Shape;216;p29"/>
          <p:cNvSpPr txBox="1"/>
          <p:nvPr/>
        </p:nvSpPr>
        <p:spPr>
          <a:xfrm>
            <a:off x="7620" y="1407836"/>
            <a:ext cx="12192000" cy="36933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17" name="Google Shape;217;p29"/>
          <p:cNvPicPr preferRelativeResize="0"/>
          <p:nvPr/>
        </p:nvPicPr>
        <p:blipFill rotWithShape="1">
          <a:blip r:embed="rId2">
            <a:alphaModFix/>
          </a:blip>
          <a:srcRect/>
          <a:stretch/>
        </p:blipFill>
        <p:spPr>
          <a:xfrm>
            <a:off x="9133326" y="6291071"/>
            <a:ext cx="3066294" cy="566929"/>
          </a:xfrm>
          <a:prstGeom prst="rect">
            <a:avLst/>
          </a:prstGeom>
          <a:noFill/>
          <a:ln>
            <a:noFill/>
          </a:ln>
        </p:spPr>
      </p:pic>
      <p:sp>
        <p:nvSpPr>
          <p:cNvPr id="218" name="Google Shape;218;p29"/>
          <p:cNvSpPr txBox="1">
            <a:spLocks noGrp="1"/>
          </p:cNvSpPr>
          <p:nvPr>
            <p:ph type="title"/>
          </p:nvPr>
        </p:nvSpPr>
        <p:spPr>
          <a:xfrm>
            <a:off x="285227" y="117446"/>
            <a:ext cx="11610362" cy="1153866"/>
          </a:xfrm>
          <a:prstGeom prst="rect">
            <a:avLst/>
          </a:prstGeom>
          <a:noFill/>
          <a:ln>
            <a:noFill/>
          </a:ln>
        </p:spPr>
        <p:txBody>
          <a:bodyPr spcFirstLastPara="1" wrap="square" lIns="91425" tIns="91425" rIns="91425" bIns="91425" anchor="ctr" anchorCtr="0"/>
          <a:lstStyle>
            <a:lvl1pPr marR="0" lvl="0" algn="ctr">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9" name="Google Shape;219;p29"/>
          <p:cNvSpPr txBox="1">
            <a:spLocks noGrp="1"/>
          </p:cNvSpPr>
          <p:nvPr>
            <p:ph type="body" idx="1"/>
          </p:nvPr>
        </p:nvSpPr>
        <p:spPr>
          <a:xfrm>
            <a:off x="173038" y="1563688"/>
            <a:ext cx="11820525" cy="4505325"/>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20"/>
        <p:cNvGrpSpPr/>
        <p:nvPr/>
      </p:nvGrpSpPr>
      <p:grpSpPr>
        <a:xfrm>
          <a:off x="0" y="0"/>
          <a:ext cx="0" cy="0"/>
          <a:chOff x="0" y="0"/>
          <a:chExt cx="0" cy="0"/>
        </a:xfrm>
      </p:grpSpPr>
      <p:pic>
        <p:nvPicPr>
          <p:cNvPr id="221" name="Google Shape;221;p30"/>
          <p:cNvPicPr preferRelativeResize="0"/>
          <p:nvPr/>
        </p:nvPicPr>
        <p:blipFill rotWithShape="1">
          <a:blip r:embed="rId2">
            <a:alphaModFix/>
          </a:blip>
          <a:srcRect/>
          <a:stretch/>
        </p:blipFill>
        <p:spPr>
          <a:xfrm>
            <a:off x="3975" y="1781075"/>
            <a:ext cx="12192000" cy="3895725"/>
          </a:xfrm>
          <a:prstGeom prst="rect">
            <a:avLst/>
          </a:prstGeom>
          <a:noFill/>
          <a:ln>
            <a:noFill/>
          </a:ln>
        </p:spPr>
      </p:pic>
      <p:sp>
        <p:nvSpPr>
          <p:cNvPr id="222" name="Google Shape;222;p30"/>
          <p:cNvSpPr txBox="1"/>
          <p:nvPr/>
        </p:nvSpPr>
        <p:spPr>
          <a:xfrm>
            <a:off x="7620" y="1259172"/>
            <a:ext cx="12192000" cy="632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3" name="Google Shape;223;p3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4" name="Google Shape;224;p3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5" name="Google Shape;22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26" name="Google Shape;226;p30"/>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Calibri"/>
              <a:buNone/>
            </a:pPr>
            <a:endParaRPr sz="4400" b="1" i="0" u="none" strike="noStrike" cap="none">
              <a:solidFill>
                <a:schemeClr val="lt1"/>
              </a:solidFill>
              <a:latin typeface="Arial"/>
              <a:ea typeface="Arial"/>
              <a:cs typeface="Arial"/>
              <a:sym typeface="Arial"/>
            </a:endParaRPr>
          </a:p>
        </p:txBody>
      </p:sp>
      <p:sp>
        <p:nvSpPr>
          <p:cNvPr id="227" name="Google Shape;227;p30"/>
          <p:cNvSpPr/>
          <p:nvPr/>
        </p:nvSpPr>
        <p:spPr>
          <a:xfrm>
            <a:off x="0" y="6210300"/>
            <a:ext cx="12192000" cy="647700"/>
          </a:xfrm>
          <a:prstGeom prst="rect">
            <a:avLst/>
          </a:prstGeom>
          <a:gradFill>
            <a:gsLst>
              <a:gs pos="0">
                <a:srgbClr val="FFFFFF"/>
              </a:gs>
              <a:gs pos="100000">
                <a:srgbClr val="92D050"/>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8" name="Google Shape;228;p30"/>
          <p:cNvPicPr preferRelativeResize="0"/>
          <p:nvPr/>
        </p:nvPicPr>
        <p:blipFill rotWithShape="1">
          <a:blip r:embed="rId3">
            <a:alphaModFix/>
          </a:blip>
          <a:srcRect/>
          <a:stretch/>
        </p:blipFill>
        <p:spPr>
          <a:xfrm>
            <a:off x="9133326" y="6291071"/>
            <a:ext cx="3066294" cy="566929"/>
          </a:xfrm>
          <a:prstGeom prst="rect">
            <a:avLst/>
          </a:prstGeom>
          <a:noFill/>
          <a:ln>
            <a:noFill/>
          </a:ln>
        </p:spPr>
      </p:pic>
      <p:sp>
        <p:nvSpPr>
          <p:cNvPr id="229" name="Google Shape;229;p30"/>
          <p:cNvSpPr txBox="1"/>
          <p:nvPr/>
        </p:nvSpPr>
        <p:spPr>
          <a:xfrm>
            <a:off x="0" y="5327374"/>
            <a:ext cx="12192000" cy="882927"/>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dk1"/>
              </a:buClr>
              <a:buSzPts val="2600"/>
              <a:buFont typeface="Arial"/>
              <a:buNone/>
            </a:pPr>
            <a:endParaRPr sz="2600" b="0" i="0" u="none" strike="noStrike" cap="none">
              <a:solidFill>
                <a:schemeClr val="dk1"/>
              </a:solidFill>
              <a:latin typeface="Arial"/>
              <a:ea typeface="Arial"/>
              <a:cs typeface="Arial"/>
              <a:sym typeface="Arial"/>
            </a:endParaRPr>
          </a:p>
        </p:txBody>
      </p:sp>
      <p:sp>
        <p:nvSpPr>
          <p:cNvPr id="230" name="Google Shape;230;p30"/>
          <p:cNvSpPr txBox="1">
            <a:spLocks noGrp="1"/>
          </p:cNvSpPr>
          <p:nvPr>
            <p:ph type="body" idx="1"/>
          </p:nvPr>
        </p:nvSpPr>
        <p:spPr>
          <a:xfrm>
            <a:off x="0" y="185738"/>
            <a:ext cx="12199938" cy="981075"/>
          </a:xfrm>
          <a:prstGeom prst="rect">
            <a:avLst/>
          </a:prstGeom>
          <a:noFill/>
          <a:ln>
            <a:noFill/>
          </a:ln>
        </p:spPr>
        <p:txBody>
          <a:bodyPr spcFirstLastPara="1" wrap="square" lIns="91425" tIns="91425" rIns="91425" bIns="91425" anchor="ctr" anchorCtr="0"/>
          <a:lstStyle>
            <a:lvl1pPr marL="457200" marR="0" lvl="0" indent="-228600" algn="ctr">
              <a:lnSpc>
                <a:spcPct val="90000"/>
              </a:lnSpc>
              <a:spcBef>
                <a:spcPts val="1000"/>
              </a:spcBef>
              <a:spcAft>
                <a:spcPts val="0"/>
              </a:spcAft>
              <a:buClr>
                <a:schemeClr val="lt1"/>
              </a:buClr>
              <a:buSzPts val="4800"/>
              <a:buFont typeface="Arial"/>
              <a:buNone/>
              <a:defRPr sz="4800" b="0" i="0" u="none" strike="noStrike" cap="none">
                <a:solidFill>
                  <a:schemeClr val="lt1"/>
                </a:solidFill>
                <a:latin typeface="Arial"/>
                <a:ea typeface="Arial"/>
                <a:cs typeface="Arial"/>
                <a:sym typeface="Arial"/>
              </a:defRPr>
            </a:lvl1pPr>
            <a:lvl2pPr marL="914400" marR="0" lvl="1" indent="-228600" algn="ctr">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ctr">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ctr">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L="2286000" marR="0" lvl="4" indent="-228600" algn="ctr">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30"/>
          <p:cNvSpPr txBox="1">
            <a:spLocks noGrp="1"/>
          </p:cNvSpPr>
          <p:nvPr>
            <p:ph type="body" idx="2"/>
          </p:nvPr>
        </p:nvSpPr>
        <p:spPr>
          <a:xfrm>
            <a:off x="-7938" y="5327373"/>
            <a:ext cx="12199938" cy="882926"/>
          </a:xfrm>
          <a:prstGeom prst="rect">
            <a:avLst/>
          </a:prstGeom>
          <a:noFill/>
          <a:ln>
            <a:noFill/>
          </a:ln>
        </p:spPr>
        <p:txBody>
          <a:bodyPr spcFirstLastPara="1" wrap="square" lIns="91425" tIns="91425" rIns="91425" bIns="91425" anchor="ctr" anchorCtr="0"/>
          <a:lstStyle>
            <a:lvl1pPr marL="457200" marR="0" lvl="0" indent="-22860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ctr">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ctr">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ctr">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L="2286000" marR="0" lvl="4" indent="-228600" algn="ctr">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30"/>
          <p:cNvSpPr txBox="1"/>
          <p:nvPr/>
        </p:nvSpPr>
        <p:spPr>
          <a:xfrm>
            <a:off x="24125" y="1905000"/>
            <a:ext cx="12192000" cy="30000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6000"/>
              <a:buFont typeface="Arial"/>
              <a:buNone/>
            </a:pPr>
            <a:r>
              <a:rPr lang="en-US" sz="6000" b="0" i="0" u="none" strike="noStrike" cap="none">
                <a:solidFill>
                  <a:srgbClr val="027F98"/>
                </a:solidFill>
                <a:latin typeface="Arial"/>
                <a:ea typeface="Arial"/>
                <a:cs typeface="Arial"/>
                <a:sym typeface="Arial"/>
              </a:rPr>
              <a:t>Cleaner Air Oregon</a:t>
            </a:r>
            <a:endParaRPr sz="6000" b="0" i="0" u="none" strike="noStrike" cap="none">
              <a:solidFill>
                <a:srgbClr val="027F98"/>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2800"/>
              <a:buFont typeface="Arial"/>
              <a:buNone/>
            </a:pPr>
            <a:r>
              <a:rPr lang="en-US" sz="2800" b="0" i="0" u="none" strike="noStrike" cap="none">
                <a:solidFill>
                  <a:srgbClr val="548235"/>
                </a:solidFill>
                <a:latin typeface="Arial"/>
                <a:ea typeface="Arial"/>
                <a:cs typeface="Arial"/>
                <a:sym typeface="Arial"/>
              </a:rPr>
              <a:t>REFORMING OREGON’S INDUSTRIAL AIR QUALITY REGULATIONS</a:t>
            </a:r>
            <a:endParaRPr sz="2800" b="0" i="0" u="none" strike="noStrike" cap="none">
              <a:solidFill>
                <a:srgbClr val="548235"/>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2200"/>
              <a:buFont typeface="Arial"/>
              <a:buNone/>
            </a:pPr>
            <a:r>
              <a:rPr lang="en-US" sz="2200" b="0" i="0" u="none" strike="noStrike" cap="none">
                <a:solidFill>
                  <a:schemeClr val="dk1"/>
                </a:solidFill>
                <a:latin typeface="Arial"/>
                <a:ea typeface="Arial"/>
                <a:cs typeface="Arial"/>
                <a:sym typeface="Arial"/>
              </a:rPr>
              <a:t>Inviting Oregonians to help create new regulations that protect what we all care about:</a:t>
            </a:r>
            <a:endParaRPr sz="2200" b="0"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2200"/>
              <a:buFont typeface="Arial"/>
              <a:buNone/>
            </a:pPr>
            <a:r>
              <a:rPr lang="en-US" sz="2200" b="0" i="0" u="none" strike="noStrike" cap="none">
                <a:solidFill>
                  <a:schemeClr val="dk1"/>
                </a:solidFill>
                <a:latin typeface="Arial"/>
                <a:ea typeface="Arial"/>
                <a:cs typeface="Arial"/>
                <a:sym typeface="Arial"/>
              </a:rPr>
              <a:t>the health of our people, a clean environment, and the economic vitality of our communities.</a:t>
            </a:r>
            <a:endParaRPr sz="22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33"/>
        <p:cNvGrpSpPr/>
        <p:nvPr/>
      </p:nvGrpSpPr>
      <p:grpSpPr>
        <a:xfrm>
          <a:off x="0" y="0"/>
          <a:ext cx="0" cy="0"/>
          <a:chOff x="0" y="0"/>
          <a:chExt cx="0" cy="0"/>
        </a:xfrm>
      </p:grpSpPr>
      <p:sp>
        <p:nvSpPr>
          <p:cNvPr id="234" name="Google Shape;234;p3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35" name="Google Shape;235;p3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36" name="Google Shape;23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37" name="Google Shape;237;p31"/>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238" name="Google Shape;238;p31"/>
          <p:cNvSpPr txBox="1"/>
          <p:nvPr/>
        </p:nvSpPr>
        <p:spPr>
          <a:xfrm>
            <a:off x="7620" y="1407836"/>
            <a:ext cx="12192000" cy="36933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Calibri"/>
              <a:buNone/>
            </a:pPr>
            <a:endParaRPr sz="1800" b="0" i="0" u="none" strike="noStrike" cap="none">
              <a:solidFill>
                <a:schemeClr val="dk1"/>
              </a:solidFill>
              <a:latin typeface="Arial"/>
              <a:ea typeface="Arial"/>
              <a:cs typeface="Arial"/>
              <a:sym typeface="Arial"/>
            </a:endParaRPr>
          </a:p>
        </p:txBody>
      </p:sp>
      <p:grpSp>
        <p:nvGrpSpPr>
          <p:cNvPr id="239" name="Google Shape;239;p31"/>
          <p:cNvGrpSpPr/>
          <p:nvPr/>
        </p:nvGrpSpPr>
        <p:grpSpPr>
          <a:xfrm>
            <a:off x="0" y="6210300"/>
            <a:ext cx="12192312" cy="647700"/>
            <a:chOff x="0" y="6210300"/>
            <a:chExt cx="12192312" cy="647700"/>
          </a:xfrm>
        </p:grpSpPr>
        <p:sp>
          <p:nvSpPr>
            <p:cNvPr id="240" name="Google Shape;240;p31"/>
            <p:cNvSpPr/>
            <p:nvPr/>
          </p:nvSpPr>
          <p:spPr>
            <a:xfrm>
              <a:off x="0" y="6210300"/>
              <a:ext cx="12192000" cy="647700"/>
            </a:xfrm>
            <a:prstGeom prst="rect">
              <a:avLst/>
            </a:prstGeom>
            <a:gradFill>
              <a:gsLst>
                <a:gs pos="0">
                  <a:srgbClr val="FFFFFF"/>
                </a:gs>
                <a:gs pos="100000">
                  <a:srgbClr val="92D050"/>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50"/>
                <a:buFont typeface="Calibri"/>
                <a:buNone/>
              </a:pPr>
              <a:endParaRPr sz="1800" b="0" i="0" u="none" strike="noStrike" cap="none">
                <a:solidFill>
                  <a:schemeClr val="lt1"/>
                </a:solidFill>
                <a:latin typeface="Arial"/>
                <a:ea typeface="Arial"/>
                <a:cs typeface="Arial"/>
                <a:sym typeface="Arial"/>
              </a:endParaRPr>
            </a:p>
          </p:txBody>
        </p:sp>
        <p:pic>
          <p:nvPicPr>
            <p:cNvPr id="241" name="Google Shape;241;p31"/>
            <p:cNvPicPr preferRelativeResize="0"/>
            <p:nvPr/>
          </p:nvPicPr>
          <p:blipFill rotWithShape="1">
            <a:blip r:embed="rId2">
              <a:alphaModFix/>
            </a:blip>
            <a:srcRect/>
            <a:stretch/>
          </p:blipFill>
          <p:spPr>
            <a:xfrm>
              <a:off x="9133326" y="6291071"/>
              <a:ext cx="3058986" cy="566787"/>
            </a:xfrm>
            <a:prstGeom prst="rect">
              <a:avLst/>
            </a:prstGeom>
            <a:noFill/>
            <a:ln>
              <a:noFill/>
            </a:ln>
          </p:spPr>
        </p:pic>
      </p:grpSp>
      <p:sp>
        <p:nvSpPr>
          <p:cNvPr id="242" name="Google Shape;242;p31"/>
          <p:cNvSpPr txBox="1">
            <a:spLocks noGrp="1"/>
          </p:cNvSpPr>
          <p:nvPr>
            <p:ph type="title"/>
          </p:nvPr>
        </p:nvSpPr>
        <p:spPr>
          <a:xfrm>
            <a:off x="285227" y="117446"/>
            <a:ext cx="11610362" cy="1153866"/>
          </a:xfrm>
          <a:prstGeom prst="rect">
            <a:avLst/>
          </a:prstGeom>
          <a:noFill/>
          <a:ln>
            <a:noFill/>
          </a:ln>
        </p:spPr>
        <p:txBody>
          <a:bodyPr spcFirstLastPara="1" wrap="square" lIns="91425" tIns="91425" rIns="91425" bIns="91425" anchor="ctr" anchorCtr="0"/>
          <a:lstStyle>
            <a:lvl1pPr marR="0" lvl="0" algn="ctr">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3"/>
        <p:cNvGrpSpPr/>
        <p:nvPr/>
      </p:nvGrpSpPr>
      <p:grpSpPr>
        <a:xfrm>
          <a:off x="0" y="0"/>
          <a:ext cx="0" cy="0"/>
          <a:chOff x="0" y="0"/>
          <a:chExt cx="0" cy="0"/>
        </a:xfrm>
      </p:grpSpPr>
      <p:sp>
        <p:nvSpPr>
          <p:cNvPr id="244" name="Google Shape;244;p32"/>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5" name="Google Shape;245;p32"/>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6" name="Google Shape;246;p3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47" name="Google Shape;247;p3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48" name="Google Shape;24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9"/>
        <p:cNvGrpSpPr/>
        <p:nvPr/>
      </p:nvGrpSpPr>
      <p:grpSpPr>
        <a:xfrm>
          <a:off x="0" y="0"/>
          <a:ext cx="0" cy="0"/>
          <a:chOff x="0" y="0"/>
          <a:chExt cx="0" cy="0"/>
        </a:xfrm>
      </p:grpSpPr>
      <p:sp>
        <p:nvSpPr>
          <p:cNvPr id="250" name="Google Shape;250;p33"/>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1" name="Google Shape;251;p33"/>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52" name="Google Shape;252;p3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3" name="Google Shape;253;p3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4" name="Google Shape;25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38"/>
        <p:cNvGrpSpPr/>
        <p:nvPr/>
      </p:nvGrpSpPr>
      <p:grpSpPr>
        <a:xfrm>
          <a:off x="0" y="0"/>
          <a:ext cx="0" cy="0"/>
          <a:chOff x="0" y="0"/>
          <a:chExt cx="0" cy="0"/>
        </a:xfrm>
      </p:grpSpPr>
      <p:sp>
        <p:nvSpPr>
          <p:cNvPr id="39" name="Google Shape;39;p4"/>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4"/>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2" name="Google Shape;42;p4"/>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43" name="Google Shape;43;p4"/>
          <p:cNvSpPr txBox="1"/>
          <p:nvPr/>
        </p:nvSpPr>
        <p:spPr>
          <a:xfrm>
            <a:off x="7620" y="1407836"/>
            <a:ext cx="12192000" cy="3693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50"/>
              <a:buFont typeface="Arial"/>
              <a:buNone/>
            </a:pPr>
            <a:endParaRPr sz="1800" b="0" i="0" u="none" strike="noStrike" cap="none">
              <a:solidFill>
                <a:schemeClr val="dk1"/>
              </a:solidFill>
              <a:latin typeface="Arial"/>
              <a:ea typeface="Arial"/>
              <a:cs typeface="Arial"/>
              <a:sym typeface="Arial"/>
            </a:endParaRPr>
          </a:p>
        </p:txBody>
      </p:sp>
      <p:grpSp>
        <p:nvGrpSpPr>
          <p:cNvPr id="44" name="Google Shape;44;p4"/>
          <p:cNvGrpSpPr/>
          <p:nvPr/>
        </p:nvGrpSpPr>
        <p:grpSpPr>
          <a:xfrm>
            <a:off x="0" y="6210300"/>
            <a:ext cx="12192313" cy="647700"/>
            <a:chOff x="0" y="6210300"/>
            <a:chExt cx="12192313" cy="647700"/>
          </a:xfrm>
        </p:grpSpPr>
        <p:sp>
          <p:nvSpPr>
            <p:cNvPr id="45" name="Google Shape;45;p4"/>
            <p:cNvSpPr/>
            <p:nvPr/>
          </p:nvSpPr>
          <p:spPr>
            <a:xfrm>
              <a:off x="0" y="6210300"/>
              <a:ext cx="12192000" cy="647700"/>
            </a:xfrm>
            <a:prstGeom prst="rect">
              <a:avLst/>
            </a:prstGeom>
            <a:gradFill>
              <a:gsLst>
                <a:gs pos="0">
                  <a:srgbClr val="FFFFFF"/>
                </a:gs>
                <a:gs pos="100000">
                  <a:srgbClr val="92D050"/>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chemeClr val="lt1"/>
                </a:solidFill>
                <a:latin typeface="Arial"/>
                <a:ea typeface="Arial"/>
                <a:cs typeface="Arial"/>
                <a:sym typeface="Arial"/>
              </a:endParaRPr>
            </a:p>
          </p:txBody>
        </p:sp>
        <p:pic>
          <p:nvPicPr>
            <p:cNvPr id="46" name="Google Shape;46;p4"/>
            <p:cNvPicPr preferRelativeResize="0"/>
            <p:nvPr/>
          </p:nvPicPr>
          <p:blipFill rotWithShape="1">
            <a:blip r:embed="rId2">
              <a:alphaModFix/>
            </a:blip>
            <a:srcRect/>
            <a:stretch/>
          </p:blipFill>
          <p:spPr>
            <a:xfrm>
              <a:off x="9133326" y="6291071"/>
              <a:ext cx="3058987" cy="566787"/>
            </a:xfrm>
            <a:prstGeom prst="rect">
              <a:avLst/>
            </a:prstGeom>
            <a:noFill/>
            <a:ln>
              <a:noFill/>
            </a:ln>
          </p:spPr>
        </p:pic>
      </p:grpSp>
      <p:sp>
        <p:nvSpPr>
          <p:cNvPr id="47" name="Google Shape;47;p4"/>
          <p:cNvSpPr txBox="1">
            <a:spLocks noGrp="1"/>
          </p:cNvSpPr>
          <p:nvPr>
            <p:ph type="title"/>
          </p:nvPr>
        </p:nvSpPr>
        <p:spPr>
          <a:xfrm>
            <a:off x="285227" y="117446"/>
            <a:ext cx="11610300" cy="1153800"/>
          </a:xfrm>
          <a:prstGeom prst="rect">
            <a:avLst/>
          </a:prstGeom>
          <a:noFill/>
          <a:ln>
            <a:noFill/>
          </a:ln>
        </p:spPr>
        <p:txBody>
          <a:bodyPr spcFirstLastPara="1" wrap="square" lIns="91425" tIns="91425" rIns="91425" bIns="91425" anchor="ctr" anchorCtr="0"/>
          <a:lstStyle>
            <a:lvl1pPr marR="0" lvl="0" algn="ctr">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Font typeface="Arial"/>
              <a:buNone/>
              <a:defRPr sz="1800"/>
            </a:lvl2pPr>
            <a:lvl3pPr lvl="2" algn="l">
              <a:lnSpc>
                <a:spcPct val="100000"/>
              </a:lnSpc>
              <a:spcBef>
                <a:spcPts val="0"/>
              </a:spcBef>
              <a:spcAft>
                <a:spcPts val="0"/>
              </a:spcAft>
              <a:buSzPts val="1400"/>
              <a:buFont typeface="Arial"/>
              <a:buNone/>
              <a:defRPr sz="1800"/>
            </a:lvl3pPr>
            <a:lvl4pPr lvl="3" algn="l">
              <a:lnSpc>
                <a:spcPct val="100000"/>
              </a:lnSpc>
              <a:spcBef>
                <a:spcPts val="0"/>
              </a:spcBef>
              <a:spcAft>
                <a:spcPts val="0"/>
              </a:spcAft>
              <a:buSzPts val="1400"/>
              <a:buFont typeface="Arial"/>
              <a:buNone/>
              <a:defRPr sz="1800"/>
            </a:lvl4pPr>
            <a:lvl5pPr lvl="4" algn="l">
              <a:lnSpc>
                <a:spcPct val="100000"/>
              </a:lnSpc>
              <a:spcBef>
                <a:spcPts val="0"/>
              </a:spcBef>
              <a:spcAft>
                <a:spcPts val="0"/>
              </a:spcAft>
              <a:buSzPts val="1400"/>
              <a:buFont typeface="Arial"/>
              <a:buNone/>
              <a:defRPr sz="1800"/>
            </a:lvl5pPr>
            <a:lvl6pPr lvl="5" algn="l">
              <a:lnSpc>
                <a:spcPct val="100000"/>
              </a:lnSpc>
              <a:spcBef>
                <a:spcPts val="0"/>
              </a:spcBef>
              <a:spcAft>
                <a:spcPts val="0"/>
              </a:spcAft>
              <a:buSzPts val="1400"/>
              <a:buFont typeface="Arial"/>
              <a:buNone/>
              <a:defRPr sz="1800"/>
            </a:lvl6pPr>
            <a:lvl7pPr lvl="6" algn="l">
              <a:lnSpc>
                <a:spcPct val="100000"/>
              </a:lnSpc>
              <a:spcBef>
                <a:spcPts val="0"/>
              </a:spcBef>
              <a:spcAft>
                <a:spcPts val="0"/>
              </a:spcAft>
              <a:buSzPts val="1400"/>
              <a:buFont typeface="Arial"/>
              <a:buNone/>
              <a:defRPr sz="1800"/>
            </a:lvl7pPr>
            <a:lvl8pPr lvl="7" algn="l">
              <a:lnSpc>
                <a:spcPct val="100000"/>
              </a:lnSpc>
              <a:spcBef>
                <a:spcPts val="0"/>
              </a:spcBef>
              <a:spcAft>
                <a:spcPts val="0"/>
              </a:spcAft>
              <a:buSzPts val="1400"/>
              <a:buFont typeface="Arial"/>
              <a:buNone/>
              <a:defRPr sz="1800"/>
            </a:lvl8pPr>
            <a:lvl9pPr lvl="8" algn="l">
              <a:lnSpc>
                <a:spcPct val="100000"/>
              </a:lnSpc>
              <a:spcBef>
                <a:spcPts val="0"/>
              </a:spcBef>
              <a:spcAft>
                <a:spcPts val="0"/>
              </a:spcAft>
              <a:buSzPts val="1400"/>
              <a:buFont typeface="Arial"/>
              <a:buNone/>
              <a:defRPr sz="1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5"/>
        <p:cNvGrpSpPr/>
        <p:nvPr/>
      </p:nvGrpSpPr>
      <p:grpSpPr>
        <a:xfrm>
          <a:off x="0" y="0"/>
          <a:ext cx="0" cy="0"/>
          <a:chOff x="0" y="0"/>
          <a:chExt cx="0" cy="0"/>
        </a:xfrm>
      </p:grpSpPr>
      <p:sp>
        <p:nvSpPr>
          <p:cNvPr id="256" name="Google Shape;256;p3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7" name="Google Shape;257;p34"/>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34"/>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3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0" name="Google Shape;260;p3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1" name="Google Shape;26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2"/>
        <p:cNvGrpSpPr/>
        <p:nvPr/>
      </p:nvGrpSpPr>
      <p:grpSpPr>
        <a:xfrm>
          <a:off x="0" y="0"/>
          <a:ext cx="0" cy="0"/>
          <a:chOff x="0" y="0"/>
          <a:chExt cx="0" cy="0"/>
        </a:xfrm>
      </p:grpSpPr>
      <p:sp>
        <p:nvSpPr>
          <p:cNvPr id="263" name="Google Shape;263;p35"/>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4" name="Google Shape;264;p35"/>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5" name="Google Shape;265;p35"/>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6" name="Google Shape;266;p35"/>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7" name="Google Shape;267;p35"/>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8" name="Google Shape;268;p3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9" name="Google Shape;269;p3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0" name="Google Shape;27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1"/>
        <p:cNvGrpSpPr/>
        <p:nvPr/>
      </p:nvGrpSpPr>
      <p:grpSpPr>
        <a:xfrm>
          <a:off x="0" y="0"/>
          <a:ext cx="0" cy="0"/>
          <a:chOff x="0" y="0"/>
          <a:chExt cx="0" cy="0"/>
        </a:xfrm>
      </p:grpSpPr>
      <p:sp>
        <p:nvSpPr>
          <p:cNvPr id="272" name="Google Shape;272;p36"/>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3" name="Google Shape;273;p3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4" name="Google Shape;274;p3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5" name="Google Shape;27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6"/>
        <p:cNvGrpSpPr/>
        <p:nvPr/>
      </p:nvGrpSpPr>
      <p:grpSpPr>
        <a:xfrm>
          <a:off x="0" y="0"/>
          <a:ext cx="0" cy="0"/>
          <a:chOff x="0" y="0"/>
          <a:chExt cx="0" cy="0"/>
        </a:xfrm>
      </p:grpSpPr>
      <p:sp>
        <p:nvSpPr>
          <p:cNvPr id="277" name="Google Shape;277;p3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8" name="Google Shape;278;p3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9" name="Google Shape;27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80"/>
        <p:cNvGrpSpPr/>
        <p:nvPr/>
      </p:nvGrpSpPr>
      <p:grpSpPr>
        <a:xfrm>
          <a:off x="0" y="0"/>
          <a:ext cx="0" cy="0"/>
          <a:chOff x="0" y="0"/>
          <a:chExt cx="0" cy="0"/>
        </a:xfrm>
      </p:grpSpPr>
      <p:sp>
        <p:nvSpPr>
          <p:cNvPr id="281" name="Google Shape;281;p38"/>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2" name="Google Shape;282;p38"/>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3" name="Google Shape;283;p38"/>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84" name="Google Shape;284;p3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5" name="Google Shape;285;p3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6" name="Google Shape;28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87"/>
        <p:cNvGrpSpPr/>
        <p:nvPr/>
      </p:nvGrpSpPr>
      <p:grpSpPr>
        <a:xfrm>
          <a:off x="0" y="0"/>
          <a:ext cx="0" cy="0"/>
          <a:chOff x="0" y="0"/>
          <a:chExt cx="0" cy="0"/>
        </a:xfrm>
      </p:grpSpPr>
      <p:sp>
        <p:nvSpPr>
          <p:cNvPr id="288" name="Google Shape;288;p39"/>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9" name="Google Shape;289;p39"/>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90" name="Google Shape;290;p39"/>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91" name="Google Shape;291;p3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2" name="Google Shape;292;p3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3" name="Google Shape;29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94"/>
        <p:cNvGrpSpPr/>
        <p:nvPr/>
      </p:nvGrpSpPr>
      <p:grpSpPr>
        <a:xfrm>
          <a:off x="0" y="0"/>
          <a:ext cx="0" cy="0"/>
          <a:chOff x="0" y="0"/>
          <a:chExt cx="0" cy="0"/>
        </a:xfrm>
      </p:grpSpPr>
      <p:sp>
        <p:nvSpPr>
          <p:cNvPr id="295" name="Google Shape;295;p4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6" name="Google Shape;296;p4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7" name="Google Shape;297;p4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8" name="Google Shape;298;p4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9" name="Google Shape;299;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00"/>
        <p:cNvGrpSpPr/>
        <p:nvPr/>
      </p:nvGrpSpPr>
      <p:grpSpPr>
        <a:xfrm>
          <a:off x="0" y="0"/>
          <a:ext cx="0" cy="0"/>
          <a:chOff x="0" y="0"/>
          <a:chExt cx="0" cy="0"/>
        </a:xfrm>
      </p:grpSpPr>
      <p:sp>
        <p:nvSpPr>
          <p:cNvPr id="301" name="Google Shape;301;p41"/>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2" name="Google Shape;302;p4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3" name="Google Shape;303;p4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4" name="Google Shape;304;p4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5" name="Google Shape;305;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306"/>
        <p:cNvGrpSpPr/>
        <p:nvPr/>
      </p:nvGrpSpPr>
      <p:grpSpPr>
        <a:xfrm>
          <a:off x="0" y="0"/>
          <a:ext cx="0" cy="0"/>
          <a:chOff x="0" y="0"/>
          <a:chExt cx="0" cy="0"/>
        </a:xfrm>
      </p:grpSpPr>
      <p:sp>
        <p:nvSpPr>
          <p:cNvPr id="307" name="Google Shape;307;p42"/>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8" name="Google Shape;308;p42"/>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9" name="Google Shape;309;p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10" name="Google Shape;310;p42"/>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311" name="Google Shape;311;p42"/>
          <p:cNvSpPr txBox="1"/>
          <p:nvPr/>
        </p:nvSpPr>
        <p:spPr>
          <a:xfrm>
            <a:off x="7620" y="1407836"/>
            <a:ext cx="12192000" cy="3693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50"/>
              <a:buFont typeface="Arial"/>
              <a:buNone/>
            </a:pPr>
            <a:endParaRPr sz="1800" b="0" i="0" u="none" strike="noStrike" cap="none">
              <a:solidFill>
                <a:schemeClr val="dk1"/>
              </a:solidFill>
              <a:latin typeface="Arial"/>
              <a:ea typeface="Arial"/>
              <a:cs typeface="Arial"/>
              <a:sym typeface="Arial"/>
            </a:endParaRPr>
          </a:p>
        </p:txBody>
      </p:sp>
      <p:grpSp>
        <p:nvGrpSpPr>
          <p:cNvPr id="312" name="Google Shape;312;p42"/>
          <p:cNvGrpSpPr/>
          <p:nvPr/>
        </p:nvGrpSpPr>
        <p:grpSpPr>
          <a:xfrm>
            <a:off x="0" y="6210300"/>
            <a:ext cx="12192313" cy="647700"/>
            <a:chOff x="0" y="6210300"/>
            <a:chExt cx="12192313" cy="647700"/>
          </a:xfrm>
        </p:grpSpPr>
        <p:sp>
          <p:nvSpPr>
            <p:cNvPr id="313" name="Google Shape;313;p42"/>
            <p:cNvSpPr/>
            <p:nvPr/>
          </p:nvSpPr>
          <p:spPr>
            <a:xfrm>
              <a:off x="0" y="6210300"/>
              <a:ext cx="12192000" cy="647700"/>
            </a:xfrm>
            <a:prstGeom prst="rect">
              <a:avLst/>
            </a:prstGeom>
            <a:gradFill>
              <a:gsLst>
                <a:gs pos="0">
                  <a:srgbClr val="FFFFFF"/>
                </a:gs>
                <a:gs pos="100000">
                  <a:srgbClr val="92D050"/>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chemeClr val="lt1"/>
                </a:solidFill>
                <a:latin typeface="Arial"/>
                <a:ea typeface="Arial"/>
                <a:cs typeface="Arial"/>
                <a:sym typeface="Arial"/>
              </a:endParaRPr>
            </a:p>
          </p:txBody>
        </p:sp>
        <p:pic>
          <p:nvPicPr>
            <p:cNvPr id="314" name="Google Shape;314;p42"/>
            <p:cNvPicPr preferRelativeResize="0"/>
            <p:nvPr/>
          </p:nvPicPr>
          <p:blipFill rotWithShape="1">
            <a:blip r:embed="rId2">
              <a:alphaModFix/>
            </a:blip>
            <a:srcRect/>
            <a:stretch/>
          </p:blipFill>
          <p:spPr>
            <a:xfrm>
              <a:off x="9133326" y="6291071"/>
              <a:ext cx="3058987" cy="566787"/>
            </a:xfrm>
            <a:prstGeom prst="rect">
              <a:avLst/>
            </a:prstGeom>
            <a:noFill/>
            <a:ln>
              <a:noFill/>
            </a:ln>
          </p:spPr>
        </p:pic>
      </p:grpSp>
      <p:sp>
        <p:nvSpPr>
          <p:cNvPr id="315" name="Google Shape;315;p42"/>
          <p:cNvSpPr txBox="1">
            <a:spLocks noGrp="1"/>
          </p:cNvSpPr>
          <p:nvPr>
            <p:ph type="title"/>
          </p:nvPr>
        </p:nvSpPr>
        <p:spPr>
          <a:xfrm>
            <a:off x="285227" y="117446"/>
            <a:ext cx="11610300" cy="1153800"/>
          </a:xfrm>
          <a:prstGeom prst="rect">
            <a:avLst/>
          </a:prstGeom>
          <a:noFill/>
          <a:ln>
            <a:noFill/>
          </a:ln>
        </p:spPr>
        <p:txBody>
          <a:bodyPr spcFirstLastPara="1" wrap="square" lIns="91425" tIns="91425" rIns="91425" bIns="91425" anchor="ctr" anchorCtr="0"/>
          <a:lstStyle>
            <a:lvl1pPr marR="0" lvl="0" algn="ctr">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Font typeface="Arial"/>
              <a:buNone/>
              <a:defRPr sz="1800"/>
            </a:lvl2pPr>
            <a:lvl3pPr lvl="2" algn="l">
              <a:lnSpc>
                <a:spcPct val="100000"/>
              </a:lnSpc>
              <a:spcBef>
                <a:spcPts val="0"/>
              </a:spcBef>
              <a:spcAft>
                <a:spcPts val="0"/>
              </a:spcAft>
              <a:buSzPts val="1400"/>
              <a:buFont typeface="Arial"/>
              <a:buNone/>
              <a:defRPr sz="1800"/>
            </a:lvl3pPr>
            <a:lvl4pPr lvl="3" algn="l">
              <a:lnSpc>
                <a:spcPct val="100000"/>
              </a:lnSpc>
              <a:spcBef>
                <a:spcPts val="0"/>
              </a:spcBef>
              <a:spcAft>
                <a:spcPts val="0"/>
              </a:spcAft>
              <a:buSzPts val="1400"/>
              <a:buFont typeface="Arial"/>
              <a:buNone/>
              <a:defRPr sz="1800"/>
            </a:lvl4pPr>
            <a:lvl5pPr lvl="4" algn="l">
              <a:lnSpc>
                <a:spcPct val="100000"/>
              </a:lnSpc>
              <a:spcBef>
                <a:spcPts val="0"/>
              </a:spcBef>
              <a:spcAft>
                <a:spcPts val="0"/>
              </a:spcAft>
              <a:buSzPts val="1400"/>
              <a:buFont typeface="Arial"/>
              <a:buNone/>
              <a:defRPr sz="1800"/>
            </a:lvl5pPr>
            <a:lvl6pPr lvl="5" algn="l">
              <a:lnSpc>
                <a:spcPct val="100000"/>
              </a:lnSpc>
              <a:spcBef>
                <a:spcPts val="0"/>
              </a:spcBef>
              <a:spcAft>
                <a:spcPts val="0"/>
              </a:spcAft>
              <a:buSzPts val="1400"/>
              <a:buFont typeface="Arial"/>
              <a:buNone/>
              <a:defRPr sz="1800"/>
            </a:lvl6pPr>
            <a:lvl7pPr lvl="6" algn="l">
              <a:lnSpc>
                <a:spcPct val="100000"/>
              </a:lnSpc>
              <a:spcBef>
                <a:spcPts val="0"/>
              </a:spcBef>
              <a:spcAft>
                <a:spcPts val="0"/>
              </a:spcAft>
              <a:buSzPts val="1400"/>
              <a:buFont typeface="Arial"/>
              <a:buNone/>
              <a:defRPr sz="1800"/>
            </a:lvl7pPr>
            <a:lvl8pPr lvl="7" algn="l">
              <a:lnSpc>
                <a:spcPct val="100000"/>
              </a:lnSpc>
              <a:spcBef>
                <a:spcPts val="0"/>
              </a:spcBef>
              <a:spcAft>
                <a:spcPts val="0"/>
              </a:spcAft>
              <a:buSzPts val="1400"/>
              <a:buFont typeface="Arial"/>
              <a:buNone/>
              <a:defRPr sz="1800"/>
            </a:lvl8pPr>
            <a:lvl9pPr lvl="8" algn="l">
              <a:lnSpc>
                <a:spcPct val="100000"/>
              </a:lnSpc>
              <a:spcBef>
                <a:spcPts val="0"/>
              </a:spcBef>
              <a:spcAft>
                <a:spcPts val="0"/>
              </a:spcAft>
              <a:buSzPts val="1400"/>
              <a:buFont typeface="Arial"/>
              <a:buNone/>
              <a:defRPr sz="18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22"/>
        <p:cNvGrpSpPr/>
        <p:nvPr/>
      </p:nvGrpSpPr>
      <p:grpSpPr>
        <a:xfrm>
          <a:off x="0" y="0"/>
          <a:ext cx="0" cy="0"/>
          <a:chOff x="0" y="0"/>
          <a:chExt cx="0" cy="0"/>
        </a:xfrm>
      </p:grpSpPr>
      <p:sp>
        <p:nvSpPr>
          <p:cNvPr id="323" name="Google Shape;323;p44"/>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4" name="Google Shape;324;p44"/>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5" name="Google Shape;325;p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26" name="Google Shape;326;p44"/>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327" name="Google Shape;327;p44"/>
          <p:cNvSpPr/>
          <p:nvPr/>
        </p:nvSpPr>
        <p:spPr>
          <a:xfrm>
            <a:off x="0" y="6210300"/>
            <a:ext cx="12192000" cy="647700"/>
          </a:xfrm>
          <a:prstGeom prst="rect">
            <a:avLst/>
          </a:prstGeom>
          <a:gradFill>
            <a:gsLst>
              <a:gs pos="0">
                <a:srgbClr val="FFFFFF"/>
              </a:gs>
              <a:gs pos="100000">
                <a:srgbClr val="92D050"/>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8" name="Google Shape;328;p44"/>
          <p:cNvSpPr txBox="1"/>
          <p:nvPr/>
        </p:nvSpPr>
        <p:spPr>
          <a:xfrm>
            <a:off x="7620" y="1407836"/>
            <a:ext cx="12192000" cy="3693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329" name="Google Shape;329;p44"/>
          <p:cNvPicPr preferRelativeResize="0"/>
          <p:nvPr/>
        </p:nvPicPr>
        <p:blipFill rotWithShape="1">
          <a:blip r:embed="rId2">
            <a:alphaModFix/>
          </a:blip>
          <a:srcRect/>
          <a:stretch/>
        </p:blipFill>
        <p:spPr>
          <a:xfrm>
            <a:off x="9133326" y="6291071"/>
            <a:ext cx="3066293" cy="566929"/>
          </a:xfrm>
          <a:prstGeom prst="rect">
            <a:avLst/>
          </a:prstGeom>
          <a:noFill/>
          <a:ln>
            <a:noFill/>
          </a:ln>
        </p:spPr>
      </p:pic>
      <p:sp>
        <p:nvSpPr>
          <p:cNvPr id="330" name="Google Shape;330;p44"/>
          <p:cNvSpPr txBox="1">
            <a:spLocks noGrp="1"/>
          </p:cNvSpPr>
          <p:nvPr>
            <p:ph type="title"/>
          </p:nvPr>
        </p:nvSpPr>
        <p:spPr>
          <a:xfrm>
            <a:off x="285227" y="117446"/>
            <a:ext cx="11610300" cy="1153800"/>
          </a:xfrm>
          <a:prstGeom prst="rect">
            <a:avLst/>
          </a:prstGeom>
          <a:noFill/>
          <a:ln>
            <a:noFill/>
          </a:ln>
        </p:spPr>
        <p:txBody>
          <a:bodyPr spcFirstLastPara="1" wrap="square" lIns="91425" tIns="91425" rIns="91425" bIns="91425" anchor="ctr" anchorCtr="0"/>
          <a:lstStyle>
            <a:lvl1pPr marR="0" lvl="0" algn="ctr">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1" name="Google Shape;331;p44"/>
          <p:cNvSpPr txBox="1">
            <a:spLocks noGrp="1"/>
          </p:cNvSpPr>
          <p:nvPr>
            <p:ph type="body" idx="1"/>
          </p:nvPr>
        </p:nvSpPr>
        <p:spPr>
          <a:xfrm>
            <a:off x="173038" y="1563688"/>
            <a:ext cx="11820600" cy="4505400"/>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8"/>
        <p:cNvGrpSpPr/>
        <p:nvPr/>
      </p:nvGrpSpPr>
      <p:grpSpPr>
        <a:xfrm>
          <a:off x="0" y="0"/>
          <a:ext cx="0" cy="0"/>
          <a:chOff x="0" y="0"/>
          <a:chExt cx="0" cy="0"/>
        </a:xfrm>
      </p:grpSpPr>
      <p:sp>
        <p:nvSpPr>
          <p:cNvPr id="49" name="Google Shape;49;p5"/>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 name="Google Shape;50;p5"/>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32"/>
        <p:cNvGrpSpPr/>
        <p:nvPr/>
      </p:nvGrpSpPr>
      <p:grpSpPr>
        <a:xfrm>
          <a:off x="0" y="0"/>
          <a:ext cx="0" cy="0"/>
          <a:chOff x="0" y="0"/>
          <a:chExt cx="0" cy="0"/>
        </a:xfrm>
      </p:grpSpPr>
      <p:pic>
        <p:nvPicPr>
          <p:cNvPr id="333" name="Google Shape;333;p45"/>
          <p:cNvPicPr preferRelativeResize="0"/>
          <p:nvPr/>
        </p:nvPicPr>
        <p:blipFill rotWithShape="1">
          <a:blip r:embed="rId2">
            <a:alphaModFix/>
          </a:blip>
          <a:srcRect l="1380" t="-9456" b="11350"/>
          <a:stretch/>
        </p:blipFill>
        <p:spPr>
          <a:xfrm>
            <a:off x="-3975" y="1679375"/>
            <a:ext cx="12192000" cy="3684000"/>
          </a:xfrm>
          <a:prstGeom prst="rect">
            <a:avLst/>
          </a:prstGeom>
          <a:noFill/>
          <a:ln>
            <a:noFill/>
          </a:ln>
        </p:spPr>
      </p:pic>
      <p:sp>
        <p:nvSpPr>
          <p:cNvPr id="334" name="Google Shape;334;p45"/>
          <p:cNvSpPr txBox="1"/>
          <p:nvPr/>
        </p:nvSpPr>
        <p:spPr>
          <a:xfrm>
            <a:off x="7620" y="1259172"/>
            <a:ext cx="12192000" cy="632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5" name="Google Shape;335;p45"/>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36" name="Google Shape;336;p45"/>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37" name="Google Shape;337;p4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38" name="Google Shape;338;p45"/>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Calibri"/>
              <a:buNone/>
            </a:pPr>
            <a:endParaRPr sz="4400" b="1" i="0" u="none" strike="noStrike" cap="none">
              <a:solidFill>
                <a:schemeClr val="lt1"/>
              </a:solidFill>
              <a:latin typeface="Arial"/>
              <a:ea typeface="Arial"/>
              <a:cs typeface="Arial"/>
              <a:sym typeface="Arial"/>
            </a:endParaRPr>
          </a:p>
        </p:txBody>
      </p:sp>
      <p:sp>
        <p:nvSpPr>
          <p:cNvPr id="339" name="Google Shape;339;p45"/>
          <p:cNvSpPr/>
          <p:nvPr/>
        </p:nvSpPr>
        <p:spPr>
          <a:xfrm>
            <a:off x="0" y="6210300"/>
            <a:ext cx="12192000" cy="647700"/>
          </a:xfrm>
          <a:prstGeom prst="rect">
            <a:avLst/>
          </a:prstGeom>
          <a:gradFill>
            <a:gsLst>
              <a:gs pos="0">
                <a:srgbClr val="FFFFFF"/>
              </a:gs>
              <a:gs pos="100000">
                <a:srgbClr val="92D050"/>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0" name="Google Shape;340;p45"/>
          <p:cNvPicPr preferRelativeResize="0"/>
          <p:nvPr/>
        </p:nvPicPr>
        <p:blipFill rotWithShape="1">
          <a:blip r:embed="rId3">
            <a:alphaModFix/>
          </a:blip>
          <a:srcRect/>
          <a:stretch/>
        </p:blipFill>
        <p:spPr>
          <a:xfrm>
            <a:off x="9133326" y="6291071"/>
            <a:ext cx="3066293" cy="566929"/>
          </a:xfrm>
          <a:prstGeom prst="rect">
            <a:avLst/>
          </a:prstGeom>
          <a:noFill/>
          <a:ln>
            <a:noFill/>
          </a:ln>
        </p:spPr>
      </p:pic>
      <p:sp>
        <p:nvSpPr>
          <p:cNvPr id="341" name="Google Shape;341;p45"/>
          <p:cNvSpPr txBox="1"/>
          <p:nvPr/>
        </p:nvSpPr>
        <p:spPr>
          <a:xfrm>
            <a:off x="0" y="5327374"/>
            <a:ext cx="12192000" cy="8829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dk1"/>
              </a:buClr>
              <a:buSzPts val="2600"/>
              <a:buFont typeface="Arial"/>
              <a:buNone/>
            </a:pPr>
            <a:endParaRPr sz="2600" b="0" i="0" u="none" strike="noStrike" cap="none">
              <a:solidFill>
                <a:schemeClr val="dk1"/>
              </a:solidFill>
              <a:latin typeface="Arial"/>
              <a:ea typeface="Arial"/>
              <a:cs typeface="Arial"/>
              <a:sym typeface="Arial"/>
            </a:endParaRPr>
          </a:p>
        </p:txBody>
      </p:sp>
      <p:sp>
        <p:nvSpPr>
          <p:cNvPr id="342" name="Google Shape;342;p45"/>
          <p:cNvSpPr txBox="1">
            <a:spLocks noGrp="1"/>
          </p:cNvSpPr>
          <p:nvPr>
            <p:ph type="body" idx="1"/>
          </p:nvPr>
        </p:nvSpPr>
        <p:spPr>
          <a:xfrm>
            <a:off x="0" y="185738"/>
            <a:ext cx="12199800" cy="981000"/>
          </a:xfrm>
          <a:prstGeom prst="rect">
            <a:avLst/>
          </a:prstGeom>
          <a:noFill/>
          <a:ln>
            <a:noFill/>
          </a:ln>
        </p:spPr>
        <p:txBody>
          <a:bodyPr spcFirstLastPara="1" wrap="square" lIns="91425" tIns="91425" rIns="91425" bIns="91425" anchor="ctr" anchorCtr="0"/>
          <a:lstStyle>
            <a:lvl1pPr marL="457200" marR="0" lvl="0" indent="-228600" algn="ctr">
              <a:lnSpc>
                <a:spcPct val="90000"/>
              </a:lnSpc>
              <a:spcBef>
                <a:spcPts val="1000"/>
              </a:spcBef>
              <a:spcAft>
                <a:spcPts val="0"/>
              </a:spcAft>
              <a:buClr>
                <a:schemeClr val="lt1"/>
              </a:buClr>
              <a:buSzPts val="4800"/>
              <a:buFont typeface="Arial"/>
              <a:buNone/>
              <a:defRPr sz="4800" b="0" i="0" u="none" strike="noStrike" cap="none">
                <a:solidFill>
                  <a:schemeClr val="lt1"/>
                </a:solidFill>
                <a:latin typeface="Arial"/>
                <a:ea typeface="Arial"/>
                <a:cs typeface="Arial"/>
                <a:sym typeface="Arial"/>
              </a:defRPr>
            </a:lvl1pPr>
            <a:lvl2pPr marL="914400" marR="0" lvl="1" indent="-228600" algn="ctr">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ctr">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ctr">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L="2286000" marR="0" lvl="4" indent="-228600" algn="ctr">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3" name="Google Shape;343;p45"/>
          <p:cNvSpPr txBox="1">
            <a:spLocks noGrp="1"/>
          </p:cNvSpPr>
          <p:nvPr>
            <p:ph type="body" idx="2"/>
          </p:nvPr>
        </p:nvSpPr>
        <p:spPr>
          <a:xfrm>
            <a:off x="-7938" y="5327373"/>
            <a:ext cx="12199800" cy="882900"/>
          </a:xfrm>
          <a:prstGeom prst="rect">
            <a:avLst/>
          </a:prstGeom>
          <a:noFill/>
          <a:ln>
            <a:noFill/>
          </a:ln>
        </p:spPr>
        <p:txBody>
          <a:bodyPr spcFirstLastPara="1" wrap="square" lIns="91425" tIns="91425" rIns="91425" bIns="91425" anchor="ctr" anchorCtr="0"/>
          <a:lstStyle>
            <a:lvl1pPr marL="457200" marR="0" lvl="0" indent="-22860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ctr">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ctr">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ctr">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4pPr>
            <a:lvl5pPr marL="2286000" marR="0" lvl="4" indent="-228600" algn="ctr">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4" name="Google Shape;344;p45"/>
          <p:cNvSpPr txBox="1"/>
          <p:nvPr/>
        </p:nvSpPr>
        <p:spPr>
          <a:xfrm>
            <a:off x="57275" y="1957050"/>
            <a:ext cx="12092700" cy="277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6000"/>
              <a:buFont typeface="Arial"/>
              <a:buNone/>
            </a:pPr>
            <a:r>
              <a:rPr lang="en-US" sz="6000" b="0" i="0" u="none" strike="noStrike" cap="none">
                <a:solidFill>
                  <a:srgbClr val="027F98"/>
                </a:solidFill>
                <a:latin typeface="Arial"/>
                <a:ea typeface="Arial"/>
                <a:cs typeface="Arial"/>
                <a:sym typeface="Arial"/>
              </a:rPr>
              <a:t>Cleaner Air Oregon</a:t>
            </a:r>
            <a:endParaRPr sz="6000" b="0" i="0" u="none" strike="noStrike" cap="none">
              <a:solidFill>
                <a:srgbClr val="027F98"/>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2800"/>
              <a:buFont typeface="Arial"/>
              <a:buNone/>
            </a:pPr>
            <a:r>
              <a:rPr lang="en-US" sz="2800" b="0" i="0" u="none" strike="noStrike" cap="none">
                <a:solidFill>
                  <a:srgbClr val="548235"/>
                </a:solidFill>
                <a:latin typeface="Arial"/>
                <a:ea typeface="Arial"/>
                <a:cs typeface="Arial"/>
                <a:sym typeface="Arial"/>
              </a:rPr>
              <a:t>REFORMING OREGON’S INDUSTRIAL AIR QUALITY REGULATIONS</a:t>
            </a:r>
            <a:endParaRPr sz="2800" b="0" i="0" u="none" strike="noStrike" cap="none">
              <a:solidFill>
                <a:srgbClr val="548235"/>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2200"/>
              <a:buFont typeface="Arial"/>
              <a:buNone/>
            </a:pPr>
            <a:r>
              <a:rPr lang="en-US" sz="2200" b="0" i="0" u="none" strike="noStrike" cap="none">
                <a:solidFill>
                  <a:schemeClr val="dk1"/>
                </a:solidFill>
                <a:latin typeface="Arial"/>
                <a:ea typeface="Arial"/>
                <a:cs typeface="Arial"/>
                <a:sym typeface="Arial"/>
              </a:rPr>
              <a:t>Inviting Oregonians to help create new regulations that protect what we all care about:</a:t>
            </a:r>
            <a:endParaRPr sz="2200" b="0" i="0" u="none" strike="noStrike" cap="none">
              <a:solidFill>
                <a:schemeClr val="dk1"/>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2200"/>
              <a:buFont typeface="Arial"/>
              <a:buNone/>
            </a:pPr>
            <a:r>
              <a:rPr lang="en-US" sz="2200" b="0" i="0" u="none" strike="noStrike" cap="none">
                <a:solidFill>
                  <a:schemeClr val="dk1"/>
                </a:solidFill>
                <a:latin typeface="Arial"/>
                <a:ea typeface="Arial"/>
                <a:cs typeface="Arial"/>
                <a:sym typeface="Arial"/>
              </a:rPr>
              <a:t>the health of our people, a clean environment, and the economic vitality of our communities.</a:t>
            </a:r>
            <a:endParaRPr sz="2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45"/>
        <p:cNvGrpSpPr/>
        <p:nvPr/>
      </p:nvGrpSpPr>
      <p:grpSpPr>
        <a:xfrm>
          <a:off x="0" y="0"/>
          <a:ext cx="0" cy="0"/>
          <a:chOff x="0" y="0"/>
          <a:chExt cx="0" cy="0"/>
        </a:xfrm>
      </p:grpSpPr>
      <p:sp>
        <p:nvSpPr>
          <p:cNvPr id="346" name="Google Shape;346;p46"/>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47" name="Google Shape;347;p46"/>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48" name="Google Shape;348;p4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chemeClr val="dk1"/>
              </a:buClr>
              <a:buSzPts val="45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49" name="Google Shape;349;p46"/>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350" name="Google Shape;350;p46"/>
          <p:cNvSpPr txBox="1"/>
          <p:nvPr/>
        </p:nvSpPr>
        <p:spPr>
          <a:xfrm>
            <a:off x="7620" y="1407836"/>
            <a:ext cx="12192000" cy="3693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Calibri"/>
              <a:buNone/>
            </a:pPr>
            <a:endParaRPr sz="1800" b="0" i="0" u="none" strike="noStrike" cap="none">
              <a:solidFill>
                <a:schemeClr val="dk1"/>
              </a:solidFill>
              <a:latin typeface="Arial"/>
              <a:ea typeface="Arial"/>
              <a:cs typeface="Arial"/>
              <a:sym typeface="Arial"/>
            </a:endParaRPr>
          </a:p>
        </p:txBody>
      </p:sp>
      <p:grpSp>
        <p:nvGrpSpPr>
          <p:cNvPr id="351" name="Google Shape;351;p46"/>
          <p:cNvGrpSpPr/>
          <p:nvPr/>
        </p:nvGrpSpPr>
        <p:grpSpPr>
          <a:xfrm>
            <a:off x="0" y="6210300"/>
            <a:ext cx="12192313" cy="647700"/>
            <a:chOff x="0" y="6210300"/>
            <a:chExt cx="12192313" cy="647700"/>
          </a:xfrm>
        </p:grpSpPr>
        <p:sp>
          <p:nvSpPr>
            <p:cNvPr id="352" name="Google Shape;352;p46"/>
            <p:cNvSpPr/>
            <p:nvPr/>
          </p:nvSpPr>
          <p:spPr>
            <a:xfrm>
              <a:off x="0" y="6210300"/>
              <a:ext cx="12192000" cy="647700"/>
            </a:xfrm>
            <a:prstGeom prst="rect">
              <a:avLst/>
            </a:prstGeom>
            <a:gradFill>
              <a:gsLst>
                <a:gs pos="0">
                  <a:srgbClr val="FFFFFF"/>
                </a:gs>
                <a:gs pos="100000">
                  <a:srgbClr val="92D050"/>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50"/>
                <a:buFont typeface="Calibri"/>
                <a:buNone/>
              </a:pPr>
              <a:endParaRPr sz="1800" b="0" i="0" u="none" strike="noStrike" cap="none">
                <a:solidFill>
                  <a:schemeClr val="lt1"/>
                </a:solidFill>
                <a:latin typeface="Arial"/>
                <a:ea typeface="Arial"/>
                <a:cs typeface="Arial"/>
                <a:sym typeface="Arial"/>
              </a:endParaRPr>
            </a:p>
          </p:txBody>
        </p:sp>
        <p:pic>
          <p:nvPicPr>
            <p:cNvPr id="353" name="Google Shape;353;p46"/>
            <p:cNvPicPr preferRelativeResize="0"/>
            <p:nvPr/>
          </p:nvPicPr>
          <p:blipFill rotWithShape="1">
            <a:blip r:embed="rId2">
              <a:alphaModFix/>
            </a:blip>
            <a:srcRect/>
            <a:stretch/>
          </p:blipFill>
          <p:spPr>
            <a:xfrm>
              <a:off x="9133326" y="6291071"/>
              <a:ext cx="3058987" cy="566787"/>
            </a:xfrm>
            <a:prstGeom prst="rect">
              <a:avLst/>
            </a:prstGeom>
            <a:noFill/>
            <a:ln>
              <a:noFill/>
            </a:ln>
          </p:spPr>
        </p:pic>
      </p:grpSp>
      <p:sp>
        <p:nvSpPr>
          <p:cNvPr id="354" name="Google Shape;354;p46"/>
          <p:cNvSpPr txBox="1">
            <a:spLocks noGrp="1"/>
          </p:cNvSpPr>
          <p:nvPr>
            <p:ph type="title"/>
          </p:nvPr>
        </p:nvSpPr>
        <p:spPr>
          <a:xfrm>
            <a:off x="285227" y="117446"/>
            <a:ext cx="11610300" cy="1153800"/>
          </a:xfrm>
          <a:prstGeom prst="rect">
            <a:avLst/>
          </a:prstGeom>
          <a:noFill/>
          <a:ln>
            <a:noFill/>
          </a:ln>
        </p:spPr>
        <p:txBody>
          <a:bodyPr spcFirstLastPara="1" wrap="square" lIns="91425" tIns="91425" rIns="91425" bIns="91425" anchor="ctr" anchorCtr="0"/>
          <a:lstStyle>
            <a:lvl1pPr marR="0" lvl="0" algn="ctr">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55"/>
        <p:cNvGrpSpPr/>
        <p:nvPr/>
      </p:nvGrpSpPr>
      <p:grpSpPr>
        <a:xfrm>
          <a:off x="0" y="0"/>
          <a:ext cx="0" cy="0"/>
          <a:chOff x="0" y="0"/>
          <a:chExt cx="0" cy="0"/>
        </a:xfrm>
      </p:grpSpPr>
      <p:sp>
        <p:nvSpPr>
          <p:cNvPr id="356" name="Google Shape;356;p47"/>
          <p:cNvSpPr txBox="1">
            <a:spLocks noGrp="1"/>
          </p:cNvSpPr>
          <p:nvPr>
            <p:ph type="ctrTitle"/>
          </p:nvPr>
        </p:nvSpPr>
        <p:spPr>
          <a:xfrm>
            <a:off x="1524000" y="1122363"/>
            <a:ext cx="9144000" cy="2387700"/>
          </a:xfrm>
          <a:prstGeom prst="rect">
            <a:avLst/>
          </a:prstGeom>
          <a:noFill/>
          <a:ln>
            <a:noFill/>
          </a:ln>
        </p:spPr>
        <p:txBody>
          <a:bodyPr spcFirstLastPara="1" wrap="square" lIns="91425" tIns="91425" rIns="91425" bIns="91425" anchor="b" anchorCtr="0"/>
          <a:lstStyle>
            <a:lvl1pPr marR="0" lvl="0" algn="ctr">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7" name="Google Shape;357;p47"/>
          <p:cNvSpPr txBox="1">
            <a:spLocks noGrp="1"/>
          </p:cNvSpPr>
          <p:nvPr>
            <p:ph type="subTitle" idx="1"/>
          </p:nvPr>
        </p:nvSpPr>
        <p:spPr>
          <a:xfrm>
            <a:off x="1524000" y="3602038"/>
            <a:ext cx="9144000" cy="1655700"/>
          </a:xfrm>
          <a:prstGeom prst="rect">
            <a:avLst/>
          </a:prstGeom>
          <a:noFill/>
          <a:ln>
            <a:noFill/>
          </a:ln>
        </p:spPr>
        <p:txBody>
          <a:bodyPr spcFirstLastPara="1" wrap="square" lIns="91425" tIns="91425" rIns="91425" bIns="91425" anchor="t" anchorCtr="0"/>
          <a:lstStyle>
            <a:lvl1pPr marR="0" lvl="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58" name="Google Shape;358;p47"/>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59" name="Google Shape;359;p47"/>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60" name="Google Shape;360;p4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1"/>
        <p:cNvGrpSpPr/>
        <p:nvPr/>
      </p:nvGrpSpPr>
      <p:grpSpPr>
        <a:xfrm>
          <a:off x="0" y="0"/>
          <a:ext cx="0" cy="0"/>
          <a:chOff x="0" y="0"/>
          <a:chExt cx="0" cy="0"/>
        </a:xfrm>
      </p:grpSpPr>
      <p:sp>
        <p:nvSpPr>
          <p:cNvPr id="362" name="Google Shape;362;p48"/>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3" name="Google Shape;363;p48"/>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4" name="Google Shape;364;p48"/>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65" name="Google Shape;365;p48"/>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66" name="Google Shape;366;p4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7"/>
        <p:cNvGrpSpPr/>
        <p:nvPr/>
      </p:nvGrpSpPr>
      <p:grpSpPr>
        <a:xfrm>
          <a:off x="0" y="0"/>
          <a:ext cx="0" cy="0"/>
          <a:chOff x="0" y="0"/>
          <a:chExt cx="0" cy="0"/>
        </a:xfrm>
      </p:grpSpPr>
      <p:sp>
        <p:nvSpPr>
          <p:cNvPr id="368" name="Google Shape;368;p49"/>
          <p:cNvSpPr txBox="1">
            <a:spLocks noGrp="1"/>
          </p:cNvSpPr>
          <p:nvPr>
            <p:ph type="title"/>
          </p:nvPr>
        </p:nvSpPr>
        <p:spPr>
          <a:xfrm>
            <a:off x="831850" y="1709738"/>
            <a:ext cx="10515600" cy="28527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9" name="Google Shape;369;p49"/>
          <p:cNvSpPr txBox="1">
            <a:spLocks noGrp="1"/>
          </p:cNvSpPr>
          <p:nvPr>
            <p:ph type="body" idx="1"/>
          </p:nvPr>
        </p:nvSpPr>
        <p:spPr>
          <a:xfrm>
            <a:off x="831850" y="4589463"/>
            <a:ext cx="10515600" cy="1500300"/>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70" name="Google Shape;370;p49"/>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71" name="Google Shape;371;p49"/>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72" name="Google Shape;372;p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3"/>
        <p:cNvGrpSpPr/>
        <p:nvPr/>
      </p:nvGrpSpPr>
      <p:grpSpPr>
        <a:xfrm>
          <a:off x="0" y="0"/>
          <a:ext cx="0" cy="0"/>
          <a:chOff x="0" y="0"/>
          <a:chExt cx="0" cy="0"/>
        </a:xfrm>
      </p:grpSpPr>
      <p:sp>
        <p:nvSpPr>
          <p:cNvPr id="374" name="Google Shape;374;p50"/>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5" name="Google Shape;375;p50"/>
          <p:cNvSpPr txBox="1">
            <a:spLocks noGrp="1"/>
          </p:cNvSpPr>
          <p:nvPr>
            <p:ph type="body" idx="1"/>
          </p:nvPr>
        </p:nvSpPr>
        <p:spPr>
          <a:xfrm>
            <a:off x="838200" y="1825625"/>
            <a:ext cx="5181600" cy="4351200"/>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6" name="Google Shape;376;p50"/>
          <p:cNvSpPr txBox="1">
            <a:spLocks noGrp="1"/>
          </p:cNvSpPr>
          <p:nvPr>
            <p:ph type="body" idx="2"/>
          </p:nvPr>
        </p:nvSpPr>
        <p:spPr>
          <a:xfrm>
            <a:off x="6172200" y="1825625"/>
            <a:ext cx="5181600" cy="4351200"/>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7" name="Google Shape;377;p50"/>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78" name="Google Shape;378;p50"/>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79" name="Google Shape;379;p5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0"/>
        <p:cNvGrpSpPr/>
        <p:nvPr/>
      </p:nvGrpSpPr>
      <p:grpSpPr>
        <a:xfrm>
          <a:off x="0" y="0"/>
          <a:ext cx="0" cy="0"/>
          <a:chOff x="0" y="0"/>
          <a:chExt cx="0" cy="0"/>
        </a:xfrm>
      </p:grpSpPr>
      <p:sp>
        <p:nvSpPr>
          <p:cNvPr id="381" name="Google Shape;381;p51"/>
          <p:cNvSpPr txBox="1">
            <a:spLocks noGrp="1"/>
          </p:cNvSpPr>
          <p:nvPr>
            <p:ph type="title"/>
          </p:nvPr>
        </p:nvSpPr>
        <p:spPr>
          <a:xfrm>
            <a:off x="839788" y="365125"/>
            <a:ext cx="10515600" cy="1325700"/>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2" name="Google Shape;382;p51"/>
          <p:cNvSpPr txBox="1">
            <a:spLocks noGrp="1"/>
          </p:cNvSpPr>
          <p:nvPr>
            <p:ph type="body" idx="1"/>
          </p:nvPr>
        </p:nvSpPr>
        <p:spPr>
          <a:xfrm>
            <a:off x="839788" y="1681163"/>
            <a:ext cx="5157900" cy="823800"/>
          </a:xfrm>
          <a:prstGeom prst="rect">
            <a:avLst/>
          </a:prstGeom>
          <a:noFill/>
          <a:ln>
            <a:noFill/>
          </a:ln>
        </p:spPr>
        <p:txBody>
          <a:bodyPr spcFirstLastPara="1" wrap="square" lIns="91425" tIns="91425" rIns="91425" bIns="91425" anchor="b" anchorCtr="0"/>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83" name="Google Shape;383;p51"/>
          <p:cNvSpPr txBox="1">
            <a:spLocks noGrp="1"/>
          </p:cNvSpPr>
          <p:nvPr>
            <p:ph type="body" idx="2"/>
          </p:nvPr>
        </p:nvSpPr>
        <p:spPr>
          <a:xfrm>
            <a:off x="839788" y="2505075"/>
            <a:ext cx="5157900" cy="3684600"/>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4" name="Google Shape;384;p51"/>
          <p:cNvSpPr txBox="1">
            <a:spLocks noGrp="1"/>
          </p:cNvSpPr>
          <p:nvPr>
            <p:ph type="body" idx="3"/>
          </p:nvPr>
        </p:nvSpPr>
        <p:spPr>
          <a:xfrm>
            <a:off x="6172200" y="1681163"/>
            <a:ext cx="5183100" cy="823800"/>
          </a:xfrm>
          <a:prstGeom prst="rect">
            <a:avLst/>
          </a:prstGeom>
          <a:noFill/>
          <a:ln>
            <a:noFill/>
          </a:ln>
        </p:spPr>
        <p:txBody>
          <a:bodyPr spcFirstLastPara="1" wrap="square" lIns="91425" tIns="91425" rIns="91425" bIns="91425" anchor="b" anchorCtr="0"/>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85" name="Google Shape;385;p51"/>
          <p:cNvSpPr txBox="1">
            <a:spLocks noGrp="1"/>
          </p:cNvSpPr>
          <p:nvPr>
            <p:ph type="body" idx="4"/>
          </p:nvPr>
        </p:nvSpPr>
        <p:spPr>
          <a:xfrm>
            <a:off x="6172200" y="2505075"/>
            <a:ext cx="5183100" cy="3684600"/>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6" name="Google Shape;386;p51"/>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7" name="Google Shape;387;p51"/>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8" name="Google Shape;388;p5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9"/>
        <p:cNvGrpSpPr/>
        <p:nvPr/>
      </p:nvGrpSpPr>
      <p:grpSpPr>
        <a:xfrm>
          <a:off x="0" y="0"/>
          <a:ext cx="0" cy="0"/>
          <a:chOff x="0" y="0"/>
          <a:chExt cx="0" cy="0"/>
        </a:xfrm>
      </p:grpSpPr>
      <p:sp>
        <p:nvSpPr>
          <p:cNvPr id="390" name="Google Shape;390;p52"/>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1" name="Google Shape;391;p52"/>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92" name="Google Shape;392;p52"/>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93" name="Google Shape;393;p5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4"/>
        <p:cNvGrpSpPr/>
        <p:nvPr/>
      </p:nvGrpSpPr>
      <p:grpSpPr>
        <a:xfrm>
          <a:off x="0" y="0"/>
          <a:ext cx="0" cy="0"/>
          <a:chOff x="0" y="0"/>
          <a:chExt cx="0" cy="0"/>
        </a:xfrm>
      </p:grpSpPr>
      <p:sp>
        <p:nvSpPr>
          <p:cNvPr id="395" name="Google Shape;395;p53"/>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96" name="Google Shape;396;p53"/>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97" name="Google Shape;397;p5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98"/>
        <p:cNvGrpSpPr/>
        <p:nvPr/>
      </p:nvGrpSpPr>
      <p:grpSpPr>
        <a:xfrm>
          <a:off x="0" y="0"/>
          <a:ext cx="0" cy="0"/>
          <a:chOff x="0" y="0"/>
          <a:chExt cx="0" cy="0"/>
        </a:xfrm>
      </p:grpSpPr>
      <p:sp>
        <p:nvSpPr>
          <p:cNvPr id="399" name="Google Shape;399;p54"/>
          <p:cNvSpPr txBox="1">
            <a:spLocks noGrp="1"/>
          </p:cNvSpPr>
          <p:nvPr>
            <p:ph type="title"/>
          </p:nvPr>
        </p:nvSpPr>
        <p:spPr>
          <a:xfrm>
            <a:off x="839788" y="457200"/>
            <a:ext cx="3932100"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0" name="Google Shape;400;p54"/>
          <p:cNvSpPr txBox="1">
            <a:spLocks noGrp="1"/>
          </p:cNvSpPr>
          <p:nvPr>
            <p:ph type="body" idx="1"/>
          </p:nvPr>
        </p:nvSpPr>
        <p:spPr>
          <a:xfrm>
            <a:off x="5183188" y="987425"/>
            <a:ext cx="6172200" cy="4873500"/>
          </a:xfrm>
          <a:prstGeom prst="rect">
            <a:avLst/>
          </a:prstGeom>
          <a:noFill/>
          <a:ln>
            <a:noFill/>
          </a:ln>
        </p:spPr>
        <p:txBody>
          <a:bodyPr spcFirstLastPara="1" wrap="square" lIns="91425" tIns="91425" rIns="91425" bIns="91425" anchor="t" anchorCtr="0"/>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1" name="Google Shape;401;p54"/>
          <p:cNvSpPr txBox="1">
            <a:spLocks noGrp="1"/>
          </p:cNvSpPr>
          <p:nvPr>
            <p:ph type="body" idx="2"/>
          </p:nvPr>
        </p:nvSpPr>
        <p:spPr>
          <a:xfrm>
            <a:off x="839788" y="2057400"/>
            <a:ext cx="3932100" cy="3811500"/>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02" name="Google Shape;402;p54"/>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03" name="Google Shape;403;p54"/>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04" name="Google Shape;404;p5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sp>
        <p:nvSpPr>
          <p:cNvPr id="55" name="Google Shape;55;p6"/>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 name="Google Shape;56;p6"/>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7" name="Google Shape;57;p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05"/>
        <p:cNvGrpSpPr/>
        <p:nvPr/>
      </p:nvGrpSpPr>
      <p:grpSpPr>
        <a:xfrm>
          <a:off x="0" y="0"/>
          <a:ext cx="0" cy="0"/>
          <a:chOff x="0" y="0"/>
          <a:chExt cx="0" cy="0"/>
        </a:xfrm>
      </p:grpSpPr>
      <p:sp>
        <p:nvSpPr>
          <p:cNvPr id="406" name="Google Shape;406;p55"/>
          <p:cNvSpPr txBox="1">
            <a:spLocks noGrp="1"/>
          </p:cNvSpPr>
          <p:nvPr>
            <p:ph type="title"/>
          </p:nvPr>
        </p:nvSpPr>
        <p:spPr>
          <a:xfrm>
            <a:off x="839788" y="457200"/>
            <a:ext cx="3932100"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7" name="Google Shape;407;p55"/>
          <p:cNvSpPr>
            <a:spLocks noGrp="1"/>
          </p:cNvSpPr>
          <p:nvPr>
            <p:ph type="pic" idx="2"/>
          </p:nvPr>
        </p:nvSpPr>
        <p:spPr>
          <a:xfrm>
            <a:off x="5183188" y="987425"/>
            <a:ext cx="6172200" cy="4873500"/>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08" name="Google Shape;408;p55"/>
          <p:cNvSpPr txBox="1">
            <a:spLocks noGrp="1"/>
          </p:cNvSpPr>
          <p:nvPr>
            <p:ph type="body" idx="1"/>
          </p:nvPr>
        </p:nvSpPr>
        <p:spPr>
          <a:xfrm>
            <a:off x="839788" y="2057400"/>
            <a:ext cx="3932100" cy="3811500"/>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09" name="Google Shape;409;p55"/>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10" name="Google Shape;410;p55"/>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11" name="Google Shape;411;p5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2"/>
        <p:cNvGrpSpPr/>
        <p:nvPr/>
      </p:nvGrpSpPr>
      <p:grpSpPr>
        <a:xfrm>
          <a:off x="0" y="0"/>
          <a:ext cx="0" cy="0"/>
          <a:chOff x="0" y="0"/>
          <a:chExt cx="0" cy="0"/>
        </a:xfrm>
      </p:grpSpPr>
      <p:sp>
        <p:nvSpPr>
          <p:cNvPr id="413" name="Google Shape;413;p56"/>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4" name="Google Shape;414;p56"/>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5" name="Google Shape;415;p56"/>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16" name="Google Shape;416;p56"/>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17" name="Google Shape;417;p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18"/>
        <p:cNvGrpSpPr/>
        <p:nvPr/>
      </p:nvGrpSpPr>
      <p:grpSpPr>
        <a:xfrm>
          <a:off x="0" y="0"/>
          <a:ext cx="0" cy="0"/>
          <a:chOff x="0" y="0"/>
          <a:chExt cx="0" cy="0"/>
        </a:xfrm>
      </p:grpSpPr>
      <p:sp>
        <p:nvSpPr>
          <p:cNvPr id="419" name="Google Shape;419;p57"/>
          <p:cNvSpPr txBox="1">
            <a:spLocks noGrp="1"/>
          </p:cNvSpPr>
          <p:nvPr>
            <p:ph type="title"/>
          </p:nvPr>
        </p:nvSpPr>
        <p:spPr>
          <a:xfrm rot="5400000">
            <a:off x="7133400" y="1956625"/>
            <a:ext cx="5811900" cy="2628900"/>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0" name="Google Shape;420;p57"/>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1" name="Google Shape;421;p57"/>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22" name="Google Shape;422;p57"/>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23" name="Google Shape;423;p5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26"/>
        <p:cNvGrpSpPr/>
        <p:nvPr/>
      </p:nvGrpSpPr>
      <p:grpSpPr>
        <a:xfrm>
          <a:off x="0" y="0"/>
          <a:ext cx="0" cy="0"/>
          <a:chOff x="0" y="0"/>
          <a:chExt cx="0" cy="0"/>
        </a:xfrm>
      </p:grpSpPr>
      <p:sp>
        <p:nvSpPr>
          <p:cNvPr id="427" name="Google Shape;427;p59"/>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28" name="Google Shape;428;p59"/>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29" name="Google Shape;429;p5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30" name="Google Shape;430;p59"/>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431" name="Google Shape;431;p59"/>
          <p:cNvSpPr txBox="1"/>
          <p:nvPr/>
        </p:nvSpPr>
        <p:spPr>
          <a:xfrm>
            <a:off x="7620" y="1407836"/>
            <a:ext cx="12192000" cy="3693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32" name="Google Shape;432;p59"/>
          <p:cNvGrpSpPr/>
          <p:nvPr/>
        </p:nvGrpSpPr>
        <p:grpSpPr>
          <a:xfrm>
            <a:off x="0" y="6210300"/>
            <a:ext cx="12192313" cy="647700"/>
            <a:chOff x="0" y="6210300"/>
            <a:chExt cx="12192313" cy="647700"/>
          </a:xfrm>
        </p:grpSpPr>
        <p:sp>
          <p:nvSpPr>
            <p:cNvPr id="433" name="Google Shape;433;p59"/>
            <p:cNvSpPr/>
            <p:nvPr/>
          </p:nvSpPr>
          <p:spPr>
            <a:xfrm>
              <a:off x="0" y="6210300"/>
              <a:ext cx="12192000" cy="647700"/>
            </a:xfrm>
            <a:prstGeom prst="rect">
              <a:avLst/>
            </a:prstGeom>
            <a:gradFill>
              <a:gsLst>
                <a:gs pos="0">
                  <a:srgbClr val="FFFFFF"/>
                </a:gs>
                <a:gs pos="100000">
                  <a:srgbClr val="92D050"/>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34" name="Google Shape;434;p59"/>
            <p:cNvPicPr preferRelativeResize="0"/>
            <p:nvPr/>
          </p:nvPicPr>
          <p:blipFill rotWithShape="1">
            <a:blip r:embed="rId2">
              <a:alphaModFix/>
            </a:blip>
            <a:srcRect/>
            <a:stretch/>
          </p:blipFill>
          <p:spPr>
            <a:xfrm>
              <a:off x="9133326" y="6291071"/>
              <a:ext cx="3058987" cy="566787"/>
            </a:xfrm>
            <a:prstGeom prst="rect">
              <a:avLst/>
            </a:prstGeom>
            <a:noFill/>
            <a:ln>
              <a:noFill/>
            </a:ln>
          </p:spPr>
        </p:pic>
      </p:grpSp>
      <p:sp>
        <p:nvSpPr>
          <p:cNvPr id="435" name="Google Shape;435;p59"/>
          <p:cNvSpPr txBox="1">
            <a:spLocks noGrp="1"/>
          </p:cNvSpPr>
          <p:nvPr>
            <p:ph type="title"/>
          </p:nvPr>
        </p:nvSpPr>
        <p:spPr>
          <a:xfrm>
            <a:off x="285227" y="117446"/>
            <a:ext cx="11610300" cy="1153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436"/>
        <p:cNvGrpSpPr/>
        <p:nvPr/>
      </p:nvGrpSpPr>
      <p:grpSpPr>
        <a:xfrm>
          <a:off x="0" y="0"/>
          <a:ext cx="0" cy="0"/>
          <a:chOff x="0" y="0"/>
          <a:chExt cx="0" cy="0"/>
        </a:xfrm>
      </p:grpSpPr>
      <p:sp>
        <p:nvSpPr>
          <p:cNvPr id="437" name="Google Shape;437;p6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38" name="Google Shape;438;p6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39" name="Google Shape;439;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40" name="Google Shape;440;p60"/>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441" name="Google Shape;441;p60"/>
          <p:cNvSpPr/>
          <p:nvPr/>
        </p:nvSpPr>
        <p:spPr>
          <a:xfrm>
            <a:off x="0" y="6210300"/>
            <a:ext cx="12192000" cy="647700"/>
          </a:xfrm>
          <a:prstGeom prst="rect">
            <a:avLst/>
          </a:prstGeom>
          <a:gradFill>
            <a:gsLst>
              <a:gs pos="0">
                <a:srgbClr val="FFFFFF"/>
              </a:gs>
              <a:gs pos="100000">
                <a:srgbClr val="92D050"/>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2" name="Google Shape;442;p60"/>
          <p:cNvSpPr txBox="1"/>
          <p:nvPr/>
        </p:nvSpPr>
        <p:spPr>
          <a:xfrm>
            <a:off x="7620" y="1407836"/>
            <a:ext cx="12192000" cy="36933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443" name="Google Shape;443;p60"/>
          <p:cNvPicPr preferRelativeResize="0"/>
          <p:nvPr/>
        </p:nvPicPr>
        <p:blipFill rotWithShape="1">
          <a:blip r:embed="rId2">
            <a:alphaModFix/>
          </a:blip>
          <a:srcRect/>
          <a:stretch/>
        </p:blipFill>
        <p:spPr>
          <a:xfrm>
            <a:off x="9133326" y="6291071"/>
            <a:ext cx="3066294" cy="566929"/>
          </a:xfrm>
          <a:prstGeom prst="rect">
            <a:avLst/>
          </a:prstGeom>
          <a:noFill/>
          <a:ln>
            <a:noFill/>
          </a:ln>
        </p:spPr>
      </p:pic>
      <p:sp>
        <p:nvSpPr>
          <p:cNvPr id="444" name="Google Shape;444;p60"/>
          <p:cNvSpPr txBox="1">
            <a:spLocks noGrp="1"/>
          </p:cNvSpPr>
          <p:nvPr>
            <p:ph type="title"/>
          </p:nvPr>
        </p:nvSpPr>
        <p:spPr>
          <a:xfrm>
            <a:off x="285227" y="117446"/>
            <a:ext cx="11610362" cy="1153866"/>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5" name="Google Shape;445;p60"/>
          <p:cNvSpPr txBox="1">
            <a:spLocks noGrp="1"/>
          </p:cNvSpPr>
          <p:nvPr>
            <p:ph type="body" idx="1"/>
          </p:nvPr>
        </p:nvSpPr>
        <p:spPr>
          <a:xfrm>
            <a:off x="173038" y="1563688"/>
            <a:ext cx="11820525" cy="4505325"/>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46"/>
        <p:cNvGrpSpPr/>
        <p:nvPr/>
      </p:nvGrpSpPr>
      <p:grpSpPr>
        <a:xfrm>
          <a:off x="0" y="0"/>
          <a:ext cx="0" cy="0"/>
          <a:chOff x="0" y="0"/>
          <a:chExt cx="0" cy="0"/>
        </a:xfrm>
      </p:grpSpPr>
      <p:pic>
        <p:nvPicPr>
          <p:cNvPr id="447" name="Google Shape;447;p61"/>
          <p:cNvPicPr preferRelativeResize="0"/>
          <p:nvPr/>
        </p:nvPicPr>
        <p:blipFill rotWithShape="1">
          <a:blip r:embed="rId2">
            <a:alphaModFix/>
          </a:blip>
          <a:srcRect l="1700" t="27823" b="20458"/>
          <a:stretch/>
        </p:blipFill>
        <p:spPr>
          <a:xfrm>
            <a:off x="-8626" y="1380226"/>
            <a:ext cx="12177725" cy="3921748"/>
          </a:xfrm>
          <a:prstGeom prst="rect">
            <a:avLst/>
          </a:prstGeom>
          <a:noFill/>
          <a:ln>
            <a:noFill/>
          </a:ln>
        </p:spPr>
      </p:pic>
      <p:sp>
        <p:nvSpPr>
          <p:cNvPr id="448" name="Google Shape;448;p61"/>
          <p:cNvSpPr txBox="1"/>
          <p:nvPr/>
        </p:nvSpPr>
        <p:spPr>
          <a:xfrm>
            <a:off x="-9833" y="1417362"/>
            <a:ext cx="12192000" cy="632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9" name="Google Shape;449;p61"/>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50" name="Google Shape;450;p61"/>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51" name="Google Shape;451;p6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52" name="Google Shape;452;p61"/>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sz="4400" b="1" i="0" u="none" strike="noStrike" cap="none">
                <a:solidFill>
                  <a:schemeClr val="lt1"/>
                </a:solidFill>
                <a:latin typeface="Arial"/>
                <a:ea typeface="Arial"/>
                <a:cs typeface="Arial"/>
                <a:sym typeface="Arial"/>
              </a:rPr>
              <a:t>Public Hearing and Public Comment</a:t>
            </a:r>
            <a:endParaRPr sz="4400" b="1" i="0" u="none" strike="noStrike" cap="none">
              <a:solidFill>
                <a:schemeClr val="lt1"/>
              </a:solidFill>
              <a:latin typeface="Arial"/>
              <a:ea typeface="Arial"/>
              <a:cs typeface="Arial"/>
              <a:sym typeface="Arial"/>
            </a:endParaRPr>
          </a:p>
        </p:txBody>
      </p:sp>
      <p:sp>
        <p:nvSpPr>
          <p:cNvPr id="453" name="Google Shape;453;p61"/>
          <p:cNvSpPr/>
          <p:nvPr/>
        </p:nvSpPr>
        <p:spPr>
          <a:xfrm>
            <a:off x="0" y="6210300"/>
            <a:ext cx="12192000" cy="647700"/>
          </a:xfrm>
          <a:prstGeom prst="rect">
            <a:avLst/>
          </a:prstGeom>
          <a:gradFill>
            <a:gsLst>
              <a:gs pos="0">
                <a:srgbClr val="FFFFFF"/>
              </a:gs>
              <a:gs pos="100000">
                <a:srgbClr val="92D050"/>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4" name="Google Shape;454;p61"/>
          <p:cNvPicPr preferRelativeResize="0"/>
          <p:nvPr/>
        </p:nvPicPr>
        <p:blipFill rotWithShape="1">
          <a:blip r:embed="rId3">
            <a:alphaModFix/>
          </a:blip>
          <a:srcRect/>
          <a:stretch/>
        </p:blipFill>
        <p:spPr>
          <a:xfrm>
            <a:off x="9133326" y="6291071"/>
            <a:ext cx="3058987" cy="566787"/>
          </a:xfrm>
          <a:prstGeom prst="rect">
            <a:avLst/>
          </a:prstGeom>
          <a:noFill/>
          <a:ln>
            <a:noFill/>
          </a:ln>
        </p:spPr>
      </p:pic>
      <p:sp>
        <p:nvSpPr>
          <p:cNvPr id="455" name="Google Shape;455;p61"/>
          <p:cNvSpPr txBox="1"/>
          <p:nvPr/>
        </p:nvSpPr>
        <p:spPr>
          <a:xfrm>
            <a:off x="0" y="5327374"/>
            <a:ext cx="12192000" cy="8829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635"/>
              <a:buFont typeface="Arial"/>
              <a:buNone/>
            </a:pPr>
            <a:r>
              <a:rPr lang="en-US" sz="2635" b="0" i="0" u="none" strike="noStrike" cap="none">
                <a:solidFill>
                  <a:schemeClr val="dk1"/>
                </a:solidFill>
                <a:latin typeface="Arial"/>
                <a:ea typeface="Arial"/>
                <a:cs typeface="Arial"/>
                <a:sym typeface="Arial"/>
              </a:rPr>
              <a:t>Medford, Oregon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210"/>
              <a:buFont typeface="Arial"/>
              <a:buNone/>
            </a:pPr>
            <a:r>
              <a:rPr lang="en-US" sz="2210" b="0" i="0" u="none" strike="noStrike" cap="none">
                <a:solidFill>
                  <a:schemeClr val="dk1"/>
                </a:solidFill>
                <a:latin typeface="Arial"/>
                <a:ea typeface="Arial"/>
                <a:cs typeface="Arial"/>
                <a:sym typeface="Arial"/>
              </a:rPr>
              <a:t>November 15, 2017</a:t>
            </a:r>
            <a:endParaRPr sz="2210" b="0" i="0" u="none" strike="noStrike" cap="none">
              <a:solidFill>
                <a:schemeClr val="dk1"/>
              </a:solidFill>
              <a:latin typeface="Arial"/>
              <a:ea typeface="Arial"/>
              <a:cs typeface="Arial"/>
              <a:sym typeface="Arial"/>
            </a:endParaRPr>
          </a:p>
        </p:txBody>
      </p:sp>
      <p:sp>
        <p:nvSpPr>
          <p:cNvPr id="456" name="Google Shape;456;p61"/>
          <p:cNvSpPr txBox="1"/>
          <p:nvPr/>
        </p:nvSpPr>
        <p:spPr>
          <a:xfrm>
            <a:off x="181258" y="2049740"/>
            <a:ext cx="11828400" cy="144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0" i="0" u="none" strike="noStrike" cap="none">
                <a:solidFill>
                  <a:srgbClr val="1E4E79"/>
                </a:solidFill>
                <a:latin typeface="Source Sans Pro"/>
                <a:ea typeface="Source Sans Pro"/>
                <a:cs typeface="Source Sans Pro"/>
                <a:sym typeface="Source Sans Pro"/>
              </a:rPr>
              <a:t>Cleaner Air Oregon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385623"/>
                </a:solidFill>
                <a:latin typeface="Source Sans Pro"/>
                <a:ea typeface="Source Sans Pro"/>
                <a:cs typeface="Source Sans Pro"/>
                <a:sym typeface="Source Sans Pro"/>
              </a:rPr>
              <a:t>REFORMING OREGON’S INDUSTRIAL AIR QUALITY REGULATIONS</a:t>
            </a:r>
            <a:endParaRPr sz="2800" b="0" i="0" u="none" strike="noStrike" cap="none">
              <a:solidFill>
                <a:srgbClr val="385623"/>
              </a:solidFill>
              <a:latin typeface="Source Sans Pro"/>
              <a:ea typeface="Source Sans Pro"/>
              <a:cs typeface="Source Sans Pro"/>
              <a:sym typeface="Source Sans Pro"/>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7"/>
        <p:cNvGrpSpPr/>
        <p:nvPr/>
      </p:nvGrpSpPr>
      <p:grpSpPr>
        <a:xfrm>
          <a:off x="0" y="0"/>
          <a:ext cx="0" cy="0"/>
          <a:chOff x="0" y="0"/>
          <a:chExt cx="0" cy="0"/>
        </a:xfrm>
      </p:grpSpPr>
      <p:sp>
        <p:nvSpPr>
          <p:cNvPr id="458" name="Google Shape;458;p62"/>
          <p:cNvSpPr txBox="1">
            <a:spLocks noGrp="1"/>
          </p:cNvSpPr>
          <p:nvPr>
            <p:ph type="title"/>
          </p:nvPr>
        </p:nvSpPr>
        <p:spPr>
          <a:xfrm>
            <a:off x="831850" y="1709738"/>
            <a:ext cx="10515600" cy="2852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9" name="Google Shape;459;p62"/>
          <p:cNvSpPr txBox="1">
            <a:spLocks noGrp="1"/>
          </p:cNvSpPr>
          <p:nvPr>
            <p:ph type="body" idx="1"/>
          </p:nvPr>
        </p:nvSpPr>
        <p:spPr>
          <a:xfrm>
            <a:off x="831850" y="4589463"/>
            <a:ext cx="10515600" cy="1500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60" name="Google Shape;460;p62"/>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61" name="Google Shape;461;p62"/>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62" name="Google Shape;462;p6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63" name="Google Shape;463;p62"/>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464" name="Google Shape;464;p62"/>
          <p:cNvSpPr txBox="1"/>
          <p:nvPr/>
        </p:nvSpPr>
        <p:spPr>
          <a:xfrm>
            <a:off x="285227" y="117446"/>
            <a:ext cx="11610300" cy="11538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sz="4400" b="0" i="0" u="none" strike="noStrike" cap="none">
                <a:solidFill>
                  <a:schemeClr val="lt1"/>
                </a:solidFill>
                <a:latin typeface="Arial"/>
                <a:ea typeface="Arial"/>
                <a:cs typeface="Arial"/>
                <a:sym typeface="Arial"/>
              </a:rPr>
              <a:t>Slide Title</a:t>
            </a:r>
            <a:endParaRPr sz="4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65"/>
        <p:cNvGrpSpPr/>
        <p:nvPr/>
      </p:nvGrpSpPr>
      <p:grpSpPr>
        <a:xfrm>
          <a:off x="0" y="0"/>
          <a:ext cx="0" cy="0"/>
          <a:chOff x="0" y="0"/>
          <a:chExt cx="0" cy="0"/>
        </a:xfrm>
      </p:grpSpPr>
      <p:sp>
        <p:nvSpPr>
          <p:cNvPr id="466" name="Google Shape;466;p63"/>
          <p:cNvSpPr txBox="1">
            <a:spLocks noGrp="1"/>
          </p:cNvSpPr>
          <p:nvPr>
            <p:ph type="body" idx="1"/>
          </p:nvPr>
        </p:nvSpPr>
        <p:spPr>
          <a:xfrm>
            <a:off x="838200" y="1825625"/>
            <a:ext cx="5181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7" name="Google Shape;467;p63"/>
          <p:cNvSpPr txBox="1">
            <a:spLocks noGrp="1"/>
          </p:cNvSpPr>
          <p:nvPr>
            <p:ph type="body" idx="2"/>
          </p:nvPr>
        </p:nvSpPr>
        <p:spPr>
          <a:xfrm>
            <a:off x="6172200" y="1825625"/>
            <a:ext cx="5181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8" name="Google Shape;468;p63"/>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69" name="Google Shape;469;p63"/>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70" name="Google Shape;470;p6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71" name="Google Shape;471;p63"/>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472" name="Google Shape;472;p63"/>
          <p:cNvSpPr txBox="1"/>
          <p:nvPr/>
        </p:nvSpPr>
        <p:spPr>
          <a:xfrm>
            <a:off x="178904" y="99391"/>
            <a:ext cx="11807700" cy="92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0" i="0" u="none" strike="noStrike" cap="none">
                <a:solidFill>
                  <a:schemeClr val="lt1"/>
                </a:solidFill>
                <a:latin typeface="Arial"/>
                <a:ea typeface="Arial"/>
                <a:cs typeface="Arial"/>
                <a:sym typeface="Arial"/>
              </a:rPr>
              <a:t>Slide Label</a:t>
            </a:r>
            <a:endParaRPr sz="5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73"/>
        <p:cNvGrpSpPr/>
        <p:nvPr/>
      </p:nvGrpSpPr>
      <p:grpSpPr>
        <a:xfrm>
          <a:off x="0" y="0"/>
          <a:ext cx="0" cy="0"/>
          <a:chOff x="0" y="0"/>
          <a:chExt cx="0" cy="0"/>
        </a:xfrm>
      </p:grpSpPr>
      <p:sp>
        <p:nvSpPr>
          <p:cNvPr id="474" name="Google Shape;474;p64"/>
          <p:cNvSpPr txBox="1">
            <a:spLocks noGrp="1"/>
          </p:cNvSpPr>
          <p:nvPr>
            <p:ph type="body" idx="1"/>
          </p:nvPr>
        </p:nvSpPr>
        <p:spPr>
          <a:xfrm>
            <a:off x="839788" y="1681163"/>
            <a:ext cx="51579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5" name="Google Shape;475;p64"/>
          <p:cNvSpPr txBox="1">
            <a:spLocks noGrp="1"/>
          </p:cNvSpPr>
          <p:nvPr>
            <p:ph type="body" idx="2"/>
          </p:nvPr>
        </p:nvSpPr>
        <p:spPr>
          <a:xfrm>
            <a:off x="839788" y="2505075"/>
            <a:ext cx="5157900" cy="3684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6" name="Google Shape;476;p64"/>
          <p:cNvSpPr txBox="1">
            <a:spLocks noGrp="1"/>
          </p:cNvSpPr>
          <p:nvPr>
            <p:ph type="body" idx="3"/>
          </p:nvPr>
        </p:nvSpPr>
        <p:spPr>
          <a:xfrm>
            <a:off x="6172200" y="1681163"/>
            <a:ext cx="51831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7" name="Google Shape;477;p64"/>
          <p:cNvSpPr txBox="1">
            <a:spLocks noGrp="1"/>
          </p:cNvSpPr>
          <p:nvPr>
            <p:ph type="body" idx="4"/>
          </p:nvPr>
        </p:nvSpPr>
        <p:spPr>
          <a:xfrm>
            <a:off x="6172200" y="2505075"/>
            <a:ext cx="5183100" cy="3684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8" name="Google Shape;478;p64"/>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79" name="Google Shape;479;p64"/>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80" name="Google Shape;480;p6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81" name="Google Shape;481;p64"/>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482" name="Google Shape;482;p64"/>
          <p:cNvSpPr txBox="1"/>
          <p:nvPr/>
        </p:nvSpPr>
        <p:spPr>
          <a:xfrm>
            <a:off x="178904" y="99391"/>
            <a:ext cx="11807700" cy="92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0" i="0" u="none" strike="noStrike" cap="none">
                <a:solidFill>
                  <a:schemeClr val="lt1"/>
                </a:solidFill>
                <a:latin typeface="Arial"/>
                <a:ea typeface="Arial"/>
                <a:cs typeface="Arial"/>
                <a:sym typeface="Arial"/>
              </a:rPr>
              <a:t>Slide Label</a:t>
            </a:r>
            <a:endParaRPr sz="5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83"/>
        <p:cNvGrpSpPr/>
        <p:nvPr/>
      </p:nvGrpSpPr>
      <p:grpSpPr>
        <a:xfrm>
          <a:off x="0" y="0"/>
          <a:ext cx="0" cy="0"/>
          <a:chOff x="0" y="0"/>
          <a:chExt cx="0" cy="0"/>
        </a:xfrm>
      </p:grpSpPr>
      <p:grpSp>
        <p:nvGrpSpPr>
          <p:cNvPr id="484" name="Google Shape;484;p65"/>
          <p:cNvGrpSpPr/>
          <p:nvPr/>
        </p:nvGrpSpPr>
        <p:grpSpPr>
          <a:xfrm>
            <a:off x="0" y="6492953"/>
            <a:ext cx="12192313" cy="547695"/>
            <a:chOff x="0" y="6210300"/>
            <a:chExt cx="12192313" cy="647700"/>
          </a:xfrm>
        </p:grpSpPr>
        <p:sp>
          <p:nvSpPr>
            <p:cNvPr id="485" name="Google Shape;485;p65"/>
            <p:cNvSpPr/>
            <p:nvPr/>
          </p:nvSpPr>
          <p:spPr>
            <a:xfrm>
              <a:off x="0" y="6210300"/>
              <a:ext cx="12192000" cy="647700"/>
            </a:xfrm>
            <a:prstGeom prst="rect">
              <a:avLst/>
            </a:prstGeom>
            <a:gradFill>
              <a:gsLst>
                <a:gs pos="0">
                  <a:srgbClr val="FFFFFF"/>
                </a:gs>
                <a:gs pos="100000">
                  <a:srgbClr val="92D050"/>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86" name="Google Shape;486;p65"/>
            <p:cNvPicPr preferRelativeResize="0"/>
            <p:nvPr/>
          </p:nvPicPr>
          <p:blipFill rotWithShape="1">
            <a:blip r:embed="rId2">
              <a:alphaModFix/>
            </a:blip>
            <a:srcRect/>
            <a:stretch/>
          </p:blipFill>
          <p:spPr>
            <a:xfrm>
              <a:off x="9133326" y="6210300"/>
              <a:ext cx="3058987" cy="647538"/>
            </a:xfrm>
            <a:prstGeom prst="rect">
              <a:avLst/>
            </a:prstGeom>
            <a:noFill/>
            <a:ln>
              <a:noFill/>
            </a:ln>
          </p:spPr>
        </p:pic>
      </p:grpSp>
      <p:sp>
        <p:nvSpPr>
          <p:cNvPr id="487" name="Google Shape;487;p65"/>
          <p:cNvSpPr txBox="1">
            <a:spLocks noGrp="1"/>
          </p:cNvSpPr>
          <p:nvPr>
            <p:ph type="sldNum" idx="12"/>
          </p:nvPr>
        </p:nvSpPr>
        <p:spPr>
          <a:xfrm>
            <a:off x="4718808" y="6618305"/>
            <a:ext cx="2743200" cy="365100"/>
          </a:xfrm>
          <a:prstGeom prst="rect">
            <a:avLst/>
          </a:prstGeom>
          <a:noFill/>
          <a:ln>
            <a:noFill/>
          </a:ln>
        </p:spPr>
        <p:txBody>
          <a:bodyPr spcFirstLastPara="1" wrap="square" lIns="91425" tIns="45700" rIns="91425" bIns="4570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488" name="Google Shape;488;p65"/>
          <p:cNvSpPr txBox="1"/>
          <p:nvPr/>
        </p:nvSpPr>
        <p:spPr>
          <a:xfrm>
            <a:off x="0" y="1"/>
            <a:ext cx="12192000" cy="10401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489" name="Google Shape;489;p65"/>
          <p:cNvSpPr txBox="1">
            <a:spLocks noGrp="1"/>
          </p:cNvSpPr>
          <p:nvPr>
            <p:ph type="title"/>
          </p:nvPr>
        </p:nvSpPr>
        <p:spPr>
          <a:xfrm>
            <a:off x="285227" y="117446"/>
            <a:ext cx="11610300" cy="922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7"/>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7"/>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90"/>
        <p:cNvGrpSpPr/>
        <p:nvPr/>
      </p:nvGrpSpPr>
      <p:grpSpPr>
        <a:xfrm>
          <a:off x="0" y="0"/>
          <a:ext cx="0" cy="0"/>
          <a:chOff x="0" y="0"/>
          <a:chExt cx="0" cy="0"/>
        </a:xfrm>
      </p:grpSpPr>
      <p:sp>
        <p:nvSpPr>
          <p:cNvPr id="491" name="Google Shape;491;p66"/>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92" name="Google Shape;492;p66"/>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93" name="Google Shape;493;p6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94" name="Google Shape;494;p66"/>
          <p:cNvSpPr txBox="1"/>
          <p:nvPr/>
        </p:nvSpPr>
        <p:spPr>
          <a:xfrm>
            <a:off x="0" y="1"/>
            <a:ext cx="12192000" cy="11214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495" name="Google Shape;495;p66"/>
          <p:cNvSpPr txBox="1">
            <a:spLocks noGrp="1"/>
          </p:cNvSpPr>
          <p:nvPr>
            <p:ph type="title"/>
          </p:nvPr>
        </p:nvSpPr>
        <p:spPr>
          <a:xfrm>
            <a:off x="285227" y="117446"/>
            <a:ext cx="11610300" cy="8919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6"/>
        <p:cNvGrpSpPr/>
        <p:nvPr/>
      </p:nvGrpSpPr>
      <p:grpSpPr>
        <a:xfrm>
          <a:off x="0" y="0"/>
          <a:ext cx="0" cy="0"/>
          <a:chOff x="0" y="0"/>
          <a:chExt cx="0" cy="0"/>
        </a:xfrm>
      </p:grpSpPr>
      <p:sp>
        <p:nvSpPr>
          <p:cNvPr id="497" name="Google Shape;497;p67"/>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98" name="Google Shape;498;p67"/>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99" name="Google Shape;499;p6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00" name="Google Shape;500;p67"/>
          <p:cNvSpPr txBox="1"/>
          <p:nvPr/>
        </p:nvSpPr>
        <p:spPr>
          <a:xfrm>
            <a:off x="178904" y="99391"/>
            <a:ext cx="11807700" cy="92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0" i="0" u="none" strike="noStrike" cap="none">
                <a:solidFill>
                  <a:schemeClr val="lt1"/>
                </a:solidFill>
                <a:latin typeface="Arial"/>
                <a:ea typeface="Arial"/>
                <a:cs typeface="Arial"/>
                <a:sym typeface="Arial"/>
              </a:rPr>
              <a:t>Slide Label</a:t>
            </a:r>
            <a:endParaRPr sz="5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07"/>
        <p:cNvGrpSpPr/>
        <p:nvPr/>
      </p:nvGrpSpPr>
      <p:grpSpPr>
        <a:xfrm>
          <a:off x="0" y="0"/>
          <a:ext cx="0" cy="0"/>
          <a:chOff x="0" y="0"/>
          <a:chExt cx="0" cy="0"/>
        </a:xfrm>
      </p:grpSpPr>
      <p:sp>
        <p:nvSpPr>
          <p:cNvPr id="508" name="Google Shape;508;p69"/>
          <p:cNvSpPr txBox="1">
            <a:spLocks noGrp="1"/>
          </p:cNvSpPr>
          <p:nvPr>
            <p:ph type="ctrTitle"/>
          </p:nvPr>
        </p:nvSpPr>
        <p:spPr>
          <a:xfrm>
            <a:off x="914400" y="2130425"/>
            <a:ext cx="10363200" cy="1470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09" name="Google Shape;509;p69"/>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10" name="Google Shape;510;p69"/>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1" name="Google Shape;511;p69"/>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2" name="Google Shape;512;p69"/>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13"/>
        <p:cNvGrpSpPr/>
        <p:nvPr/>
      </p:nvGrpSpPr>
      <p:grpSpPr>
        <a:xfrm>
          <a:off x="0" y="0"/>
          <a:ext cx="0" cy="0"/>
          <a:chOff x="0" y="0"/>
          <a:chExt cx="0" cy="0"/>
        </a:xfrm>
      </p:grpSpPr>
      <p:sp>
        <p:nvSpPr>
          <p:cNvPr id="514" name="Google Shape;514;p7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15" name="Google Shape;515;p70"/>
          <p:cNvSpPr txBox="1">
            <a:spLocks noGrp="1"/>
          </p:cNvSpPr>
          <p:nvPr>
            <p:ph type="body" idx="1"/>
          </p:nvPr>
        </p:nvSpPr>
        <p:spPr>
          <a:xfrm>
            <a:off x="609600" y="1600200"/>
            <a:ext cx="109728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6" name="Google Shape;516;p70"/>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7" name="Google Shape;517;p70"/>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8" name="Google Shape;518;p70"/>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19"/>
        <p:cNvGrpSpPr/>
        <p:nvPr/>
      </p:nvGrpSpPr>
      <p:grpSpPr>
        <a:xfrm>
          <a:off x="0" y="0"/>
          <a:ext cx="0" cy="0"/>
          <a:chOff x="0" y="0"/>
          <a:chExt cx="0" cy="0"/>
        </a:xfrm>
      </p:grpSpPr>
      <p:sp>
        <p:nvSpPr>
          <p:cNvPr id="520" name="Google Shape;520;p71"/>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9pPr>
          </a:lstStyle>
          <a:p>
            <a:endParaRPr/>
          </a:p>
        </p:txBody>
      </p:sp>
      <p:sp>
        <p:nvSpPr>
          <p:cNvPr id="521" name="Google Shape;521;p71"/>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Calibri"/>
                <a:ea typeface="Calibri"/>
                <a:cs typeface="Calibri"/>
                <a:sym typeface="Calibri"/>
              </a:defRPr>
            </a:lvl9pPr>
          </a:lstStyle>
          <a:p>
            <a:endParaRPr/>
          </a:p>
        </p:txBody>
      </p:sp>
      <p:sp>
        <p:nvSpPr>
          <p:cNvPr id="522" name="Google Shape;522;p7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425"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425"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425"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425"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425"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425"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425"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425"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425"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3" name="Google Shape;523;p71"/>
          <p:cNvSpPr txBox="1"/>
          <p:nvPr/>
        </p:nvSpPr>
        <p:spPr>
          <a:xfrm>
            <a:off x="0" y="1"/>
            <a:ext cx="12192000" cy="1409700"/>
          </a:xfrm>
          <a:prstGeom prst="rect">
            <a:avLst/>
          </a:prstGeom>
          <a:solidFill>
            <a:srgbClr val="00B0F0"/>
          </a:solidFill>
          <a:ln>
            <a:noFill/>
          </a:ln>
        </p:spPr>
        <p:txBody>
          <a:bodyPr spcFirstLastPara="1" wrap="square" lIns="68550" tIns="34275" rIns="68550" bIns="34275" anchor="ctr" anchorCtr="0">
            <a:noAutofit/>
          </a:bodyPr>
          <a:lstStyle/>
          <a:p>
            <a:pPr marL="0" marR="0" lvl="0" indent="0" algn="ctr" rtl="0">
              <a:lnSpc>
                <a:spcPct val="90000"/>
              </a:lnSpc>
              <a:spcBef>
                <a:spcPts val="0"/>
              </a:spcBef>
              <a:spcAft>
                <a:spcPts val="0"/>
              </a:spcAft>
              <a:buClr>
                <a:schemeClr val="dk1"/>
              </a:buClr>
              <a:buSzPts val="5500"/>
              <a:buFont typeface="Calibri"/>
              <a:buNone/>
            </a:pPr>
            <a:endParaRPr sz="4125" b="0" i="0" u="none" strike="noStrike" cap="none">
              <a:solidFill>
                <a:schemeClr val="lt1"/>
              </a:solidFill>
              <a:latin typeface="Arial"/>
              <a:ea typeface="Arial"/>
              <a:cs typeface="Arial"/>
              <a:sym typeface="Arial"/>
            </a:endParaRPr>
          </a:p>
        </p:txBody>
      </p:sp>
      <p:sp>
        <p:nvSpPr>
          <p:cNvPr id="524" name="Google Shape;524;p71"/>
          <p:cNvSpPr/>
          <p:nvPr/>
        </p:nvSpPr>
        <p:spPr>
          <a:xfrm>
            <a:off x="0" y="6210300"/>
            <a:ext cx="12192000" cy="647700"/>
          </a:xfrm>
          <a:prstGeom prst="rect">
            <a:avLst/>
          </a:prstGeom>
          <a:gradFill>
            <a:gsLst>
              <a:gs pos="0">
                <a:srgbClr val="FFFFFF"/>
              </a:gs>
              <a:gs pos="100000">
                <a:srgbClr val="92D050"/>
              </a:gs>
            </a:gsLst>
            <a:lin ang="10800025" scaled="0"/>
          </a:gra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425" b="0" i="0" u="none" strike="noStrike" cap="none">
              <a:solidFill>
                <a:schemeClr val="lt1"/>
              </a:solidFill>
              <a:latin typeface="Arial"/>
              <a:ea typeface="Arial"/>
              <a:cs typeface="Arial"/>
              <a:sym typeface="Arial"/>
            </a:endParaRPr>
          </a:p>
        </p:txBody>
      </p:sp>
      <p:sp>
        <p:nvSpPr>
          <p:cNvPr id="525" name="Google Shape;525;p71"/>
          <p:cNvSpPr txBox="1"/>
          <p:nvPr/>
        </p:nvSpPr>
        <p:spPr>
          <a:xfrm>
            <a:off x="7620" y="1407836"/>
            <a:ext cx="12192000" cy="369300"/>
          </a:xfrm>
          <a:prstGeom prst="rect">
            <a:avLst/>
          </a:prstGeom>
          <a:solidFill>
            <a:schemeClr val="lt1"/>
          </a:solid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425" b="0" i="0" u="none" strike="noStrike" cap="none">
              <a:solidFill>
                <a:schemeClr val="dk1"/>
              </a:solidFill>
              <a:latin typeface="Arial"/>
              <a:ea typeface="Arial"/>
              <a:cs typeface="Arial"/>
              <a:sym typeface="Arial"/>
            </a:endParaRPr>
          </a:p>
        </p:txBody>
      </p:sp>
      <p:pic>
        <p:nvPicPr>
          <p:cNvPr id="526" name="Google Shape;526;p71"/>
          <p:cNvPicPr preferRelativeResize="0"/>
          <p:nvPr/>
        </p:nvPicPr>
        <p:blipFill rotWithShape="1">
          <a:blip r:embed="rId2">
            <a:alphaModFix/>
          </a:blip>
          <a:srcRect/>
          <a:stretch/>
        </p:blipFill>
        <p:spPr>
          <a:xfrm>
            <a:off x="9133327" y="6291071"/>
            <a:ext cx="3066291" cy="566928"/>
          </a:xfrm>
          <a:prstGeom prst="rect">
            <a:avLst/>
          </a:prstGeom>
          <a:noFill/>
          <a:ln>
            <a:noFill/>
          </a:ln>
        </p:spPr>
      </p:pic>
      <p:sp>
        <p:nvSpPr>
          <p:cNvPr id="527" name="Google Shape;527;p71"/>
          <p:cNvSpPr txBox="1">
            <a:spLocks noGrp="1"/>
          </p:cNvSpPr>
          <p:nvPr>
            <p:ph type="title"/>
          </p:nvPr>
        </p:nvSpPr>
        <p:spPr>
          <a:xfrm>
            <a:off x="285227" y="117446"/>
            <a:ext cx="11610300" cy="11535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4400"/>
              <a:buFont typeface="Arial"/>
              <a:buNone/>
              <a:defRPr sz="33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9pPr>
          </a:lstStyle>
          <a:p>
            <a:endParaRPr/>
          </a:p>
        </p:txBody>
      </p:sp>
      <p:sp>
        <p:nvSpPr>
          <p:cNvPr id="528" name="Google Shape;528;p71"/>
          <p:cNvSpPr txBox="1">
            <a:spLocks noGrp="1"/>
          </p:cNvSpPr>
          <p:nvPr>
            <p:ph type="body" idx="1"/>
          </p:nvPr>
        </p:nvSpPr>
        <p:spPr>
          <a:xfrm>
            <a:off x="173039" y="1563688"/>
            <a:ext cx="11820300" cy="45051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825"/>
              </a:spcBef>
              <a:spcAft>
                <a:spcPts val="0"/>
              </a:spcAft>
              <a:buClr>
                <a:schemeClr val="dk1"/>
              </a:buClr>
              <a:buSzPts val="2800"/>
              <a:buFont typeface="Arial"/>
              <a:buNone/>
              <a:defRPr sz="21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900"/>
              <a:buFont typeface="Arial"/>
              <a:buNone/>
              <a:defRPr sz="1425"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900"/>
              <a:buFont typeface="Arial"/>
              <a:buNone/>
              <a:defRPr sz="1425" b="0" i="0" u="none" strike="noStrike" cap="none">
                <a:solidFill>
                  <a:schemeClr val="dk1"/>
                </a:solidFill>
                <a:latin typeface="Arial"/>
                <a:ea typeface="Arial"/>
                <a:cs typeface="Arial"/>
                <a:sym typeface="Arial"/>
              </a:defRPr>
            </a:lvl5pPr>
            <a:lvl6pPr marL="2743200" marR="0" lvl="5" indent="-349250" algn="l" rtl="0">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375"/>
              </a:spcBef>
              <a:spcAft>
                <a:spcPts val="0"/>
              </a:spcAft>
              <a:buClr>
                <a:schemeClr val="dk1"/>
              </a:buClr>
              <a:buSzPts val="1900"/>
              <a:buFont typeface="Arial"/>
              <a:buChar char="•"/>
              <a:defRPr sz="1425"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9"/>
        <p:cNvGrpSpPr/>
        <p:nvPr/>
      </p:nvGrpSpPr>
      <p:grpSpPr>
        <a:xfrm>
          <a:off x="0" y="0"/>
          <a:ext cx="0" cy="0"/>
          <a:chOff x="0" y="0"/>
          <a:chExt cx="0" cy="0"/>
        </a:xfrm>
      </p:grpSpPr>
      <p:sp>
        <p:nvSpPr>
          <p:cNvPr id="530" name="Google Shape;530;p72"/>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1" name="Google Shape;531;p72"/>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2" name="Google Shape;532;p72"/>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33"/>
        <p:cNvGrpSpPr/>
        <p:nvPr/>
      </p:nvGrpSpPr>
      <p:grpSpPr>
        <a:xfrm>
          <a:off x="0" y="0"/>
          <a:ext cx="0" cy="0"/>
          <a:chOff x="0" y="0"/>
          <a:chExt cx="0" cy="0"/>
        </a:xfrm>
      </p:grpSpPr>
      <p:sp>
        <p:nvSpPr>
          <p:cNvPr id="534" name="Google Shape;534;p73"/>
          <p:cNvSpPr txBox="1">
            <a:spLocks noGrp="1"/>
          </p:cNvSpPr>
          <p:nvPr>
            <p:ph type="title"/>
          </p:nvPr>
        </p:nvSpPr>
        <p:spPr>
          <a:xfrm>
            <a:off x="963084" y="4406900"/>
            <a:ext cx="10363200" cy="1362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35" name="Google Shape;535;p73"/>
          <p:cNvSpPr txBox="1">
            <a:spLocks noGrp="1"/>
          </p:cNvSpPr>
          <p:nvPr>
            <p:ph type="body" idx="1"/>
          </p:nvPr>
        </p:nvSpPr>
        <p:spPr>
          <a:xfrm>
            <a:off x="963084" y="2906713"/>
            <a:ext cx="10363200" cy="1500300"/>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536" name="Google Shape;536;p73"/>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7" name="Google Shape;537;p73"/>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8" name="Google Shape;538;p73"/>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9"/>
        <p:cNvGrpSpPr/>
        <p:nvPr/>
      </p:nvGrpSpPr>
      <p:grpSpPr>
        <a:xfrm>
          <a:off x="0" y="0"/>
          <a:ext cx="0" cy="0"/>
          <a:chOff x="0" y="0"/>
          <a:chExt cx="0" cy="0"/>
        </a:xfrm>
      </p:grpSpPr>
      <p:sp>
        <p:nvSpPr>
          <p:cNvPr id="540" name="Google Shape;540;p7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41" name="Google Shape;541;p74"/>
          <p:cNvSpPr txBox="1">
            <a:spLocks noGrp="1"/>
          </p:cNvSpPr>
          <p:nvPr>
            <p:ph type="body" idx="1"/>
          </p:nvPr>
        </p:nvSpPr>
        <p:spPr>
          <a:xfrm>
            <a:off x="609600" y="1600200"/>
            <a:ext cx="5384700" cy="45261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2" name="Google Shape;542;p74"/>
          <p:cNvSpPr txBox="1">
            <a:spLocks noGrp="1"/>
          </p:cNvSpPr>
          <p:nvPr>
            <p:ph type="body" idx="2"/>
          </p:nvPr>
        </p:nvSpPr>
        <p:spPr>
          <a:xfrm>
            <a:off x="6197600" y="1600200"/>
            <a:ext cx="5384700" cy="45261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3" name="Google Shape;543;p74"/>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4" name="Google Shape;544;p74"/>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5" name="Google Shape;545;p74"/>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6"/>
        <p:cNvGrpSpPr/>
        <p:nvPr/>
      </p:nvGrpSpPr>
      <p:grpSpPr>
        <a:xfrm>
          <a:off x="0" y="0"/>
          <a:ext cx="0" cy="0"/>
          <a:chOff x="0" y="0"/>
          <a:chExt cx="0" cy="0"/>
        </a:xfrm>
      </p:grpSpPr>
      <p:sp>
        <p:nvSpPr>
          <p:cNvPr id="547" name="Google Shape;547;p7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48" name="Google Shape;548;p75"/>
          <p:cNvSpPr txBox="1">
            <a:spLocks noGrp="1"/>
          </p:cNvSpPr>
          <p:nvPr>
            <p:ph type="body" idx="1"/>
          </p:nvPr>
        </p:nvSpPr>
        <p:spPr>
          <a:xfrm>
            <a:off x="609600" y="1535113"/>
            <a:ext cx="5386800" cy="6399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9" name="Google Shape;549;p75"/>
          <p:cNvSpPr txBox="1">
            <a:spLocks noGrp="1"/>
          </p:cNvSpPr>
          <p:nvPr>
            <p:ph type="body" idx="2"/>
          </p:nvPr>
        </p:nvSpPr>
        <p:spPr>
          <a:xfrm>
            <a:off x="609600" y="2174875"/>
            <a:ext cx="5386800" cy="39513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50" name="Google Shape;550;p75"/>
          <p:cNvSpPr txBox="1">
            <a:spLocks noGrp="1"/>
          </p:cNvSpPr>
          <p:nvPr>
            <p:ph type="body" idx="3"/>
          </p:nvPr>
        </p:nvSpPr>
        <p:spPr>
          <a:xfrm>
            <a:off x="6193367" y="1535113"/>
            <a:ext cx="5389200" cy="6399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51" name="Google Shape;551;p75"/>
          <p:cNvSpPr txBox="1">
            <a:spLocks noGrp="1"/>
          </p:cNvSpPr>
          <p:nvPr>
            <p:ph type="body" idx="4"/>
          </p:nvPr>
        </p:nvSpPr>
        <p:spPr>
          <a:xfrm>
            <a:off x="6193367" y="2174875"/>
            <a:ext cx="5389200" cy="39513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52" name="Google Shape;552;p75"/>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3" name="Google Shape;553;p75"/>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4" name="Google Shape;554;p75"/>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5"/>
        <p:cNvGrpSpPr/>
        <p:nvPr/>
      </p:nvGrpSpPr>
      <p:grpSpPr>
        <a:xfrm>
          <a:off x="0" y="0"/>
          <a:ext cx="0" cy="0"/>
          <a:chOff x="0" y="0"/>
          <a:chExt cx="0" cy="0"/>
        </a:xfrm>
      </p:grpSpPr>
      <p:sp>
        <p:nvSpPr>
          <p:cNvPr id="556" name="Google Shape;556;p7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57" name="Google Shape;557;p76"/>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8" name="Google Shape;558;p76"/>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9" name="Google Shape;559;p76"/>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8"/>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9" name="Google Shape;69;p8"/>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0" name="Google Shape;70;p8"/>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8"/>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2" name="Google Shape;72;p8"/>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0"/>
        <p:cNvGrpSpPr/>
        <p:nvPr/>
      </p:nvGrpSpPr>
      <p:grpSpPr>
        <a:xfrm>
          <a:off x="0" y="0"/>
          <a:ext cx="0" cy="0"/>
          <a:chOff x="0" y="0"/>
          <a:chExt cx="0" cy="0"/>
        </a:xfrm>
      </p:grpSpPr>
      <p:sp>
        <p:nvSpPr>
          <p:cNvPr id="561" name="Google Shape;561;p77"/>
          <p:cNvSpPr txBox="1">
            <a:spLocks noGrp="1"/>
          </p:cNvSpPr>
          <p:nvPr>
            <p:ph type="title"/>
          </p:nvPr>
        </p:nvSpPr>
        <p:spPr>
          <a:xfrm>
            <a:off x="609600" y="273050"/>
            <a:ext cx="4011300" cy="11619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62" name="Google Shape;562;p77"/>
          <p:cNvSpPr txBox="1">
            <a:spLocks noGrp="1"/>
          </p:cNvSpPr>
          <p:nvPr>
            <p:ph type="body" idx="1"/>
          </p:nvPr>
        </p:nvSpPr>
        <p:spPr>
          <a:xfrm>
            <a:off x="4766733" y="273050"/>
            <a:ext cx="6815700" cy="58530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3" name="Google Shape;563;p77"/>
          <p:cNvSpPr txBox="1">
            <a:spLocks noGrp="1"/>
          </p:cNvSpPr>
          <p:nvPr>
            <p:ph type="body" idx="2"/>
          </p:nvPr>
        </p:nvSpPr>
        <p:spPr>
          <a:xfrm>
            <a:off x="609600" y="1435100"/>
            <a:ext cx="4011300" cy="46911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64" name="Google Shape;564;p77"/>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5" name="Google Shape;565;p77"/>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6" name="Google Shape;566;p77"/>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7"/>
        <p:cNvGrpSpPr/>
        <p:nvPr/>
      </p:nvGrpSpPr>
      <p:grpSpPr>
        <a:xfrm>
          <a:off x="0" y="0"/>
          <a:ext cx="0" cy="0"/>
          <a:chOff x="0" y="0"/>
          <a:chExt cx="0" cy="0"/>
        </a:xfrm>
      </p:grpSpPr>
      <p:sp>
        <p:nvSpPr>
          <p:cNvPr id="568" name="Google Shape;568;p78"/>
          <p:cNvSpPr txBox="1">
            <a:spLocks noGrp="1"/>
          </p:cNvSpPr>
          <p:nvPr>
            <p:ph type="title"/>
          </p:nvPr>
        </p:nvSpPr>
        <p:spPr>
          <a:xfrm>
            <a:off x="2389717" y="4800600"/>
            <a:ext cx="7315200" cy="5667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69" name="Google Shape;569;p78"/>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70" name="Google Shape;570;p78"/>
          <p:cNvSpPr txBox="1">
            <a:spLocks noGrp="1"/>
          </p:cNvSpPr>
          <p:nvPr>
            <p:ph type="body" idx="1"/>
          </p:nvPr>
        </p:nvSpPr>
        <p:spPr>
          <a:xfrm>
            <a:off x="2389717" y="5367338"/>
            <a:ext cx="7315200" cy="8049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71" name="Google Shape;571;p78"/>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2" name="Google Shape;572;p78"/>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3" name="Google Shape;573;p78"/>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74"/>
        <p:cNvGrpSpPr/>
        <p:nvPr/>
      </p:nvGrpSpPr>
      <p:grpSpPr>
        <a:xfrm>
          <a:off x="0" y="0"/>
          <a:ext cx="0" cy="0"/>
          <a:chOff x="0" y="0"/>
          <a:chExt cx="0" cy="0"/>
        </a:xfrm>
      </p:grpSpPr>
      <p:sp>
        <p:nvSpPr>
          <p:cNvPr id="575" name="Google Shape;575;p7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76" name="Google Shape;576;p79"/>
          <p:cNvSpPr txBox="1">
            <a:spLocks noGrp="1"/>
          </p:cNvSpPr>
          <p:nvPr>
            <p:ph type="body" idx="1"/>
          </p:nvPr>
        </p:nvSpPr>
        <p:spPr>
          <a:xfrm rot="5400000">
            <a:off x="3832950" y="-1623150"/>
            <a:ext cx="4526100" cy="10972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7" name="Google Shape;577;p79"/>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8" name="Google Shape;578;p79"/>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9" name="Google Shape;579;p79"/>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80"/>
        <p:cNvGrpSpPr/>
        <p:nvPr/>
      </p:nvGrpSpPr>
      <p:grpSpPr>
        <a:xfrm>
          <a:off x="0" y="0"/>
          <a:ext cx="0" cy="0"/>
          <a:chOff x="0" y="0"/>
          <a:chExt cx="0" cy="0"/>
        </a:xfrm>
      </p:grpSpPr>
      <p:sp>
        <p:nvSpPr>
          <p:cNvPr id="581" name="Google Shape;581;p80"/>
          <p:cNvSpPr txBox="1">
            <a:spLocks noGrp="1"/>
          </p:cNvSpPr>
          <p:nvPr>
            <p:ph type="title"/>
          </p:nvPr>
        </p:nvSpPr>
        <p:spPr>
          <a:xfrm rot="5400000">
            <a:off x="7285050" y="1828788"/>
            <a:ext cx="5851500" cy="2743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82" name="Google Shape;582;p80"/>
          <p:cNvSpPr txBox="1">
            <a:spLocks noGrp="1"/>
          </p:cNvSpPr>
          <p:nvPr>
            <p:ph type="body" idx="1"/>
          </p:nvPr>
        </p:nvSpPr>
        <p:spPr>
          <a:xfrm rot="5400000">
            <a:off x="1697000" y="-812862"/>
            <a:ext cx="5851500" cy="80265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3" name="Google Shape;583;p80"/>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4" name="Google Shape;584;p80"/>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5" name="Google Shape;585;p80"/>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92"/>
        <p:cNvGrpSpPr/>
        <p:nvPr/>
      </p:nvGrpSpPr>
      <p:grpSpPr>
        <a:xfrm>
          <a:off x="0" y="0"/>
          <a:ext cx="0" cy="0"/>
          <a:chOff x="0" y="0"/>
          <a:chExt cx="0" cy="0"/>
        </a:xfrm>
      </p:grpSpPr>
      <p:sp>
        <p:nvSpPr>
          <p:cNvPr id="593" name="Google Shape;593;p82"/>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94" name="Google Shape;594;p82"/>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95" name="Google Shape;595;p8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96" name="Google Shape;596;p82"/>
          <p:cNvSpPr txBox="1"/>
          <p:nvPr/>
        </p:nvSpPr>
        <p:spPr>
          <a:xfrm>
            <a:off x="0" y="1"/>
            <a:ext cx="12192000" cy="14097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Calibri"/>
              <a:buNone/>
            </a:pPr>
            <a:endParaRPr sz="5400" b="0" i="0" u="none" strike="noStrike" cap="none">
              <a:solidFill>
                <a:schemeClr val="lt1"/>
              </a:solidFill>
              <a:latin typeface="Arial"/>
              <a:ea typeface="Arial"/>
              <a:cs typeface="Arial"/>
              <a:sym typeface="Arial"/>
            </a:endParaRPr>
          </a:p>
        </p:txBody>
      </p:sp>
      <p:sp>
        <p:nvSpPr>
          <p:cNvPr id="597" name="Google Shape;597;p82"/>
          <p:cNvSpPr/>
          <p:nvPr/>
        </p:nvSpPr>
        <p:spPr>
          <a:xfrm>
            <a:off x="0" y="6210300"/>
            <a:ext cx="12192000" cy="647700"/>
          </a:xfrm>
          <a:prstGeom prst="rect">
            <a:avLst/>
          </a:prstGeom>
          <a:gradFill>
            <a:gsLst>
              <a:gs pos="0">
                <a:srgbClr val="FFFFFF"/>
              </a:gs>
              <a:gs pos="100000">
                <a:srgbClr val="92D050"/>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8" name="Google Shape;598;p82"/>
          <p:cNvSpPr txBox="1"/>
          <p:nvPr/>
        </p:nvSpPr>
        <p:spPr>
          <a:xfrm>
            <a:off x="7620" y="1407836"/>
            <a:ext cx="12192000" cy="3693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99" name="Google Shape;599;p82"/>
          <p:cNvPicPr preferRelativeResize="0"/>
          <p:nvPr/>
        </p:nvPicPr>
        <p:blipFill rotWithShape="1">
          <a:blip r:embed="rId2">
            <a:alphaModFix/>
          </a:blip>
          <a:srcRect/>
          <a:stretch/>
        </p:blipFill>
        <p:spPr>
          <a:xfrm>
            <a:off x="9133326" y="6291071"/>
            <a:ext cx="3066293" cy="566929"/>
          </a:xfrm>
          <a:prstGeom prst="rect">
            <a:avLst/>
          </a:prstGeom>
          <a:noFill/>
          <a:ln>
            <a:noFill/>
          </a:ln>
        </p:spPr>
      </p:pic>
      <p:sp>
        <p:nvSpPr>
          <p:cNvPr id="600" name="Google Shape;600;p82"/>
          <p:cNvSpPr txBox="1">
            <a:spLocks noGrp="1"/>
          </p:cNvSpPr>
          <p:nvPr>
            <p:ph type="title"/>
          </p:nvPr>
        </p:nvSpPr>
        <p:spPr>
          <a:xfrm>
            <a:off x="285227" y="117446"/>
            <a:ext cx="11610300" cy="1153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1" name="Google Shape;601;p82"/>
          <p:cNvSpPr txBox="1">
            <a:spLocks noGrp="1"/>
          </p:cNvSpPr>
          <p:nvPr>
            <p:ph type="body" idx="1"/>
          </p:nvPr>
        </p:nvSpPr>
        <p:spPr>
          <a:xfrm>
            <a:off x="173038" y="1563688"/>
            <a:ext cx="11820600" cy="45054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2"/>
        <p:cNvGrpSpPr/>
        <p:nvPr/>
      </p:nvGrpSpPr>
      <p:grpSpPr>
        <a:xfrm>
          <a:off x="0" y="0"/>
          <a:ext cx="0" cy="0"/>
          <a:chOff x="0" y="0"/>
          <a:chExt cx="0" cy="0"/>
        </a:xfrm>
      </p:grpSpPr>
      <p:sp>
        <p:nvSpPr>
          <p:cNvPr id="603" name="Google Shape;603;p8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4" name="Google Shape;604;p8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605" name="Google Shape;605;p8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6" name="Google Shape;606;p8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7" name="Google Shape;607;p8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8"/>
        <p:cNvGrpSpPr/>
        <p:nvPr/>
      </p:nvGrpSpPr>
      <p:grpSpPr>
        <a:xfrm>
          <a:off x="0" y="0"/>
          <a:ext cx="0" cy="0"/>
          <a:chOff x="0" y="0"/>
          <a:chExt cx="0" cy="0"/>
        </a:xfrm>
      </p:grpSpPr>
      <p:sp>
        <p:nvSpPr>
          <p:cNvPr id="609" name="Google Shape;609;p8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0" name="Google Shape;610;p8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11" name="Google Shape;611;p8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2" name="Google Shape;612;p8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3" name="Google Shape;613;p8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4"/>
        <p:cNvGrpSpPr/>
        <p:nvPr/>
      </p:nvGrpSpPr>
      <p:grpSpPr>
        <a:xfrm>
          <a:off x="0" y="0"/>
          <a:ext cx="0" cy="0"/>
          <a:chOff x="0" y="0"/>
          <a:chExt cx="0" cy="0"/>
        </a:xfrm>
      </p:grpSpPr>
      <p:sp>
        <p:nvSpPr>
          <p:cNvPr id="615" name="Google Shape;615;p8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6" name="Google Shape;616;p8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17" name="Google Shape;617;p8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8" name="Google Shape;618;p8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9" name="Google Shape;619;p8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0"/>
        <p:cNvGrpSpPr/>
        <p:nvPr/>
      </p:nvGrpSpPr>
      <p:grpSpPr>
        <a:xfrm>
          <a:off x="0" y="0"/>
          <a:ext cx="0" cy="0"/>
          <a:chOff x="0" y="0"/>
          <a:chExt cx="0" cy="0"/>
        </a:xfrm>
      </p:grpSpPr>
      <p:sp>
        <p:nvSpPr>
          <p:cNvPr id="621" name="Google Shape;621;p8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2" name="Google Shape;622;p8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23" name="Google Shape;623;p8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24" name="Google Shape;624;p8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5" name="Google Shape;625;p8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6" name="Google Shape;626;p8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7"/>
        <p:cNvGrpSpPr/>
        <p:nvPr/>
      </p:nvGrpSpPr>
      <p:grpSpPr>
        <a:xfrm>
          <a:off x="0" y="0"/>
          <a:ext cx="0" cy="0"/>
          <a:chOff x="0" y="0"/>
          <a:chExt cx="0" cy="0"/>
        </a:xfrm>
      </p:grpSpPr>
      <p:sp>
        <p:nvSpPr>
          <p:cNvPr id="628" name="Google Shape;628;p8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9" name="Google Shape;629;p8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30" name="Google Shape;630;p8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31" name="Google Shape;631;p8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32" name="Google Shape;632;p8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33" name="Google Shape;633;p8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4" name="Google Shape;634;p8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5" name="Google Shape;635;p8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8" name="Google Shape;78;p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6"/>
        <p:cNvGrpSpPr/>
        <p:nvPr/>
      </p:nvGrpSpPr>
      <p:grpSpPr>
        <a:xfrm>
          <a:off x="0" y="0"/>
          <a:ext cx="0" cy="0"/>
          <a:chOff x="0" y="0"/>
          <a:chExt cx="0" cy="0"/>
        </a:xfrm>
      </p:grpSpPr>
      <p:sp>
        <p:nvSpPr>
          <p:cNvPr id="637" name="Google Shape;637;p8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8" name="Google Shape;638;p8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9" name="Google Shape;639;p8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0" name="Google Shape;640;p8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1"/>
        <p:cNvGrpSpPr/>
        <p:nvPr/>
      </p:nvGrpSpPr>
      <p:grpSpPr>
        <a:xfrm>
          <a:off x="0" y="0"/>
          <a:ext cx="0" cy="0"/>
          <a:chOff x="0" y="0"/>
          <a:chExt cx="0" cy="0"/>
        </a:xfrm>
      </p:grpSpPr>
      <p:sp>
        <p:nvSpPr>
          <p:cNvPr id="642" name="Google Shape;642;p8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3" name="Google Shape;643;p8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4" name="Google Shape;644;p8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5"/>
        <p:cNvGrpSpPr/>
        <p:nvPr/>
      </p:nvGrpSpPr>
      <p:grpSpPr>
        <a:xfrm>
          <a:off x="0" y="0"/>
          <a:ext cx="0" cy="0"/>
          <a:chOff x="0" y="0"/>
          <a:chExt cx="0" cy="0"/>
        </a:xfrm>
      </p:grpSpPr>
      <p:sp>
        <p:nvSpPr>
          <p:cNvPr id="646" name="Google Shape;646;p9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7" name="Google Shape;647;p90"/>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648" name="Google Shape;648;p90"/>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649" name="Google Shape;649;p9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0" name="Google Shape;650;p9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1" name="Google Shape;651;p9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2"/>
        <p:cNvGrpSpPr/>
        <p:nvPr/>
      </p:nvGrpSpPr>
      <p:grpSpPr>
        <a:xfrm>
          <a:off x="0" y="0"/>
          <a:ext cx="0" cy="0"/>
          <a:chOff x="0" y="0"/>
          <a:chExt cx="0" cy="0"/>
        </a:xfrm>
      </p:grpSpPr>
      <p:sp>
        <p:nvSpPr>
          <p:cNvPr id="653" name="Google Shape;653;p9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4" name="Google Shape;654;p91"/>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5" name="Google Shape;655;p9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656" name="Google Shape;656;p9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7" name="Google Shape;657;p9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8" name="Google Shape;658;p9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9"/>
        <p:cNvGrpSpPr/>
        <p:nvPr/>
      </p:nvGrpSpPr>
      <p:grpSpPr>
        <a:xfrm>
          <a:off x="0" y="0"/>
          <a:ext cx="0" cy="0"/>
          <a:chOff x="0" y="0"/>
          <a:chExt cx="0" cy="0"/>
        </a:xfrm>
      </p:grpSpPr>
      <p:sp>
        <p:nvSpPr>
          <p:cNvPr id="660" name="Google Shape;660;p9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1" name="Google Shape;661;p92"/>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62" name="Google Shape;662;p9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3" name="Google Shape;663;p9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4" name="Google Shape;664;p9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65"/>
        <p:cNvGrpSpPr/>
        <p:nvPr/>
      </p:nvGrpSpPr>
      <p:grpSpPr>
        <a:xfrm>
          <a:off x="0" y="0"/>
          <a:ext cx="0" cy="0"/>
          <a:chOff x="0" y="0"/>
          <a:chExt cx="0" cy="0"/>
        </a:xfrm>
      </p:grpSpPr>
      <p:sp>
        <p:nvSpPr>
          <p:cNvPr id="666" name="Google Shape;666;p93"/>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7" name="Google Shape;667;p93"/>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68" name="Google Shape;668;p9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9" name="Google Shape;669;p9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0" name="Google Shape;670;p9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
        <p:nvSpPr>
          <p:cNvPr id="82" name="Google Shape;82;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3.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4.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5.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10" Type="http://schemas.openxmlformats.org/officeDocument/2006/relationships/theme" Target="../theme/theme6.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7.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p15"/>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22"/>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p28"/>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6" name="Google Shape;206;p28"/>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7" name="Google Shape;207;p2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8" name="Google Shape;208;p2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9" name="Google Shape;20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6"/>
        <p:cNvGrpSpPr/>
        <p:nvPr/>
      </p:nvGrpSpPr>
      <p:grpSpPr>
        <a:xfrm>
          <a:off x="0" y="0"/>
          <a:ext cx="0" cy="0"/>
          <a:chOff x="0" y="0"/>
          <a:chExt cx="0" cy="0"/>
        </a:xfrm>
      </p:grpSpPr>
      <p:sp>
        <p:nvSpPr>
          <p:cNvPr id="317" name="Google Shape;317;p43"/>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8" name="Google Shape;318;p43"/>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9" name="Google Shape;319;p43"/>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0" name="Google Shape;320;p43"/>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1" name="Google Shape;321;p4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4"/>
        <p:cNvGrpSpPr/>
        <p:nvPr/>
      </p:nvGrpSpPr>
      <p:grpSpPr>
        <a:xfrm>
          <a:off x="0" y="0"/>
          <a:ext cx="0" cy="0"/>
          <a:chOff x="0" y="0"/>
          <a:chExt cx="0" cy="0"/>
        </a:xfrm>
      </p:grpSpPr>
      <p:sp>
        <p:nvSpPr>
          <p:cNvPr id="425" name="Google Shape;425;p58"/>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1"/>
        <p:cNvGrpSpPr/>
        <p:nvPr/>
      </p:nvGrpSpPr>
      <p:grpSpPr>
        <a:xfrm>
          <a:off x="0" y="0"/>
          <a:ext cx="0" cy="0"/>
          <a:chOff x="0" y="0"/>
          <a:chExt cx="0" cy="0"/>
        </a:xfrm>
      </p:grpSpPr>
      <p:sp>
        <p:nvSpPr>
          <p:cNvPr id="502" name="Google Shape;502;p6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03" name="Google Shape;503;p68"/>
          <p:cNvSpPr txBox="1">
            <a:spLocks noGrp="1"/>
          </p:cNvSpPr>
          <p:nvPr>
            <p:ph type="body" idx="1"/>
          </p:nvPr>
        </p:nvSpPr>
        <p:spPr>
          <a:xfrm>
            <a:off x="609600" y="1600200"/>
            <a:ext cx="109728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4" name="Google Shape;504;p68"/>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5" name="Google Shape;505;p68"/>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6" name="Google Shape;506;p68"/>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6"/>
        <p:cNvGrpSpPr/>
        <p:nvPr/>
      </p:nvGrpSpPr>
      <p:grpSpPr>
        <a:xfrm>
          <a:off x="0" y="0"/>
          <a:ext cx="0" cy="0"/>
          <a:chOff x="0" y="0"/>
          <a:chExt cx="0" cy="0"/>
        </a:xfrm>
      </p:grpSpPr>
      <p:sp>
        <p:nvSpPr>
          <p:cNvPr id="587" name="Google Shape;587;p8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88" name="Google Shape;588;p8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9" name="Google Shape;589;p8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0" name="Google Shape;590;p8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1" name="Google Shape;591;p8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64.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94"/>
          <p:cNvSpPr txBox="1">
            <a:spLocks noGrp="1"/>
          </p:cNvSpPr>
          <p:nvPr>
            <p:ph type="body" idx="2"/>
          </p:nvPr>
        </p:nvSpPr>
        <p:spPr>
          <a:xfrm>
            <a:off x="-7938" y="5327373"/>
            <a:ext cx="12199938" cy="88292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en-US"/>
              <a:t>November 15, 2018</a:t>
            </a:r>
            <a:endParaRPr/>
          </a:p>
          <a:p>
            <a:pPr marL="0" marR="0" lvl="0" indent="0" algn="ctr" rtl="0">
              <a:lnSpc>
                <a:spcPct val="9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Portland, Oregon</a:t>
            </a:r>
            <a:endParaRPr sz="2400" b="0" i="0" u="none" strike="noStrike" cap="none">
              <a:solidFill>
                <a:schemeClr val="dk1"/>
              </a:solidFill>
              <a:latin typeface="Arial"/>
              <a:ea typeface="Arial"/>
              <a:cs typeface="Arial"/>
              <a:sym typeface="Arial"/>
            </a:endParaRPr>
          </a:p>
        </p:txBody>
      </p:sp>
      <p:sp>
        <p:nvSpPr>
          <p:cNvPr id="676" name="Google Shape;676;p94"/>
          <p:cNvSpPr/>
          <p:nvPr/>
        </p:nvSpPr>
        <p:spPr>
          <a:xfrm>
            <a:off x="5977217" y="3244334"/>
            <a:ext cx="237566"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677" name="Google Shape;677;p94"/>
          <p:cNvSpPr txBox="1"/>
          <p:nvPr/>
        </p:nvSpPr>
        <p:spPr>
          <a:xfrm>
            <a:off x="2196229" y="257625"/>
            <a:ext cx="77916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400">
                <a:solidFill>
                  <a:schemeClr val="lt1"/>
                </a:solidFill>
              </a:rPr>
              <a:t>Proposed Rules for Adoption</a:t>
            </a:r>
            <a:endParaRPr sz="44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103"/>
          <p:cNvSpPr txBox="1">
            <a:spLocks noGrp="1"/>
          </p:cNvSpPr>
          <p:nvPr>
            <p:ph type="title"/>
          </p:nvPr>
        </p:nvSpPr>
        <p:spPr>
          <a:xfrm>
            <a:off x="285227" y="117446"/>
            <a:ext cx="11610300" cy="1153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t>Cleaner Air Oregon Public Process</a:t>
            </a:r>
            <a:endParaRPr sz="4400" b="0" i="0" u="none" strike="noStrike" cap="none">
              <a:solidFill>
                <a:schemeClr val="lt1"/>
              </a:solidFill>
              <a:latin typeface="Arial"/>
              <a:ea typeface="Arial"/>
              <a:cs typeface="Arial"/>
              <a:sym typeface="Arial"/>
            </a:endParaRPr>
          </a:p>
        </p:txBody>
      </p:sp>
      <p:pic>
        <p:nvPicPr>
          <p:cNvPr id="763" name="Google Shape;763;p103"/>
          <p:cNvPicPr preferRelativeResize="0"/>
          <p:nvPr/>
        </p:nvPicPr>
        <p:blipFill>
          <a:blip r:embed="rId3">
            <a:alphaModFix/>
          </a:blip>
          <a:stretch>
            <a:fillRect/>
          </a:stretch>
        </p:blipFill>
        <p:spPr>
          <a:xfrm>
            <a:off x="7696178" y="2042712"/>
            <a:ext cx="3696823" cy="2772586"/>
          </a:xfrm>
          <a:prstGeom prst="rect">
            <a:avLst/>
          </a:prstGeom>
          <a:noFill/>
          <a:ln>
            <a:noFill/>
          </a:ln>
        </p:spPr>
      </p:pic>
      <p:sp>
        <p:nvSpPr>
          <p:cNvPr id="764" name="Google Shape;764;p103"/>
          <p:cNvSpPr txBox="1"/>
          <p:nvPr/>
        </p:nvSpPr>
        <p:spPr>
          <a:xfrm>
            <a:off x="285225" y="1568075"/>
            <a:ext cx="8371500" cy="399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200" i="1">
                <a:solidFill>
                  <a:schemeClr val="dk1"/>
                </a:solidFill>
              </a:rPr>
              <a:t>June - August 2018</a:t>
            </a:r>
            <a:endParaRPr sz="3200" i="1">
              <a:solidFill>
                <a:schemeClr val="dk1"/>
              </a:solidFill>
            </a:endParaRPr>
          </a:p>
          <a:p>
            <a:pPr marL="0" marR="0" lvl="0" indent="0" algn="l" rtl="0">
              <a:lnSpc>
                <a:spcPct val="100000"/>
              </a:lnSpc>
              <a:spcBef>
                <a:spcPts val="0"/>
              </a:spcBef>
              <a:spcAft>
                <a:spcPts val="0"/>
              </a:spcAft>
              <a:buNone/>
            </a:pPr>
            <a:endParaRPr i="1">
              <a:solidFill>
                <a:schemeClr val="dk1"/>
              </a:solidFill>
            </a:endParaRPr>
          </a:p>
          <a:p>
            <a:pPr marL="0" marR="0" lvl="0" indent="0" algn="l" rtl="0">
              <a:lnSpc>
                <a:spcPct val="100000"/>
              </a:lnSpc>
              <a:spcBef>
                <a:spcPts val="0"/>
              </a:spcBef>
              <a:spcAft>
                <a:spcPts val="0"/>
              </a:spcAft>
              <a:buNone/>
            </a:pPr>
            <a:r>
              <a:rPr lang="en-US" sz="3200"/>
              <a:t>Second public comment period included </a:t>
            </a:r>
            <a:endParaRPr sz="3200"/>
          </a:p>
          <a:p>
            <a:pPr marL="0" marR="0" lvl="0" indent="0" algn="l" rtl="0">
              <a:lnSpc>
                <a:spcPct val="100000"/>
              </a:lnSpc>
              <a:spcBef>
                <a:spcPts val="0"/>
              </a:spcBef>
              <a:spcAft>
                <a:spcPts val="0"/>
              </a:spcAft>
              <a:buNone/>
            </a:pPr>
            <a:r>
              <a:rPr lang="en-US" sz="3200"/>
              <a:t>2 additional public hearings</a:t>
            </a:r>
            <a:endParaRPr sz="3200"/>
          </a:p>
        </p:txBody>
      </p:sp>
      <p:pic>
        <p:nvPicPr>
          <p:cNvPr id="765" name="Google Shape;765;p103"/>
          <p:cNvPicPr preferRelativeResize="0"/>
          <p:nvPr/>
        </p:nvPicPr>
        <p:blipFill>
          <a:blip r:embed="rId4">
            <a:alphaModFix/>
          </a:blip>
          <a:stretch>
            <a:fillRect/>
          </a:stretch>
        </p:blipFill>
        <p:spPr>
          <a:xfrm>
            <a:off x="3277404" y="3543000"/>
            <a:ext cx="3696771" cy="2772600"/>
          </a:xfrm>
          <a:prstGeom prst="rect">
            <a:avLst/>
          </a:prstGeom>
          <a:noFill/>
          <a:ln>
            <a:noFill/>
          </a:ln>
        </p:spPr>
      </p:pic>
      <p:sp>
        <p:nvSpPr>
          <p:cNvPr id="766" name="Google Shape;766;p10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50"/>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104"/>
          <p:cNvSpPr txBox="1">
            <a:spLocks noGrp="1"/>
          </p:cNvSpPr>
          <p:nvPr>
            <p:ph type="title"/>
          </p:nvPr>
        </p:nvSpPr>
        <p:spPr>
          <a:xfrm>
            <a:off x="285227" y="117446"/>
            <a:ext cx="11610300" cy="1153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t>Cleaner Air Oregon Public Process</a:t>
            </a:r>
            <a:endParaRPr sz="4400" b="0" i="0" u="none" strike="noStrike" cap="none">
              <a:solidFill>
                <a:schemeClr val="lt1"/>
              </a:solidFill>
              <a:latin typeface="Arial"/>
              <a:ea typeface="Arial"/>
              <a:cs typeface="Arial"/>
              <a:sym typeface="Arial"/>
            </a:endParaRPr>
          </a:p>
        </p:txBody>
      </p:sp>
      <p:sp>
        <p:nvSpPr>
          <p:cNvPr id="773" name="Google Shape;773;p104"/>
          <p:cNvSpPr txBox="1"/>
          <p:nvPr/>
        </p:nvSpPr>
        <p:spPr>
          <a:xfrm>
            <a:off x="1354182" y="4025598"/>
            <a:ext cx="26670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b="1" i="0" u="none" strike="noStrike" cap="none">
                <a:solidFill>
                  <a:srgbClr val="385623"/>
                </a:solidFill>
                <a:latin typeface="Arial"/>
                <a:ea typeface="Arial"/>
                <a:cs typeface="Arial"/>
                <a:sym typeface="Arial"/>
              </a:rPr>
              <a:t>4,243</a:t>
            </a:r>
            <a:r>
              <a:rPr lang="en-US" sz="2400" b="0" i="0" u="none" strike="noStrike" cap="none">
                <a:solidFill>
                  <a:srgbClr val="000000"/>
                </a:solidFill>
                <a:latin typeface="Arial"/>
                <a:ea typeface="Arial"/>
                <a:cs typeface="Arial"/>
                <a:sym typeface="Arial"/>
              </a:rPr>
              <a:t> Commenters</a:t>
            </a:r>
            <a:endParaRPr sz="2400"/>
          </a:p>
        </p:txBody>
      </p:sp>
      <p:sp>
        <p:nvSpPr>
          <p:cNvPr id="774" name="Google Shape;774;p104"/>
          <p:cNvSpPr txBox="1"/>
          <p:nvPr/>
        </p:nvSpPr>
        <p:spPr>
          <a:xfrm>
            <a:off x="6659225" y="4005925"/>
            <a:ext cx="5392500" cy="209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b="1" i="0" u="none" strike="noStrike" cap="none">
                <a:solidFill>
                  <a:srgbClr val="385623"/>
                </a:solidFill>
                <a:latin typeface="Arial"/>
                <a:ea typeface="Arial"/>
                <a:cs typeface="Arial"/>
                <a:sym typeface="Arial"/>
              </a:rPr>
              <a:t>931</a:t>
            </a:r>
            <a:r>
              <a:rPr lang="en-US" sz="1400" b="0" i="0" u="none" strike="noStrike" cap="none">
                <a:solidFill>
                  <a:srgbClr val="000000"/>
                </a:solidFill>
                <a:latin typeface="Arial"/>
                <a:ea typeface="Arial"/>
                <a:cs typeface="Arial"/>
                <a:sym typeface="Arial"/>
              </a:rPr>
              <a:t> </a:t>
            </a:r>
            <a:r>
              <a:rPr lang="en-US" sz="2400" b="0" i="0" u="none" strike="noStrike" cap="none">
                <a:solidFill>
                  <a:srgbClr val="000000"/>
                </a:solidFill>
                <a:latin typeface="Arial"/>
                <a:ea typeface="Arial"/>
                <a:cs typeface="Arial"/>
                <a:sym typeface="Arial"/>
              </a:rPr>
              <a:t>Unique </a:t>
            </a:r>
            <a:r>
              <a:rPr lang="en-US" sz="2400"/>
              <a:t>c</a:t>
            </a:r>
            <a:r>
              <a:rPr lang="en-US" sz="2400" b="0" i="0" u="none" strike="noStrike" cap="none">
                <a:solidFill>
                  <a:srgbClr val="000000"/>
                </a:solidFill>
                <a:latin typeface="Arial"/>
                <a:ea typeface="Arial"/>
                <a:cs typeface="Arial"/>
                <a:sym typeface="Arial"/>
              </a:rPr>
              <a:t>omments</a:t>
            </a:r>
            <a:endParaRPr sz="2400"/>
          </a:p>
          <a:p>
            <a:pPr marL="0" marR="0" lvl="0" indent="0" algn="l" rtl="0">
              <a:lnSpc>
                <a:spcPct val="100000"/>
              </a:lnSpc>
              <a:spcBef>
                <a:spcPts val="0"/>
              </a:spcBef>
              <a:spcAft>
                <a:spcPts val="0"/>
              </a:spcAft>
              <a:buNone/>
            </a:pPr>
            <a:r>
              <a:rPr lang="en-US" sz="2800" b="1" i="0" u="none" strike="noStrike" cap="none">
                <a:solidFill>
                  <a:srgbClr val="385623"/>
                </a:solidFill>
                <a:latin typeface="Arial"/>
                <a:ea typeface="Arial"/>
                <a:cs typeface="Arial"/>
                <a:sym typeface="Arial"/>
              </a:rPr>
              <a:t>41</a:t>
            </a:r>
            <a:r>
              <a:rPr lang="en-US" sz="2800" b="1">
                <a:solidFill>
                  <a:srgbClr val="385623"/>
                </a:solidFill>
              </a:rPr>
              <a:t>0</a:t>
            </a:r>
            <a:r>
              <a:rPr lang="en-US" sz="1400" b="0" i="0" u="none" strike="noStrike" cap="none">
                <a:solidFill>
                  <a:srgbClr val="000000"/>
                </a:solidFill>
                <a:latin typeface="Arial"/>
                <a:ea typeface="Arial"/>
                <a:cs typeface="Arial"/>
                <a:sym typeface="Arial"/>
              </a:rPr>
              <a:t> </a:t>
            </a:r>
            <a:r>
              <a:rPr lang="en-US" sz="2400"/>
              <a:t>C</a:t>
            </a:r>
            <a:r>
              <a:rPr lang="en-US" sz="2400" b="0" i="0" u="none" strike="noStrike" cap="none">
                <a:solidFill>
                  <a:srgbClr val="000000"/>
                </a:solidFill>
                <a:latin typeface="Arial"/>
                <a:ea typeface="Arial"/>
                <a:cs typeface="Arial"/>
                <a:sym typeface="Arial"/>
              </a:rPr>
              <a:t>ategories</a:t>
            </a:r>
            <a:endParaRPr sz="2400" b="0" i="0" u="none" strike="noStrike" cap="none">
              <a:solidFill>
                <a:srgbClr val="000000"/>
              </a:solidFill>
              <a:latin typeface="Arial"/>
              <a:ea typeface="Arial"/>
              <a:cs typeface="Arial"/>
              <a:sym typeface="Arial"/>
            </a:endParaRPr>
          </a:p>
          <a:p>
            <a:pPr marL="0" lvl="0" indent="0" algn="l" rtl="0">
              <a:spcBef>
                <a:spcPts val="0"/>
              </a:spcBef>
              <a:spcAft>
                <a:spcPts val="0"/>
              </a:spcAft>
              <a:buNone/>
            </a:pPr>
            <a:endParaRPr sz="800">
              <a:solidFill>
                <a:schemeClr val="dk1"/>
              </a:solidFill>
            </a:endParaRPr>
          </a:p>
          <a:p>
            <a:pPr marL="0" lvl="0" indent="0" algn="l" rtl="0">
              <a:spcBef>
                <a:spcPts val="0"/>
              </a:spcBef>
              <a:spcAft>
                <a:spcPts val="0"/>
              </a:spcAft>
              <a:buNone/>
            </a:pPr>
            <a:r>
              <a:rPr lang="en-US" sz="2400">
                <a:solidFill>
                  <a:schemeClr val="dk1"/>
                </a:solidFill>
              </a:rPr>
              <a:t>Made changes to the </a:t>
            </a:r>
            <a:endParaRPr sz="2400">
              <a:solidFill>
                <a:schemeClr val="dk1"/>
              </a:solidFill>
            </a:endParaRPr>
          </a:p>
          <a:p>
            <a:pPr marL="0" lvl="0" indent="0" algn="l" rtl="0">
              <a:spcBef>
                <a:spcPts val="0"/>
              </a:spcBef>
              <a:spcAft>
                <a:spcPts val="0"/>
              </a:spcAft>
              <a:buNone/>
            </a:pPr>
            <a:r>
              <a:rPr lang="en-US" sz="2400">
                <a:solidFill>
                  <a:schemeClr val="dk1"/>
                </a:solidFill>
              </a:rPr>
              <a:t>proposed rules based on</a:t>
            </a:r>
            <a:r>
              <a:rPr lang="en-US" sz="2000">
                <a:solidFill>
                  <a:schemeClr val="dk1"/>
                </a:solidFill>
              </a:rPr>
              <a:t> </a:t>
            </a:r>
            <a:endParaRPr sz="2000">
              <a:solidFill>
                <a:schemeClr val="dk1"/>
              </a:solidFill>
            </a:endParaRPr>
          </a:p>
          <a:p>
            <a:pPr marL="0" lvl="0" indent="0" algn="l" rtl="0">
              <a:spcBef>
                <a:spcPts val="0"/>
              </a:spcBef>
              <a:spcAft>
                <a:spcPts val="0"/>
              </a:spcAft>
              <a:buClr>
                <a:schemeClr val="dk1"/>
              </a:buClr>
              <a:buFont typeface="Arial"/>
              <a:buNone/>
            </a:pPr>
            <a:r>
              <a:rPr lang="en-US" sz="2800" b="1">
                <a:solidFill>
                  <a:srgbClr val="385623"/>
                </a:solidFill>
              </a:rPr>
              <a:t>85</a:t>
            </a:r>
            <a:r>
              <a:rPr lang="en-US" sz="2000">
                <a:solidFill>
                  <a:schemeClr val="dk1"/>
                </a:solidFill>
              </a:rPr>
              <a:t> </a:t>
            </a:r>
            <a:r>
              <a:rPr lang="en-US" sz="2400">
                <a:solidFill>
                  <a:schemeClr val="dk1"/>
                </a:solidFill>
              </a:rPr>
              <a:t>categories</a:t>
            </a:r>
            <a:endParaRPr sz="2400"/>
          </a:p>
        </p:txBody>
      </p:sp>
      <p:pic>
        <p:nvPicPr>
          <p:cNvPr id="775" name="Google Shape;775;p104" descr="http://bis.ricoh-usa.com/img/graphics/stack_papers.png"/>
          <p:cNvPicPr preferRelativeResize="0"/>
          <p:nvPr/>
        </p:nvPicPr>
        <p:blipFill rotWithShape="1">
          <a:blip r:embed="rId3">
            <a:alphaModFix/>
          </a:blip>
          <a:srcRect b="12269"/>
          <a:stretch/>
        </p:blipFill>
        <p:spPr>
          <a:xfrm flipH="1">
            <a:off x="5912399" y="2070725"/>
            <a:ext cx="5532901" cy="1677275"/>
          </a:xfrm>
          <a:prstGeom prst="rect">
            <a:avLst/>
          </a:prstGeom>
          <a:noFill/>
          <a:ln>
            <a:noFill/>
          </a:ln>
        </p:spPr>
      </p:pic>
      <p:pic>
        <p:nvPicPr>
          <p:cNvPr id="776" name="Google Shape;776;p104"/>
          <p:cNvPicPr preferRelativeResize="0"/>
          <p:nvPr/>
        </p:nvPicPr>
        <p:blipFill>
          <a:blip r:embed="rId4">
            <a:alphaModFix/>
          </a:blip>
          <a:stretch>
            <a:fillRect/>
          </a:stretch>
        </p:blipFill>
        <p:spPr>
          <a:xfrm>
            <a:off x="666545" y="2070726"/>
            <a:ext cx="3921877" cy="1677275"/>
          </a:xfrm>
          <a:prstGeom prst="rect">
            <a:avLst/>
          </a:prstGeom>
          <a:noFill/>
          <a:ln>
            <a:noFill/>
          </a:ln>
        </p:spPr>
      </p:pic>
      <p:sp>
        <p:nvSpPr>
          <p:cNvPr id="777" name="Google Shape;777;p10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50"/>
              <a:buFont typeface="Arial"/>
              <a:buNone/>
            </a:pPr>
            <a:fld id="{00000000-1234-1234-1234-123412341234}" type="slidenum">
              <a:rPr lang="en-US"/>
              <a:t>11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105"/>
          <p:cNvSpPr txBox="1"/>
          <p:nvPr/>
        </p:nvSpPr>
        <p:spPr>
          <a:xfrm>
            <a:off x="0" y="101600"/>
            <a:ext cx="12192000" cy="104738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350"/>
              <a:buFont typeface="Arial"/>
              <a:buNone/>
            </a:pPr>
            <a:r>
              <a:rPr lang="en-US" sz="4400" b="0" i="0" u="none" strike="noStrike" cap="none">
                <a:solidFill>
                  <a:schemeClr val="lt1"/>
                </a:solidFill>
                <a:latin typeface="Arial"/>
                <a:ea typeface="Arial"/>
                <a:cs typeface="Arial"/>
                <a:sym typeface="Arial"/>
              </a:rPr>
              <a:t>Why Cleaner Air Oregon?</a:t>
            </a:r>
            <a:endParaRPr sz="4400" b="0" i="0" u="none" strike="noStrike" cap="none">
              <a:solidFill>
                <a:srgbClr val="000000"/>
              </a:solidFill>
              <a:latin typeface="Arial"/>
              <a:ea typeface="Arial"/>
              <a:cs typeface="Arial"/>
              <a:sym typeface="Arial"/>
            </a:endParaRPr>
          </a:p>
        </p:txBody>
      </p:sp>
      <p:pic>
        <p:nvPicPr>
          <p:cNvPr id="783" name="Google Shape;783;p105"/>
          <p:cNvPicPr preferRelativeResize="0"/>
          <p:nvPr/>
        </p:nvPicPr>
        <p:blipFill rotWithShape="1">
          <a:blip r:embed="rId3">
            <a:alphaModFix/>
          </a:blip>
          <a:srcRect t="4932" b="1068"/>
          <a:stretch/>
        </p:blipFill>
        <p:spPr>
          <a:xfrm>
            <a:off x="1524001" y="979055"/>
            <a:ext cx="8986981" cy="5255491"/>
          </a:xfrm>
          <a:prstGeom prst="rect">
            <a:avLst/>
          </a:prstGeom>
          <a:noFill/>
          <a:ln>
            <a:noFill/>
          </a:ln>
          <a:effectLst>
            <a:outerShdw blurRad="292100" dist="139700" dir="2700000" algn="tl" rotWithShape="0">
              <a:srgbClr val="333333">
                <a:alpha val="62745"/>
              </a:srgbClr>
            </a:outerShdw>
          </a:effectLst>
        </p:spPr>
      </p:pic>
      <p:sp>
        <p:nvSpPr>
          <p:cNvPr id="784" name="Google Shape;784;p10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5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10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13</a:t>
            </a:fld>
            <a:endParaRPr/>
          </a:p>
        </p:txBody>
      </p:sp>
      <p:sp>
        <p:nvSpPr>
          <p:cNvPr id="791" name="Google Shape;791;p106"/>
          <p:cNvSpPr txBox="1">
            <a:spLocks noGrp="1"/>
          </p:cNvSpPr>
          <p:nvPr>
            <p:ph type="title"/>
          </p:nvPr>
        </p:nvSpPr>
        <p:spPr>
          <a:xfrm>
            <a:off x="290850" y="296701"/>
            <a:ext cx="11610300" cy="13398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lt1"/>
              </a:buClr>
              <a:buSzPts val="4398"/>
              <a:buFont typeface="Calibri"/>
              <a:buNone/>
            </a:pPr>
            <a:r>
              <a:rPr lang="en-US">
                <a:solidFill>
                  <a:srgbClr val="FFFFFF"/>
                </a:solidFill>
              </a:rPr>
              <a:t>Potential Health Effects of Toxic Air Contaminants</a:t>
            </a:r>
            <a:endParaRPr>
              <a:solidFill>
                <a:srgbClr val="FFFFFF"/>
              </a:solidFill>
            </a:endParaRPr>
          </a:p>
          <a:p>
            <a:pPr marL="0" lvl="0" indent="0" algn="ctr" rtl="0">
              <a:spcBef>
                <a:spcPts val="0"/>
              </a:spcBef>
              <a:spcAft>
                <a:spcPts val="0"/>
              </a:spcAft>
              <a:buNone/>
            </a:pPr>
            <a:endParaRPr/>
          </a:p>
        </p:txBody>
      </p:sp>
      <p:sp>
        <p:nvSpPr>
          <p:cNvPr id="792" name="Google Shape;792;p106"/>
          <p:cNvSpPr txBox="1">
            <a:spLocks noGrp="1"/>
          </p:cNvSpPr>
          <p:nvPr>
            <p:ph type="body" idx="1"/>
          </p:nvPr>
        </p:nvSpPr>
        <p:spPr>
          <a:xfrm>
            <a:off x="185688" y="1563688"/>
            <a:ext cx="11820600" cy="4505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A0CF69"/>
              </a:buClr>
              <a:buSzPts val="3192"/>
              <a:buFont typeface="Arial"/>
              <a:buNone/>
            </a:pPr>
            <a:r>
              <a:rPr lang="en-US" sz="3600"/>
              <a:t>Toxic air contaminants increase risk of a wide range of health outcomes:</a:t>
            </a:r>
            <a:endParaRPr sz="3600">
              <a:solidFill>
                <a:srgbClr val="000000"/>
              </a:solidFill>
            </a:endParaRPr>
          </a:p>
          <a:p>
            <a:pPr marL="0" lvl="0" indent="0" algn="l" rtl="0">
              <a:spcBef>
                <a:spcPts val="1000"/>
              </a:spcBef>
              <a:spcAft>
                <a:spcPts val="0"/>
              </a:spcAft>
              <a:buNone/>
            </a:pPr>
            <a:endParaRPr/>
          </a:p>
        </p:txBody>
      </p:sp>
      <p:sp>
        <p:nvSpPr>
          <p:cNvPr id="793" name="Google Shape;793;p106"/>
          <p:cNvSpPr/>
          <p:nvPr/>
        </p:nvSpPr>
        <p:spPr>
          <a:xfrm>
            <a:off x="353050" y="2765801"/>
            <a:ext cx="3717300" cy="3342000"/>
          </a:xfrm>
          <a:prstGeom prst="rect">
            <a:avLst/>
          </a:prstGeom>
          <a:noFill/>
          <a:ln>
            <a:noFill/>
          </a:ln>
        </p:spPr>
        <p:txBody>
          <a:bodyPr spcFirstLastPara="1" wrap="square" lIns="91425" tIns="45700" rIns="91425" bIns="45700" anchor="t" anchorCtr="0">
            <a:noAutofit/>
          </a:bodyPr>
          <a:lstStyle/>
          <a:p>
            <a:pPr marL="285606" marR="0" lvl="0" indent="-298306" algn="l" rtl="0">
              <a:lnSpc>
                <a:spcPct val="100000"/>
              </a:lnSpc>
              <a:spcBef>
                <a:spcPts val="0"/>
              </a:spcBef>
              <a:spcAft>
                <a:spcPts val="0"/>
              </a:spcAft>
              <a:buSzPts val="3000"/>
              <a:buChar char="•"/>
            </a:pPr>
            <a:r>
              <a:rPr lang="en-US" sz="3000" i="0" u="none" strike="noStrike" cap="none"/>
              <a:t>heart disease</a:t>
            </a:r>
            <a:endParaRPr sz="3000" i="0" u="none" strike="noStrike" cap="none"/>
          </a:p>
          <a:p>
            <a:pPr marL="285606" marR="0" lvl="0" indent="-298306" algn="l" rtl="0">
              <a:lnSpc>
                <a:spcPct val="100000"/>
              </a:lnSpc>
              <a:spcBef>
                <a:spcPts val="0"/>
              </a:spcBef>
              <a:spcAft>
                <a:spcPts val="0"/>
              </a:spcAft>
              <a:buSzPts val="3000"/>
              <a:buChar char="•"/>
            </a:pPr>
            <a:r>
              <a:rPr lang="en-US" sz="3000" i="0" u="none" strike="noStrike" cap="none"/>
              <a:t>respiratory disease </a:t>
            </a:r>
            <a:endParaRPr sz="3000" i="0" u="none" strike="noStrike" cap="none"/>
          </a:p>
          <a:p>
            <a:pPr marL="285606" marR="0" lvl="0" indent="-298306" algn="l" rtl="0">
              <a:lnSpc>
                <a:spcPct val="100000"/>
              </a:lnSpc>
              <a:spcBef>
                <a:spcPts val="0"/>
              </a:spcBef>
              <a:spcAft>
                <a:spcPts val="0"/>
              </a:spcAft>
              <a:buSzPts val="3000"/>
              <a:buChar char="•"/>
            </a:pPr>
            <a:r>
              <a:rPr lang="en-US" sz="3000" i="0" u="none" strike="noStrike" cap="none"/>
              <a:t>cancer</a:t>
            </a:r>
            <a:endParaRPr sz="3000" i="0" u="none" strike="noStrike" cap="none"/>
          </a:p>
          <a:p>
            <a:pPr marL="285606" marR="0" lvl="0" indent="-298306" algn="l" rtl="0">
              <a:lnSpc>
                <a:spcPct val="100000"/>
              </a:lnSpc>
              <a:spcBef>
                <a:spcPts val="0"/>
              </a:spcBef>
              <a:spcAft>
                <a:spcPts val="0"/>
              </a:spcAft>
              <a:buSzPts val="3000"/>
              <a:buChar char="•"/>
            </a:pPr>
            <a:r>
              <a:rPr lang="en-US" sz="3000" i="0" u="none" strike="noStrike" cap="none"/>
              <a:t>liver disease</a:t>
            </a:r>
            <a:endParaRPr sz="3000" i="0" u="none" strike="noStrike" cap="none"/>
          </a:p>
          <a:p>
            <a:pPr marL="285606" marR="0" lvl="0" indent="-298306" algn="l" rtl="0">
              <a:lnSpc>
                <a:spcPct val="100000"/>
              </a:lnSpc>
              <a:spcBef>
                <a:spcPts val="0"/>
              </a:spcBef>
              <a:spcAft>
                <a:spcPts val="0"/>
              </a:spcAft>
              <a:buSzPts val="3000"/>
              <a:buChar char="•"/>
            </a:pPr>
            <a:r>
              <a:rPr lang="en-US" sz="3000" i="0" u="none" strike="noStrike" cap="none"/>
              <a:t>premature birth</a:t>
            </a:r>
            <a:endParaRPr sz="3000" i="0" u="none" strike="noStrike" cap="none"/>
          </a:p>
          <a:p>
            <a:pPr marL="285606" marR="0" lvl="0" indent="-298306" algn="l" rtl="0">
              <a:lnSpc>
                <a:spcPct val="100000"/>
              </a:lnSpc>
              <a:spcBef>
                <a:spcPts val="0"/>
              </a:spcBef>
              <a:spcAft>
                <a:spcPts val="0"/>
              </a:spcAft>
              <a:buSzPts val="3000"/>
              <a:buChar char="•"/>
            </a:pPr>
            <a:r>
              <a:rPr lang="en-US" sz="3000" i="0" u="none" strike="noStrike" cap="none"/>
              <a:t>birth defects</a:t>
            </a:r>
            <a:endParaRPr sz="3000" i="0" u="none" strike="noStrike" cap="none"/>
          </a:p>
          <a:p>
            <a:pPr marL="285606" marR="0" lvl="0" indent="-298306" algn="l" rtl="0">
              <a:lnSpc>
                <a:spcPct val="100000"/>
              </a:lnSpc>
              <a:spcBef>
                <a:spcPts val="0"/>
              </a:spcBef>
              <a:spcAft>
                <a:spcPts val="0"/>
              </a:spcAft>
              <a:buSzPts val="3000"/>
              <a:buFont typeface="Calibri"/>
              <a:buChar char="•"/>
            </a:pPr>
            <a:r>
              <a:rPr lang="en-US" sz="3000" i="0" u="none" strike="noStrike" cap="none"/>
              <a:t>miscarriage</a:t>
            </a:r>
            <a:r>
              <a:rPr lang="en-US" sz="3000" i="0" u="none" strike="noStrike" cap="none">
                <a:latin typeface="Calibri"/>
                <a:ea typeface="Calibri"/>
                <a:cs typeface="Calibri"/>
                <a:sym typeface="Calibri"/>
              </a:rPr>
              <a:t> </a:t>
            </a:r>
            <a:endParaRPr sz="3000" i="0" u="none" strike="noStrike" cap="none">
              <a:latin typeface="Calibri"/>
              <a:ea typeface="Calibri"/>
              <a:cs typeface="Calibri"/>
              <a:sym typeface="Calibri"/>
            </a:endParaRPr>
          </a:p>
        </p:txBody>
      </p:sp>
      <p:sp>
        <p:nvSpPr>
          <p:cNvPr id="794" name="Google Shape;794;p106"/>
          <p:cNvSpPr txBox="1"/>
          <p:nvPr/>
        </p:nvSpPr>
        <p:spPr>
          <a:xfrm>
            <a:off x="4191850" y="2765798"/>
            <a:ext cx="4082700" cy="2610600"/>
          </a:xfrm>
          <a:prstGeom prst="rect">
            <a:avLst/>
          </a:prstGeom>
          <a:noFill/>
          <a:ln>
            <a:noFill/>
          </a:ln>
        </p:spPr>
        <p:txBody>
          <a:bodyPr spcFirstLastPara="1" wrap="square" lIns="91425" tIns="91425" rIns="91425" bIns="91425" anchor="t" anchorCtr="0">
            <a:noAutofit/>
          </a:bodyPr>
          <a:lstStyle/>
          <a:p>
            <a:pPr marL="285606" marR="0" lvl="0" indent="-298306" algn="l" rtl="0">
              <a:lnSpc>
                <a:spcPct val="100000"/>
              </a:lnSpc>
              <a:spcBef>
                <a:spcPts val="0"/>
              </a:spcBef>
              <a:spcAft>
                <a:spcPts val="0"/>
              </a:spcAft>
              <a:buSzPts val="3000"/>
              <a:buChar char="•"/>
            </a:pPr>
            <a:r>
              <a:rPr lang="en-US" sz="3000"/>
              <a:t>impaired</a:t>
            </a:r>
            <a:r>
              <a:rPr lang="en-US" sz="3000" i="0" u="none" strike="noStrike" cap="none"/>
              <a:t> fertility</a:t>
            </a:r>
            <a:endParaRPr sz="3000" i="0" u="none" strike="noStrike" cap="none"/>
          </a:p>
          <a:p>
            <a:pPr marL="285606" marR="0" lvl="0" indent="-298306" algn="l" rtl="0">
              <a:lnSpc>
                <a:spcPct val="100000"/>
              </a:lnSpc>
              <a:spcBef>
                <a:spcPts val="0"/>
              </a:spcBef>
              <a:spcAft>
                <a:spcPts val="0"/>
              </a:spcAft>
              <a:buSzPts val="3000"/>
              <a:buChar char="•"/>
            </a:pPr>
            <a:r>
              <a:rPr lang="en-US" sz="3000" i="0" u="none" strike="noStrike" cap="none"/>
              <a:t>n</a:t>
            </a:r>
            <a:r>
              <a:rPr lang="en-US" sz="3000" i="0" u="none" cap="none"/>
              <a:t>eurological effects</a:t>
            </a:r>
            <a:endParaRPr sz="3000" i="0" u="none" cap="none"/>
          </a:p>
          <a:p>
            <a:pPr marL="285606" marR="0" lvl="0" indent="-298306" algn="l" rtl="0">
              <a:lnSpc>
                <a:spcPct val="100000"/>
              </a:lnSpc>
              <a:spcBef>
                <a:spcPts val="0"/>
              </a:spcBef>
              <a:spcAft>
                <a:spcPts val="0"/>
              </a:spcAft>
              <a:buSzPts val="3000"/>
              <a:buChar char="•"/>
            </a:pPr>
            <a:r>
              <a:rPr lang="en-US" sz="3000"/>
              <a:t>impaired cognitive abilities</a:t>
            </a:r>
            <a:endParaRPr sz="3000" i="0" u="none" cap="none"/>
          </a:p>
          <a:p>
            <a:pPr marL="285606" marR="0" lvl="0" indent="-298306" algn="l" rtl="0">
              <a:lnSpc>
                <a:spcPct val="100000"/>
              </a:lnSpc>
              <a:spcBef>
                <a:spcPts val="0"/>
              </a:spcBef>
              <a:spcAft>
                <a:spcPts val="0"/>
              </a:spcAft>
              <a:buSzPts val="3000"/>
              <a:buChar char="•"/>
            </a:pPr>
            <a:r>
              <a:rPr lang="en-US" sz="3000" i="0" u="none" cap="none"/>
              <a:t>reduced</a:t>
            </a:r>
            <a:r>
              <a:rPr lang="en-US" sz="3000" i="0" u="none" strike="noStrike" cap="none"/>
              <a:t> immune function</a:t>
            </a:r>
            <a:endParaRPr sz="3000" i="0" u="none" strike="noStrike" cap="none"/>
          </a:p>
        </p:txBody>
      </p:sp>
      <p:pic>
        <p:nvPicPr>
          <p:cNvPr id="795" name="Google Shape;795;p106"/>
          <p:cNvPicPr preferRelativeResize="0"/>
          <p:nvPr/>
        </p:nvPicPr>
        <p:blipFill rotWithShape="1">
          <a:blip r:embed="rId3">
            <a:alphaModFix/>
          </a:blip>
          <a:srcRect/>
          <a:stretch/>
        </p:blipFill>
        <p:spPr>
          <a:xfrm>
            <a:off x="8029450" y="2359476"/>
            <a:ext cx="3800599" cy="3135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07"/>
          <p:cNvSpPr txBox="1">
            <a:spLocks noGrp="1"/>
          </p:cNvSpPr>
          <p:nvPr>
            <p:ph type="title"/>
          </p:nvPr>
        </p:nvSpPr>
        <p:spPr>
          <a:xfrm>
            <a:off x="285227" y="117446"/>
            <a:ext cx="11610300" cy="11538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a:t>Health Equity and Environmental Justice</a:t>
            </a:r>
            <a:endParaRPr sz="4400" b="0" i="0" u="none" strike="noStrike" cap="none">
              <a:solidFill>
                <a:schemeClr val="lt1"/>
              </a:solidFill>
              <a:latin typeface="Arial"/>
              <a:ea typeface="Arial"/>
              <a:cs typeface="Arial"/>
              <a:sym typeface="Arial"/>
            </a:endParaRPr>
          </a:p>
        </p:txBody>
      </p:sp>
      <p:sp>
        <p:nvSpPr>
          <p:cNvPr id="801" name="Google Shape;801;p107"/>
          <p:cNvSpPr/>
          <p:nvPr/>
        </p:nvSpPr>
        <p:spPr>
          <a:xfrm>
            <a:off x="137850" y="1660225"/>
            <a:ext cx="8076000" cy="4987500"/>
          </a:xfrm>
          <a:prstGeom prst="rect">
            <a:avLst/>
          </a:prstGeom>
          <a:noFill/>
          <a:ln>
            <a:noFill/>
          </a:ln>
        </p:spPr>
        <p:txBody>
          <a:bodyPr spcFirstLastPara="1" wrap="square" lIns="91425" tIns="45700" rIns="91425" bIns="45700" anchor="t" anchorCtr="0">
            <a:noAutofit/>
          </a:bodyPr>
          <a:lstStyle/>
          <a:p>
            <a:pPr marL="457200" marR="0" lvl="0" indent="-431800" algn="l" rtl="0">
              <a:lnSpc>
                <a:spcPct val="100000"/>
              </a:lnSpc>
              <a:spcBef>
                <a:spcPts val="0"/>
              </a:spcBef>
              <a:spcAft>
                <a:spcPts val="0"/>
              </a:spcAft>
              <a:buSzPts val="3200"/>
              <a:buChar char="●"/>
            </a:pPr>
            <a:r>
              <a:rPr lang="en-US" sz="3200"/>
              <a:t>Levels set to protect the most vulnerable</a:t>
            </a:r>
            <a:endParaRPr sz="3200"/>
          </a:p>
          <a:p>
            <a:pPr marL="914400" marR="0" lvl="0" indent="0" algn="l" rtl="0">
              <a:lnSpc>
                <a:spcPct val="100000"/>
              </a:lnSpc>
              <a:spcBef>
                <a:spcPts val="0"/>
              </a:spcBef>
              <a:spcAft>
                <a:spcPts val="0"/>
              </a:spcAft>
              <a:buNone/>
            </a:pPr>
            <a:endParaRPr sz="1000"/>
          </a:p>
          <a:p>
            <a:pPr marL="457200" marR="0" lvl="0" indent="-431800" algn="l" rtl="0">
              <a:lnSpc>
                <a:spcPct val="100000"/>
              </a:lnSpc>
              <a:spcBef>
                <a:spcPts val="0"/>
              </a:spcBef>
              <a:spcAft>
                <a:spcPts val="0"/>
              </a:spcAft>
              <a:buSzPts val="3200"/>
              <a:buChar char="●"/>
            </a:pPr>
            <a:r>
              <a:rPr lang="en-US" sz="3200"/>
              <a:t>Addresses cumulative risk from multiple pollutants at sources</a:t>
            </a:r>
            <a:endParaRPr sz="3200"/>
          </a:p>
          <a:p>
            <a:pPr marL="914400" marR="0" lvl="0" indent="0" algn="l" rtl="0">
              <a:lnSpc>
                <a:spcPct val="100000"/>
              </a:lnSpc>
              <a:spcBef>
                <a:spcPts val="0"/>
              </a:spcBef>
              <a:spcAft>
                <a:spcPts val="0"/>
              </a:spcAft>
              <a:buNone/>
            </a:pPr>
            <a:endParaRPr sz="1000"/>
          </a:p>
          <a:p>
            <a:pPr marL="457200" marR="0" lvl="0" indent="-431800" algn="l" rtl="0">
              <a:lnSpc>
                <a:spcPct val="100000"/>
              </a:lnSpc>
              <a:spcBef>
                <a:spcPts val="0"/>
              </a:spcBef>
              <a:spcAft>
                <a:spcPts val="0"/>
              </a:spcAft>
              <a:buSzPts val="3200"/>
              <a:buChar char="●"/>
            </a:pPr>
            <a:r>
              <a:rPr lang="en-US" sz="3200"/>
              <a:t>Prioritize sources based on communities of color, low income and children&lt; 5 years old</a:t>
            </a:r>
            <a:endParaRPr sz="3200"/>
          </a:p>
          <a:p>
            <a:pPr marL="914400" marR="0" lvl="0" indent="0" algn="l" rtl="0">
              <a:lnSpc>
                <a:spcPct val="100000"/>
              </a:lnSpc>
              <a:spcBef>
                <a:spcPts val="0"/>
              </a:spcBef>
              <a:spcAft>
                <a:spcPts val="0"/>
              </a:spcAft>
              <a:buNone/>
            </a:pPr>
            <a:endParaRPr sz="800"/>
          </a:p>
          <a:p>
            <a:pPr marL="457200" marR="0" lvl="0" indent="-431800" algn="l" rtl="0">
              <a:lnSpc>
                <a:spcPct val="100000"/>
              </a:lnSpc>
              <a:spcBef>
                <a:spcPts val="0"/>
              </a:spcBef>
              <a:spcAft>
                <a:spcPts val="0"/>
              </a:spcAft>
              <a:buSzPts val="3200"/>
              <a:buChar char="●"/>
            </a:pPr>
            <a:r>
              <a:rPr lang="en-US" sz="3200"/>
              <a:t>Public access to information</a:t>
            </a:r>
            <a:endParaRPr sz="3200"/>
          </a:p>
          <a:p>
            <a:pPr marL="914400" marR="0" lvl="0" indent="0" algn="l" rtl="0">
              <a:lnSpc>
                <a:spcPct val="100000"/>
              </a:lnSpc>
              <a:spcBef>
                <a:spcPts val="0"/>
              </a:spcBef>
              <a:spcAft>
                <a:spcPts val="0"/>
              </a:spcAft>
              <a:buNone/>
            </a:pPr>
            <a:endParaRPr sz="1000"/>
          </a:p>
          <a:p>
            <a:pPr marL="457200" marR="0" lvl="0" indent="-431800" algn="l" rtl="0">
              <a:lnSpc>
                <a:spcPct val="100000"/>
              </a:lnSpc>
              <a:spcBef>
                <a:spcPts val="0"/>
              </a:spcBef>
              <a:spcAft>
                <a:spcPts val="0"/>
              </a:spcAft>
              <a:buSzPts val="3200"/>
              <a:buChar char="●"/>
            </a:pPr>
            <a:r>
              <a:rPr lang="en-US" sz="3200"/>
              <a:t>More opportunities for public involvement</a:t>
            </a:r>
            <a:endParaRPr sz="3200"/>
          </a:p>
          <a:p>
            <a:pPr marL="914400" marR="0" lvl="0" indent="0" algn="l" rtl="0">
              <a:lnSpc>
                <a:spcPct val="100000"/>
              </a:lnSpc>
              <a:spcBef>
                <a:spcPts val="0"/>
              </a:spcBef>
              <a:spcAft>
                <a:spcPts val="0"/>
              </a:spcAft>
              <a:buNone/>
            </a:pPr>
            <a:endParaRPr sz="3200">
              <a:latin typeface="Calibri"/>
              <a:ea typeface="Calibri"/>
              <a:cs typeface="Calibri"/>
              <a:sym typeface="Calibri"/>
            </a:endParaRPr>
          </a:p>
        </p:txBody>
      </p:sp>
      <p:pic>
        <p:nvPicPr>
          <p:cNvPr id="802" name="Google Shape;802;p107"/>
          <p:cNvPicPr preferRelativeResize="0"/>
          <p:nvPr/>
        </p:nvPicPr>
        <p:blipFill>
          <a:blip r:embed="rId3">
            <a:alphaModFix/>
          </a:blip>
          <a:stretch>
            <a:fillRect/>
          </a:stretch>
        </p:blipFill>
        <p:spPr>
          <a:xfrm>
            <a:off x="8452625" y="1600950"/>
            <a:ext cx="3442900" cy="2284375"/>
          </a:xfrm>
          <a:prstGeom prst="rect">
            <a:avLst/>
          </a:prstGeom>
          <a:noFill/>
          <a:ln>
            <a:noFill/>
          </a:ln>
        </p:spPr>
      </p:pic>
      <p:sp>
        <p:nvSpPr>
          <p:cNvPr id="803" name="Google Shape;803;p10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14</a:t>
            </a:fld>
            <a:endParaRPr/>
          </a:p>
        </p:txBody>
      </p:sp>
      <p:pic>
        <p:nvPicPr>
          <p:cNvPr id="804" name="Google Shape;804;p107"/>
          <p:cNvPicPr preferRelativeResize="0"/>
          <p:nvPr/>
        </p:nvPicPr>
        <p:blipFill>
          <a:blip r:embed="rId4">
            <a:alphaModFix/>
          </a:blip>
          <a:stretch>
            <a:fillRect/>
          </a:stretch>
        </p:blipFill>
        <p:spPr>
          <a:xfrm>
            <a:off x="6564800" y="4027775"/>
            <a:ext cx="333344" cy="365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1">
                                            <p:txEl>
                                              <p:pRg st="0" end="0"/>
                                            </p:txEl>
                                          </p:spTgt>
                                        </p:tgtEl>
                                        <p:attrNameLst>
                                          <p:attrName>style.visibility</p:attrName>
                                        </p:attrNameLst>
                                      </p:cBhvr>
                                      <p:to>
                                        <p:strVal val="visible"/>
                                      </p:to>
                                    </p:set>
                                    <p:animEffect transition="in" filter="fade">
                                      <p:cBhvr>
                                        <p:cTn id="7" dur="500"/>
                                        <p:tgtEl>
                                          <p:spTgt spid="8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1">
                                            <p:txEl>
                                              <p:pRg st="1" end="1"/>
                                            </p:txEl>
                                          </p:spTgt>
                                        </p:tgtEl>
                                        <p:attrNameLst>
                                          <p:attrName>style.visibility</p:attrName>
                                        </p:attrNameLst>
                                      </p:cBhvr>
                                      <p:to>
                                        <p:strVal val="visible"/>
                                      </p:to>
                                    </p:set>
                                    <p:animEffect transition="in" filter="fade">
                                      <p:cBhvr>
                                        <p:cTn id="12" dur="500"/>
                                        <p:tgtEl>
                                          <p:spTgt spid="8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1">
                                            <p:txEl>
                                              <p:pRg st="2" end="2"/>
                                            </p:txEl>
                                          </p:spTgt>
                                        </p:tgtEl>
                                        <p:attrNameLst>
                                          <p:attrName>style.visibility</p:attrName>
                                        </p:attrNameLst>
                                      </p:cBhvr>
                                      <p:to>
                                        <p:strVal val="visible"/>
                                      </p:to>
                                    </p:set>
                                    <p:animEffect transition="in" filter="fade">
                                      <p:cBhvr>
                                        <p:cTn id="17" dur="500"/>
                                        <p:tgtEl>
                                          <p:spTgt spid="8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01">
                                            <p:txEl>
                                              <p:pRg st="3" end="3"/>
                                            </p:txEl>
                                          </p:spTgt>
                                        </p:tgtEl>
                                        <p:attrNameLst>
                                          <p:attrName>style.visibility</p:attrName>
                                        </p:attrNameLst>
                                      </p:cBhvr>
                                      <p:to>
                                        <p:strVal val="visible"/>
                                      </p:to>
                                    </p:set>
                                    <p:animEffect transition="in" filter="fade">
                                      <p:cBhvr>
                                        <p:cTn id="22" dur="500"/>
                                        <p:tgtEl>
                                          <p:spTgt spid="8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01">
                                            <p:txEl>
                                              <p:pRg st="4" end="4"/>
                                            </p:txEl>
                                          </p:spTgt>
                                        </p:tgtEl>
                                        <p:attrNameLst>
                                          <p:attrName>style.visibility</p:attrName>
                                        </p:attrNameLst>
                                      </p:cBhvr>
                                      <p:to>
                                        <p:strVal val="visible"/>
                                      </p:to>
                                    </p:set>
                                    <p:animEffect transition="in" filter="fade">
                                      <p:cBhvr>
                                        <p:cTn id="27" dur="500"/>
                                        <p:tgtEl>
                                          <p:spTgt spid="8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01">
                                            <p:txEl>
                                              <p:pRg st="5" end="5"/>
                                            </p:txEl>
                                          </p:spTgt>
                                        </p:tgtEl>
                                        <p:attrNameLst>
                                          <p:attrName>style.visibility</p:attrName>
                                        </p:attrNameLst>
                                      </p:cBhvr>
                                      <p:to>
                                        <p:strVal val="visible"/>
                                      </p:to>
                                    </p:set>
                                    <p:animEffect transition="in" filter="fade">
                                      <p:cBhvr>
                                        <p:cTn id="32" dur="500"/>
                                        <p:tgtEl>
                                          <p:spTgt spid="80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01">
                                            <p:txEl>
                                              <p:pRg st="6" end="6"/>
                                            </p:txEl>
                                          </p:spTgt>
                                        </p:tgtEl>
                                        <p:attrNameLst>
                                          <p:attrName>style.visibility</p:attrName>
                                        </p:attrNameLst>
                                      </p:cBhvr>
                                      <p:to>
                                        <p:strVal val="visible"/>
                                      </p:to>
                                    </p:set>
                                    <p:animEffect transition="in" filter="fade">
                                      <p:cBhvr>
                                        <p:cTn id="37" dur="500"/>
                                        <p:tgtEl>
                                          <p:spTgt spid="80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01">
                                            <p:txEl>
                                              <p:pRg st="7" end="7"/>
                                            </p:txEl>
                                          </p:spTgt>
                                        </p:tgtEl>
                                        <p:attrNameLst>
                                          <p:attrName>style.visibility</p:attrName>
                                        </p:attrNameLst>
                                      </p:cBhvr>
                                      <p:to>
                                        <p:strVal val="visible"/>
                                      </p:to>
                                    </p:set>
                                    <p:animEffect transition="in" filter="fade">
                                      <p:cBhvr>
                                        <p:cTn id="42" dur="500"/>
                                        <p:tgtEl>
                                          <p:spTgt spid="80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01">
                                            <p:txEl>
                                              <p:pRg st="8" end="8"/>
                                            </p:txEl>
                                          </p:spTgt>
                                        </p:tgtEl>
                                        <p:attrNameLst>
                                          <p:attrName>style.visibility</p:attrName>
                                        </p:attrNameLst>
                                      </p:cBhvr>
                                      <p:to>
                                        <p:strVal val="visible"/>
                                      </p:to>
                                    </p:set>
                                    <p:animEffect transition="in" filter="fade">
                                      <p:cBhvr>
                                        <p:cTn id="47" dur="500"/>
                                        <p:tgtEl>
                                          <p:spTgt spid="80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01">
                                            <p:txEl>
                                              <p:pRg st="9" end="9"/>
                                            </p:txEl>
                                          </p:spTgt>
                                        </p:tgtEl>
                                        <p:attrNameLst>
                                          <p:attrName>style.visibility</p:attrName>
                                        </p:attrNameLst>
                                      </p:cBhvr>
                                      <p:to>
                                        <p:strVal val="visible"/>
                                      </p:to>
                                    </p:set>
                                    <p:animEffect transition="in" filter="fade">
                                      <p:cBhvr>
                                        <p:cTn id="52" dur="500"/>
                                        <p:tgtEl>
                                          <p:spTgt spid="80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108"/>
          <p:cNvSpPr txBox="1">
            <a:spLocks noGrp="1"/>
          </p:cNvSpPr>
          <p:nvPr>
            <p:ph type="title"/>
          </p:nvPr>
        </p:nvSpPr>
        <p:spPr>
          <a:xfrm>
            <a:off x="195888" y="117446"/>
            <a:ext cx="11903747" cy="115386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b="0" i="0" u="none" strike="noStrike" cap="none">
                <a:solidFill>
                  <a:schemeClr val="lt1"/>
                </a:solidFill>
                <a:latin typeface="Arial"/>
                <a:ea typeface="Arial"/>
                <a:cs typeface="Arial"/>
                <a:sym typeface="Arial"/>
              </a:rPr>
              <a:t>How Would Cleaner Air Oregon Work?</a:t>
            </a:r>
            <a:endParaRPr b="0" i="0" u="none" strike="noStrike" cap="none">
              <a:solidFill>
                <a:schemeClr val="lt1"/>
              </a:solidFill>
              <a:latin typeface="Arial"/>
              <a:ea typeface="Arial"/>
              <a:cs typeface="Arial"/>
              <a:sym typeface="Arial"/>
            </a:endParaRPr>
          </a:p>
        </p:txBody>
      </p:sp>
      <p:grpSp>
        <p:nvGrpSpPr>
          <p:cNvPr id="811" name="Google Shape;811;p108"/>
          <p:cNvGrpSpPr/>
          <p:nvPr/>
        </p:nvGrpSpPr>
        <p:grpSpPr>
          <a:xfrm>
            <a:off x="195889" y="1624732"/>
            <a:ext cx="11699700" cy="1194273"/>
            <a:chOff x="195889" y="1624732"/>
            <a:chExt cx="11699700" cy="1194273"/>
          </a:xfrm>
        </p:grpSpPr>
        <p:sp>
          <p:nvSpPr>
            <p:cNvPr id="812" name="Google Shape;812;p108"/>
            <p:cNvSpPr txBox="1"/>
            <p:nvPr/>
          </p:nvSpPr>
          <p:spPr>
            <a:xfrm>
              <a:off x="195889" y="1624732"/>
              <a:ext cx="11699700" cy="1194273"/>
            </a:xfrm>
            <a:prstGeom prst="rect">
              <a:avLst/>
            </a:prstGeom>
            <a:noFill/>
            <a:ln>
              <a:noFill/>
            </a:ln>
          </p:spPr>
          <p:txBody>
            <a:bodyPr spcFirstLastPara="1" wrap="square" lIns="91425" tIns="45700" rIns="91425" bIns="45700" anchor="t" anchorCtr="0">
              <a:noAutofit/>
            </a:bodyPr>
            <a:lstStyle/>
            <a:p>
              <a:pPr marL="1371600" marR="0" lvl="3" indent="0" algn="l" rtl="0">
                <a:lnSpc>
                  <a:spcPct val="100000"/>
                </a:lnSpc>
                <a:spcBef>
                  <a:spcPts val="0"/>
                </a:spcBef>
                <a:spcAft>
                  <a:spcPts val="0"/>
                </a:spcAft>
                <a:buClr>
                  <a:schemeClr val="dk1"/>
                </a:buClr>
                <a:buSzPts val="800"/>
                <a:buFont typeface="Arial"/>
                <a:buNone/>
              </a:pPr>
              <a:r>
                <a:rPr lang="en-US" sz="3200" b="1" i="0" u="none" strike="noStrike" cap="none">
                  <a:solidFill>
                    <a:schemeClr val="dk1"/>
                  </a:solidFill>
                  <a:latin typeface="Arial"/>
                  <a:ea typeface="Arial"/>
                  <a:cs typeface="Arial"/>
                  <a:sym typeface="Arial"/>
                </a:rPr>
                <a:t>Report air toxics</a:t>
              </a:r>
              <a:endParaRPr sz="1400" b="0" i="0" u="none" strike="noStrike" cap="none">
                <a:solidFill>
                  <a:srgbClr val="000000"/>
                </a:solidFill>
                <a:latin typeface="Arial"/>
                <a:ea typeface="Arial"/>
                <a:cs typeface="Arial"/>
                <a:sym typeface="Arial"/>
              </a:endParaRPr>
            </a:p>
            <a:p>
              <a:pPr marL="1371600" marR="0" lvl="3" indent="0" algn="l" rtl="0">
                <a:lnSpc>
                  <a:spcPct val="100000"/>
                </a:lnSpc>
                <a:spcBef>
                  <a:spcPts val="0"/>
                </a:spcBef>
                <a:spcAft>
                  <a:spcPts val="0"/>
                </a:spcAft>
                <a:buClr>
                  <a:schemeClr val="dk1"/>
                </a:buClr>
                <a:buSzPts val="600"/>
                <a:buFont typeface="Arial"/>
                <a:buNone/>
              </a:pPr>
              <a:r>
                <a:rPr lang="en-US" sz="2400" b="0" i="0" u="none" strike="noStrike" cap="none">
                  <a:solidFill>
                    <a:schemeClr val="dk1"/>
                  </a:solidFill>
                  <a:latin typeface="Arial"/>
                  <a:ea typeface="Arial"/>
                  <a:cs typeface="Arial"/>
                  <a:sym typeface="Arial"/>
                </a:rPr>
                <a:t>Companies to report use of 600 pollutants to state regulators</a:t>
              </a:r>
              <a:endParaRPr sz="1400" b="0" i="0" u="none" strike="noStrike" cap="none">
                <a:solidFill>
                  <a:srgbClr val="000000"/>
                </a:solidFill>
                <a:latin typeface="Arial"/>
                <a:ea typeface="Arial"/>
                <a:cs typeface="Arial"/>
                <a:sym typeface="Arial"/>
              </a:endParaRPr>
            </a:p>
            <a:p>
              <a:pPr marL="1371600" marR="0" lvl="3" indent="0" algn="l" rtl="0">
                <a:lnSpc>
                  <a:spcPct val="100000"/>
                </a:lnSpc>
                <a:spcBef>
                  <a:spcPts val="0"/>
                </a:spcBef>
                <a:spcAft>
                  <a:spcPts val="0"/>
                </a:spcAft>
                <a:buClr>
                  <a:schemeClr val="dk1"/>
                </a:buClr>
                <a:buSzPts val="500"/>
                <a:buFont typeface="Calibri"/>
                <a:buNone/>
              </a:pPr>
              <a:endParaRPr sz="2000" b="0" i="0" u="none" strike="noStrike" cap="none">
                <a:solidFill>
                  <a:schemeClr val="dk1"/>
                </a:solidFill>
                <a:latin typeface="Arial"/>
                <a:ea typeface="Arial"/>
                <a:cs typeface="Arial"/>
                <a:sym typeface="Arial"/>
              </a:endParaRPr>
            </a:p>
          </p:txBody>
        </p:sp>
        <p:pic>
          <p:nvPicPr>
            <p:cNvPr id="813" name="Google Shape;813;p108"/>
            <p:cNvPicPr preferRelativeResize="0"/>
            <p:nvPr/>
          </p:nvPicPr>
          <p:blipFill rotWithShape="1">
            <a:blip r:embed="rId3">
              <a:alphaModFix/>
            </a:blip>
            <a:srcRect/>
            <a:stretch/>
          </p:blipFill>
          <p:spPr>
            <a:xfrm>
              <a:off x="426979" y="1646374"/>
              <a:ext cx="913638" cy="913638"/>
            </a:xfrm>
            <a:prstGeom prst="rect">
              <a:avLst/>
            </a:prstGeom>
            <a:noFill/>
            <a:ln>
              <a:noFill/>
            </a:ln>
          </p:spPr>
        </p:pic>
      </p:grpSp>
      <p:grpSp>
        <p:nvGrpSpPr>
          <p:cNvPr id="814" name="Google Shape;814;p108"/>
          <p:cNvGrpSpPr/>
          <p:nvPr/>
        </p:nvGrpSpPr>
        <p:grpSpPr>
          <a:xfrm>
            <a:off x="240558" y="4544926"/>
            <a:ext cx="11699700" cy="1547021"/>
            <a:chOff x="240558" y="4544926"/>
            <a:chExt cx="11699700" cy="1547021"/>
          </a:xfrm>
        </p:grpSpPr>
        <p:pic>
          <p:nvPicPr>
            <p:cNvPr id="815" name="Google Shape;815;p108"/>
            <p:cNvPicPr preferRelativeResize="0"/>
            <p:nvPr/>
          </p:nvPicPr>
          <p:blipFill rotWithShape="1">
            <a:blip r:embed="rId4">
              <a:alphaModFix/>
            </a:blip>
            <a:srcRect/>
            <a:stretch/>
          </p:blipFill>
          <p:spPr>
            <a:xfrm>
              <a:off x="426979" y="4660480"/>
              <a:ext cx="913638" cy="913638"/>
            </a:xfrm>
            <a:prstGeom prst="rect">
              <a:avLst/>
            </a:prstGeom>
            <a:noFill/>
            <a:ln>
              <a:noFill/>
            </a:ln>
          </p:spPr>
        </p:pic>
        <p:sp>
          <p:nvSpPr>
            <p:cNvPr id="816" name="Google Shape;816;p108"/>
            <p:cNvSpPr txBox="1"/>
            <p:nvPr/>
          </p:nvSpPr>
          <p:spPr>
            <a:xfrm>
              <a:off x="240558" y="4544926"/>
              <a:ext cx="11699700" cy="1547021"/>
            </a:xfrm>
            <a:prstGeom prst="rect">
              <a:avLst/>
            </a:prstGeom>
            <a:noFill/>
            <a:ln>
              <a:noFill/>
            </a:ln>
          </p:spPr>
          <p:txBody>
            <a:bodyPr spcFirstLastPara="1" wrap="square" lIns="91425" tIns="45700" rIns="91425" bIns="45700" anchor="t" anchorCtr="0">
              <a:noAutofit/>
            </a:bodyPr>
            <a:lstStyle/>
            <a:p>
              <a:pPr marL="1371600" marR="0" lvl="3" indent="0" algn="l" rtl="0">
                <a:lnSpc>
                  <a:spcPct val="100000"/>
                </a:lnSpc>
                <a:spcBef>
                  <a:spcPts val="0"/>
                </a:spcBef>
                <a:spcAft>
                  <a:spcPts val="0"/>
                </a:spcAft>
                <a:buClr>
                  <a:schemeClr val="dk1"/>
                </a:buClr>
                <a:buSzPts val="800"/>
                <a:buFont typeface="Arial"/>
                <a:buNone/>
              </a:pPr>
              <a:r>
                <a:rPr lang="en-US" sz="3200" b="1" i="0" u="none" strike="noStrike" cap="none">
                  <a:solidFill>
                    <a:schemeClr val="dk1"/>
                  </a:solidFill>
                  <a:latin typeface="Arial"/>
                  <a:ea typeface="Arial"/>
                  <a:cs typeface="Arial"/>
                  <a:sym typeface="Arial"/>
                </a:rPr>
                <a:t>Regulate to reduce risk</a:t>
              </a:r>
              <a:endParaRPr sz="1400" b="0" i="0" u="none" strike="noStrike" cap="none">
                <a:solidFill>
                  <a:srgbClr val="000000"/>
                </a:solidFill>
                <a:latin typeface="Arial"/>
                <a:ea typeface="Arial"/>
                <a:cs typeface="Arial"/>
                <a:sym typeface="Arial"/>
              </a:endParaRPr>
            </a:p>
            <a:p>
              <a:pPr marL="1371600" marR="0" lvl="3" indent="0" algn="l" rtl="0">
                <a:lnSpc>
                  <a:spcPct val="100000"/>
                </a:lnSpc>
                <a:spcBef>
                  <a:spcPts val="0"/>
                </a:spcBef>
                <a:spcAft>
                  <a:spcPts val="0"/>
                </a:spcAft>
                <a:buClr>
                  <a:schemeClr val="dk1"/>
                </a:buClr>
                <a:buSzPts val="600"/>
                <a:buFont typeface="Arial"/>
                <a:buNone/>
              </a:pPr>
              <a:r>
                <a:rPr lang="en-US" sz="2400" b="0" i="0" u="none" strike="noStrike" cap="none">
                  <a:solidFill>
                    <a:schemeClr val="dk1"/>
                  </a:solidFill>
                  <a:latin typeface="Arial"/>
                  <a:ea typeface="Arial"/>
                  <a:cs typeface="Arial"/>
                  <a:sym typeface="Arial"/>
                </a:rPr>
                <a:t>Companies would have to act if the levels of air toxics they emit exceed health risk action levels (RALs)</a:t>
              </a:r>
              <a:endParaRPr sz="1400" b="0" i="0" u="none" strike="noStrike" cap="none">
                <a:solidFill>
                  <a:srgbClr val="000000"/>
                </a:solidFill>
                <a:latin typeface="Arial"/>
                <a:ea typeface="Arial"/>
                <a:cs typeface="Arial"/>
                <a:sym typeface="Arial"/>
              </a:endParaRPr>
            </a:p>
          </p:txBody>
        </p:sp>
      </p:grpSp>
      <p:grpSp>
        <p:nvGrpSpPr>
          <p:cNvPr id="817" name="Google Shape;817;p108"/>
          <p:cNvGrpSpPr/>
          <p:nvPr/>
        </p:nvGrpSpPr>
        <p:grpSpPr>
          <a:xfrm>
            <a:off x="195889" y="2972273"/>
            <a:ext cx="11699700" cy="1391499"/>
            <a:chOff x="195889" y="2972273"/>
            <a:chExt cx="11699700" cy="1391499"/>
          </a:xfrm>
        </p:grpSpPr>
        <p:pic>
          <p:nvPicPr>
            <p:cNvPr id="818" name="Google Shape;818;p108"/>
            <p:cNvPicPr preferRelativeResize="0"/>
            <p:nvPr/>
          </p:nvPicPr>
          <p:blipFill rotWithShape="1">
            <a:blip r:embed="rId5">
              <a:alphaModFix/>
            </a:blip>
            <a:srcRect/>
            <a:stretch/>
          </p:blipFill>
          <p:spPr>
            <a:xfrm>
              <a:off x="426979" y="3153427"/>
              <a:ext cx="913638" cy="913638"/>
            </a:xfrm>
            <a:prstGeom prst="rect">
              <a:avLst/>
            </a:prstGeom>
            <a:noFill/>
            <a:ln>
              <a:noFill/>
            </a:ln>
          </p:spPr>
        </p:pic>
        <p:sp>
          <p:nvSpPr>
            <p:cNvPr id="819" name="Google Shape;819;p108"/>
            <p:cNvSpPr txBox="1"/>
            <p:nvPr/>
          </p:nvSpPr>
          <p:spPr>
            <a:xfrm>
              <a:off x="195889" y="2972273"/>
              <a:ext cx="11699700" cy="1391499"/>
            </a:xfrm>
            <a:prstGeom prst="rect">
              <a:avLst/>
            </a:prstGeom>
            <a:noFill/>
            <a:ln>
              <a:noFill/>
            </a:ln>
          </p:spPr>
          <p:txBody>
            <a:bodyPr spcFirstLastPara="1" wrap="square" lIns="91425" tIns="45700" rIns="91425" bIns="45700" anchor="t" anchorCtr="0">
              <a:noAutofit/>
            </a:bodyPr>
            <a:lstStyle/>
            <a:p>
              <a:pPr marL="1371600" marR="0" lvl="3" indent="0" algn="l" rtl="0">
                <a:lnSpc>
                  <a:spcPct val="100000"/>
                </a:lnSpc>
                <a:spcBef>
                  <a:spcPts val="0"/>
                </a:spcBef>
                <a:spcAft>
                  <a:spcPts val="0"/>
                </a:spcAft>
                <a:buClr>
                  <a:schemeClr val="dk1"/>
                </a:buClr>
                <a:buSzPts val="800"/>
                <a:buFont typeface="Arial"/>
                <a:buNone/>
              </a:pPr>
              <a:r>
                <a:rPr lang="en-US" sz="3200" b="1" i="0" u="none" strike="noStrike" cap="none">
                  <a:solidFill>
                    <a:schemeClr val="dk1"/>
                  </a:solidFill>
                  <a:latin typeface="Arial"/>
                  <a:ea typeface="Arial"/>
                  <a:cs typeface="Arial"/>
                  <a:sym typeface="Arial"/>
                </a:rPr>
                <a:t>Assess risk</a:t>
              </a:r>
              <a:endParaRPr sz="1400" b="0" i="0" u="none" strike="noStrike" cap="none">
                <a:solidFill>
                  <a:srgbClr val="000000"/>
                </a:solidFill>
                <a:latin typeface="Arial"/>
                <a:ea typeface="Arial"/>
                <a:cs typeface="Arial"/>
                <a:sym typeface="Arial"/>
              </a:endParaRPr>
            </a:p>
            <a:p>
              <a:pPr marL="1371600" marR="0" lvl="3" indent="0" algn="l" rtl="0">
                <a:lnSpc>
                  <a:spcPct val="100000"/>
                </a:lnSpc>
                <a:spcBef>
                  <a:spcPts val="0"/>
                </a:spcBef>
                <a:spcAft>
                  <a:spcPts val="0"/>
                </a:spcAft>
                <a:buClr>
                  <a:schemeClr val="dk1"/>
                </a:buClr>
                <a:buSzPts val="600"/>
                <a:buFont typeface="Arial"/>
                <a:buNone/>
              </a:pPr>
              <a:r>
                <a:rPr lang="en-US" sz="2400" b="0" i="0" u="none" strike="noStrike" cap="none">
                  <a:solidFill>
                    <a:schemeClr val="dk1"/>
                  </a:solidFill>
                  <a:latin typeface="Arial"/>
                  <a:ea typeface="Arial"/>
                  <a:cs typeface="Arial"/>
                  <a:sym typeface="Arial"/>
                </a:rPr>
                <a:t>Facilities calculate potential health risks to people who live, work, and go to school nearby</a:t>
              </a:r>
              <a:endParaRPr sz="1400" b="0" i="0" u="none" strike="noStrike" cap="none">
                <a:solidFill>
                  <a:srgbClr val="000000"/>
                </a:solidFill>
                <a:latin typeface="Arial"/>
                <a:ea typeface="Arial"/>
                <a:cs typeface="Arial"/>
                <a:sym typeface="Arial"/>
              </a:endParaRPr>
            </a:p>
          </p:txBody>
        </p:sp>
      </p:grpSp>
      <p:sp>
        <p:nvSpPr>
          <p:cNvPr id="820" name="Google Shape;820;p10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50"/>
              <a:buFont typeface="Arial"/>
              <a:buNone/>
            </a:pPr>
            <a:fld id="{00000000-1234-1234-1234-123412341234}" type="slidenum">
              <a:rPr lang="en-US"/>
              <a:t>15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1"/>
                                        </p:tgtEl>
                                        <p:attrNameLst>
                                          <p:attrName>style.visibility</p:attrName>
                                        </p:attrNameLst>
                                      </p:cBhvr>
                                      <p:to>
                                        <p:strVal val="visible"/>
                                      </p:to>
                                    </p:set>
                                    <p:animEffect transition="in" filter="fade">
                                      <p:cBhvr>
                                        <p:cTn id="7" dur="500"/>
                                        <p:tgtEl>
                                          <p:spTgt spid="8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7"/>
                                        </p:tgtEl>
                                        <p:attrNameLst>
                                          <p:attrName>style.visibility</p:attrName>
                                        </p:attrNameLst>
                                      </p:cBhvr>
                                      <p:to>
                                        <p:strVal val="visible"/>
                                      </p:to>
                                    </p:set>
                                    <p:animEffect transition="in" filter="fade">
                                      <p:cBhvr>
                                        <p:cTn id="12" dur="500"/>
                                        <p:tgtEl>
                                          <p:spTgt spid="8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4"/>
                                        </p:tgtEl>
                                        <p:attrNameLst>
                                          <p:attrName>style.visibility</p:attrName>
                                        </p:attrNameLst>
                                      </p:cBhvr>
                                      <p:to>
                                        <p:strVal val="visible"/>
                                      </p:to>
                                    </p:set>
                                    <p:animEffect transition="in" filter="fade">
                                      <p:cBhvr>
                                        <p:cTn id="17" dur="500"/>
                                        <p:tgtEl>
                                          <p:spTgt spid="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109"/>
          <p:cNvSpPr txBox="1">
            <a:spLocks noGrp="1"/>
          </p:cNvSpPr>
          <p:nvPr>
            <p:ph type="title"/>
          </p:nvPr>
        </p:nvSpPr>
        <p:spPr>
          <a:xfrm>
            <a:off x="290833" y="70275"/>
            <a:ext cx="11610300" cy="1349700"/>
          </a:xfrm>
          <a:prstGeom prst="rect">
            <a:avLst/>
          </a:prstGeom>
          <a:noFill/>
          <a:ln>
            <a:noFill/>
          </a:ln>
        </p:spPr>
        <p:txBody>
          <a:bodyPr spcFirstLastPara="1" wrap="square" lIns="68550" tIns="34275" rIns="68550" bIns="34275"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sz="4400" b="0" i="0" u="none" strike="noStrike" cap="none">
                <a:solidFill>
                  <a:schemeClr val="lt1"/>
                </a:solidFill>
                <a:latin typeface="Arial"/>
                <a:ea typeface="Arial"/>
                <a:cs typeface="Arial"/>
                <a:sym typeface="Arial"/>
              </a:rPr>
              <a:t>How Health Standards Are Used in CAO</a:t>
            </a:r>
            <a:endParaRPr sz="4400" b="0" i="0" u="none" strike="noStrike" cap="none">
              <a:solidFill>
                <a:schemeClr val="lt1"/>
              </a:solidFill>
              <a:latin typeface="Arial"/>
              <a:ea typeface="Arial"/>
              <a:cs typeface="Arial"/>
              <a:sym typeface="Arial"/>
            </a:endParaRPr>
          </a:p>
        </p:txBody>
      </p:sp>
      <p:sp>
        <p:nvSpPr>
          <p:cNvPr id="826" name="Google Shape;826;p109"/>
          <p:cNvSpPr txBox="1">
            <a:spLocks noGrp="1"/>
          </p:cNvSpPr>
          <p:nvPr>
            <p:ph type="body" idx="1"/>
          </p:nvPr>
        </p:nvSpPr>
        <p:spPr>
          <a:xfrm>
            <a:off x="2840100" y="1983325"/>
            <a:ext cx="7301100" cy="882900"/>
          </a:xfrm>
          <a:prstGeom prst="rect">
            <a:avLst/>
          </a:prstGeom>
          <a:noFill/>
          <a:ln>
            <a:noFill/>
          </a:ln>
        </p:spPr>
        <p:txBody>
          <a:bodyPr spcFirstLastPara="1" wrap="square" lIns="68550" tIns="34275" rIns="68550" bIns="34275" anchor="t" anchorCtr="0">
            <a:noAutofit/>
          </a:bodyPr>
          <a:lstStyle/>
          <a:p>
            <a:pPr marL="342900" marR="0" lvl="0" indent="-257175" algn="l" rtl="0">
              <a:lnSpc>
                <a:spcPct val="90000"/>
              </a:lnSpc>
              <a:spcBef>
                <a:spcPts val="825"/>
              </a:spcBef>
              <a:spcAft>
                <a:spcPts val="0"/>
              </a:spcAft>
              <a:buClr>
                <a:schemeClr val="dk1"/>
              </a:buClr>
              <a:buSzPts val="1800"/>
              <a:buFont typeface="Arial"/>
              <a:buChar char="●"/>
            </a:pPr>
            <a:r>
              <a:rPr lang="en-US" sz="1800" i="0" u="none" strike="noStrike" cap="none">
                <a:solidFill>
                  <a:schemeClr val="dk1"/>
                </a:solidFill>
              </a:rPr>
              <a:t>Exposure duration</a:t>
            </a:r>
            <a:r>
              <a:rPr lang="en-US" sz="1800"/>
              <a:t>, exposure </a:t>
            </a:r>
            <a:r>
              <a:rPr lang="en-US" sz="1800" i="0" u="none" strike="noStrike" cap="none">
                <a:solidFill>
                  <a:schemeClr val="dk1"/>
                </a:solidFill>
              </a:rPr>
              <a:t>frequency</a:t>
            </a:r>
            <a:r>
              <a:rPr lang="en-US" sz="1800"/>
              <a:t>, and m</a:t>
            </a:r>
            <a:r>
              <a:rPr lang="en-US" sz="1800" i="0" u="none" strike="noStrike" cap="none">
                <a:solidFill>
                  <a:schemeClr val="dk1"/>
                </a:solidFill>
              </a:rPr>
              <a:t>ulti-pathway adjustment factor</a:t>
            </a:r>
            <a:endParaRPr sz="1800" i="0" u="none" strike="noStrike" cap="none">
              <a:solidFill>
                <a:schemeClr val="dk1"/>
              </a:solidFill>
            </a:endParaRPr>
          </a:p>
          <a:p>
            <a:pPr marL="0" marR="0" lvl="0" indent="0" algn="l" rtl="0">
              <a:lnSpc>
                <a:spcPct val="90000"/>
              </a:lnSpc>
              <a:spcBef>
                <a:spcPts val="825"/>
              </a:spcBef>
              <a:spcAft>
                <a:spcPts val="0"/>
              </a:spcAft>
              <a:buClr>
                <a:schemeClr val="dk1"/>
              </a:buClr>
              <a:buSzPts val="2800"/>
              <a:buFont typeface="Arial"/>
              <a:buNone/>
            </a:pPr>
            <a:endParaRPr sz="2325" b="0" i="0" u="none" strike="noStrike" cap="none">
              <a:solidFill>
                <a:schemeClr val="dk1"/>
              </a:solidFill>
              <a:latin typeface="Arial"/>
              <a:ea typeface="Arial"/>
              <a:cs typeface="Arial"/>
              <a:sym typeface="Arial"/>
            </a:endParaRPr>
          </a:p>
        </p:txBody>
      </p:sp>
      <p:sp>
        <p:nvSpPr>
          <p:cNvPr id="827" name="Google Shape;827;p109"/>
          <p:cNvSpPr txBox="1"/>
          <p:nvPr/>
        </p:nvSpPr>
        <p:spPr>
          <a:xfrm>
            <a:off x="2840100" y="1582025"/>
            <a:ext cx="6691500" cy="519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3000" b="1">
                <a:solidFill>
                  <a:srgbClr val="000000"/>
                </a:solidFill>
              </a:rPr>
              <a:t>Toxicity Reference Values (TRVs)</a:t>
            </a:r>
            <a:r>
              <a:rPr lang="en-US" sz="3000" b="1">
                <a:solidFill>
                  <a:srgbClr val="000000"/>
                </a:solidFill>
                <a:latin typeface="Calibri"/>
                <a:ea typeface="Calibri"/>
                <a:cs typeface="Calibri"/>
                <a:sym typeface="Calibri"/>
              </a:rPr>
              <a:t> </a:t>
            </a:r>
            <a:endParaRPr sz="2400" b="1">
              <a:solidFill>
                <a:srgbClr val="000000"/>
              </a:solidFill>
              <a:latin typeface="Calibri"/>
              <a:ea typeface="Calibri"/>
              <a:cs typeface="Calibri"/>
              <a:sym typeface="Calibri"/>
            </a:endParaRPr>
          </a:p>
        </p:txBody>
      </p:sp>
      <p:sp>
        <p:nvSpPr>
          <p:cNvPr id="828" name="Google Shape;828;p109"/>
          <p:cNvSpPr txBox="1"/>
          <p:nvPr/>
        </p:nvSpPr>
        <p:spPr>
          <a:xfrm>
            <a:off x="2840100" y="2962125"/>
            <a:ext cx="7733100" cy="519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3000" b="1">
                <a:solidFill>
                  <a:srgbClr val="000000"/>
                </a:solidFill>
              </a:rPr>
              <a:t>Risk Based Concentrations (RBCs)</a:t>
            </a:r>
            <a:endParaRPr sz="3000" b="1">
              <a:solidFill>
                <a:srgbClr val="000000"/>
              </a:solidFill>
            </a:endParaRPr>
          </a:p>
        </p:txBody>
      </p:sp>
      <p:sp>
        <p:nvSpPr>
          <p:cNvPr id="829" name="Google Shape;829;p109"/>
          <p:cNvSpPr txBox="1"/>
          <p:nvPr/>
        </p:nvSpPr>
        <p:spPr>
          <a:xfrm>
            <a:off x="2840093" y="4565127"/>
            <a:ext cx="5500800" cy="660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3000" b="1">
                <a:solidFill>
                  <a:srgbClr val="000000"/>
                </a:solidFill>
              </a:rPr>
              <a:t>Calculated Risk Levels </a:t>
            </a:r>
            <a:endParaRPr sz="3000" b="1">
              <a:solidFill>
                <a:srgbClr val="000000"/>
              </a:solidFill>
            </a:endParaRPr>
          </a:p>
        </p:txBody>
      </p:sp>
      <p:sp>
        <p:nvSpPr>
          <p:cNvPr id="830" name="Google Shape;830;p109"/>
          <p:cNvSpPr txBox="1">
            <a:spLocks noGrp="1"/>
          </p:cNvSpPr>
          <p:nvPr>
            <p:ph type="body" idx="1"/>
          </p:nvPr>
        </p:nvSpPr>
        <p:spPr>
          <a:xfrm>
            <a:off x="2917650" y="3429575"/>
            <a:ext cx="5345700" cy="660000"/>
          </a:xfrm>
          <a:prstGeom prst="rect">
            <a:avLst/>
          </a:prstGeom>
          <a:noFill/>
          <a:ln>
            <a:noFill/>
          </a:ln>
        </p:spPr>
        <p:txBody>
          <a:bodyPr spcFirstLastPara="1" wrap="square" lIns="68550" tIns="34275" rIns="68550" bIns="34275" anchor="t" anchorCtr="0">
            <a:noAutofit/>
          </a:bodyPr>
          <a:lstStyle/>
          <a:p>
            <a:pPr marL="342900" marR="0" lvl="0" indent="-257175" algn="l" rtl="0">
              <a:lnSpc>
                <a:spcPct val="90000"/>
              </a:lnSpc>
              <a:spcBef>
                <a:spcPts val="825"/>
              </a:spcBef>
              <a:spcAft>
                <a:spcPts val="0"/>
              </a:spcAft>
              <a:buClr>
                <a:schemeClr val="dk1"/>
              </a:buClr>
              <a:buSzPts val="1800"/>
              <a:buFont typeface="Arial"/>
              <a:buChar char="●"/>
            </a:pPr>
            <a:r>
              <a:rPr lang="en-US" sz="1800" i="0" u="none" strike="noStrike" cap="none">
                <a:solidFill>
                  <a:schemeClr val="dk1"/>
                </a:solidFill>
              </a:rPr>
              <a:t>Emissions modeling to calculate concentrations in air</a:t>
            </a:r>
            <a:r>
              <a:rPr lang="en-US" sz="1800"/>
              <a:t> at specific locations</a:t>
            </a:r>
            <a:endParaRPr sz="1800" i="0" u="none" strike="noStrike" cap="none">
              <a:solidFill>
                <a:schemeClr val="dk1"/>
              </a:solidFill>
            </a:endParaRPr>
          </a:p>
          <a:p>
            <a:pPr marL="0" marR="0" lvl="0" indent="0" algn="l" rtl="0">
              <a:lnSpc>
                <a:spcPct val="90000"/>
              </a:lnSpc>
              <a:spcBef>
                <a:spcPts val="825"/>
              </a:spcBef>
              <a:spcAft>
                <a:spcPts val="0"/>
              </a:spcAft>
              <a:buClr>
                <a:schemeClr val="dk1"/>
              </a:buClr>
              <a:buSzPts val="2800"/>
              <a:buFont typeface="Arial"/>
              <a:buNone/>
            </a:pPr>
            <a:endParaRPr sz="2325" b="0" i="0" u="none" strike="noStrike" cap="none">
              <a:solidFill>
                <a:schemeClr val="dk1"/>
              </a:solidFill>
              <a:latin typeface="Arial"/>
              <a:ea typeface="Arial"/>
              <a:cs typeface="Arial"/>
              <a:sym typeface="Arial"/>
            </a:endParaRPr>
          </a:p>
        </p:txBody>
      </p:sp>
      <p:sp>
        <p:nvSpPr>
          <p:cNvPr id="831" name="Google Shape;831;p109"/>
          <p:cNvSpPr txBox="1">
            <a:spLocks noGrp="1"/>
          </p:cNvSpPr>
          <p:nvPr>
            <p:ph type="body" idx="1"/>
          </p:nvPr>
        </p:nvSpPr>
        <p:spPr>
          <a:xfrm>
            <a:off x="2917650" y="5024175"/>
            <a:ext cx="5078700" cy="882900"/>
          </a:xfrm>
          <a:prstGeom prst="rect">
            <a:avLst/>
          </a:prstGeom>
          <a:noFill/>
          <a:ln>
            <a:noFill/>
          </a:ln>
        </p:spPr>
        <p:txBody>
          <a:bodyPr spcFirstLastPara="1" wrap="square" lIns="68550" tIns="34275" rIns="68550" bIns="34275" anchor="t" anchorCtr="0">
            <a:noAutofit/>
          </a:bodyPr>
          <a:lstStyle/>
          <a:p>
            <a:pPr marL="342900" marR="0" lvl="0" indent="-257175" algn="l" rtl="0">
              <a:lnSpc>
                <a:spcPct val="90000"/>
              </a:lnSpc>
              <a:spcBef>
                <a:spcPts val="825"/>
              </a:spcBef>
              <a:spcAft>
                <a:spcPts val="0"/>
              </a:spcAft>
              <a:buClr>
                <a:schemeClr val="dk1"/>
              </a:buClr>
              <a:buSzPts val="1800"/>
              <a:buFont typeface="Arial"/>
              <a:buChar char="●"/>
            </a:pPr>
            <a:r>
              <a:rPr lang="en-US" sz="1800"/>
              <a:t>Co</a:t>
            </a:r>
            <a:r>
              <a:rPr lang="en-US" sz="1800" i="0" u="none" strike="noStrike" cap="none">
                <a:solidFill>
                  <a:schemeClr val="dk1"/>
                </a:solidFill>
              </a:rPr>
              <a:t>mpare calculated risk to R</a:t>
            </a:r>
            <a:r>
              <a:rPr lang="en-US" sz="1800"/>
              <a:t>isk Action Levels</a:t>
            </a:r>
            <a:r>
              <a:rPr lang="en-US" sz="1800" i="0" u="none" strike="noStrike" cap="none">
                <a:solidFill>
                  <a:schemeClr val="dk1"/>
                </a:solidFill>
              </a:rPr>
              <a:t> to determine what action is required</a:t>
            </a:r>
            <a:endParaRPr sz="1800" i="0" u="none" strike="noStrike" cap="none">
              <a:solidFill>
                <a:schemeClr val="dk1"/>
              </a:solidFill>
            </a:endParaRPr>
          </a:p>
        </p:txBody>
      </p:sp>
      <p:sp>
        <p:nvSpPr>
          <p:cNvPr id="832" name="Google Shape;832;p109"/>
          <p:cNvSpPr/>
          <p:nvPr/>
        </p:nvSpPr>
        <p:spPr>
          <a:xfrm>
            <a:off x="1189125" y="2101925"/>
            <a:ext cx="1491000" cy="1349700"/>
          </a:xfrm>
          <a:prstGeom prst="curvedRigh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09"/>
          <p:cNvSpPr/>
          <p:nvPr/>
        </p:nvSpPr>
        <p:spPr>
          <a:xfrm>
            <a:off x="1189125" y="3782450"/>
            <a:ext cx="1491000" cy="1349700"/>
          </a:xfrm>
          <a:prstGeom prst="curvedRigh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0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900"/>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110"/>
          <p:cNvSpPr txBox="1">
            <a:spLocks noGrp="1"/>
          </p:cNvSpPr>
          <p:nvPr>
            <p:ph type="title"/>
          </p:nvPr>
        </p:nvSpPr>
        <p:spPr>
          <a:xfrm>
            <a:off x="285227" y="117446"/>
            <a:ext cx="11610300" cy="11538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sz="4400" b="0" i="0" u="none" strike="noStrike" cap="none">
                <a:solidFill>
                  <a:schemeClr val="lt1"/>
                </a:solidFill>
                <a:latin typeface="Arial"/>
                <a:ea typeface="Arial"/>
                <a:cs typeface="Arial"/>
                <a:sym typeface="Arial"/>
              </a:rPr>
              <a:t>How CAO Would Protect Health</a:t>
            </a:r>
            <a:endParaRPr/>
          </a:p>
        </p:txBody>
      </p:sp>
      <p:pic>
        <p:nvPicPr>
          <p:cNvPr id="841" name="Google Shape;841;p110"/>
          <p:cNvPicPr preferRelativeResize="0"/>
          <p:nvPr/>
        </p:nvPicPr>
        <p:blipFill rotWithShape="1">
          <a:blip r:embed="rId3">
            <a:alphaModFix/>
          </a:blip>
          <a:srcRect/>
          <a:stretch/>
        </p:blipFill>
        <p:spPr>
          <a:xfrm>
            <a:off x="3882565" y="1271312"/>
            <a:ext cx="3963088" cy="5024548"/>
          </a:xfrm>
          <a:prstGeom prst="rect">
            <a:avLst/>
          </a:prstGeom>
          <a:noFill/>
          <a:ln>
            <a:noFill/>
          </a:ln>
          <a:effectLst>
            <a:outerShdw blurRad="292100" dist="139700" dir="2700000" algn="tl" rotWithShape="0">
              <a:srgbClr val="333333">
                <a:alpha val="63921"/>
              </a:srgbClr>
            </a:outerShdw>
          </a:effectLst>
        </p:spPr>
      </p:pic>
      <p:sp>
        <p:nvSpPr>
          <p:cNvPr id="842" name="Google Shape;842;p11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50"/>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111"/>
          <p:cNvSpPr txBox="1">
            <a:spLocks noGrp="1"/>
          </p:cNvSpPr>
          <p:nvPr>
            <p:ph type="title"/>
          </p:nvPr>
        </p:nvSpPr>
        <p:spPr>
          <a:xfrm>
            <a:off x="1952550" y="106475"/>
            <a:ext cx="8286900" cy="11538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sz="4400" b="0" i="0" u="none" strike="noStrike" cap="none">
                <a:solidFill>
                  <a:schemeClr val="lt1"/>
                </a:solidFill>
                <a:latin typeface="Arial"/>
                <a:ea typeface="Arial"/>
                <a:cs typeface="Arial"/>
                <a:sym typeface="Arial"/>
              </a:rPr>
              <a:t>Proposed RALS</a:t>
            </a:r>
            <a:endParaRPr sz="4400" b="0" i="0" u="none" strike="noStrike" cap="none">
              <a:solidFill>
                <a:schemeClr val="lt1"/>
              </a:solidFill>
              <a:latin typeface="Arial"/>
              <a:ea typeface="Arial"/>
              <a:cs typeface="Arial"/>
              <a:sym typeface="Arial"/>
            </a:endParaRPr>
          </a:p>
        </p:txBody>
      </p:sp>
      <p:sp>
        <p:nvSpPr>
          <p:cNvPr id="849" name="Google Shape;849;p111"/>
          <p:cNvSpPr txBox="1"/>
          <p:nvPr/>
        </p:nvSpPr>
        <p:spPr>
          <a:xfrm>
            <a:off x="8548254" y="6388925"/>
            <a:ext cx="27432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50" name="Google Shape;850;p111"/>
          <p:cNvPicPr preferRelativeResize="0"/>
          <p:nvPr/>
        </p:nvPicPr>
        <p:blipFill>
          <a:blip r:embed="rId3">
            <a:alphaModFix/>
          </a:blip>
          <a:stretch>
            <a:fillRect/>
          </a:stretch>
        </p:blipFill>
        <p:spPr>
          <a:xfrm>
            <a:off x="0" y="1498190"/>
            <a:ext cx="12191999" cy="5350784"/>
          </a:xfrm>
          <a:prstGeom prst="rect">
            <a:avLst/>
          </a:prstGeom>
          <a:noFill/>
          <a:ln>
            <a:noFill/>
          </a:ln>
        </p:spPr>
      </p:pic>
      <p:sp>
        <p:nvSpPr>
          <p:cNvPr id="851" name="Google Shape;851;p11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112"/>
          <p:cNvSpPr txBox="1">
            <a:spLocks noGrp="1"/>
          </p:cNvSpPr>
          <p:nvPr>
            <p:ph type="title"/>
          </p:nvPr>
        </p:nvSpPr>
        <p:spPr>
          <a:xfrm>
            <a:off x="290833" y="70275"/>
            <a:ext cx="11610300" cy="1349700"/>
          </a:xfrm>
          <a:prstGeom prst="rect">
            <a:avLst/>
          </a:prstGeom>
          <a:noFill/>
          <a:ln>
            <a:noFill/>
          </a:ln>
        </p:spPr>
        <p:txBody>
          <a:bodyPr spcFirstLastPara="1" wrap="square" lIns="68550" tIns="34275" rIns="68550" bIns="34275"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sz="4400"/>
              <a:t>Risk Assessment and Permitting Process</a:t>
            </a:r>
            <a:endParaRPr sz="4400" b="0" i="0" u="none" strike="noStrike" cap="none">
              <a:solidFill>
                <a:schemeClr val="lt1"/>
              </a:solidFill>
              <a:latin typeface="Arial"/>
              <a:ea typeface="Arial"/>
              <a:cs typeface="Arial"/>
              <a:sym typeface="Arial"/>
            </a:endParaRPr>
          </a:p>
        </p:txBody>
      </p:sp>
      <p:sp>
        <p:nvSpPr>
          <p:cNvPr id="857" name="Google Shape;857;p11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900"/>
              <a:buFont typeface="Arial"/>
              <a:buNone/>
            </a:pPr>
            <a:fld id="{00000000-1234-1234-1234-123412341234}" type="slidenum">
              <a:rPr lang="en-US"/>
              <a:t>19</a:t>
            </a:fld>
            <a:endParaRPr/>
          </a:p>
        </p:txBody>
      </p:sp>
      <p:grpSp>
        <p:nvGrpSpPr>
          <p:cNvPr id="858" name="Google Shape;858;p112"/>
          <p:cNvGrpSpPr/>
          <p:nvPr/>
        </p:nvGrpSpPr>
        <p:grpSpPr>
          <a:xfrm>
            <a:off x="75100" y="1550456"/>
            <a:ext cx="12138125" cy="4573045"/>
            <a:chOff x="75100" y="1550456"/>
            <a:chExt cx="12138125" cy="4573045"/>
          </a:xfrm>
        </p:grpSpPr>
        <p:grpSp>
          <p:nvGrpSpPr>
            <p:cNvPr id="859" name="Google Shape;859;p112"/>
            <p:cNvGrpSpPr/>
            <p:nvPr/>
          </p:nvGrpSpPr>
          <p:grpSpPr>
            <a:xfrm>
              <a:off x="578925" y="1550456"/>
              <a:ext cx="11634300" cy="4573045"/>
              <a:chOff x="578925" y="1907332"/>
              <a:chExt cx="11634300" cy="4500143"/>
            </a:xfrm>
          </p:grpSpPr>
          <p:pic>
            <p:nvPicPr>
              <p:cNvPr id="860" name="Google Shape;860;p112"/>
              <p:cNvPicPr preferRelativeResize="0"/>
              <p:nvPr/>
            </p:nvPicPr>
            <p:blipFill>
              <a:blip r:embed="rId3">
                <a:alphaModFix/>
              </a:blip>
              <a:stretch>
                <a:fillRect/>
              </a:stretch>
            </p:blipFill>
            <p:spPr>
              <a:xfrm rot="10800000">
                <a:off x="9992775" y="4158850"/>
                <a:ext cx="2220450" cy="459250"/>
              </a:xfrm>
              <a:prstGeom prst="rect">
                <a:avLst/>
              </a:prstGeom>
              <a:noFill/>
              <a:ln>
                <a:noFill/>
              </a:ln>
            </p:spPr>
          </p:pic>
          <p:pic>
            <p:nvPicPr>
              <p:cNvPr id="861" name="Google Shape;861;p112"/>
              <p:cNvPicPr preferRelativeResize="0"/>
              <p:nvPr/>
            </p:nvPicPr>
            <p:blipFill>
              <a:blip r:embed="rId4">
                <a:alphaModFix/>
              </a:blip>
              <a:stretch>
                <a:fillRect/>
              </a:stretch>
            </p:blipFill>
            <p:spPr>
              <a:xfrm>
                <a:off x="1070225" y="5433700"/>
                <a:ext cx="8900725" cy="669925"/>
              </a:xfrm>
              <a:prstGeom prst="rect">
                <a:avLst/>
              </a:prstGeom>
              <a:noFill/>
              <a:ln>
                <a:noFill/>
              </a:ln>
            </p:spPr>
          </p:pic>
          <p:sp>
            <p:nvSpPr>
              <p:cNvPr id="862" name="Google Shape;862;p112"/>
              <p:cNvSpPr/>
              <p:nvPr/>
            </p:nvSpPr>
            <p:spPr>
              <a:xfrm>
                <a:off x="578925" y="2998647"/>
                <a:ext cx="11489700" cy="1284600"/>
              </a:xfrm>
              <a:prstGeom prst="rightArrow">
                <a:avLst>
                  <a:gd name="adj1" fmla="val 50000"/>
                  <a:gd name="adj2" fmla="val 50000"/>
                </a:avLst>
              </a:prstGeom>
              <a:solidFill>
                <a:srgbClr val="CFE2F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63" name="Google Shape;863;p112"/>
              <p:cNvCxnSpPr/>
              <p:nvPr/>
            </p:nvCxnSpPr>
            <p:spPr>
              <a:xfrm>
                <a:off x="1484375" y="3315900"/>
                <a:ext cx="22500" cy="669900"/>
              </a:xfrm>
              <a:prstGeom prst="straightConnector1">
                <a:avLst/>
              </a:prstGeom>
              <a:noFill/>
              <a:ln w="76200" cap="flat" cmpd="sng">
                <a:solidFill>
                  <a:srgbClr val="000000"/>
                </a:solidFill>
                <a:prstDash val="solid"/>
                <a:round/>
                <a:headEnd type="none" w="med" len="med"/>
                <a:tailEnd type="none" w="med" len="med"/>
              </a:ln>
            </p:spPr>
          </p:cxnSp>
          <p:cxnSp>
            <p:nvCxnSpPr>
              <p:cNvPr id="864" name="Google Shape;864;p112"/>
              <p:cNvCxnSpPr/>
              <p:nvPr/>
            </p:nvCxnSpPr>
            <p:spPr>
              <a:xfrm>
                <a:off x="2706200" y="3315912"/>
                <a:ext cx="22500" cy="669900"/>
              </a:xfrm>
              <a:prstGeom prst="straightConnector1">
                <a:avLst/>
              </a:prstGeom>
              <a:noFill/>
              <a:ln w="76200" cap="flat" cmpd="sng">
                <a:solidFill>
                  <a:srgbClr val="000000"/>
                </a:solidFill>
                <a:prstDash val="solid"/>
                <a:round/>
                <a:headEnd type="none" w="med" len="med"/>
                <a:tailEnd type="none" w="med" len="med"/>
              </a:ln>
            </p:spPr>
          </p:cxnSp>
          <p:cxnSp>
            <p:nvCxnSpPr>
              <p:cNvPr id="865" name="Google Shape;865;p112"/>
              <p:cNvCxnSpPr/>
              <p:nvPr/>
            </p:nvCxnSpPr>
            <p:spPr>
              <a:xfrm>
                <a:off x="3962500" y="3315882"/>
                <a:ext cx="22500" cy="669900"/>
              </a:xfrm>
              <a:prstGeom prst="straightConnector1">
                <a:avLst/>
              </a:prstGeom>
              <a:noFill/>
              <a:ln w="76200" cap="flat" cmpd="sng">
                <a:solidFill>
                  <a:srgbClr val="000000"/>
                </a:solidFill>
                <a:prstDash val="solid"/>
                <a:round/>
                <a:headEnd type="none" w="med" len="med"/>
                <a:tailEnd type="none" w="med" len="med"/>
              </a:ln>
            </p:spPr>
          </p:cxnSp>
          <p:cxnSp>
            <p:nvCxnSpPr>
              <p:cNvPr id="866" name="Google Shape;866;p112"/>
              <p:cNvCxnSpPr/>
              <p:nvPr/>
            </p:nvCxnSpPr>
            <p:spPr>
              <a:xfrm>
                <a:off x="5415525" y="3311361"/>
                <a:ext cx="22500" cy="669937"/>
              </a:xfrm>
              <a:prstGeom prst="straightConnector1">
                <a:avLst/>
              </a:prstGeom>
              <a:noFill/>
              <a:ln w="76200" cap="flat" cmpd="sng">
                <a:solidFill>
                  <a:srgbClr val="000000"/>
                </a:solidFill>
                <a:prstDash val="solid"/>
                <a:round/>
                <a:headEnd type="none" w="med" len="med"/>
                <a:tailEnd type="none" w="med" len="med"/>
              </a:ln>
            </p:spPr>
          </p:cxnSp>
          <p:cxnSp>
            <p:nvCxnSpPr>
              <p:cNvPr id="867" name="Google Shape;867;p112"/>
              <p:cNvCxnSpPr/>
              <p:nvPr/>
            </p:nvCxnSpPr>
            <p:spPr>
              <a:xfrm>
                <a:off x="6966725" y="3305919"/>
                <a:ext cx="22500" cy="669937"/>
              </a:xfrm>
              <a:prstGeom prst="straightConnector1">
                <a:avLst/>
              </a:prstGeom>
              <a:noFill/>
              <a:ln w="76200" cap="flat" cmpd="sng">
                <a:solidFill>
                  <a:srgbClr val="000000"/>
                </a:solidFill>
                <a:prstDash val="solid"/>
                <a:round/>
                <a:headEnd type="none" w="med" len="med"/>
                <a:tailEnd type="none" w="med" len="med"/>
              </a:ln>
            </p:spPr>
          </p:cxnSp>
          <p:cxnSp>
            <p:nvCxnSpPr>
              <p:cNvPr id="868" name="Google Shape;868;p112"/>
              <p:cNvCxnSpPr/>
              <p:nvPr/>
            </p:nvCxnSpPr>
            <p:spPr>
              <a:xfrm>
                <a:off x="8594200" y="3311361"/>
                <a:ext cx="22500" cy="669937"/>
              </a:xfrm>
              <a:prstGeom prst="straightConnector1">
                <a:avLst/>
              </a:prstGeom>
              <a:noFill/>
              <a:ln w="76200" cap="flat" cmpd="sng">
                <a:solidFill>
                  <a:srgbClr val="000000"/>
                </a:solidFill>
                <a:prstDash val="solid"/>
                <a:round/>
                <a:headEnd type="none" w="med" len="med"/>
                <a:tailEnd type="none" w="med" len="med"/>
              </a:ln>
            </p:spPr>
          </p:cxnSp>
          <p:cxnSp>
            <p:nvCxnSpPr>
              <p:cNvPr id="869" name="Google Shape;869;p112"/>
              <p:cNvCxnSpPr/>
              <p:nvPr/>
            </p:nvCxnSpPr>
            <p:spPr>
              <a:xfrm>
                <a:off x="9970950" y="3305919"/>
                <a:ext cx="22500" cy="669937"/>
              </a:xfrm>
              <a:prstGeom prst="straightConnector1">
                <a:avLst/>
              </a:prstGeom>
              <a:noFill/>
              <a:ln w="76200" cap="flat" cmpd="sng">
                <a:solidFill>
                  <a:srgbClr val="000000"/>
                </a:solidFill>
                <a:prstDash val="solid"/>
                <a:round/>
                <a:headEnd type="none" w="med" len="med"/>
                <a:tailEnd type="none" w="med" len="med"/>
              </a:ln>
            </p:spPr>
          </p:cxnSp>
          <p:sp>
            <p:nvSpPr>
              <p:cNvPr id="870" name="Google Shape;870;p112"/>
              <p:cNvSpPr/>
              <p:nvPr/>
            </p:nvSpPr>
            <p:spPr>
              <a:xfrm>
                <a:off x="671825" y="2502481"/>
                <a:ext cx="1647600" cy="647700"/>
              </a:xfrm>
              <a:prstGeom prst="roundRect">
                <a:avLst>
                  <a:gd name="adj" fmla="val 16667"/>
                </a:avLst>
              </a:prstGeom>
              <a:solidFill>
                <a:srgbClr val="DAFEA4">
                  <a:alpha val="86270"/>
                </a:srgbClr>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t>Emissions Inventory</a:t>
                </a:r>
                <a:endParaRPr sz="1800" b="1"/>
              </a:p>
            </p:txBody>
          </p:sp>
          <p:sp>
            <p:nvSpPr>
              <p:cNvPr id="871" name="Google Shape;871;p112"/>
              <p:cNvSpPr/>
              <p:nvPr/>
            </p:nvSpPr>
            <p:spPr>
              <a:xfrm>
                <a:off x="1527138" y="4143952"/>
                <a:ext cx="2447400" cy="1131600"/>
              </a:xfrm>
              <a:prstGeom prst="roundRect">
                <a:avLst>
                  <a:gd name="adj" fmla="val 16667"/>
                </a:avLst>
              </a:prstGeom>
              <a:solidFill>
                <a:srgbClr val="DAFEA4">
                  <a:alpha val="86270"/>
                </a:srgbClr>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t>Modeling Protocol and Risk Assessment Work Plan</a:t>
                </a:r>
                <a:endParaRPr sz="1800" b="1"/>
              </a:p>
            </p:txBody>
          </p:sp>
          <p:sp>
            <p:nvSpPr>
              <p:cNvPr id="872" name="Google Shape;872;p112"/>
              <p:cNvSpPr/>
              <p:nvPr/>
            </p:nvSpPr>
            <p:spPr>
              <a:xfrm>
                <a:off x="3039350" y="2268171"/>
                <a:ext cx="1797000" cy="867000"/>
              </a:xfrm>
              <a:prstGeom prst="roundRect">
                <a:avLst>
                  <a:gd name="adj" fmla="val 16667"/>
                </a:avLst>
              </a:prstGeom>
              <a:solidFill>
                <a:srgbClr val="DAFEA4">
                  <a:alpha val="86270"/>
                </a:srgbClr>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t>Completed Risk Assessment</a:t>
                </a:r>
                <a:endParaRPr sz="1800" b="1"/>
              </a:p>
            </p:txBody>
          </p:sp>
          <p:sp>
            <p:nvSpPr>
              <p:cNvPr id="873" name="Google Shape;873;p112"/>
              <p:cNvSpPr/>
              <p:nvPr/>
            </p:nvSpPr>
            <p:spPr>
              <a:xfrm>
                <a:off x="4343313" y="4158839"/>
                <a:ext cx="2166900" cy="1227917"/>
              </a:xfrm>
              <a:prstGeom prst="roundRect">
                <a:avLst>
                  <a:gd name="adj" fmla="val 16667"/>
                </a:avLst>
              </a:prstGeom>
              <a:solidFill>
                <a:srgbClr val="DAFEA4">
                  <a:alpha val="86270"/>
                </a:srgbClr>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t>Risk Reduction Plan - TBACT analysis</a:t>
                </a:r>
                <a:endParaRPr sz="1800" b="1"/>
              </a:p>
            </p:txBody>
          </p:sp>
          <p:sp>
            <p:nvSpPr>
              <p:cNvPr id="874" name="Google Shape;874;p112"/>
              <p:cNvSpPr/>
              <p:nvPr/>
            </p:nvSpPr>
            <p:spPr>
              <a:xfrm>
                <a:off x="6154175" y="2307308"/>
                <a:ext cx="1647600" cy="788816"/>
              </a:xfrm>
              <a:prstGeom prst="roundRect">
                <a:avLst>
                  <a:gd name="adj" fmla="val 16667"/>
                </a:avLst>
              </a:prstGeom>
              <a:solidFill>
                <a:srgbClr val="DAFEA4">
                  <a:alpha val="86270"/>
                </a:srgbClr>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t>Permit Application</a:t>
                </a:r>
                <a:endParaRPr sz="1800" b="1"/>
              </a:p>
            </p:txBody>
          </p:sp>
          <p:sp>
            <p:nvSpPr>
              <p:cNvPr id="875" name="Google Shape;875;p112"/>
              <p:cNvSpPr/>
              <p:nvPr/>
            </p:nvSpPr>
            <p:spPr>
              <a:xfrm>
                <a:off x="8041300" y="4207026"/>
                <a:ext cx="1379100" cy="867066"/>
              </a:xfrm>
              <a:prstGeom prst="roundRect">
                <a:avLst>
                  <a:gd name="adj" fmla="val 16667"/>
                </a:avLst>
              </a:prstGeom>
              <a:solidFill>
                <a:srgbClr val="CFE2F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t>Public Notice / Hearing</a:t>
                </a:r>
                <a:endParaRPr sz="1800" b="1"/>
              </a:p>
            </p:txBody>
          </p:sp>
          <p:sp>
            <p:nvSpPr>
              <p:cNvPr id="876" name="Google Shape;876;p112"/>
              <p:cNvSpPr/>
              <p:nvPr/>
            </p:nvSpPr>
            <p:spPr>
              <a:xfrm>
                <a:off x="9241650" y="1907332"/>
                <a:ext cx="1484400" cy="1227917"/>
              </a:xfrm>
              <a:prstGeom prst="roundRect">
                <a:avLst>
                  <a:gd name="adj" fmla="val 16667"/>
                </a:avLst>
              </a:prstGeom>
              <a:solidFill>
                <a:srgbClr val="CFE2F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t>Permit addendum issued</a:t>
                </a:r>
                <a:endParaRPr sz="1800" b="1"/>
              </a:p>
            </p:txBody>
          </p:sp>
          <p:sp>
            <p:nvSpPr>
              <p:cNvPr id="877" name="Google Shape;877;p112"/>
              <p:cNvSpPr/>
              <p:nvPr/>
            </p:nvSpPr>
            <p:spPr>
              <a:xfrm>
                <a:off x="10279200" y="4806151"/>
                <a:ext cx="1647600" cy="1131600"/>
              </a:xfrm>
              <a:prstGeom prst="roundRect">
                <a:avLst>
                  <a:gd name="adj" fmla="val 16667"/>
                </a:avLst>
              </a:prstGeom>
              <a:solidFill>
                <a:srgbClr val="CFE2F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1800" b="1"/>
                  <a:t>Ensuring compliance with permit conditions</a:t>
                </a:r>
                <a:endParaRPr sz="1800" b="1"/>
              </a:p>
            </p:txBody>
          </p:sp>
          <p:sp>
            <p:nvSpPr>
              <p:cNvPr id="878" name="Google Shape;878;p112"/>
              <p:cNvSpPr/>
              <p:nvPr/>
            </p:nvSpPr>
            <p:spPr>
              <a:xfrm>
                <a:off x="3610750" y="6042375"/>
                <a:ext cx="3432000" cy="365100"/>
              </a:xfrm>
              <a:prstGeom prst="roundRect">
                <a:avLst>
                  <a:gd name="adj" fmla="val 16667"/>
                </a:avLst>
              </a:prstGeom>
              <a:solidFill>
                <a:srgbClr val="CFE2F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t>Community Engagement</a:t>
                </a:r>
                <a:endParaRPr sz="1800" b="1"/>
              </a:p>
            </p:txBody>
          </p:sp>
        </p:grpSp>
        <p:sp>
          <p:nvSpPr>
            <p:cNvPr id="879" name="Google Shape;879;p112"/>
            <p:cNvSpPr/>
            <p:nvPr/>
          </p:nvSpPr>
          <p:spPr>
            <a:xfrm>
              <a:off x="75100" y="3823300"/>
              <a:ext cx="1144800" cy="881100"/>
            </a:xfrm>
            <a:prstGeom prst="roundRect">
              <a:avLst>
                <a:gd name="adj" fmla="val 16667"/>
              </a:avLst>
            </a:prstGeom>
            <a:solidFill>
              <a:srgbClr val="CFE2F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t>Facility called in</a:t>
              </a:r>
              <a:endParaRPr sz="1800" b="1"/>
            </a:p>
          </p:txBody>
        </p:sp>
      </p:grpSp>
      <p:cxnSp>
        <p:nvCxnSpPr>
          <p:cNvPr id="880" name="Google Shape;880;p112"/>
          <p:cNvCxnSpPr/>
          <p:nvPr/>
        </p:nvCxnSpPr>
        <p:spPr>
          <a:xfrm>
            <a:off x="574700" y="2981880"/>
            <a:ext cx="22500" cy="680700"/>
          </a:xfrm>
          <a:prstGeom prst="straightConnector1">
            <a:avLst/>
          </a:prstGeom>
          <a:noFill/>
          <a:ln w="76200" cap="flat" cmpd="sng">
            <a:solidFill>
              <a:srgbClr val="000000"/>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95"/>
          <p:cNvSpPr txBox="1">
            <a:spLocks noGrp="1"/>
          </p:cNvSpPr>
          <p:nvPr>
            <p:ph type="title"/>
          </p:nvPr>
        </p:nvSpPr>
        <p:spPr>
          <a:xfrm>
            <a:off x="285227" y="117446"/>
            <a:ext cx="11610300" cy="11538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sz="4400" b="0" i="0" u="none" strike="noStrike" cap="none">
                <a:solidFill>
                  <a:schemeClr val="lt1"/>
                </a:solidFill>
                <a:latin typeface="Arial"/>
                <a:ea typeface="Arial"/>
                <a:cs typeface="Arial"/>
                <a:sym typeface="Arial"/>
              </a:rPr>
              <a:t>Outline of Today’s Presentation</a:t>
            </a:r>
            <a:endParaRPr sz="4400" b="0" i="0" u="none" strike="noStrike" cap="none">
              <a:solidFill>
                <a:schemeClr val="lt1"/>
              </a:solidFill>
              <a:latin typeface="Arial"/>
              <a:ea typeface="Arial"/>
              <a:cs typeface="Arial"/>
              <a:sym typeface="Arial"/>
            </a:endParaRPr>
          </a:p>
        </p:txBody>
      </p:sp>
      <p:sp>
        <p:nvSpPr>
          <p:cNvPr id="684" name="Google Shape;684;p95"/>
          <p:cNvSpPr/>
          <p:nvPr/>
        </p:nvSpPr>
        <p:spPr>
          <a:xfrm>
            <a:off x="285225" y="1559700"/>
            <a:ext cx="11418000" cy="4657500"/>
          </a:xfrm>
          <a:prstGeom prst="rect">
            <a:avLst/>
          </a:prstGeom>
          <a:noFill/>
          <a:ln>
            <a:noFill/>
          </a:ln>
        </p:spPr>
        <p:txBody>
          <a:bodyPr spcFirstLastPara="1" wrap="square" lIns="91425" tIns="45700" rIns="91425" bIns="45700" anchor="t" anchorCtr="0">
            <a:noAutofit/>
          </a:bodyPr>
          <a:lstStyle/>
          <a:p>
            <a:pPr marL="571500" marR="0" lvl="0" indent="-571500" algn="l" rtl="0">
              <a:lnSpc>
                <a:spcPct val="115000"/>
              </a:lnSpc>
              <a:spcBef>
                <a:spcPts val="0"/>
              </a:spcBef>
              <a:spcAft>
                <a:spcPts val="0"/>
              </a:spcAft>
              <a:buSzPts val="3600"/>
              <a:buFont typeface="Arial"/>
              <a:buChar char="•"/>
            </a:pPr>
            <a:r>
              <a:rPr lang="en-US" sz="3600"/>
              <a:t>CAO rulemaking p</a:t>
            </a:r>
            <a:r>
              <a:rPr lang="en-US" sz="3600" b="0" i="0" u="none" strike="noStrike" cap="none">
                <a:latin typeface="Arial"/>
                <a:ea typeface="Arial"/>
                <a:cs typeface="Arial"/>
                <a:sym typeface="Arial"/>
              </a:rPr>
              <a:t>ublic </a:t>
            </a:r>
            <a:r>
              <a:rPr lang="en-US" sz="3600"/>
              <a:t>process</a:t>
            </a:r>
            <a:endParaRPr sz="3600"/>
          </a:p>
          <a:p>
            <a:pPr marL="571500" marR="0" lvl="0" indent="-571500" algn="l" rtl="0">
              <a:lnSpc>
                <a:spcPct val="115000"/>
              </a:lnSpc>
              <a:spcBef>
                <a:spcPts val="0"/>
              </a:spcBef>
              <a:spcAft>
                <a:spcPts val="0"/>
              </a:spcAft>
              <a:buSzPts val="3600"/>
              <a:buChar char="•"/>
            </a:pPr>
            <a:r>
              <a:rPr lang="en-US" sz="3600"/>
              <a:t>How CAO would work</a:t>
            </a:r>
            <a:endParaRPr sz="3600"/>
          </a:p>
          <a:p>
            <a:pPr marL="571500" marR="0" lvl="0" indent="-571500" algn="l" rtl="0">
              <a:lnSpc>
                <a:spcPct val="115000"/>
              </a:lnSpc>
              <a:spcBef>
                <a:spcPts val="0"/>
              </a:spcBef>
              <a:spcAft>
                <a:spcPts val="0"/>
              </a:spcAft>
              <a:buSzPts val="3600"/>
              <a:buChar char="•"/>
            </a:pPr>
            <a:r>
              <a:rPr lang="en-US" sz="3600"/>
              <a:t>Key issues</a:t>
            </a:r>
            <a:endParaRPr sz="3600"/>
          </a:p>
          <a:p>
            <a:pPr marL="571500" marR="0" lvl="0" indent="-571500" algn="l" rtl="0">
              <a:lnSpc>
                <a:spcPct val="115000"/>
              </a:lnSpc>
              <a:spcBef>
                <a:spcPts val="0"/>
              </a:spcBef>
              <a:spcAft>
                <a:spcPts val="0"/>
              </a:spcAft>
              <a:buSzPts val="3600"/>
              <a:buChar char="•"/>
            </a:pPr>
            <a:r>
              <a:rPr lang="en-US" sz="3600"/>
              <a:t>Steps for implementation</a:t>
            </a:r>
            <a:endParaRPr sz="3600"/>
          </a:p>
          <a:p>
            <a:pPr marL="571500" marR="0" lvl="0" indent="-571500" algn="l" rtl="0">
              <a:lnSpc>
                <a:spcPct val="115000"/>
              </a:lnSpc>
              <a:spcBef>
                <a:spcPts val="0"/>
              </a:spcBef>
              <a:spcAft>
                <a:spcPts val="0"/>
              </a:spcAft>
              <a:buSzPts val="3600"/>
              <a:buChar char="•"/>
            </a:pPr>
            <a:r>
              <a:rPr lang="en-US" sz="3600"/>
              <a:t>Questions</a:t>
            </a:r>
            <a:endParaRPr sz="3600"/>
          </a:p>
          <a:p>
            <a:pPr marL="571500" marR="0" lvl="0" indent="-571500" algn="l" rtl="0">
              <a:lnSpc>
                <a:spcPct val="115000"/>
              </a:lnSpc>
              <a:spcBef>
                <a:spcPts val="0"/>
              </a:spcBef>
              <a:spcAft>
                <a:spcPts val="0"/>
              </a:spcAft>
              <a:buSzPts val="3600"/>
              <a:buChar char="•"/>
            </a:pPr>
            <a:r>
              <a:rPr lang="en-US" sz="3600"/>
              <a:t>Recommendation</a:t>
            </a:r>
            <a:endParaRPr sz="3600"/>
          </a:p>
        </p:txBody>
      </p:sp>
      <p:sp>
        <p:nvSpPr>
          <p:cNvPr id="685" name="Google Shape;685;p9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50"/>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113"/>
          <p:cNvSpPr txBox="1">
            <a:spLocks noGrp="1"/>
          </p:cNvSpPr>
          <p:nvPr>
            <p:ph type="title"/>
          </p:nvPr>
        </p:nvSpPr>
        <p:spPr>
          <a:xfrm>
            <a:off x="290815" y="228771"/>
            <a:ext cx="11610300" cy="11538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a:t>Engaging </a:t>
            </a:r>
            <a:r>
              <a:rPr lang="en-US" sz="4400" b="0" i="0" u="none" strike="noStrike" cap="none">
                <a:solidFill>
                  <a:schemeClr val="lt1"/>
                </a:solidFill>
                <a:latin typeface="Arial"/>
                <a:ea typeface="Arial"/>
                <a:cs typeface="Arial"/>
                <a:sym typeface="Arial"/>
              </a:rPr>
              <a:t>Communit</a:t>
            </a:r>
            <a:r>
              <a:rPr lang="en-US"/>
              <a:t>ies</a:t>
            </a:r>
            <a:endParaRPr sz="4400" b="0" i="0" u="none" strike="noStrike" cap="none">
              <a:solidFill>
                <a:schemeClr val="lt1"/>
              </a:solidFill>
              <a:latin typeface="Arial"/>
              <a:ea typeface="Arial"/>
              <a:cs typeface="Arial"/>
              <a:sym typeface="Arial"/>
            </a:endParaRPr>
          </a:p>
        </p:txBody>
      </p:sp>
      <p:sp>
        <p:nvSpPr>
          <p:cNvPr id="886" name="Google Shape;886;p113"/>
          <p:cNvSpPr/>
          <p:nvPr/>
        </p:nvSpPr>
        <p:spPr>
          <a:xfrm>
            <a:off x="489175" y="1438263"/>
            <a:ext cx="8904300" cy="4862400"/>
          </a:xfrm>
          <a:prstGeom prst="rect">
            <a:avLst/>
          </a:prstGeom>
          <a:noFill/>
          <a:ln>
            <a:noFill/>
          </a:ln>
        </p:spPr>
        <p:txBody>
          <a:bodyPr spcFirstLastPara="1" wrap="square" lIns="91425" tIns="45700" rIns="91425" bIns="45700" anchor="t" anchorCtr="0">
            <a:noAutofit/>
          </a:bodyPr>
          <a:lstStyle/>
          <a:p>
            <a:pPr marL="457200" marR="0" lvl="0" indent="-431800" algn="l" rtl="0">
              <a:lnSpc>
                <a:spcPct val="100000"/>
              </a:lnSpc>
              <a:spcBef>
                <a:spcPts val="0"/>
              </a:spcBef>
              <a:spcAft>
                <a:spcPts val="0"/>
              </a:spcAft>
              <a:buSzPts val="3200"/>
              <a:buFont typeface="Calibri"/>
              <a:buChar char="●"/>
            </a:pPr>
            <a:r>
              <a:rPr lang="en-US" sz="3200">
                <a:latin typeface="Calibri"/>
                <a:ea typeface="Calibri"/>
                <a:cs typeface="Calibri"/>
                <a:sym typeface="Calibri"/>
              </a:rPr>
              <a:t>Rules specifically address community engagement</a:t>
            </a:r>
            <a:endParaRPr sz="3200">
              <a:latin typeface="Calibri"/>
              <a:ea typeface="Calibri"/>
              <a:cs typeface="Calibri"/>
              <a:sym typeface="Calibri"/>
            </a:endParaRPr>
          </a:p>
          <a:p>
            <a:pPr marL="914400" marR="0" lvl="1" indent="-419100" algn="l" rtl="0">
              <a:lnSpc>
                <a:spcPct val="100000"/>
              </a:lnSpc>
              <a:spcBef>
                <a:spcPts val="0"/>
              </a:spcBef>
              <a:spcAft>
                <a:spcPts val="0"/>
              </a:spcAft>
              <a:buSzPts val="3000"/>
              <a:buFont typeface="Calibri"/>
              <a:buChar char="○"/>
            </a:pPr>
            <a:r>
              <a:rPr lang="en-US" sz="3000">
                <a:latin typeface="Calibri"/>
                <a:ea typeface="Calibri"/>
                <a:cs typeface="Calibri"/>
                <a:sym typeface="Calibri"/>
              </a:rPr>
              <a:t>Required if risk above 25 and 1</a:t>
            </a:r>
            <a:endParaRPr sz="3000">
              <a:latin typeface="Calibri"/>
              <a:ea typeface="Calibri"/>
              <a:cs typeface="Calibri"/>
              <a:sym typeface="Calibri"/>
            </a:endParaRPr>
          </a:p>
          <a:p>
            <a:pPr marL="914400" marR="0" lvl="1" indent="-419100" algn="l" rtl="0">
              <a:lnSpc>
                <a:spcPct val="100000"/>
              </a:lnSpc>
              <a:spcBef>
                <a:spcPts val="0"/>
              </a:spcBef>
              <a:spcAft>
                <a:spcPts val="0"/>
              </a:spcAft>
              <a:buSzPts val="3000"/>
              <a:buFont typeface="Calibri"/>
              <a:buChar char="○"/>
            </a:pPr>
            <a:r>
              <a:rPr lang="en-US" sz="3000">
                <a:latin typeface="Calibri"/>
                <a:ea typeface="Calibri"/>
                <a:cs typeface="Calibri"/>
                <a:sym typeface="Calibri"/>
              </a:rPr>
              <a:t>Notification and meetings before permit is drafted</a:t>
            </a:r>
            <a:endParaRPr sz="3000">
              <a:latin typeface="Calibri"/>
              <a:ea typeface="Calibri"/>
              <a:cs typeface="Calibri"/>
              <a:sym typeface="Calibri"/>
            </a:endParaRPr>
          </a:p>
          <a:p>
            <a:pPr marL="914400" marR="0" lvl="0" indent="0" algn="l" rtl="0">
              <a:lnSpc>
                <a:spcPct val="100000"/>
              </a:lnSpc>
              <a:spcBef>
                <a:spcPts val="0"/>
              </a:spcBef>
              <a:spcAft>
                <a:spcPts val="0"/>
              </a:spcAft>
              <a:buNone/>
            </a:pPr>
            <a:endParaRPr sz="600">
              <a:latin typeface="Calibri"/>
              <a:ea typeface="Calibri"/>
              <a:cs typeface="Calibri"/>
              <a:sym typeface="Calibri"/>
            </a:endParaRPr>
          </a:p>
          <a:p>
            <a:pPr marL="457200" marR="0" lvl="0" indent="-431800" algn="l" rtl="0">
              <a:lnSpc>
                <a:spcPct val="100000"/>
              </a:lnSpc>
              <a:spcBef>
                <a:spcPts val="0"/>
              </a:spcBef>
              <a:spcAft>
                <a:spcPts val="0"/>
              </a:spcAft>
              <a:buSzPts val="3200"/>
              <a:buFont typeface="Calibri"/>
              <a:buChar char="●"/>
            </a:pPr>
            <a:r>
              <a:rPr lang="en-US" sz="3200">
                <a:latin typeface="Calibri"/>
                <a:ea typeface="Calibri"/>
                <a:cs typeface="Calibri"/>
                <a:sym typeface="Calibri"/>
              </a:rPr>
              <a:t>DEQ and OHA to develop protocol </a:t>
            </a:r>
            <a:endParaRPr sz="3200">
              <a:latin typeface="Calibri"/>
              <a:ea typeface="Calibri"/>
              <a:cs typeface="Calibri"/>
              <a:sym typeface="Calibri"/>
            </a:endParaRPr>
          </a:p>
          <a:p>
            <a:pPr marL="914400" marR="0" lvl="1" indent="-419100" algn="l" rtl="0">
              <a:lnSpc>
                <a:spcPct val="100000"/>
              </a:lnSpc>
              <a:spcBef>
                <a:spcPts val="0"/>
              </a:spcBef>
              <a:spcAft>
                <a:spcPts val="0"/>
              </a:spcAft>
              <a:buSzPts val="3000"/>
              <a:buFont typeface="Calibri"/>
              <a:buChar char="○"/>
            </a:pPr>
            <a:r>
              <a:rPr lang="en-US" sz="3000">
                <a:latin typeface="Calibri"/>
                <a:ea typeface="Calibri"/>
                <a:cs typeface="Calibri"/>
                <a:sym typeface="Calibri"/>
              </a:rPr>
              <a:t>Stakeholder participation </a:t>
            </a:r>
            <a:endParaRPr sz="3000">
              <a:latin typeface="Calibri"/>
              <a:ea typeface="Calibri"/>
              <a:cs typeface="Calibri"/>
              <a:sym typeface="Calibri"/>
            </a:endParaRPr>
          </a:p>
          <a:p>
            <a:pPr marL="914400" marR="0" lvl="1" indent="-419100" algn="l" rtl="0">
              <a:lnSpc>
                <a:spcPct val="100000"/>
              </a:lnSpc>
              <a:spcBef>
                <a:spcPts val="0"/>
              </a:spcBef>
              <a:spcAft>
                <a:spcPts val="0"/>
              </a:spcAft>
              <a:buSzPts val="3000"/>
              <a:buFont typeface="Calibri"/>
              <a:buChar char="○"/>
            </a:pPr>
            <a:r>
              <a:rPr lang="en-US" sz="3000">
                <a:latin typeface="Calibri"/>
                <a:ea typeface="Calibri"/>
                <a:cs typeface="Calibri"/>
                <a:sym typeface="Calibri"/>
              </a:rPr>
              <a:t>Use engagement best practices</a:t>
            </a:r>
            <a:endParaRPr sz="3000">
              <a:latin typeface="Calibri"/>
              <a:ea typeface="Calibri"/>
              <a:cs typeface="Calibri"/>
              <a:sym typeface="Calibri"/>
            </a:endParaRPr>
          </a:p>
          <a:p>
            <a:pPr marL="914400" lvl="1" indent="-419100" algn="l" rtl="0">
              <a:spcBef>
                <a:spcPts val="0"/>
              </a:spcBef>
              <a:spcAft>
                <a:spcPts val="0"/>
              </a:spcAft>
              <a:buSzPts val="3000"/>
              <a:buFont typeface="Calibri"/>
              <a:buChar char="○"/>
            </a:pPr>
            <a:r>
              <a:rPr lang="en-US" sz="3000">
                <a:latin typeface="Calibri"/>
                <a:ea typeface="Calibri"/>
                <a:cs typeface="Calibri"/>
                <a:sym typeface="Calibri"/>
              </a:rPr>
              <a:t>Engagement will be tailored to community </a:t>
            </a:r>
            <a:endParaRPr sz="3000">
              <a:latin typeface="Calibri"/>
              <a:ea typeface="Calibri"/>
              <a:cs typeface="Calibri"/>
              <a:sym typeface="Calibri"/>
            </a:endParaRPr>
          </a:p>
          <a:p>
            <a:pPr marL="914400" lvl="0" indent="0" algn="l" rtl="0">
              <a:spcBef>
                <a:spcPts val="0"/>
              </a:spcBef>
              <a:spcAft>
                <a:spcPts val="0"/>
              </a:spcAft>
              <a:buNone/>
            </a:pPr>
            <a:endParaRPr sz="600">
              <a:latin typeface="Calibri"/>
              <a:ea typeface="Calibri"/>
              <a:cs typeface="Calibri"/>
              <a:sym typeface="Calibri"/>
            </a:endParaRPr>
          </a:p>
          <a:p>
            <a:pPr marL="457200" marR="0" lvl="0" indent="-431800" algn="l" rtl="0">
              <a:lnSpc>
                <a:spcPct val="100000"/>
              </a:lnSpc>
              <a:spcBef>
                <a:spcPts val="0"/>
              </a:spcBef>
              <a:spcAft>
                <a:spcPts val="0"/>
              </a:spcAft>
              <a:buSzPts val="3200"/>
              <a:buFont typeface="Calibri"/>
              <a:buChar char="●"/>
            </a:pPr>
            <a:r>
              <a:rPr lang="en-US" sz="3200">
                <a:latin typeface="Calibri"/>
                <a:ea typeface="Calibri"/>
                <a:cs typeface="Calibri"/>
                <a:sym typeface="Calibri"/>
              </a:rPr>
              <a:t>Detailed pollutant and risk information available</a:t>
            </a:r>
            <a:endParaRPr sz="3200">
              <a:solidFill>
                <a:srgbClr val="FF0000"/>
              </a:solidFill>
              <a:latin typeface="Calibri"/>
              <a:ea typeface="Calibri"/>
              <a:cs typeface="Calibri"/>
              <a:sym typeface="Calibri"/>
            </a:endParaRPr>
          </a:p>
        </p:txBody>
      </p:sp>
      <p:pic>
        <p:nvPicPr>
          <p:cNvPr id="887" name="Google Shape;887;p113"/>
          <p:cNvPicPr preferRelativeResize="0"/>
          <p:nvPr/>
        </p:nvPicPr>
        <p:blipFill>
          <a:blip r:embed="rId3">
            <a:alphaModFix/>
          </a:blip>
          <a:stretch>
            <a:fillRect/>
          </a:stretch>
        </p:blipFill>
        <p:spPr>
          <a:xfrm>
            <a:off x="8770074" y="2960550"/>
            <a:ext cx="3231051" cy="1796375"/>
          </a:xfrm>
          <a:prstGeom prst="rect">
            <a:avLst/>
          </a:prstGeom>
          <a:noFill/>
          <a:ln>
            <a:noFill/>
          </a:ln>
        </p:spPr>
      </p:pic>
      <p:sp>
        <p:nvSpPr>
          <p:cNvPr id="888" name="Google Shape;888;p11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20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6">
                                            <p:txEl>
                                              <p:pRg st="0" end="0"/>
                                            </p:txEl>
                                          </p:spTgt>
                                        </p:tgtEl>
                                        <p:attrNameLst>
                                          <p:attrName>style.visibility</p:attrName>
                                        </p:attrNameLst>
                                      </p:cBhvr>
                                      <p:to>
                                        <p:strVal val="visible"/>
                                      </p:to>
                                    </p:set>
                                    <p:animEffect transition="in" filter="fade">
                                      <p:cBhvr>
                                        <p:cTn id="7" dur="500"/>
                                        <p:tgtEl>
                                          <p:spTgt spid="8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6">
                                            <p:txEl>
                                              <p:pRg st="1" end="1"/>
                                            </p:txEl>
                                          </p:spTgt>
                                        </p:tgtEl>
                                        <p:attrNameLst>
                                          <p:attrName>style.visibility</p:attrName>
                                        </p:attrNameLst>
                                      </p:cBhvr>
                                      <p:to>
                                        <p:strVal val="visible"/>
                                      </p:to>
                                    </p:set>
                                    <p:animEffect transition="in" filter="fade">
                                      <p:cBhvr>
                                        <p:cTn id="12" dur="500"/>
                                        <p:tgtEl>
                                          <p:spTgt spid="8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6">
                                            <p:txEl>
                                              <p:pRg st="2" end="2"/>
                                            </p:txEl>
                                          </p:spTgt>
                                        </p:tgtEl>
                                        <p:attrNameLst>
                                          <p:attrName>style.visibility</p:attrName>
                                        </p:attrNameLst>
                                      </p:cBhvr>
                                      <p:to>
                                        <p:strVal val="visible"/>
                                      </p:to>
                                    </p:set>
                                    <p:animEffect transition="in" filter="fade">
                                      <p:cBhvr>
                                        <p:cTn id="17" dur="500"/>
                                        <p:tgtEl>
                                          <p:spTgt spid="8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86">
                                            <p:txEl>
                                              <p:pRg st="3" end="3"/>
                                            </p:txEl>
                                          </p:spTgt>
                                        </p:tgtEl>
                                        <p:attrNameLst>
                                          <p:attrName>style.visibility</p:attrName>
                                        </p:attrNameLst>
                                      </p:cBhvr>
                                      <p:to>
                                        <p:strVal val="visible"/>
                                      </p:to>
                                    </p:set>
                                    <p:animEffect transition="in" filter="fade">
                                      <p:cBhvr>
                                        <p:cTn id="22" dur="500"/>
                                        <p:tgtEl>
                                          <p:spTgt spid="8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86">
                                            <p:txEl>
                                              <p:pRg st="4" end="4"/>
                                            </p:txEl>
                                          </p:spTgt>
                                        </p:tgtEl>
                                        <p:attrNameLst>
                                          <p:attrName>style.visibility</p:attrName>
                                        </p:attrNameLst>
                                      </p:cBhvr>
                                      <p:to>
                                        <p:strVal val="visible"/>
                                      </p:to>
                                    </p:set>
                                    <p:animEffect transition="in" filter="fade">
                                      <p:cBhvr>
                                        <p:cTn id="27" dur="500"/>
                                        <p:tgtEl>
                                          <p:spTgt spid="88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86">
                                            <p:txEl>
                                              <p:pRg st="5" end="5"/>
                                            </p:txEl>
                                          </p:spTgt>
                                        </p:tgtEl>
                                        <p:attrNameLst>
                                          <p:attrName>style.visibility</p:attrName>
                                        </p:attrNameLst>
                                      </p:cBhvr>
                                      <p:to>
                                        <p:strVal val="visible"/>
                                      </p:to>
                                    </p:set>
                                    <p:animEffect transition="in" filter="fade">
                                      <p:cBhvr>
                                        <p:cTn id="32" dur="500"/>
                                        <p:tgtEl>
                                          <p:spTgt spid="88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86">
                                            <p:txEl>
                                              <p:pRg st="6" end="6"/>
                                            </p:txEl>
                                          </p:spTgt>
                                        </p:tgtEl>
                                        <p:attrNameLst>
                                          <p:attrName>style.visibility</p:attrName>
                                        </p:attrNameLst>
                                      </p:cBhvr>
                                      <p:to>
                                        <p:strVal val="visible"/>
                                      </p:to>
                                    </p:set>
                                    <p:animEffect transition="in" filter="fade">
                                      <p:cBhvr>
                                        <p:cTn id="37" dur="500"/>
                                        <p:tgtEl>
                                          <p:spTgt spid="88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86">
                                            <p:txEl>
                                              <p:pRg st="7" end="7"/>
                                            </p:txEl>
                                          </p:spTgt>
                                        </p:tgtEl>
                                        <p:attrNameLst>
                                          <p:attrName>style.visibility</p:attrName>
                                        </p:attrNameLst>
                                      </p:cBhvr>
                                      <p:to>
                                        <p:strVal val="visible"/>
                                      </p:to>
                                    </p:set>
                                    <p:animEffect transition="in" filter="fade">
                                      <p:cBhvr>
                                        <p:cTn id="42" dur="500"/>
                                        <p:tgtEl>
                                          <p:spTgt spid="88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86">
                                            <p:txEl>
                                              <p:pRg st="8" end="8"/>
                                            </p:txEl>
                                          </p:spTgt>
                                        </p:tgtEl>
                                        <p:attrNameLst>
                                          <p:attrName>style.visibility</p:attrName>
                                        </p:attrNameLst>
                                      </p:cBhvr>
                                      <p:to>
                                        <p:strVal val="visible"/>
                                      </p:to>
                                    </p:set>
                                    <p:animEffect transition="in" filter="fade">
                                      <p:cBhvr>
                                        <p:cTn id="47" dur="500"/>
                                        <p:tgtEl>
                                          <p:spTgt spid="88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86">
                                            <p:txEl>
                                              <p:pRg st="9" end="9"/>
                                            </p:txEl>
                                          </p:spTgt>
                                        </p:tgtEl>
                                        <p:attrNameLst>
                                          <p:attrName>style.visibility</p:attrName>
                                        </p:attrNameLst>
                                      </p:cBhvr>
                                      <p:to>
                                        <p:strVal val="visible"/>
                                      </p:to>
                                    </p:set>
                                    <p:animEffect transition="in" filter="fade">
                                      <p:cBhvr>
                                        <p:cTn id="52" dur="500"/>
                                        <p:tgtEl>
                                          <p:spTgt spid="88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p114"/>
          <p:cNvSpPr txBox="1">
            <a:spLocks noGrp="1"/>
          </p:cNvSpPr>
          <p:nvPr>
            <p:ph type="title"/>
          </p:nvPr>
        </p:nvSpPr>
        <p:spPr>
          <a:xfrm>
            <a:off x="0" y="117446"/>
            <a:ext cx="12192000" cy="11538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a:t>Flexibility</a:t>
            </a:r>
            <a:r>
              <a:rPr lang="en-US" sz="4400" b="0" i="0" u="none" strike="noStrike" cap="none">
                <a:solidFill>
                  <a:schemeClr val="lt1"/>
                </a:solidFill>
                <a:latin typeface="Arial"/>
                <a:ea typeface="Arial"/>
                <a:cs typeface="Arial"/>
                <a:sym typeface="Arial"/>
              </a:rPr>
              <a:t> For Business</a:t>
            </a:r>
            <a:endParaRPr/>
          </a:p>
        </p:txBody>
      </p:sp>
      <p:sp>
        <p:nvSpPr>
          <p:cNvPr id="895" name="Google Shape;895;p11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50"/>
              <a:buFont typeface="Arial"/>
              <a:buNone/>
            </a:pPr>
            <a:fld id="{00000000-1234-1234-1234-123412341234}" type="slidenum">
              <a:rPr lang="en-US"/>
              <a:t>21</a:t>
            </a:fld>
            <a:endParaRPr/>
          </a:p>
        </p:txBody>
      </p:sp>
      <p:sp>
        <p:nvSpPr>
          <p:cNvPr id="896" name="Google Shape;896;p114"/>
          <p:cNvSpPr txBox="1"/>
          <p:nvPr/>
        </p:nvSpPr>
        <p:spPr>
          <a:xfrm>
            <a:off x="1077050" y="1802425"/>
            <a:ext cx="9781500" cy="34731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Clr>
                <a:schemeClr val="dk1"/>
              </a:buClr>
              <a:buSzPts val="3000"/>
              <a:buChar char="●"/>
            </a:pPr>
            <a:r>
              <a:rPr lang="en-US" sz="3000">
                <a:solidFill>
                  <a:schemeClr val="dk1"/>
                </a:solidFill>
              </a:rPr>
              <a:t>Have an off ramp for low-risk facilities</a:t>
            </a:r>
            <a:endParaRPr sz="3000">
              <a:solidFill>
                <a:schemeClr val="dk1"/>
              </a:solidFill>
            </a:endParaRPr>
          </a:p>
          <a:p>
            <a:pPr marL="457200" lvl="0" indent="-419100" algn="l" rtl="0">
              <a:spcBef>
                <a:spcPts val="0"/>
              </a:spcBef>
              <a:spcAft>
                <a:spcPts val="0"/>
              </a:spcAft>
              <a:buClr>
                <a:schemeClr val="dk1"/>
              </a:buClr>
              <a:buSzPts val="3000"/>
              <a:buChar char="●"/>
            </a:pPr>
            <a:r>
              <a:rPr lang="en-US" sz="3000">
                <a:solidFill>
                  <a:schemeClr val="dk1"/>
                </a:solidFill>
              </a:rPr>
              <a:t>Let companies choose the best way to reduce emissions</a:t>
            </a:r>
            <a:endParaRPr sz="3000">
              <a:solidFill>
                <a:schemeClr val="dk1"/>
              </a:solidFill>
            </a:endParaRPr>
          </a:p>
          <a:p>
            <a:pPr marL="457200" lvl="0" indent="-419100" algn="l" rtl="0">
              <a:spcBef>
                <a:spcPts val="0"/>
              </a:spcBef>
              <a:spcAft>
                <a:spcPts val="0"/>
              </a:spcAft>
              <a:buClr>
                <a:schemeClr val="dk1"/>
              </a:buClr>
              <a:buSzPts val="3000"/>
              <a:buChar char="●"/>
            </a:pPr>
            <a:r>
              <a:rPr lang="en-US" sz="3000">
                <a:solidFill>
                  <a:schemeClr val="dk1"/>
                </a:solidFill>
              </a:rPr>
              <a:t>Consider existing investments in pollution controls</a:t>
            </a:r>
            <a:endParaRPr sz="3000">
              <a:solidFill>
                <a:schemeClr val="dk1"/>
              </a:solidFill>
            </a:endParaRPr>
          </a:p>
          <a:p>
            <a:pPr marL="457200" lvl="0" indent="-419100" algn="l" rtl="0">
              <a:spcBef>
                <a:spcPts val="0"/>
              </a:spcBef>
              <a:spcAft>
                <a:spcPts val="0"/>
              </a:spcAft>
              <a:buClr>
                <a:schemeClr val="dk1"/>
              </a:buClr>
              <a:buSzPts val="3000"/>
              <a:buChar char="●"/>
            </a:pPr>
            <a:r>
              <a:rPr lang="en-US" sz="3000">
                <a:solidFill>
                  <a:schemeClr val="dk1"/>
                </a:solidFill>
              </a:rPr>
              <a:t>Investment timelines for existing facilities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115"/>
          <p:cNvSpPr txBox="1">
            <a:spLocks noGrp="1"/>
          </p:cNvSpPr>
          <p:nvPr>
            <p:ph type="title"/>
          </p:nvPr>
        </p:nvSpPr>
        <p:spPr>
          <a:xfrm>
            <a:off x="285227" y="117446"/>
            <a:ext cx="11610300" cy="11538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sz="4400" b="0" i="0" u="none" strike="noStrike" cap="none">
                <a:solidFill>
                  <a:schemeClr val="lt1"/>
                </a:solidFill>
                <a:latin typeface="Arial"/>
                <a:ea typeface="Arial"/>
                <a:cs typeface="Arial"/>
                <a:sym typeface="Arial"/>
              </a:rPr>
              <a:t>Fee and Funding Overview</a:t>
            </a:r>
            <a:endParaRPr sz="4400" b="0" i="0" u="none" strike="noStrike" cap="none">
              <a:solidFill>
                <a:schemeClr val="lt1"/>
              </a:solidFill>
              <a:latin typeface="Arial"/>
              <a:ea typeface="Arial"/>
              <a:cs typeface="Arial"/>
              <a:sym typeface="Arial"/>
            </a:endParaRPr>
          </a:p>
        </p:txBody>
      </p:sp>
      <p:sp>
        <p:nvSpPr>
          <p:cNvPr id="902" name="Google Shape;902;p115"/>
          <p:cNvSpPr txBox="1">
            <a:spLocks noGrp="1"/>
          </p:cNvSpPr>
          <p:nvPr>
            <p:ph type="body" idx="1"/>
          </p:nvPr>
        </p:nvSpPr>
        <p:spPr>
          <a:xfrm>
            <a:off x="371050" y="1563700"/>
            <a:ext cx="10633200" cy="4505400"/>
          </a:xfrm>
          <a:prstGeom prst="rect">
            <a:avLst/>
          </a:prstGeom>
          <a:noFill/>
          <a:ln>
            <a:noFill/>
          </a:ln>
        </p:spPr>
        <p:txBody>
          <a:bodyPr spcFirstLastPara="1" wrap="square" lIns="91425" tIns="45700" rIns="91425" bIns="45700" anchor="t" anchorCtr="0">
            <a:noAutofit/>
          </a:bodyPr>
          <a:lstStyle/>
          <a:p>
            <a:pPr marL="457200" marR="0" lvl="0" indent="-419100" algn="l" rtl="0">
              <a:lnSpc>
                <a:spcPct val="90000"/>
              </a:lnSpc>
              <a:spcBef>
                <a:spcPts val="1000"/>
              </a:spcBef>
              <a:spcAft>
                <a:spcPts val="0"/>
              </a:spcAft>
              <a:buClr>
                <a:srgbClr val="000000"/>
              </a:buClr>
              <a:buSzPts val="3000"/>
              <a:buChar char="●"/>
            </a:pPr>
            <a:r>
              <a:rPr lang="en-US" sz="3000">
                <a:solidFill>
                  <a:srgbClr val="000000"/>
                </a:solidFill>
                <a:highlight>
                  <a:srgbClr val="FFFFFF"/>
                </a:highlight>
              </a:rPr>
              <a:t>As authorized by SB 1541, DEQ has proposed to set ongoing fees in rule to fund the program</a:t>
            </a:r>
            <a:endParaRPr sz="3000">
              <a:solidFill>
                <a:srgbClr val="000000"/>
              </a:solidFill>
              <a:highlight>
                <a:srgbClr val="FFFFFF"/>
              </a:highlight>
            </a:endParaRPr>
          </a:p>
          <a:p>
            <a:pPr marL="914400" marR="0" lvl="1" indent="-419100" algn="l" rtl="0">
              <a:lnSpc>
                <a:spcPct val="90000"/>
              </a:lnSpc>
              <a:spcBef>
                <a:spcPts val="0"/>
              </a:spcBef>
              <a:spcAft>
                <a:spcPts val="0"/>
              </a:spcAft>
              <a:buSzPts val="3000"/>
              <a:buChar char="○"/>
            </a:pPr>
            <a:r>
              <a:rPr lang="en-US" sz="3000"/>
              <a:t>Annual base fees</a:t>
            </a:r>
            <a:endParaRPr sz="3000"/>
          </a:p>
          <a:p>
            <a:pPr marL="914400" lvl="1" indent="-419100" algn="l" rtl="0">
              <a:lnSpc>
                <a:spcPct val="90000"/>
              </a:lnSpc>
              <a:spcBef>
                <a:spcPts val="0"/>
              </a:spcBef>
              <a:spcAft>
                <a:spcPts val="0"/>
              </a:spcAft>
              <a:buSzPts val="3000"/>
              <a:buChar char="○"/>
            </a:pPr>
            <a:r>
              <a:rPr lang="en-US" sz="3000"/>
              <a:t>Specific activity fees</a:t>
            </a:r>
            <a:endParaRPr sz="3000"/>
          </a:p>
          <a:p>
            <a:pPr marL="457200" lvl="0" indent="-419100" algn="l" rtl="0">
              <a:lnSpc>
                <a:spcPct val="90000"/>
              </a:lnSpc>
              <a:spcBef>
                <a:spcPts val="0"/>
              </a:spcBef>
              <a:spcAft>
                <a:spcPts val="0"/>
              </a:spcAft>
              <a:buClr>
                <a:srgbClr val="000000"/>
              </a:buClr>
              <a:buSzPts val="3000"/>
              <a:buChar char="●"/>
            </a:pPr>
            <a:r>
              <a:rPr lang="en-US" sz="3000">
                <a:solidFill>
                  <a:srgbClr val="000000"/>
                </a:solidFill>
                <a:highlight>
                  <a:srgbClr val="FFFFFF"/>
                </a:highlight>
              </a:rPr>
              <a:t>Fees would fund 11 new positions at DEQ, and existing OHA staff: a mix of permit writers, toxicologists, air monitoring and modeling analysts, community liaisons and IT support</a:t>
            </a:r>
            <a:endParaRPr sz="3000"/>
          </a:p>
          <a:p>
            <a:pPr marL="0" marR="0" lvl="0" indent="0" algn="l" rtl="0">
              <a:lnSpc>
                <a:spcPct val="90000"/>
              </a:lnSpc>
              <a:spcBef>
                <a:spcPts val="1000"/>
              </a:spcBef>
              <a:spcAft>
                <a:spcPts val="0"/>
              </a:spcAft>
              <a:buSzPts val="2800"/>
              <a:buNone/>
            </a:pPr>
            <a:endParaRPr b="1">
              <a:solidFill>
                <a:srgbClr val="000000"/>
              </a:solidFill>
              <a:highlight>
                <a:srgbClr val="FFFFFF"/>
              </a:highlight>
            </a:endParaRPr>
          </a:p>
        </p:txBody>
      </p:sp>
      <p:sp>
        <p:nvSpPr>
          <p:cNvPr id="903" name="Google Shape;903;p11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22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11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23</a:t>
            </a:fld>
            <a:endParaRPr/>
          </a:p>
        </p:txBody>
      </p:sp>
      <p:sp>
        <p:nvSpPr>
          <p:cNvPr id="910" name="Google Shape;910;p116"/>
          <p:cNvSpPr txBox="1">
            <a:spLocks noGrp="1"/>
          </p:cNvSpPr>
          <p:nvPr>
            <p:ph type="title"/>
          </p:nvPr>
        </p:nvSpPr>
        <p:spPr>
          <a:xfrm>
            <a:off x="285225" y="631650"/>
            <a:ext cx="11610300" cy="639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lt1"/>
              </a:buClr>
              <a:buSzPts val="4398"/>
              <a:buFont typeface="Calibri"/>
              <a:buNone/>
            </a:pPr>
            <a:r>
              <a:rPr lang="en-US" sz="4800">
                <a:solidFill>
                  <a:srgbClr val="FFFFFF"/>
                </a:solidFill>
              </a:rPr>
              <a:t>Fiscal Impact Statement</a:t>
            </a:r>
            <a:endParaRPr sz="4800">
              <a:solidFill>
                <a:srgbClr val="FFFFFF"/>
              </a:solidFill>
              <a:latin typeface="Calibri"/>
              <a:ea typeface="Calibri"/>
              <a:cs typeface="Calibri"/>
              <a:sym typeface="Calibri"/>
            </a:endParaRPr>
          </a:p>
          <a:p>
            <a:pPr marL="0" lvl="0" indent="0" algn="ctr" rtl="0">
              <a:spcBef>
                <a:spcPts val="0"/>
              </a:spcBef>
              <a:spcAft>
                <a:spcPts val="0"/>
              </a:spcAft>
              <a:buNone/>
            </a:pPr>
            <a:endParaRPr/>
          </a:p>
        </p:txBody>
      </p:sp>
      <p:sp>
        <p:nvSpPr>
          <p:cNvPr id="911" name="Google Shape;911;p116"/>
          <p:cNvSpPr txBox="1">
            <a:spLocks noGrp="1"/>
          </p:cNvSpPr>
          <p:nvPr>
            <p:ph type="body" idx="1"/>
          </p:nvPr>
        </p:nvSpPr>
        <p:spPr>
          <a:xfrm>
            <a:off x="173038" y="1563688"/>
            <a:ext cx="11820600" cy="4505400"/>
          </a:xfrm>
          <a:prstGeom prst="rect">
            <a:avLst/>
          </a:prstGeom>
        </p:spPr>
        <p:txBody>
          <a:bodyPr spcFirstLastPara="1" wrap="square" lIns="91425" tIns="91425" rIns="91425" bIns="91425" anchor="t" anchorCtr="0">
            <a:noAutofit/>
          </a:bodyPr>
          <a:lstStyle/>
          <a:p>
            <a:pPr marL="457200" lvl="0" indent="-400050" algn="l" rtl="0">
              <a:lnSpc>
                <a:spcPct val="100000"/>
              </a:lnSpc>
              <a:spcBef>
                <a:spcPts val="0"/>
              </a:spcBef>
              <a:spcAft>
                <a:spcPts val="0"/>
              </a:spcAft>
              <a:buClr>
                <a:srgbClr val="000000"/>
              </a:buClr>
              <a:buSzPts val="2700"/>
              <a:buChar char="●"/>
            </a:pPr>
            <a:r>
              <a:rPr lang="en-US" sz="2700">
                <a:solidFill>
                  <a:srgbClr val="000000"/>
                </a:solidFill>
              </a:rPr>
              <a:t>DEQ used best available information to estimate both negative and positive impacts</a:t>
            </a:r>
            <a:endParaRPr sz="2700">
              <a:solidFill>
                <a:srgbClr val="000000"/>
              </a:solidFill>
            </a:endParaRPr>
          </a:p>
          <a:p>
            <a:pPr marL="914400" lvl="1" indent="-400050" algn="l" rtl="0">
              <a:lnSpc>
                <a:spcPct val="100000"/>
              </a:lnSpc>
              <a:spcBef>
                <a:spcPts val="0"/>
              </a:spcBef>
              <a:spcAft>
                <a:spcPts val="0"/>
              </a:spcAft>
              <a:buClr>
                <a:srgbClr val="000000"/>
              </a:buClr>
              <a:buSzPts val="2700"/>
              <a:buChar char="○"/>
            </a:pPr>
            <a:r>
              <a:rPr lang="en-US" sz="2700">
                <a:solidFill>
                  <a:srgbClr val="000000"/>
                </a:solidFill>
              </a:rPr>
              <a:t>Estimated: fees, costs for analysis &amp; different types of pollution control</a:t>
            </a:r>
            <a:endParaRPr sz="2700">
              <a:solidFill>
                <a:srgbClr val="000000"/>
              </a:solidFill>
            </a:endParaRPr>
          </a:p>
          <a:p>
            <a:pPr marL="914400" lvl="1" indent="-400050" algn="l" rtl="0">
              <a:lnSpc>
                <a:spcPct val="100000"/>
              </a:lnSpc>
              <a:spcBef>
                <a:spcPts val="0"/>
              </a:spcBef>
              <a:spcAft>
                <a:spcPts val="0"/>
              </a:spcAft>
              <a:buClr>
                <a:srgbClr val="000000"/>
              </a:buClr>
              <a:buSzPts val="2700"/>
              <a:buChar char="○"/>
            </a:pPr>
            <a:r>
              <a:rPr lang="en-US" sz="2700">
                <a:solidFill>
                  <a:srgbClr val="000000"/>
                </a:solidFill>
                <a:highlight>
                  <a:srgbClr val="FFFFFF"/>
                </a:highlight>
              </a:rPr>
              <a:t>Considered estimates of</a:t>
            </a:r>
            <a:r>
              <a:rPr lang="en-US" sz="2700">
                <a:solidFill>
                  <a:srgbClr val="000000"/>
                </a:solidFill>
              </a:rPr>
              <a:t> number and extent of affected sources, extent of existing public health risks and potential for future risk reduction</a:t>
            </a:r>
            <a:br>
              <a:rPr lang="en-US" sz="2700">
                <a:solidFill>
                  <a:srgbClr val="000000"/>
                </a:solidFill>
              </a:rPr>
            </a:br>
            <a:endParaRPr sz="2700">
              <a:solidFill>
                <a:srgbClr val="000000"/>
              </a:solidFill>
            </a:endParaRPr>
          </a:p>
          <a:p>
            <a:pPr marL="457200" lvl="0" indent="-400050" algn="l" rtl="0">
              <a:lnSpc>
                <a:spcPct val="100000"/>
              </a:lnSpc>
              <a:spcBef>
                <a:spcPts val="0"/>
              </a:spcBef>
              <a:spcAft>
                <a:spcPts val="0"/>
              </a:spcAft>
              <a:buClr>
                <a:srgbClr val="000000"/>
              </a:buClr>
              <a:buSzPts val="2700"/>
              <a:buChar char="●"/>
            </a:pPr>
            <a:r>
              <a:rPr lang="en-US" sz="2700">
                <a:solidFill>
                  <a:srgbClr val="000000"/>
                </a:solidFill>
              </a:rPr>
              <a:t>Changes from SB 1541 </a:t>
            </a:r>
            <a:endParaRPr sz="2700">
              <a:solidFill>
                <a:srgbClr val="000000"/>
              </a:solidFill>
            </a:endParaRPr>
          </a:p>
          <a:p>
            <a:pPr marL="457200" lvl="0" indent="-400050" algn="l" rtl="0">
              <a:lnSpc>
                <a:spcPct val="100000"/>
              </a:lnSpc>
              <a:spcBef>
                <a:spcPts val="0"/>
              </a:spcBef>
              <a:spcAft>
                <a:spcPts val="0"/>
              </a:spcAft>
              <a:buClr>
                <a:srgbClr val="000000"/>
              </a:buClr>
              <a:buSzPts val="2700"/>
              <a:buChar char="●"/>
            </a:pPr>
            <a:r>
              <a:rPr lang="en-US" sz="2700">
                <a:solidFill>
                  <a:srgbClr val="000000"/>
                </a:solidFill>
              </a:rPr>
              <a:t>Addressing small business impacts</a:t>
            </a:r>
            <a:endParaRPr sz="2700">
              <a:solidFill>
                <a:srgbClr val="000000"/>
              </a:solidFill>
            </a:endParaRPr>
          </a:p>
          <a:p>
            <a:pPr marL="0" lvl="0" indent="0" algn="l" rtl="0">
              <a:lnSpc>
                <a:spcPct val="100000"/>
              </a:lnSpc>
              <a:spcBef>
                <a:spcPts val="0"/>
              </a:spcBef>
              <a:spcAft>
                <a:spcPts val="0"/>
              </a:spcAft>
              <a:buNone/>
            </a:pPr>
            <a:endParaRPr sz="1800">
              <a:solidFill>
                <a:srgbClr val="000000"/>
              </a:solidFill>
            </a:endParaRPr>
          </a:p>
          <a:p>
            <a:pPr marL="0" lvl="0" indent="0" algn="l" rtl="0">
              <a:lnSpc>
                <a:spcPct val="100000"/>
              </a:lnSpc>
              <a:spcBef>
                <a:spcPts val="0"/>
              </a:spcBef>
              <a:spcAft>
                <a:spcPts val="0"/>
              </a:spcAft>
              <a:buNone/>
            </a:pPr>
            <a:endParaRPr sz="1800">
              <a:solidFill>
                <a:srgbClr val="000000"/>
              </a:solidFill>
            </a:endParaRPr>
          </a:p>
          <a:p>
            <a:pPr marL="0" lvl="0" indent="0" algn="l" rtl="0">
              <a:spcBef>
                <a:spcPts val="100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117"/>
          <p:cNvSpPr txBox="1">
            <a:spLocks noGrp="1"/>
          </p:cNvSpPr>
          <p:nvPr>
            <p:ph type="title"/>
          </p:nvPr>
        </p:nvSpPr>
        <p:spPr>
          <a:xfrm>
            <a:off x="-25" y="125175"/>
            <a:ext cx="12192000" cy="1292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1100"/>
              <a:buFont typeface="Calibri"/>
              <a:buNone/>
            </a:pPr>
            <a:r>
              <a:rPr lang="en-US" sz="4800"/>
              <a:t>Reducing Small Businesses Impacts</a:t>
            </a:r>
            <a:endParaRPr sz="4800" b="0" i="0" u="none" strike="noStrike" cap="none">
              <a:solidFill>
                <a:schemeClr val="lt1"/>
              </a:solidFill>
              <a:latin typeface="Calibri"/>
              <a:ea typeface="Calibri"/>
              <a:cs typeface="Calibri"/>
              <a:sym typeface="Calibri"/>
            </a:endParaRPr>
          </a:p>
        </p:txBody>
      </p:sp>
      <p:sp>
        <p:nvSpPr>
          <p:cNvPr id="918" name="Google Shape;918;p117"/>
          <p:cNvSpPr/>
          <p:nvPr/>
        </p:nvSpPr>
        <p:spPr>
          <a:xfrm>
            <a:off x="25" y="1542921"/>
            <a:ext cx="12192000" cy="4793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9" name="Google Shape;919;p117"/>
          <p:cNvGrpSpPr/>
          <p:nvPr/>
        </p:nvGrpSpPr>
        <p:grpSpPr>
          <a:xfrm>
            <a:off x="159575" y="1479538"/>
            <a:ext cx="11760775" cy="4814854"/>
            <a:chOff x="213800" y="1543950"/>
            <a:chExt cx="11760775" cy="4814854"/>
          </a:xfrm>
        </p:grpSpPr>
        <p:sp>
          <p:nvSpPr>
            <p:cNvPr id="920" name="Google Shape;920;p117"/>
            <p:cNvSpPr/>
            <p:nvPr/>
          </p:nvSpPr>
          <p:spPr>
            <a:xfrm>
              <a:off x="4055900" y="1543950"/>
              <a:ext cx="7918675" cy="1157755"/>
            </a:xfrm>
            <a:custGeom>
              <a:avLst/>
              <a:gdLst/>
              <a:ahLst/>
              <a:cxnLst/>
              <a:rect l="l" t="t" r="r" b="b"/>
              <a:pathLst>
                <a:path w="1157278" h="8124593" extrusionOk="0">
                  <a:moveTo>
                    <a:pt x="1157278" y="1354132"/>
                  </a:moveTo>
                  <a:lnTo>
                    <a:pt x="1157278" y="6770461"/>
                  </a:lnTo>
                  <a:cubicBezTo>
                    <a:pt x="1157278" y="7518326"/>
                    <a:pt x="1144977" y="8124589"/>
                    <a:pt x="1129803" y="8124589"/>
                  </a:cubicBezTo>
                  <a:lnTo>
                    <a:pt x="0" y="8124589"/>
                  </a:lnTo>
                  <a:lnTo>
                    <a:pt x="0" y="8124589"/>
                  </a:lnTo>
                  <a:lnTo>
                    <a:pt x="0" y="4"/>
                  </a:lnTo>
                  <a:lnTo>
                    <a:pt x="0" y="4"/>
                  </a:lnTo>
                  <a:lnTo>
                    <a:pt x="1129803" y="4"/>
                  </a:lnTo>
                  <a:cubicBezTo>
                    <a:pt x="1144977" y="4"/>
                    <a:pt x="1157278" y="606267"/>
                    <a:pt x="1157278" y="1354132"/>
                  </a:cubicBezTo>
                  <a:close/>
                </a:path>
              </a:pathLst>
            </a:custGeom>
            <a:solidFill>
              <a:srgbClr val="CCD3EA">
                <a:alpha val="89800"/>
              </a:srgbClr>
            </a:solidFill>
            <a:ln w="9525" cap="flat" cmpd="sng">
              <a:solidFill>
                <a:srgbClr val="CCD3EA">
                  <a:alpha val="89800"/>
                </a:srgbClr>
              </a:solidFill>
              <a:prstDash val="solid"/>
              <a:miter lim="800000"/>
              <a:headEnd type="none" w="sm" len="sm"/>
              <a:tailEnd type="none" w="sm" len="sm"/>
            </a:ln>
          </p:spPr>
          <p:txBody>
            <a:bodyPr spcFirstLastPara="1" wrap="square" lIns="247650" tIns="180300" rIns="304125" bIns="180300" anchor="ctr" anchorCtr="0">
              <a:noAutofit/>
            </a:bodyPr>
            <a:lstStyle/>
            <a:p>
              <a:pPr marL="171450" marR="0" lvl="1" indent="-209550" algn="l" rtl="0">
                <a:lnSpc>
                  <a:spcPct val="90000"/>
                </a:lnSpc>
                <a:spcBef>
                  <a:spcPts val="0"/>
                </a:spcBef>
                <a:spcAft>
                  <a:spcPts val="0"/>
                </a:spcAft>
                <a:buClr>
                  <a:schemeClr val="dk1"/>
                </a:buClr>
                <a:buSzPts val="2400"/>
                <a:buFont typeface="Calibri"/>
                <a:buChar char="•"/>
              </a:pPr>
              <a:r>
                <a:rPr lang="en-US" sz="2400" i="0" u="none" strike="noStrike" cap="none">
                  <a:solidFill>
                    <a:schemeClr val="dk1"/>
                  </a:solidFill>
                  <a:latin typeface="Calibri"/>
                  <a:ea typeface="Calibri"/>
                  <a:cs typeface="Calibri"/>
                  <a:sym typeface="Calibri"/>
                </a:rPr>
                <a:t>Emissions inventory and first level risk assessments </a:t>
              </a:r>
              <a:endParaRPr sz="2400" i="0" u="none" strike="noStrike" cap="none">
                <a:solidFill>
                  <a:schemeClr val="dk1"/>
                </a:solidFill>
                <a:latin typeface="Calibri"/>
                <a:ea typeface="Calibri"/>
                <a:cs typeface="Calibri"/>
                <a:sym typeface="Calibri"/>
              </a:endParaRPr>
            </a:p>
            <a:p>
              <a:pPr marL="171450" marR="0" lvl="1" indent="-209550" algn="l" rtl="0">
                <a:lnSpc>
                  <a:spcPct val="90000"/>
                </a:lnSpc>
                <a:spcBef>
                  <a:spcPts val="270"/>
                </a:spcBef>
                <a:spcAft>
                  <a:spcPts val="0"/>
                </a:spcAft>
                <a:buClr>
                  <a:schemeClr val="dk1"/>
                </a:buClr>
                <a:buSzPts val="2400"/>
                <a:buFont typeface="Calibri"/>
                <a:buChar char="•"/>
              </a:pPr>
              <a:r>
                <a:rPr lang="en-US" sz="2400" i="0" u="none" strike="noStrike" cap="none">
                  <a:solidFill>
                    <a:schemeClr val="dk1"/>
                  </a:solidFill>
                  <a:latin typeface="Calibri"/>
                  <a:ea typeface="Calibri"/>
                  <a:cs typeface="Calibri"/>
                  <a:sym typeface="Calibri"/>
                </a:rPr>
                <a:t>Technical assistance in permitting process</a:t>
              </a:r>
              <a:endParaRPr sz="2400" i="0" u="none" strike="noStrike" cap="none">
                <a:solidFill>
                  <a:schemeClr val="dk1"/>
                </a:solidFill>
                <a:latin typeface="Calibri"/>
                <a:ea typeface="Calibri"/>
                <a:cs typeface="Calibri"/>
                <a:sym typeface="Calibri"/>
              </a:endParaRPr>
            </a:p>
          </p:txBody>
        </p:sp>
        <p:sp>
          <p:nvSpPr>
            <p:cNvPr id="921" name="Google Shape;921;p117"/>
            <p:cNvSpPr/>
            <p:nvPr/>
          </p:nvSpPr>
          <p:spPr>
            <a:xfrm>
              <a:off x="242053" y="1553849"/>
              <a:ext cx="3631468" cy="1080058"/>
            </a:xfrm>
            <a:custGeom>
              <a:avLst/>
              <a:gdLst/>
              <a:ahLst/>
              <a:cxnLst/>
              <a:rect l="l" t="t" r="r" b="b"/>
              <a:pathLst>
                <a:path w="3631468" h="1080058" extrusionOk="0">
                  <a:moveTo>
                    <a:pt x="0" y="180013"/>
                  </a:moveTo>
                  <a:cubicBezTo>
                    <a:pt x="0" y="80595"/>
                    <a:pt x="80595" y="0"/>
                    <a:pt x="180013" y="0"/>
                  </a:cubicBezTo>
                  <a:lnTo>
                    <a:pt x="3451455" y="0"/>
                  </a:lnTo>
                  <a:cubicBezTo>
                    <a:pt x="3550873" y="0"/>
                    <a:pt x="3631468" y="80595"/>
                    <a:pt x="3631468" y="180013"/>
                  </a:cubicBezTo>
                  <a:lnTo>
                    <a:pt x="3631468" y="900045"/>
                  </a:lnTo>
                  <a:cubicBezTo>
                    <a:pt x="3631468" y="999463"/>
                    <a:pt x="3550873" y="1080058"/>
                    <a:pt x="3451455" y="1080058"/>
                  </a:cubicBezTo>
                  <a:lnTo>
                    <a:pt x="180013" y="1080058"/>
                  </a:lnTo>
                  <a:cubicBezTo>
                    <a:pt x="80595" y="1080058"/>
                    <a:pt x="0" y="999463"/>
                    <a:pt x="0" y="900045"/>
                  </a:cubicBezTo>
                  <a:lnTo>
                    <a:pt x="0" y="180013"/>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159400" tIns="106050" rIns="159400" bIns="106050" anchor="ctr" anchorCtr="0">
              <a:noAutofit/>
            </a:bodyPr>
            <a:lstStyle/>
            <a:p>
              <a:pPr marL="0" marR="0" lvl="0" indent="0" algn="ctr" rtl="0">
                <a:lnSpc>
                  <a:spcPct val="90000"/>
                </a:lnSpc>
                <a:spcBef>
                  <a:spcPts val="0"/>
                </a:spcBef>
                <a:spcAft>
                  <a:spcPts val="0"/>
                </a:spcAft>
                <a:buNone/>
              </a:pPr>
              <a:r>
                <a:rPr lang="en-US" sz="2800" b="0" i="0" u="none" strike="noStrike" cap="none">
                  <a:latin typeface="Calibri"/>
                  <a:ea typeface="Calibri"/>
                  <a:cs typeface="Calibri"/>
                  <a:sym typeface="Calibri"/>
                </a:rPr>
                <a:t>Technical Assistance</a:t>
              </a:r>
              <a:endParaRPr sz="2800" b="0" i="0" u="none" strike="noStrike" cap="none">
                <a:latin typeface="Calibri"/>
                <a:ea typeface="Calibri"/>
                <a:cs typeface="Calibri"/>
                <a:sym typeface="Calibri"/>
              </a:endParaRPr>
            </a:p>
          </p:txBody>
        </p:sp>
        <p:sp>
          <p:nvSpPr>
            <p:cNvPr id="922" name="Google Shape;922;p117"/>
            <p:cNvSpPr/>
            <p:nvPr/>
          </p:nvSpPr>
          <p:spPr>
            <a:xfrm>
              <a:off x="4054069" y="2755235"/>
              <a:ext cx="7919974" cy="1211650"/>
            </a:xfrm>
            <a:custGeom>
              <a:avLst/>
              <a:gdLst/>
              <a:ahLst/>
              <a:cxnLst/>
              <a:rect l="l" t="t" r="r" b="b"/>
              <a:pathLst>
                <a:path w="1210080" h="8077665" extrusionOk="0">
                  <a:moveTo>
                    <a:pt x="1210080" y="1346306"/>
                  </a:moveTo>
                  <a:lnTo>
                    <a:pt x="1210080" y="6731359"/>
                  </a:lnTo>
                  <a:cubicBezTo>
                    <a:pt x="1210080" y="7474901"/>
                    <a:pt x="1196553" y="8077662"/>
                    <a:pt x="1179867" y="8077662"/>
                  </a:cubicBezTo>
                  <a:lnTo>
                    <a:pt x="0" y="8077662"/>
                  </a:lnTo>
                  <a:lnTo>
                    <a:pt x="0" y="8077662"/>
                  </a:lnTo>
                  <a:lnTo>
                    <a:pt x="0" y="3"/>
                  </a:lnTo>
                  <a:lnTo>
                    <a:pt x="0" y="3"/>
                  </a:lnTo>
                  <a:lnTo>
                    <a:pt x="1179867" y="3"/>
                  </a:lnTo>
                  <a:cubicBezTo>
                    <a:pt x="1196553" y="3"/>
                    <a:pt x="1210080" y="602764"/>
                    <a:pt x="1210080" y="1346306"/>
                  </a:cubicBezTo>
                  <a:close/>
                </a:path>
              </a:pathLst>
            </a:custGeom>
            <a:solidFill>
              <a:srgbClr val="CBE4E7">
                <a:alpha val="89800"/>
              </a:srgbClr>
            </a:solidFill>
            <a:ln w="9525" cap="flat" cmpd="sng">
              <a:solidFill>
                <a:srgbClr val="CBE4E7">
                  <a:alpha val="89800"/>
                </a:srgbClr>
              </a:solidFill>
              <a:prstDash val="solid"/>
              <a:miter lim="800000"/>
              <a:headEnd type="none" w="sm" len="sm"/>
              <a:tailEnd type="none" w="sm" len="sm"/>
            </a:ln>
          </p:spPr>
          <p:txBody>
            <a:bodyPr spcFirstLastPara="1" wrap="square" lIns="247650" tIns="182875" rIns="306700" bIns="182875" anchor="ctr" anchorCtr="0">
              <a:noAutofit/>
            </a:bodyPr>
            <a:lstStyle/>
            <a:p>
              <a:pPr marL="171450" marR="0" lvl="1" indent="-209550" algn="l" rtl="0">
                <a:lnSpc>
                  <a:spcPct val="90000"/>
                </a:lnSpc>
                <a:spcBef>
                  <a:spcPts val="0"/>
                </a:spcBef>
                <a:spcAft>
                  <a:spcPts val="0"/>
                </a:spcAft>
                <a:buClr>
                  <a:schemeClr val="dk1"/>
                </a:buClr>
                <a:buSzPts val="2400"/>
                <a:buFont typeface="Calibri"/>
                <a:buChar char="•"/>
              </a:pPr>
              <a:r>
                <a:rPr lang="en-US" sz="2400" i="0" u="none" strike="noStrike" cap="none">
                  <a:solidFill>
                    <a:schemeClr val="dk1"/>
                  </a:solidFill>
                  <a:latin typeface="Calibri"/>
                  <a:ea typeface="Calibri"/>
                  <a:cs typeface="Calibri"/>
                  <a:sym typeface="Calibri"/>
                </a:rPr>
                <a:t>Higher RALs</a:t>
              </a:r>
              <a:endParaRPr sz="2400" i="0" u="none" strike="noStrike" cap="none">
                <a:solidFill>
                  <a:schemeClr val="dk1"/>
                </a:solidFill>
                <a:latin typeface="Calibri"/>
                <a:ea typeface="Calibri"/>
                <a:cs typeface="Calibri"/>
                <a:sym typeface="Calibri"/>
              </a:endParaRPr>
            </a:p>
            <a:p>
              <a:pPr marL="171450" marR="0" lvl="1" indent="-209550" algn="l" rtl="0">
                <a:lnSpc>
                  <a:spcPct val="90000"/>
                </a:lnSpc>
                <a:spcBef>
                  <a:spcPts val="270"/>
                </a:spcBef>
                <a:spcAft>
                  <a:spcPts val="0"/>
                </a:spcAft>
                <a:buClr>
                  <a:schemeClr val="dk1"/>
                </a:buClr>
                <a:buSzPts val="2400"/>
                <a:buFont typeface="Calibri"/>
                <a:buChar char="•"/>
              </a:pPr>
              <a:r>
                <a:rPr lang="en-US" sz="2400" i="0" u="none" strike="noStrike" cap="none">
                  <a:solidFill>
                    <a:schemeClr val="dk1"/>
                  </a:solidFill>
                  <a:latin typeface="Calibri"/>
                  <a:ea typeface="Calibri"/>
                  <a:cs typeface="Calibri"/>
                  <a:sym typeface="Calibri"/>
                </a:rPr>
                <a:t>Higher de minimis risk level</a:t>
              </a:r>
              <a:endParaRPr sz="2400" i="0" u="none" strike="noStrike" cap="none">
                <a:solidFill>
                  <a:schemeClr val="dk1"/>
                </a:solidFill>
                <a:latin typeface="Calibri"/>
                <a:ea typeface="Calibri"/>
                <a:cs typeface="Calibri"/>
                <a:sym typeface="Calibri"/>
              </a:endParaRPr>
            </a:p>
            <a:p>
              <a:pPr marL="171450" marR="0" lvl="1" indent="-209550" algn="l" rtl="0">
                <a:lnSpc>
                  <a:spcPct val="90000"/>
                </a:lnSpc>
                <a:spcBef>
                  <a:spcPts val="270"/>
                </a:spcBef>
                <a:spcAft>
                  <a:spcPts val="0"/>
                </a:spcAft>
                <a:buClr>
                  <a:schemeClr val="dk1"/>
                </a:buClr>
                <a:buSzPts val="2400"/>
                <a:buFont typeface="Calibri"/>
                <a:buChar char="•"/>
              </a:pPr>
              <a:r>
                <a:rPr lang="en-US" sz="2400" i="0" u="none" strike="noStrike" cap="none">
                  <a:solidFill>
                    <a:schemeClr val="dk1"/>
                  </a:solidFill>
                  <a:latin typeface="Calibri"/>
                  <a:ea typeface="Calibri"/>
                  <a:cs typeface="Calibri"/>
                  <a:sym typeface="Calibri"/>
                </a:rPr>
                <a:t>Consideration for existing controls (TBACT)</a:t>
              </a:r>
              <a:endParaRPr sz="2400" i="0" u="none" strike="noStrike" cap="none">
                <a:solidFill>
                  <a:schemeClr val="dk1"/>
                </a:solidFill>
                <a:latin typeface="Calibri"/>
                <a:ea typeface="Calibri"/>
                <a:cs typeface="Calibri"/>
                <a:sym typeface="Calibri"/>
              </a:endParaRPr>
            </a:p>
          </p:txBody>
        </p:sp>
        <p:sp>
          <p:nvSpPr>
            <p:cNvPr id="923" name="Google Shape;923;p117"/>
            <p:cNvSpPr/>
            <p:nvPr/>
          </p:nvSpPr>
          <p:spPr>
            <a:xfrm>
              <a:off x="218575" y="2697888"/>
              <a:ext cx="3678429" cy="1158362"/>
            </a:xfrm>
            <a:custGeom>
              <a:avLst/>
              <a:gdLst/>
              <a:ahLst/>
              <a:cxnLst/>
              <a:rect l="l" t="t" r="r" b="b"/>
              <a:pathLst>
                <a:path w="3678429" h="1080058" extrusionOk="0">
                  <a:moveTo>
                    <a:pt x="0" y="180013"/>
                  </a:moveTo>
                  <a:cubicBezTo>
                    <a:pt x="0" y="80595"/>
                    <a:pt x="80595" y="0"/>
                    <a:pt x="180013" y="0"/>
                  </a:cubicBezTo>
                  <a:lnTo>
                    <a:pt x="3498416" y="0"/>
                  </a:lnTo>
                  <a:cubicBezTo>
                    <a:pt x="3597834" y="0"/>
                    <a:pt x="3678429" y="80595"/>
                    <a:pt x="3678429" y="180013"/>
                  </a:cubicBezTo>
                  <a:lnTo>
                    <a:pt x="3678429" y="900045"/>
                  </a:lnTo>
                  <a:cubicBezTo>
                    <a:pt x="3678429" y="999463"/>
                    <a:pt x="3597834" y="1080058"/>
                    <a:pt x="3498416" y="1080058"/>
                  </a:cubicBezTo>
                  <a:lnTo>
                    <a:pt x="180013" y="1080058"/>
                  </a:lnTo>
                  <a:cubicBezTo>
                    <a:pt x="80595" y="1080058"/>
                    <a:pt x="0" y="999463"/>
                    <a:pt x="0" y="900045"/>
                  </a:cubicBezTo>
                  <a:lnTo>
                    <a:pt x="0" y="180013"/>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159400" tIns="106050" rIns="159400" bIns="106050" anchor="ctr" anchorCtr="0">
              <a:noAutofit/>
            </a:bodyPr>
            <a:lstStyle/>
            <a:p>
              <a:pPr marL="0" marR="0" lvl="0" indent="0" algn="ctr" rtl="0">
                <a:lnSpc>
                  <a:spcPct val="90000"/>
                </a:lnSpc>
                <a:spcBef>
                  <a:spcPts val="0"/>
                </a:spcBef>
                <a:spcAft>
                  <a:spcPts val="0"/>
                </a:spcAft>
                <a:buNone/>
              </a:pPr>
              <a:r>
                <a:rPr lang="en-US" sz="2800">
                  <a:latin typeface="Calibri"/>
                  <a:ea typeface="Calibri"/>
                  <a:cs typeface="Calibri"/>
                  <a:sym typeface="Calibri"/>
                </a:rPr>
                <a:t>Regulatory Thresholds</a:t>
              </a:r>
              <a:endParaRPr sz="2800" b="0" i="0" u="none" strike="noStrike" cap="none">
                <a:latin typeface="Calibri"/>
                <a:ea typeface="Calibri"/>
                <a:cs typeface="Calibri"/>
                <a:sym typeface="Calibri"/>
              </a:endParaRPr>
            </a:p>
          </p:txBody>
        </p:sp>
        <p:sp>
          <p:nvSpPr>
            <p:cNvPr id="924" name="Google Shape;924;p117"/>
            <p:cNvSpPr/>
            <p:nvPr/>
          </p:nvSpPr>
          <p:spPr>
            <a:xfrm>
              <a:off x="4058757" y="4028213"/>
              <a:ext cx="7911301" cy="1069362"/>
            </a:xfrm>
            <a:custGeom>
              <a:avLst/>
              <a:gdLst/>
              <a:ahLst/>
              <a:cxnLst/>
              <a:rect l="l" t="t" r="r" b="b"/>
              <a:pathLst>
                <a:path w="1062276" h="8070658" extrusionOk="0">
                  <a:moveTo>
                    <a:pt x="1062276" y="1345140"/>
                  </a:moveTo>
                  <a:lnTo>
                    <a:pt x="1062276" y="6725518"/>
                  </a:lnTo>
                  <a:cubicBezTo>
                    <a:pt x="1062276" y="7468418"/>
                    <a:pt x="1051843" y="8070658"/>
                    <a:pt x="1038972" y="8070658"/>
                  </a:cubicBezTo>
                  <a:lnTo>
                    <a:pt x="0" y="8070658"/>
                  </a:lnTo>
                  <a:lnTo>
                    <a:pt x="0" y="8070658"/>
                  </a:lnTo>
                  <a:lnTo>
                    <a:pt x="0" y="0"/>
                  </a:lnTo>
                  <a:lnTo>
                    <a:pt x="0" y="0"/>
                  </a:lnTo>
                  <a:lnTo>
                    <a:pt x="1038972" y="0"/>
                  </a:lnTo>
                  <a:cubicBezTo>
                    <a:pt x="1051843" y="0"/>
                    <a:pt x="1062276" y="602240"/>
                    <a:pt x="1062276" y="1345140"/>
                  </a:cubicBezTo>
                  <a:close/>
                </a:path>
              </a:pathLst>
            </a:custGeom>
            <a:solidFill>
              <a:srgbClr val="CCE4D5">
                <a:alpha val="89800"/>
              </a:srgbClr>
            </a:solidFill>
            <a:ln w="9525" cap="flat" cmpd="sng">
              <a:solidFill>
                <a:srgbClr val="CCE4D5">
                  <a:alpha val="89800"/>
                </a:srgbClr>
              </a:solidFill>
              <a:prstDash val="solid"/>
              <a:miter lim="800000"/>
              <a:headEnd type="none" w="sm" len="sm"/>
              <a:tailEnd type="none" w="sm" len="sm"/>
            </a:ln>
          </p:spPr>
          <p:txBody>
            <a:bodyPr spcFirstLastPara="1" wrap="square" lIns="247650" tIns="175675" rIns="299500" bIns="175675" anchor="ctr" anchorCtr="0">
              <a:noAutofit/>
            </a:bodyPr>
            <a:lstStyle/>
            <a:p>
              <a:pPr marL="171450" marR="0" lvl="1" indent="-57150" algn="l" rtl="0">
                <a:lnSpc>
                  <a:spcPct val="90000"/>
                </a:lnSpc>
                <a:spcBef>
                  <a:spcPts val="0"/>
                </a:spcBef>
                <a:spcAft>
                  <a:spcPts val="0"/>
                </a:spcAft>
                <a:buClr>
                  <a:schemeClr val="dk1"/>
                </a:buClr>
                <a:buSzPts val="1800"/>
                <a:buFont typeface="Calibri"/>
                <a:buNone/>
              </a:pPr>
              <a:endParaRPr sz="2400" i="0" u="none" strike="noStrike" cap="none">
                <a:solidFill>
                  <a:schemeClr val="dk1"/>
                </a:solidFill>
                <a:latin typeface="Calibri"/>
                <a:ea typeface="Calibri"/>
                <a:cs typeface="Calibri"/>
                <a:sym typeface="Calibri"/>
              </a:endParaRPr>
            </a:p>
            <a:p>
              <a:pPr marL="171450" marR="0" lvl="1" indent="-209550" algn="l" rtl="0">
                <a:lnSpc>
                  <a:spcPct val="90000"/>
                </a:lnSpc>
                <a:spcBef>
                  <a:spcPts val="270"/>
                </a:spcBef>
                <a:spcAft>
                  <a:spcPts val="0"/>
                </a:spcAft>
                <a:buClr>
                  <a:schemeClr val="dk1"/>
                </a:buClr>
                <a:buSzPts val="2400"/>
                <a:buFont typeface="Calibri"/>
                <a:buChar char="•"/>
              </a:pPr>
              <a:r>
                <a:rPr lang="en-US" sz="2400" i="0" u="none" strike="noStrike" cap="none">
                  <a:solidFill>
                    <a:schemeClr val="dk1"/>
                  </a:solidFill>
                  <a:latin typeface="Calibri"/>
                  <a:ea typeface="Calibri"/>
                  <a:cs typeface="Calibri"/>
                  <a:sym typeface="Calibri"/>
                </a:rPr>
                <a:t>Lower base fees for general or basic ACDP permittees</a:t>
              </a:r>
              <a:endParaRPr sz="2400" i="0" u="none" strike="noStrike" cap="none">
                <a:solidFill>
                  <a:schemeClr val="dk1"/>
                </a:solidFill>
                <a:latin typeface="Calibri"/>
                <a:ea typeface="Calibri"/>
                <a:cs typeface="Calibri"/>
                <a:sym typeface="Calibri"/>
              </a:endParaRPr>
            </a:p>
            <a:p>
              <a:pPr marL="114300" marR="0" lvl="1" indent="-38100" algn="l" rtl="0">
                <a:lnSpc>
                  <a:spcPct val="90000"/>
                </a:lnSpc>
                <a:spcBef>
                  <a:spcPts val="270"/>
                </a:spcBef>
                <a:spcAft>
                  <a:spcPts val="0"/>
                </a:spcAft>
                <a:buClr>
                  <a:schemeClr val="dk1"/>
                </a:buClr>
                <a:buSzPts val="1200"/>
                <a:buFont typeface="Calibri"/>
                <a:buNone/>
              </a:pPr>
              <a:endParaRPr sz="2400" i="0" u="none" strike="noStrike" cap="none">
                <a:solidFill>
                  <a:schemeClr val="dk1"/>
                </a:solidFill>
                <a:latin typeface="Calibri"/>
                <a:ea typeface="Calibri"/>
                <a:cs typeface="Calibri"/>
                <a:sym typeface="Calibri"/>
              </a:endParaRPr>
            </a:p>
          </p:txBody>
        </p:sp>
        <p:sp>
          <p:nvSpPr>
            <p:cNvPr id="925" name="Google Shape;925;p117"/>
            <p:cNvSpPr/>
            <p:nvPr/>
          </p:nvSpPr>
          <p:spPr>
            <a:xfrm>
              <a:off x="213800" y="3966837"/>
              <a:ext cx="3683210" cy="1080058"/>
            </a:xfrm>
            <a:custGeom>
              <a:avLst/>
              <a:gdLst/>
              <a:ahLst/>
              <a:cxnLst/>
              <a:rect l="l" t="t" r="r" b="b"/>
              <a:pathLst>
                <a:path w="3683210" h="1080058" extrusionOk="0">
                  <a:moveTo>
                    <a:pt x="0" y="180013"/>
                  </a:moveTo>
                  <a:cubicBezTo>
                    <a:pt x="0" y="80595"/>
                    <a:pt x="80595" y="0"/>
                    <a:pt x="180013" y="0"/>
                  </a:cubicBezTo>
                  <a:lnTo>
                    <a:pt x="3503197" y="0"/>
                  </a:lnTo>
                  <a:cubicBezTo>
                    <a:pt x="3602615" y="0"/>
                    <a:pt x="3683210" y="80595"/>
                    <a:pt x="3683210" y="180013"/>
                  </a:cubicBezTo>
                  <a:lnTo>
                    <a:pt x="3683210" y="900045"/>
                  </a:lnTo>
                  <a:cubicBezTo>
                    <a:pt x="3683210" y="999463"/>
                    <a:pt x="3602615" y="1080058"/>
                    <a:pt x="3503197" y="1080058"/>
                  </a:cubicBezTo>
                  <a:lnTo>
                    <a:pt x="180013" y="1080058"/>
                  </a:lnTo>
                  <a:cubicBezTo>
                    <a:pt x="80595" y="1080058"/>
                    <a:pt x="0" y="999463"/>
                    <a:pt x="0" y="900045"/>
                  </a:cubicBezTo>
                  <a:lnTo>
                    <a:pt x="0" y="180013"/>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159400" tIns="106050" rIns="159400" bIns="106050" anchor="ctr" anchorCtr="0">
              <a:noAutofit/>
            </a:bodyPr>
            <a:lstStyle/>
            <a:p>
              <a:pPr marL="0" marR="0" lvl="0" indent="0" algn="ctr" rtl="0">
                <a:lnSpc>
                  <a:spcPct val="90000"/>
                </a:lnSpc>
                <a:spcBef>
                  <a:spcPts val="0"/>
                </a:spcBef>
                <a:spcAft>
                  <a:spcPts val="0"/>
                </a:spcAft>
                <a:buNone/>
              </a:pPr>
              <a:r>
                <a:rPr lang="en-US" sz="2800" b="0" i="0" u="none" strike="noStrike" cap="none">
                  <a:latin typeface="Calibri"/>
                  <a:ea typeface="Calibri"/>
                  <a:cs typeface="Calibri"/>
                  <a:sym typeface="Calibri"/>
                </a:rPr>
                <a:t>Fees</a:t>
              </a:r>
              <a:endParaRPr sz="2800" b="0" i="0" u="none" strike="noStrike" cap="none">
                <a:latin typeface="Calibri"/>
                <a:ea typeface="Calibri"/>
                <a:cs typeface="Calibri"/>
                <a:sym typeface="Calibri"/>
              </a:endParaRPr>
            </a:p>
          </p:txBody>
        </p:sp>
        <p:sp>
          <p:nvSpPr>
            <p:cNvPr id="926" name="Google Shape;926;p117"/>
            <p:cNvSpPr/>
            <p:nvPr/>
          </p:nvSpPr>
          <p:spPr>
            <a:xfrm>
              <a:off x="4055225" y="5153375"/>
              <a:ext cx="7880592" cy="1205429"/>
            </a:xfrm>
            <a:custGeom>
              <a:avLst/>
              <a:gdLst/>
              <a:ahLst/>
              <a:cxnLst/>
              <a:rect l="l" t="t" r="r" b="b"/>
              <a:pathLst>
                <a:path w="1181498" h="8036195" extrusionOk="0">
                  <a:moveTo>
                    <a:pt x="1181498" y="1339393"/>
                  </a:moveTo>
                  <a:lnTo>
                    <a:pt x="1181498" y="6696802"/>
                  </a:lnTo>
                  <a:cubicBezTo>
                    <a:pt x="1181498" y="7436527"/>
                    <a:pt x="1168536" y="8036192"/>
                    <a:pt x="1152546" y="8036192"/>
                  </a:cubicBezTo>
                  <a:lnTo>
                    <a:pt x="0" y="8036192"/>
                  </a:lnTo>
                  <a:lnTo>
                    <a:pt x="0" y="8036192"/>
                  </a:lnTo>
                  <a:lnTo>
                    <a:pt x="0" y="3"/>
                  </a:lnTo>
                  <a:lnTo>
                    <a:pt x="0" y="3"/>
                  </a:lnTo>
                  <a:lnTo>
                    <a:pt x="1152546" y="3"/>
                  </a:lnTo>
                  <a:cubicBezTo>
                    <a:pt x="1168536" y="3"/>
                    <a:pt x="1181498" y="599668"/>
                    <a:pt x="1181498" y="1339393"/>
                  </a:cubicBezTo>
                  <a:close/>
                </a:path>
              </a:pathLst>
            </a:custGeom>
            <a:solidFill>
              <a:srgbClr val="D2E2CB">
                <a:alpha val="89800"/>
              </a:srgbClr>
            </a:solidFill>
            <a:ln w="9525" cap="flat" cmpd="sng">
              <a:solidFill>
                <a:srgbClr val="D2E2CB">
                  <a:alpha val="89800"/>
                </a:srgbClr>
              </a:solidFill>
              <a:prstDash val="solid"/>
              <a:miter lim="800000"/>
              <a:headEnd type="none" w="sm" len="sm"/>
              <a:tailEnd type="none" w="sm" len="sm"/>
            </a:ln>
          </p:spPr>
          <p:txBody>
            <a:bodyPr spcFirstLastPara="1" wrap="square" lIns="247650" tIns="181500" rIns="305325" bIns="181500" anchor="ctr" anchorCtr="0">
              <a:noAutofit/>
            </a:bodyPr>
            <a:lstStyle/>
            <a:p>
              <a:pPr marL="171450" marR="0" lvl="1" indent="-209550" algn="l" rtl="0">
                <a:lnSpc>
                  <a:spcPct val="90000"/>
                </a:lnSpc>
                <a:spcBef>
                  <a:spcPts val="0"/>
                </a:spcBef>
                <a:spcAft>
                  <a:spcPts val="0"/>
                </a:spcAft>
                <a:buClr>
                  <a:schemeClr val="dk1"/>
                </a:buClr>
                <a:buSzPts val="2400"/>
                <a:buFont typeface="Calibri"/>
                <a:buChar char="•"/>
              </a:pPr>
              <a:r>
                <a:rPr lang="en-US" sz="2400" i="0" u="none" strike="noStrike" cap="none">
                  <a:solidFill>
                    <a:schemeClr val="dk1"/>
                  </a:solidFill>
                  <a:latin typeface="Calibri"/>
                  <a:ea typeface="Calibri"/>
                  <a:cs typeface="Calibri"/>
                  <a:sym typeface="Calibri"/>
                </a:rPr>
                <a:t>Tiered implementation</a:t>
              </a:r>
              <a:endParaRPr sz="2400" i="0" u="none" strike="noStrike" cap="none">
                <a:solidFill>
                  <a:schemeClr val="dk1"/>
                </a:solidFill>
                <a:latin typeface="Calibri"/>
                <a:ea typeface="Calibri"/>
                <a:cs typeface="Calibri"/>
                <a:sym typeface="Calibri"/>
              </a:endParaRPr>
            </a:p>
            <a:p>
              <a:pPr marL="171450" marR="0" lvl="1" indent="-209550" algn="l" rtl="0">
                <a:lnSpc>
                  <a:spcPct val="90000"/>
                </a:lnSpc>
                <a:spcBef>
                  <a:spcPts val="270"/>
                </a:spcBef>
                <a:spcAft>
                  <a:spcPts val="0"/>
                </a:spcAft>
                <a:buClr>
                  <a:schemeClr val="dk1"/>
                </a:buClr>
                <a:buSzPts val="2400"/>
                <a:buFont typeface="Calibri"/>
                <a:buChar char="•"/>
              </a:pPr>
              <a:r>
                <a:rPr lang="en-US" sz="2400" i="0" u="none" strike="noStrike" cap="none">
                  <a:solidFill>
                    <a:schemeClr val="dk1"/>
                  </a:solidFill>
                  <a:latin typeface="Calibri"/>
                  <a:ea typeface="Calibri"/>
                  <a:cs typeface="Calibri"/>
                  <a:sym typeface="Calibri"/>
                </a:rPr>
                <a:t>Additional time to comply with risk levels</a:t>
              </a:r>
              <a:endParaRPr sz="2400" i="0" u="none" strike="noStrike" cap="none">
                <a:solidFill>
                  <a:schemeClr val="dk1"/>
                </a:solidFill>
                <a:latin typeface="Calibri"/>
                <a:ea typeface="Calibri"/>
                <a:cs typeface="Calibri"/>
                <a:sym typeface="Calibri"/>
              </a:endParaRPr>
            </a:p>
            <a:p>
              <a:pPr marL="171450" marR="0" lvl="1" indent="-209550" algn="l" rtl="0">
                <a:lnSpc>
                  <a:spcPct val="90000"/>
                </a:lnSpc>
                <a:spcBef>
                  <a:spcPts val="270"/>
                </a:spcBef>
                <a:spcAft>
                  <a:spcPts val="0"/>
                </a:spcAft>
                <a:buClr>
                  <a:schemeClr val="dk1"/>
                </a:buClr>
                <a:buSzPts val="2400"/>
                <a:buFont typeface="Calibri"/>
                <a:buChar char="•"/>
              </a:pPr>
              <a:r>
                <a:rPr lang="en-US" sz="2400" i="0" u="none" strike="noStrike" cap="none">
                  <a:solidFill>
                    <a:schemeClr val="dk1"/>
                  </a:solidFill>
                  <a:latin typeface="Calibri"/>
                  <a:ea typeface="Calibri"/>
                  <a:cs typeface="Calibri"/>
                  <a:sym typeface="Calibri"/>
                </a:rPr>
                <a:t>Can apply to postpone risk reduction if financial hardship</a:t>
              </a:r>
              <a:endParaRPr sz="2400" i="0" u="none" strike="noStrike" cap="none">
                <a:solidFill>
                  <a:schemeClr val="dk1"/>
                </a:solidFill>
                <a:latin typeface="Calibri"/>
                <a:ea typeface="Calibri"/>
                <a:cs typeface="Calibri"/>
                <a:sym typeface="Calibri"/>
              </a:endParaRPr>
            </a:p>
          </p:txBody>
        </p:sp>
        <p:sp>
          <p:nvSpPr>
            <p:cNvPr id="927" name="Google Shape;927;p117"/>
            <p:cNvSpPr/>
            <p:nvPr/>
          </p:nvSpPr>
          <p:spPr>
            <a:xfrm>
              <a:off x="217975" y="5126413"/>
              <a:ext cx="3679613" cy="1158362"/>
            </a:xfrm>
            <a:custGeom>
              <a:avLst/>
              <a:gdLst/>
              <a:ahLst/>
              <a:cxnLst/>
              <a:rect l="l" t="t" r="r" b="b"/>
              <a:pathLst>
                <a:path w="3679613" h="1080058" extrusionOk="0">
                  <a:moveTo>
                    <a:pt x="0" y="180013"/>
                  </a:moveTo>
                  <a:cubicBezTo>
                    <a:pt x="0" y="80595"/>
                    <a:pt x="80595" y="0"/>
                    <a:pt x="180013" y="0"/>
                  </a:cubicBezTo>
                  <a:lnTo>
                    <a:pt x="3499600" y="0"/>
                  </a:lnTo>
                  <a:cubicBezTo>
                    <a:pt x="3599018" y="0"/>
                    <a:pt x="3679613" y="80595"/>
                    <a:pt x="3679613" y="180013"/>
                  </a:cubicBezTo>
                  <a:lnTo>
                    <a:pt x="3679613" y="900045"/>
                  </a:lnTo>
                  <a:cubicBezTo>
                    <a:pt x="3679613" y="999463"/>
                    <a:pt x="3599018" y="1080058"/>
                    <a:pt x="3499600" y="1080058"/>
                  </a:cubicBezTo>
                  <a:lnTo>
                    <a:pt x="180013" y="1080058"/>
                  </a:lnTo>
                  <a:cubicBezTo>
                    <a:pt x="80595" y="1080058"/>
                    <a:pt x="0" y="999463"/>
                    <a:pt x="0" y="900045"/>
                  </a:cubicBezTo>
                  <a:lnTo>
                    <a:pt x="0" y="180013"/>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159400" tIns="106050" rIns="159400" bIns="106050" anchor="ctr" anchorCtr="0">
              <a:noAutofit/>
            </a:bodyPr>
            <a:lstStyle/>
            <a:p>
              <a:pPr marL="0" marR="0" lvl="0" indent="0" algn="ctr" rtl="0">
                <a:lnSpc>
                  <a:spcPct val="90000"/>
                </a:lnSpc>
                <a:spcBef>
                  <a:spcPts val="0"/>
                </a:spcBef>
                <a:spcAft>
                  <a:spcPts val="0"/>
                </a:spcAft>
                <a:buNone/>
              </a:pPr>
              <a:r>
                <a:rPr lang="en-US" sz="2800" b="0" i="0" u="none" strike="noStrike" cap="none">
                  <a:latin typeface="Calibri"/>
                  <a:ea typeface="Calibri"/>
                  <a:cs typeface="Calibri"/>
                  <a:sym typeface="Calibri"/>
                </a:rPr>
                <a:t>Timing</a:t>
              </a:r>
              <a:endParaRPr sz="2800" b="0" i="0" u="none" strike="noStrike" cap="none">
                <a:latin typeface="Calibri"/>
                <a:ea typeface="Calibri"/>
                <a:cs typeface="Calibri"/>
                <a:sym typeface="Calibri"/>
              </a:endParaRPr>
            </a:p>
          </p:txBody>
        </p:sp>
      </p:grpSp>
      <p:sp>
        <p:nvSpPr>
          <p:cNvPr id="928" name="Google Shape;928;p11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11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25</a:t>
            </a:fld>
            <a:endParaRPr/>
          </a:p>
        </p:txBody>
      </p:sp>
      <p:sp>
        <p:nvSpPr>
          <p:cNvPr id="935" name="Google Shape;935;p118"/>
          <p:cNvSpPr txBox="1">
            <a:spLocks noGrp="1"/>
          </p:cNvSpPr>
          <p:nvPr>
            <p:ph type="title"/>
          </p:nvPr>
        </p:nvSpPr>
        <p:spPr>
          <a:xfrm>
            <a:off x="285227" y="117446"/>
            <a:ext cx="11610300" cy="115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Key Issues in CAO Development- Assessing Risk</a:t>
            </a:r>
            <a:endParaRPr/>
          </a:p>
        </p:txBody>
      </p:sp>
      <p:sp>
        <p:nvSpPr>
          <p:cNvPr id="936" name="Google Shape;936;p118"/>
          <p:cNvSpPr txBox="1">
            <a:spLocks noGrp="1"/>
          </p:cNvSpPr>
          <p:nvPr>
            <p:ph type="body" idx="1"/>
          </p:nvPr>
        </p:nvSpPr>
        <p:spPr>
          <a:xfrm>
            <a:off x="173038" y="1563688"/>
            <a:ext cx="11820600" cy="45054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p>
          <a:p>
            <a:pPr marL="457200" lvl="0" indent="-419100" algn="l" rtl="0">
              <a:spcBef>
                <a:spcPts val="1000"/>
              </a:spcBef>
              <a:spcAft>
                <a:spcPts val="0"/>
              </a:spcAft>
              <a:buSzPts val="3000"/>
              <a:buChar char="●"/>
            </a:pPr>
            <a:r>
              <a:rPr lang="en-US" sz="3000"/>
              <a:t>Risk assessment vs. risk management</a:t>
            </a:r>
            <a:endParaRPr sz="3000"/>
          </a:p>
          <a:p>
            <a:pPr marL="457200" lvl="0" indent="-419100" algn="l" rtl="0">
              <a:spcBef>
                <a:spcPts val="0"/>
              </a:spcBef>
              <a:spcAft>
                <a:spcPts val="0"/>
              </a:spcAft>
              <a:buSzPts val="3000"/>
              <a:buChar char="●"/>
            </a:pPr>
            <a:r>
              <a:rPr lang="en-US" sz="3000"/>
              <a:t>Setting health values and protecting sensitive populations- TRVs, RBCs </a:t>
            </a:r>
            <a:endParaRPr sz="3000"/>
          </a:p>
          <a:p>
            <a:pPr marL="457200" lvl="0" indent="-419100" algn="l" rtl="0">
              <a:spcBef>
                <a:spcPts val="0"/>
              </a:spcBef>
              <a:spcAft>
                <a:spcPts val="0"/>
              </a:spcAft>
              <a:buSzPts val="3000"/>
              <a:buChar char="●"/>
            </a:pPr>
            <a:r>
              <a:rPr lang="en-US" sz="3000"/>
              <a:t>Cumulative and Area risks</a:t>
            </a:r>
            <a:endParaRPr sz="3000"/>
          </a:p>
          <a:p>
            <a:pPr marL="457200" lvl="0" indent="-419100" algn="l" rtl="0">
              <a:spcBef>
                <a:spcPts val="0"/>
              </a:spcBef>
              <a:spcAft>
                <a:spcPts val="0"/>
              </a:spcAft>
              <a:buSzPts val="3000"/>
              <a:buChar char="●"/>
            </a:pPr>
            <a:r>
              <a:rPr lang="en-US" sz="3000"/>
              <a:t>Benchmarks and Risk Action levels</a:t>
            </a:r>
            <a:endParaRPr sz="3000"/>
          </a:p>
          <a:p>
            <a:pPr marL="457200" lvl="0" indent="0" algn="l" rtl="0">
              <a:spcBef>
                <a:spcPts val="1000"/>
              </a:spcBef>
              <a:spcAft>
                <a:spcPts val="0"/>
              </a:spcAft>
              <a:buNone/>
            </a:pPr>
            <a:endParaRPr sz="3000"/>
          </a:p>
          <a:p>
            <a:pPr marL="0" lvl="0" indent="0" algn="l" rtl="0">
              <a:spcBef>
                <a:spcPts val="1000"/>
              </a:spcBef>
              <a:spcAft>
                <a:spcPts val="0"/>
              </a:spcAft>
              <a:buNone/>
            </a:pPr>
            <a:endParaRPr/>
          </a:p>
          <a:p>
            <a:pPr marL="0" lvl="0" indent="0" algn="l" rtl="0">
              <a:spcBef>
                <a:spcPts val="100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11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26</a:t>
            </a:fld>
            <a:endParaRPr/>
          </a:p>
        </p:txBody>
      </p:sp>
      <p:sp>
        <p:nvSpPr>
          <p:cNvPr id="943" name="Google Shape;943;p119"/>
          <p:cNvSpPr txBox="1">
            <a:spLocks noGrp="1"/>
          </p:cNvSpPr>
          <p:nvPr>
            <p:ph type="title"/>
          </p:nvPr>
        </p:nvSpPr>
        <p:spPr>
          <a:xfrm>
            <a:off x="285227" y="117446"/>
            <a:ext cx="11610300" cy="115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Other Key Issues in CAO Development</a:t>
            </a:r>
            <a:endParaRPr/>
          </a:p>
        </p:txBody>
      </p:sp>
      <p:sp>
        <p:nvSpPr>
          <p:cNvPr id="944" name="Google Shape;944;p119"/>
          <p:cNvSpPr txBox="1">
            <a:spLocks noGrp="1"/>
          </p:cNvSpPr>
          <p:nvPr>
            <p:ph type="body" idx="1"/>
          </p:nvPr>
        </p:nvSpPr>
        <p:spPr>
          <a:xfrm>
            <a:off x="173038" y="1563688"/>
            <a:ext cx="11820600" cy="4505400"/>
          </a:xfrm>
          <a:prstGeom prst="rect">
            <a:avLst/>
          </a:prstGeom>
        </p:spPr>
        <p:txBody>
          <a:bodyPr spcFirstLastPara="1" wrap="square" lIns="91425" tIns="91425" rIns="91425" bIns="91425" anchor="t" anchorCtr="0">
            <a:noAutofit/>
          </a:bodyPr>
          <a:lstStyle/>
          <a:p>
            <a:pPr marL="457200" lvl="0" indent="-419100" algn="l" rtl="0">
              <a:spcBef>
                <a:spcPts val="1000"/>
              </a:spcBef>
              <a:spcAft>
                <a:spcPts val="0"/>
              </a:spcAft>
              <a:buSzPts val="3000"/>
              <a:buChar char="●"/>
            </a:pPr>
            <a:r>
              <a:rPr lang="en-US" sz="3000"/>
              <a:t>Community Engagement </a:t>
            </a:r>
            <a:endParaRPr sz="3000"/>
          </a:p>
          <a:p>
            <a:pPr marL="457200" lvl="0" indent="-419100" algn="l" rtl="0">
              <a:spcBef>
                <a:spcPts val="0"/>
              </a:spcBef>
              <a:spcAft>
                <a:spcPts val="0"/>
              </a:spcAft>
              <a:buSzPts val="3000"/>
              <a:buChar char="●"/>
            </a:pPr>
            <a:r>
              <a:rPr lang="en-US" sz="3000"/>
              <a:t>Environmental Justice</a:t>
            </a:r>
            <a:endParaRPr sz="3000" i="1"/>
          </a:p>
          <a:p>
            <a:pPr marL="457200" marR="0" lvl="0" indent="-419100" algn="l" rtl="0">
              <a:lnSpc>
                <a:spcPct val="90000"/>
              </a:lnSpc>
              <a:spcBef>
                <a:spcPts val="0"/>
              </a:spcBef>
              <a:spcAft>
                <a:spcPts val="0"/>
              </a:spcAft>
              <a:buClr>
                <a:schemeClr val="dk1"/>
              </a:buClr>
              <a:buSzPts val="3000"/>
              <a:buFont typeface="Arial"/>
              <a:buChar char="●"/>
            </a:pPr>
            <a:r>
              <a:rPr lang="en-US" sz="3000"/>
              <a:t>Considering existing pollution controls</a:t>
            </a:r>
            <a:endParaRPr sz="3000"/>
          </a:p>
          <a:p>
            <a:pPr marL="457200" marR="0" lvl="0" indent="-419100" algn="l" rtl="0">
              <a:lnSpc>
                <a:spcPct val="90000"/>
              </a:lnSpc>
              <a:spcBef>
                <a:spcPts val="0"/>
              </a:spcBef>
              <a:spcAft>
                <a:spcPts val="0"/>
              </a:spcAft>
              <a:buSzPts val="3000"/>
              <a:buChar char="●"/>
            </a:pPr>
            <a:r>
              <a:rPr lang="en-US" sz="3000"/>
              <a:t>Risk Action Levels</a:t>
            </a:r>
            <a:endParaRPr sz="3000"/>
          </a:p>
          <a:p>
            <a:pPr marL="914400" marR="0" lvl="1" indent="-419100" algn="l" rtl="0">
              <a:lnSpc>
                <a:spcPct val="90000"/>
              </a:lnSpc>
              <a:spcBef>
                <a:spcPts val="0"/>
              </a:spcBef>
              <a:spcAft>
                <a:spcPts val="0"/>
              </a:spcAft>
              <a:buSzPts val="3000"/>
              <a:buChar char="○"/>
            </a:pPr>
            <a:r>
              <a:rPr lang="en-US" sz="3000"/>
              <a:t>Director Consultations</a:t>
            </a:r>
            <a:endParaRPr sz="3000"/>
          </a:p>
          <a:p>
            <a:pPr marL="914400" marR="0" lvl="1" indent="-419100" algn="l" rtl="0">
              <a:lnSpc>
                <a:spcPct val="90000"/>
              </a:lnSpc>
              <a:spcBef>
                <a:spcPts val="0"/>
              </a:spcBef>
              <a:spcAft>
                <a:spcPts val="0"/>
              </a:spcAft>
              <a:buSzPts val="3000"/>
              <a:buChar char="○"/>
            </a:pPr>
            <a:r>
              <a:rPr lang="en-US" sz="3000"/>
              <a:t>De Minimis levels </a:t>
            </a:r>
            <a:endParaRPr sz="3000"/>
          </a:p>
          <a:p>
            <a:pPr marL="914400" marR="0" lvl="1" indent="-419100" algn="l" rtl="0">
              <a:lnSpc>
                <a:spcPct val="90000"/>
              </a:lnSpc>
              <a:spcBef>
                <a:spcPts val="0"/>
              </a:spcBef>
              <a:spcAft>
                <a:spcPts val="0"/>
              </a:spcAft>
              <a:buSzPts val="3000"/>
              <a:buChar char="○"/>
            </a:pPr>
            <a:r>
              <a:rPr lang="en-US" sz="3000"/>
              <a:t>Community engagement</a:t>
            </a:r>
            <a:endParaRPr sz="3000"/>
          </a:p>
          <a:p>
            <a:pPr marL="914400" marR="0" lvl="1" indent="-419100" algn="l" rtl="0">
              <a:lnSpc>
                <a:spcPct val="90000"/>
              </a:lnSpc>
              <a:spcBef>
                <a:spcPts val="0"/>
              </a:spcBef>
              <a:spcAft>
                <a:spcPts val="0"/>
              </a:spcAft>
              <a:buSzPts val="3000"/>
              <a:buChar char="○"/>
            </a:pPr>
            <a:r>
              <a:rPr lang="en-US" sz="3000"/>
              <a:t>Risk limits and permitting </a:t>
            </a:r>
            <a:endParaRPr sz="3000"/>
          </a:p>
          <a:p>
            <a:pPr marL="914400" lvl="0" indent="0" algn="l" rtl="0">
              <a:spcBef>
                <a:spcPts val="1000"/>
              </a:spcBef>
              <a:spcAft>
                <a:spcPts val="0"/>
              </a:spcAft>
              <a:buNone/>
            </a:pPr>
            <a:endParaRPr sz="3000"/>
          </a:p>
          <a:p>
            <a:pPr marL="0" lvl="0" indent="0" algn="l" rtl="0">
              <a:spcBef>
                <a:spcPts val="1000"/>
              </a:spcBef>
              <a:spcAft>
                <a:spcPts val="0"/>
              </a:spcAft>
              <a:buNone/>
            </a:pPr>
            <a:endParaRPr/>
          </a:p>
          <a:p>
            <a:pPr marL="0" lvl="0" indent="0" algn="l" rtl="0">
              <a:spcBef>
                <a:spcPts val="100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120"/>
          <p:cNvSpPr txBox="1">
            <a:spLocks noGrp="1"/>
          </p:cNvSpPr>
          <p:nvPr>
            <p:ph type="title"/>
          </p:nvPr>
        </p:nvSpPr>
        <p:spPr>
          <a:xfrm>
            <a:off x="609275" y="125173"/>
            <a:ext cx="10973400" cy="1292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1100"/>
              <a:buFont typeface="Calibri"/>
              <a:buNone/>
            </a:pPr>
            <a:r>
              <a:rPr lang="en-US">
                <a:solidFill>
                  <a:srgbClr val="FFFFFF"/>
                </a:solidFill>
              </a:rPr>
              <a:t> Steps for Implementation</a:t>
            </a:r>
            <a:endParaRPr i="0" u="none" strike="noStrike" cap="none">
              <a:solidFill>
                <a:srgbClr val="FFFFFF"/>
              </a:solidFill>
              <a:latin typeface="Calibri"/>
              <a:ea typeface="Calibri"/>
              <a:cs typeface="Calibri"/>
              <a:sym typeface="Calibri"/>
            </a:endParaRPr>
          </a:p>
        </p:txBody>
      </p:sp>
      <p:sp>
        <p:nvSpPr>
          <p:cNvPr id="951" name="Google Shape;951;p120"/>
          <p:cNvSpPr txBox="1">
            <a:spLocks noGrp="1"/>
          </p:cNvSpPr>
          <p:nvPr>
            <p:ph type="body" idx="1"/>
          </p:nvPr>
        </p:nvSpPr>
        <p:spPr>
          <a:xfrm>
            <a:off x="492975" y="1517900"/>
            <a:ext cx="9850800" cy="4686000"/>
          </a:xfrm>
          <a:prstGeom prst="rect">
            <a:avLst/>
          </a:prstGeom>
          <a:noFill/>
          <a:ln>
            <a:noFill/>
          </a:ln>
        </p:spPr>
        <p:txBody>
          <a:bodyPr spcFirstLastPara="1" wrap="square" lIns="91425" tIns="91425" rIns="91425" bIns="91425" anchor="t" anchorCtr="0">
            <a:noAutofit/>
          </a:bodyPr>
          <a:lstStyle/>
          <a:p>
            <a:pPr marL="457200" lvl="0" indent="-419100" algn="l" rtl="0">
              <a:lnSpc>
                <a:spcPct val="107000"/>
              </a:lnSpc>
              <a:spcBef>
                <a:spcPts val="0"/>
              </a:spcBef>
              <a:spcAft>
                <a:spcPts val="0"/>
              </a:spcAft>
              <a:buClr>
                <a:srgbClr val="000000"/>
              </a:buClr>
              <a:buSzPts val="3000"/>
              <a:buChar char="●"/>
            </a:pPr>
            <a:r>
              <a:rPr lang="en-US" sz="3000">
                <a:solidFill>
                  <a:srgbClr val="000000"/>
                </a:solidFill>
              </a:rPr>
              <a:t>Preparing for permitting new facilities and major modifications</a:t>
            </a:r>
            <a:endParaRPr sz="3000">
              <a:solidFill>
                <a:srgbClr val="000000"/>
              </a:solidFill>
            </a:endParaRPr>
          </a:p>
          <a:p>
            <a:pPr marL="457200" lvl="0" indent="-419100" algn="l" rtl="0">
              <a:lnSpc>
                <a:spcPct val="107000"/>
              </a:lnSpc>
              <a:spcBef>
                <a:spcPts val="0"/>
              </a:spcBef>
              <a:spcAft>
                <a:spcPts val="0"/>
              </a:spcAft>
              <a:buClr>
                <a:srgbClr val="000000"/>
              </a:buClr>
              <a:buSzPts val="3000"/>
              <a:buChar char="●"/>
            </a:pPr>
            <a:r>
              <a:rPr lang="en-US" sz="3000">
                <a:solidFill>
                  <a:srgbClr val="000000"/>
                </a:solidFill>
              </a:rPr>
              <a:t>Existing facility prioritization and call-in</a:t>
            </a:r>
            <a:endParaRPr sz="3000">
              <a:solidFill>
                <a:srgbClr val="000000"/>
              </a:solidFill>
            </a:endParaRPr>
          </a:p>
          <a:p>
            <a:pPr marL="457200" lvl="0" indent="-419100" algn="l" rtl="0">
              <a:lnSpc>
                <a:spcPct val="107000"/>
              </a:lnSpc>
              <a:spcBef>
                <a:spcPts val="0"/>
              </a:spcBef>
              <a:spcAft>
                <a:spcPts val="0"/>
              </a:spcAft>
              <a:buClr>
                <a:srgbClr val="000000"/>
              </a:buClr>
              <a:buSzPts val="3000"/>
              <a:buChar char="●"/>
            </a:pPr>
            <a:r>
              <a:rPr lang="en-US" sz="3000">
                <a:solidFill>
                  <a:srgbClr val="000000"/>
                </a:solidFill>
              </a:rPr>
              <a:t>Integrating CAO with existing DEQ permitting</a:t>
            </a:r>
            <a:endParaRPr sz="3000">
              <a:solidFill>
                <a:srgbClr val="000000"/>
              </a:solidFill>
            </a:endParaRPr>
          </a:p>
          <a:p>
            <a:pPr marL="914400" lvl="1" indent="-419100" algn="l" rtl="0">
              <a:lnSpc>
                <a:spcPct val="107000"/>
              </a:lnSpc>
              <a:spcBef>
                <a:spcPts val="0"/>
              </a:spcBef>
              <a:spcAft>
                <a:spcPts val="0"/>
              </a:spcAft>
              <a:buClr>
                <a:srgbClr val="000000"/>
              </a:buClr>
              <a:buSzPts val="3000"/>
              <a:buChar char="○"/>
            </a:pPr>
            <a:r>
              <a:rPr lang="en-US" sz="3000">
                <a:solidFill>
                  <a:srgbClr val="000000"/>
                </a:solidFill>
              </a:rPr>
              <a:t>Internal training</a:t>
            </a:r>
            <a:endParaRPr sz="3000">
              <a:solidFill>
                <a:srgbClr val="000000"/>
              </a:solidFill>
            </a:endParaRPr>
          </a:p>
          <a:p>
            <a:pPr marL="914400" lvl="1" indent="-419100" algn="l" rtl="0">
              <a:lnSpc>
                <a:spcPct val="107000"/>
              </a:lnSpc>
              <a:spcBef>
                <a:spcPts val="0"/>
              </a:spcBef>
              <a:spcAft>
                <a:spcPts val="0"/>
              </a:spcAft>
              <a:buClr>
                <a:srgbClr val="000000"/>
              </a:buClr>
              <a:buSzPts val="3000"/>
              <a:buChar char="○"/>
            </a:pPr>
            <a:r>
              <a:rPr lang="en-US" sz="3000">
                <a:solidFill>
                  <a:srgbClr val="000000"/>
                </a:solidFill>
              </a:rPr>
              <a:t>Software and tools</a:t>
            </a:r>
            <a:endParaRPr sz="3000">
              <a:solidFill>
                <a:srgbClr val="000000"/>
              </a:solidFill>
            </a:endParaRPr>
          </a:p>
          <a:p>
            <a:pPr marL="457200" lvl="0" indent="-419100" algn="l" rtl="0">
              <a:lnSpc>
                <a:spcPct val="107000"/>
              </a:lnSpc>
              <a:spcBef>
                <a:spcPts val="0"/>
              </a:spcBef>
              <a:spcAft>
                <a:spcPts val="0"/>
              </a:spcAft>
              <a:buClr>
                <a:srgbClr val="000000"/>
              </a:buClr>
              <a:buSzPts val="3000"/>
              <a:buChar char="●"/>
            </a:pPr>
            <a:r>
              <a:rPr lang="en-US" sz="3000">
                <a:solidFill>
                  <a:srgbClr val="000000"/>
                </a:solidFill>
              </a:rPr>
              <a:t>Communicating with the public and businesses</a:t>
            </a:r>
            <a:endParaRPr sz="3000">
              <a:solidFill>
                <a:srgbClr val="000000"/>
              </a:solidFill>
            </a:endParaRPr>
          </a:p>
        </p:txBody>
      </p:sp>
      <p:sp>
        <p:nvSpPr>
          <p:cNvPr id="952" name="Google Shape;952;p12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121"/>
          <p:cNvSpPr txBox="1">
            <a:spLocks noGrp="1"/>
          </p:cNvSpPr>
          <p:nvPr>
            <p:ph type="title"/>
          </p:nvPr>
        </p:nvSpPr>
        <p:spPr>
          <a:xfrm>
            <a:off x="609275" y="125173"/>
            <a:ext cx="10973400" cy="1292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1100"/>
              <a:buFont typeface="Calibri"/>
              <a:buNone/>
            </a:pPr>
            <a:r>
              <a:rPr lang="en-US"/>
              <a:t>Future Rulemaking Steps</a:t>
            </a:r>
            <a:endParaRPr b="0" i="0" u="none" strike="noStrike" cap="none">
              <a:solidFill>
                <a:schemeClr val="lt1"/>
              </a:solidFill>
              <a:latin typeface="Calibri"/>
              <a:ea typeface="Calibri"/>
              <a:cs typeface="Calibri"/>
              <a:sym typeface="Calibri"/>
            </a:endParaRPr>
          </a:p>
        </p:txBody>
      </p:sp>
      <p:sp>
        <p:nvSpPr>
          <p:cNvPr id="959" name="Google Shape;959;p121"/>
          <p:cNvSpPr txBox="1">
            <a:spLocks noGrp="1"/>
          </p:cNvSpPr>
          <p:nvPr>
            <p:ph type="body" idx="1"/>
          </p:nvPr>
        </p:nvSpPr>
        <p:spPr>
          <a:xfrm>
            <a:off x="865600" y="1670300"/>
            <a:ext cx="10460700" cy="4173900"/>
          </a:xfrm>
          <a:prstGeom prst="rect">
            <a:avLst/>
          </a:prstGeom>
          <a:noFill/>
          <a:ln>
            <a:noFill/>
          </a:ln>
        </p:spPr>
        <p:txBody>
          <a:bodyPr spcFirstLastPara="1" wrap="square" lIns="91425" tIns="91425" rIns="91425" bIns="91425" anchor="t" anchorCtr="0">
            <a:noAutofit/>
          </a:bodyPr>
          <a:lstStyle/>
          <a:p>
            <a:pPr marL="457200" lvl="0" indent="-419100" algn="l" rtl="0">
              <a:lnSpc>
                <a:spcPct val="107000"/>
              </a:lnSpc>
              <a:spcBef>
                <a:spcPts val="0"/>
              </a:spcBef>
              <a:spcAft>
                <a:spcPts val="0"/>
              </a:spcAft>
              <a:buSzPts val="3000"/>
              <a:buChar char="●"/>
            </a:pPr>
            <a:r>
              <a:rPr lang="en-US" sz="3000"/>
              <a:t>Hazard Index rulemaking</a:t>
            </a:r>
            <a:endParaRPr sz="3000"/>
          </a:p>
          <a:p>
            <a:pPr marL="457200" lvl="0" indent="-419100" algn="l" rtl="0">
              <a:lnSpc>
                <a:spcPct val="107000"/>
              </a:lnSpc>
              <a:spcBef>
                <a:spcPts val="0"/>
              </a:spcBef>
              <a:spcAft>
                <a:spcPts val="0"/>
              </a:spcAft>
              <a:buSzPts val="3000"/>
              <a:buChar char="●"/>
            </a:pPr>
            <a:r>
              <a:rPr lang="en-US" sz="3000"/>
              <a:t>Area Risk Pilot rulemaking</a:t>
            </a:r>
            <a:endParaRPr sz="3000"/>
          </a:p>
          <a:p>
            <a:pPr marL="457200" lvl="0" indent="-419100" algn="l" rtl="0">
              <a:lnSpc>
                <a:spcPct val="107000"/>
              </a:lnSpc>
              <a:spcBef>
                <a:spcPts val="0"/>
              </a:spcBef>
              <a:spcAft>
                <a:spcPts val="0"/>
              </a:spcAft>
              <a:buSzPts val="3000"/>
              <a:buChar char="●"/>
            </a:pPr>
            <a:r>
              <a:rPr lang="en-US" sz="3000"/>
              <a:t>Future updates to CAO rules</a:t>
            </a:r>
            <a:endParaRPr sz="3000"/>
          </a:p>
          <a:p>
            <a:pPr marL="914400" lvl="1" indent="-419100" algn="l" rtl="0">
              <a:lnSpc>
                <a:spcPct val="107000"/>
              </a:lnSpc>
              <a:spcBef>
                <a:spcPts val="0"/>
              </a:spcBef>
              <a:spcAft>
                <a:spcPts val="0"/>
              </a:spcAft>
              <a:buSzPts val="3000"/>
              <a:buChar char="○"/>
            </a:pPr>
            <a:r>
              <a:rPr lang="en-US" sz="3000"/>
              <a:t>Triennial TRV updates</a:t>
            </a:r>
            <a:endParaRPr sz="3000"/>
          </a:p>
          <a:p>
            <a:pPr marL="914400" lvl="1" indent="-419100" algn="l" rtl="0">
              <a:lnSpc>
                <a:spcPct val="107000"/>
              </a:lnSpc>
              <a:spcBef>
                <a:spcPts val="0"/>
              </a:spcBef>
              <a:spcAft>
                <a:spcPts val="0"/>
              </a:spcAft>
              <a:buSzPts val="3000"/>
              <a:buChar char="○"/>
            </a:pPr>
            <a:r>
              <a:rPr lang="en-US" sz="3000"/>
              <a:t>2029 sunset</a:t>
            </a:r>
            <a:endParaRPr sz="3000"/>
          </a:p>
        </p:txBody>
      </p:sp>
      <p:sp>
        <p:nvSpPr>
          <p:cNvPr id="960" name="Google Shape;960;p12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122"/>
          <p:cNvSpPr txBox="1">
            <a:spLocks noGrp="1"/>
          </p:cNvSpPr>
          <p:nvPr>
            <p:ph type="title"/>
          </p:nvPr>
        </p:nvSpPr>
        <p:spPr>
          <a:xfrm>
            <a:off x="609275" y="125173"/>
            <a:ext cx="10973400" cy="1292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1100"/>
              <a:buFont typeface="Calibri"/>
              <a:buNone/>
            </a:pPr>
            <a:r>
              <a:rPr lang="en-US"/>
              <a:t>CAO Program Reporting</a:t>
            </a:r>
            <a:endParaRPr b="0" i="0" u="none" strike="noStrike" cap="none">
              <a:solidFill>
                <a:schemeClr val="lt1"/>
              </a:solidFill>
              <a:latin typeface="Calibri"/>
              <a:ea typeface="Calibri"/>
              <a:cs typeface="Calibri"/>
              <a:sym typeface="Calibri"/>
            </a:endParaRPr>
          </a:p>
        </p:txBody>
      </p:sp>
      <p:sp>
        <p:nvSpPr>
          <p:cNvPr id="967" name="Google Shape;967;p122"/>
          <p:cNvSpPr txBox="1">
            <a:spLocks noGrp="1"/>
          </p:cNvSpPr>
          <p:nvPr>
            <p:ph type="body" idx="1"/>
          </p:nvPr>
        </p:nvSpPr>
        <p:spPr>
          <a:xfrm>
            <a:off x="352900" y="1670300"/>
            <a:ext cx="11369100" cy="4499100"/>
          </a:xfrm>
          <a:prstGeom prst="rect">
            <a:avLst/>
          </a:prstGeom>
          <a:noFill/>
          <a:ln>
            <a:noFill/>
          </a:ln>
        </p:spPr>
        <p:txBody>
          <a:bodyPr spcFirstLastPara="1" wrap="square" lIns="91425" tIns="91425" rIns="91425" bIns="91425" anchor="t" anchorCtr="0">
            <a:noAutofit/>
          </a:bodyPr>
          <a:lstStyle/>
          <a:p>
            <a:pPr marL="457200" lvl="0" indent="-419100" algn="l" rtl="0">
              <a:lnSpc>
                <a:spcPct val="107000"/>
              </a:lnSpc>
              <a:spcBef>
                <a:spcPts val="0"/>
              </a:spcBef>
              <a:spcAft>
                <a:spcPts val="0"/>
              </a:spcAft>
              <a:buSzPts val="3000"/>
              <a:buChar char="●"/>
            </a:pPr>
            <a:r>
              <a:rPr lang="en-US" sz="3000"/>
              <a:t>2-year and 5-report to EQC (Attachment I)</a:t>
            </a:r>
            <a:br>
              <a:rPr lang="en-US" sz="3000"/>
            </a:br>
            <a:endParaRPr sz="3000"/>
          </a:p>
          <a:p>
            <a:pPr marL="457200" lvl="0" indent="-419100" algn="l" rtl="0">
              <a:lnSpc>
                <a:spcPct val="107000"/>
              </a:lnSpc>
              <a:spcBef>
                <a:spcPts val="0"/>
              </a:spcBef>
              <a:spcAft>
                <a:spcPts val="0"/>
              </a:spcAft>
              <a:buSzPts val="3000"/>
              <a:buChar char="●"/>
            </a:pPr>
            <a:r>
              <a:rPr lang="en-US" sz="3000"/>
              <a:t>Five-year rule review</a:t>
            </a:r>
            <a:br>
              <a:rPr lang="en-US" sz="3000"/>
            </a:br>
            <a:endParaRPr sz="3000"/>
          </a:p>
          <a:p>
            <a:pPr marL="457200" lvl="0" indent="-419100" algn="l" rtl="0">
              <a:lnSpc>
                <a:spcPct val="107000"/>
              </a:lnSpc>
              <a:spcBef>
                <a:spcPts val="0"/>
              </a:spcBef>
              <a:spcAft>
                <a:spcPts val="0"/>
              </a:spcAft>
              <a:buSzPts val="3000"/>
              <a:buChar char="●"/>
            </a:pPr>
            <a:r>
              <a:rPr lang="en-US" sz="3000"/>
              <a:t>2026 report to the Legislature</a:t>
            </a:r>
            <a:endParaRPr sz="3000"/>
          </a:p>
        </p:txBody>
      </p:sp>
      <p:sp>
        <p:nvSpPr>
          <p:cNvPr id="968" name="Google Shape;968;p12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29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96"/>
          <p:cNvSpPr txBox="1">
            <a:spLocks noGrp="1"/>
          </p:cNvSpPr>
          <p:nvPr>
            <p:ph type="title"/>
          </p:nvPr>
        </p:nvSpPr>
        <p:spPr>
          <a:xfrm>
            <a:off x="285227" y="117446"/>
            <a:ext cx="11610300" cy="11538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a:t>States with health-based air toxics programs</a:t>
            </a:r>
            <a:endParaRPr sz="4400" b="0" i="0" u="none" strike="noStrike" cap="none">
              <a:solidFill>
                <a:schemeClr val="lt1"/>
              </a:solidFill>
              <a:latin typeface="Arial"/>
              <a:ea typeface="Arial"/>
              <a:cs typeface="Arial"/>
              <a:sym typeface="Arial"/>
            </a:endParaRPr>
          </a:p>
        </p:txBody>
      </p:sp>
      <p:pic>
        <p:nvPicPr>
          <p:cNvPr id="692" name="Google Shape;692;p96"/>
          <p:cNvPicPr preferRelativeResize="0"/>
          <p:nvPr/>
        </p:nvPicPr>
        <p:blipFill>
          <a:blip r:embed="rId3">
            <a:alphaModFix/>
          </a:blip>
          <a:stretch>
            <a:fillRect/>
          </a:stretch>
        </p:blipFill>
        <p:spPr>
          <a:xfrm>
            <a:off x="-5625" y="1360466"/>
            <a:ext cx="12192000" cy="582828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123"/>
          <p:cNvSpPr txBox="1">
            <a:spLocks noGrp="1"/>
          </p:cNvSpPr>
          <p:nvPr>
            <p:ph type="title"/>
          </p:nvPr>
        </p:nvSpPr>
        <p:spPr>
          <a:xfrm>
            <a:off x="285227" y="117446"/>
            <a:ext cx="11610300" cy="1153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t>Questions</a:t>
            </a:r>
            <a:endParaRPr sz="4400" b="0" i="0" u="none" strike="noStrike" cap="none">
              <a:solidFill>
                <a:schemeClr val="lt1"/>
              </a:solidFill>
              <a:latin typeface="Arial"/>
              <a:ea typeface="Arial"/>
              <a:cs typeface="Arial"/>
              <a:sym typeface="Arial"/>
            </a:endParaRPr>
          </a:p>
        </p:txBody>
      </p:sp>
      <p:sp>
        <p:nvSpPr>
          <p:cNvPr id="974" name="Google Shape;974;p123"/>
          <p:cNvSpPr txBox="1"/>
          <p:nvPr/>
        </p:nvSpPr>
        <p:spPr>
          <a:xfrm>
            <a:off x="4463875" y="359100"/>
            <a:ext cx="3129900" cy="54105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2400" b="1" i="0" u="none" strike="noStrike" cap="none">
                <a:solidFill>
                  <a:srgbClr val="000000"/>
                </a:solidFill>
                <a:latin typeface="Montserrat"/>
                <a:ea typeface="Montserrat"/>
                <a:cs typeface="Montserrat"/>
                <a:sym typeface="Montserrat"/>
              </a:rPr>
              <a:t> </a:t>
            </a:r>
            <a:r>
              <a:rPr lang="en-US" sz="40000" b="1">
                <a:latin typeface="Montserrat"/>
                <a:ea typeface="Montserrat"/>
                <a:cs typeface="Montserrat"/>
                <a:sym typeface="Montserrat"/>
              </a:rPr>
              <a:t>?</a:t>
            </a:r>
            <a:endParaRPr sz="40000" b="1">
              <a:latin typeface="Montserrat"/>
              <a:ea typeface="Montserrat"/>
              <a:cs typeface="Montserrat"/>
              <a:sym typeface="Montserrat"/>
            </a:endParaRPr>
          </a:p>
        </p:txBody>
      </p:sp>
      <p:sp>
        <p:nvSpPr>
          <p:cNvPr id="975" name="Google Shape;975;p12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p124"/>
          <p:cNvSpPr txBox="1">
            <a:spLocks noGrp="1"/>
          </p:cNvSpPr>
          <p:nvPr>
            <p:ph type="title"/>
          </p:nvPr>
        </p:nvSpPr>
        <p:spPr>
          <a:xfrm>
            <a:off x="285227" y="117446"/>
            <a:ext cx="11610300" cy="1153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a:solidFill>
                  <a:schemeClr val="lt1"/>
                </a:solidFill>
                <a:latin typeface="Arial"/>
                <a:ea typeface="Arial"/>
                <a:cs typeface="Arial"/>
                <a:sym typeface="Arial"/>
              </a:rPr>
              <a:t>Recommendation</a:t>
            </a:r>
            <a:endParaRPr sz="4400" b="0" i="0" u="none" strike="noStrike" cap="none">
              <a:solidFill>
                <a:schemeClr val="lt1"/>
              </a:solidFill>
              <a:latin typeface="Arial"/>
              <a:ea typeface="Arial"/>
              <a:cs typeface="Arial"/>
              <a:sym typeface="Arial"/>
            </a:endParaRPr>
          </a:p>
        </p:txBody>
      </p:sp>
      <p:sp>
        <p:nvSpPr>
          <p:cNvPr id="981" name="Google Shape;981;p124"/>
          <p:cNvSpPr txBox="1"/>
          <p:nvPr/>
        </p:nvSpPr>
        <p:spPr>
          <a:xfrm>
            <a:off x="0" y="1424275"/>
            <a:ext cx="12119700" cy="52083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US" sz="2400" b="1">
                <a:solidFill>
                  <a:schemeClr val="dk1"/>
                </a:solidFill>
              </a:rPr>
              <a:t>Proposed EQC motion language:</a:t>
            </a:r>
            <a:endParaRPr>
              <a:solidFill>
                <a:schemeClr val="dk1"/>
              </a:solidFill>
            </a:endParaRPr>
          </a:p>
          <a:p>
            <a:pPr marL="0" lvl="0" indent="0" algn="l" rtl="0">
              <a:lnSpc>
                <a:spcPct val="80000"/>
              </a:lnSpc>
              <a:spcBef>
                <a:spcPts val="0"/>
              </a:spcBef>
              <a:spcAft>
                <a:spcPts val="0"/>
              </a:spcAft>
              <a:buNone/>
            </a:pPr>
            <a:r>
              <a:rPr lang="en-US" sz="2400">
                <a:solidFill>
                  <a:schemeClr val="dk1"/>
                </a:solidFill>
              </a:rPr>
              <a:t>“I move that the Oregon Environmental Quality Commission:</a:t>
            </a:r>
            <a:endParaRPr sz="2400">
              <a:solidFill>
                <a:schemeClr val="dk1"/>
              </a:solidFill>
            </a:endParaRPr>
          </a:p>
          <a:p>
            <a:pPr marL="0" lvl="0" indent="0" algn="l" rtl="0">
              <a:lnSpc>
                <a:spcPct val="80000"/>
              </a:lnSpc>
              <a:spcBef>
                <a:spcPts val="0"/>
              </a:spcBef>
              <a:spcAft>
                <a:spcPts val="0"/>
              </a:spcAft>
              <a:buNone/>
            </a:pPr>
            <a:endParaRPr sz="900">
              <a:solidFill>
                <a:schemeClr val="dk1"/>
              </a:solidFill>
            </a:endParaRPr>
          </a:p>
          <a:p>
            <a:pPr marL="457200" marR="0" lvl="0" indent="-381000" algn="l" rtl="0">
              <a:lnSpc>
                <a:spcPct val="80000"/>
              </a:lnSpc>
              <a:spcBef>
                <a:spcPts val="0"/>
              </a:spcBef>
              <a:spcAft>
                <a:spcPts val="0"/>
              </a:spcAft>
              <a:buSzPts val="2400"/>
              <a:buAutoNum type="arabicPeriod"/>
            </a:pPr>
            <a:r>
              <a:rPr lang="en-US" sz="2400"/>
              <a:t>Adopt the proposed rules in Attachment A and the proposed rule amendments in Attachment B, as part of chapter 340 of the Oregon Administrative Rules, and adopt the proposed changes to the DEQ source sampling manual in Attachment D; and</a:t>
            </a:r>
            <a:endParaRPr sz="2400"/>
          </a:p>
          <a:p>
            <a:pPr marL="0" marR="0" lvl="0" indent="0" algn="l" rtl="0">
              <a:lnSpc>
                <a:spcPct val="80000"/>
              </a:lnSpc>
              <a:spcBef>
                <a:spcPts val="0"/>
              </a:spcBef>
              <a:spcAft>
                <a:spcPts val="0"/>
              </a:spcAft>
              <a:buNone/>
            </a:pPr>
            <a:endParaRPr sz="900"/>
          </a:p>
          <a:p>
            <a:pPr marL="457200" marR="0" lvl="0" indent="-381000" algn="l" rtl="0">
              <a:lnSpc>
                <a:spcPct val="80000"/>
              </a:lnSpc>
              <a:spcBef>
                <a:spcPts val="0"/>
              </a:spcBef>
              <a:spcAft>
                <a:spcPts val="0"/>
              </a:spcAft>
              <a:buSzPts val="2400"/>
              <a:buAutoNum type="arabicPeriod"/>
            </a:pPr>
            <a:r>
              <a:rPr lang="en-US" sz="2400"/>
              <a:t>Approve incorporating the proposed rule amendments in Attachment B that amend OAR chapter 340, divisions, 12, 200, 209, and 216, with the exception of all references to toxic air contaminants, into the Oregon Clean Air Act State Implementation Plan under OAR 340-200-0040; and</a:t>
            </a:r>
            <a:endParaRPr sz="2400"/>
          </a:p>
          <a:p>
            <a:pPr marL="0" marR="0" lvl="0" indent="0" algn="l" rtl="0">
              <a:lnSpc>
                <a:spcPct val="80000"/>
              </a:lnSpc>
              <a:spcBef>
                <a:spcPts val="0"/>
              </a:spcBef>
              <a:spcAft>
                <a:spcPts val="0"/>
              </a:spcAft>
              <a:buNone/>
            </a:pPr>
            <a:endParaRPr sz="900"/>
          </a:p>
          <a:p>
            <a:pPr marL="457200" marR="0" lvl="0" indent="-381000" algn="l" rtl="0">
              <a:lnSpc>
                <a:spcPct val="80000"/>
              </a:lnSpc>
              <a:spcBef>
                <a:spcPts val="0"/>
              </a:spcBef>
              <a:spcAft>
                <a:spcPts val="0"/>
              </a:spcAft>
              <a:buSzPts val="2400"/>
              <a:buAutoNum type="arabicPeriod"/>
            </a:pPr>
            <a:r>
              <a:rPr lang="en-US" sz="2400"/>
              <a:t>Direct DEQ to submit the SIP revision to U.S. EPA for approval; and</a:t>
            </a:r>
            <a:endParaRPr sz="2400"/>
          </a:p>
          <a:p>
            <a:pPr marL="0" marR="0" lvl="0" indent="0" algn="l" rtl="0">
              <a:lnSpc>
                <a:spcPct val="80000"/>
              </a:lnSpc>
              <a:spcBef>
                <a:spcPts val="0"/>
              </a:spcBef>
              <a:spcAft>
                <a:spcPts val="0"/>
              </a:spcAft>
              <a:buNone/>
            </a:pPr>
            <a:endParaRPr sz="900"/>
          </a:p>
          <a:p>
            <a:pPr marL="457200" marR="0" lvl="0" indent="-381000" algn="l" rtl="0">
              <a:lnSpc>
                <a:spcPct val="80000"/>
              </a:lnSpc>
              <a:spcBef>
                <a:spcPts val="0"/>
              </a:spcBef>
              <a:spcAft>
                <a:spcPts val="0"/>
              </a:spcAft>
              <a:buSzPts val="2400"/>
              <a:buAutoNum type="arabicPeriod"/>
            </a:pPr>
            <a:r>
              <a:rPr lang="en-US" sz="2400"/>
              <a:t>Direct DEQ to prepare reports consistent with Attachment I.”</a:t>
            </a:r>
            <a:endParaRPr sz="2400"/>
          </a:p>
        </p:txBody>
      </p:sp>
      <p:sp>
        <p:nvSpPr>
          <p:cNvPr id="982" name="Google Shape;982;p12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31</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97"/>
          <p:cNvSpPr txBox="1">
            <a:spLocks noGrp="1"/>
          </p:cNvSpPr>
          <p:nvPr>
            <p:ph type="title"/>
          </p:nvPr>
        </p:nvSpPr>
        <p:spPr>
          <a:xfrm>
            <a:off x="285227" y="117446"/>
            <a:ext cx="11610300" cy="115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a:t>Cleaner Air Oregon Public Process</a:t>
            </a:r>
            <a:endParaRPr/>
          </a:p>
        </p:txBody>
      </p:sp>
      <p:pic>
        <p:nvPicPr>
          <p:cNvPr id="699" name="Google Shape;699;p97"/>
          <p:cNvPicPr preferRelativeResize="0"/>
          <p:nvPr/>
        </p:nvPicPr>
        <p:blipFill>
          <a:blip r:embed="rId3">
            <a:alphaModFix/>
          </a:blip>
          <a:stretch>
            <a:fillRect/>
          </a:stretch>
        </p:blipFill>
        <p:spPr>
          <a:xfrm>
            <a:off x="0" y="1576050"/>
            <a:ext cx="12192002" cy="4424303"/>
          </a:xfrm>
          <a:prstGeom prst="rect">
            <a:avLst/>
          </a:prstGeom>
          <a:noFill/>
          <a:ln>
            <a:noFill/>
          </a:ln>
        </p:spPr>
      </p:pic>
      <p:sp>
        <p:nvSpPr>
          <p:cNvPr id="700" name="Google Shape;700;p9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50"/>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98"/>
          <p:cNvSpPr txBox="1">
            <a:spLocks noGrp="1"/>
          </p:cNvSpPr>
          <p:nvPr>
            <p:ph type="title"/>
          </p:nvPr>
        </p:nvSpPr>
        <p:spPr>
          <a:xfrm>
            <a:off x="285227" y="117446"/>
            <a:ext cx="11610300" cy="1153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t>Cleaner Air Oregon Public Process</a:t>
            </a:r>
            <a:endParaRPr sz="4400" b="0" i="0" u="none" strike="noStrike" cap="none">
              <a:solidFill>
                <a:schemeClr val="lt1"/>
              </a:solidFill>
              <a:latin typeface="Arial"/>
              <a:ea typeface="Arial"/>
              <a:cs typeface="Arial"/>
              <a:sym typeface="Arial"/>
            </a:endParaRPr>
          </a:p>
        </p:txBody>
      </p:sp>
      <p:sp>
        <p:nvSpPr>
          <p:cNvPr id="707" name="Google Shape;707;p98"/>
          <p:cNvSpPr txBox="1"/>
          <p:nvPr/>
        </p:nvSpPr>
        <p:spPr>
          <a:xfrm>
            <a:off x="497550" y="1801875"/>
            <a:ext cx="6602100" cy="342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200" i="1"/>
              <a:t>June - July 2016</a:t>
            </a:r>
            <a:endParaRPr sz="3200" i="1"/>
          </a:p>
          <a:p>
            <a:pPr marL="0" marR="0" lvl="0" indent="0" algn="l" rtl="0">
              <a:lnSpc>
                <a:spcPct val="100000"/>
              </a:lnSpc>
              <a:spcBef>
                <a:spcPts val="0"/>
              </a:spcBef>
              <a:spcAft>
                <a:spcPts val="0"/>
              </a:spcAft>
              <a:buNone/>
            </a:pPr>
            <a:endParaRPr sz="3200"/>
          </a:p>
          <a:p>
            <a:pPr marL="0" marR="0" lvl="0" indent="0" algn="l" rtl="0">
              <a:lnSpc>
                <a:spcPct val="100000"/>
              </a:lnSpc>
              <a:spcBef>
                <a:spcPts val="0"/>
              </a:spcBef>
              <a:spcAft>
                <a:spcPts val="0"/>
              </a:spcAft>
              <a:buNone/>
            </a:pPr>
            <a:r>
              <a:rPr lang="en-US" sz="3200"/>
              <a:t>4 meetings with a Technical Workgroup of national experts</a:t>
            </a:r>
            <a:br>
              <a:rPr lang="en-US" sz="3200"/>
            </a:br>
            <a:endParaRPr sz="1400" b="0" i="0" u="none" strike="noStrike" cap="none">
              <a:solidFill>
                <a:srgbClr val="000000"/>
              </a:solidFill>
              <a:latin typeface="Arial"/>
              <a:ea typeface="Arial"/>
              <a:cs typeface="Arial"/>
              <a:sym typeface="Arial"/>
            </a:endParaRPr>
          </a:p>
        </p:txBody>
      </p:sp>
      <p:pic>
        <p:nvPicPr>
          <p:cNvPr id="708" name="Google Shape;708;p98" descr="https://www.montgomerycountymd.gov/DOT-PedSafety/Resources/Images/image10-2.jpg"/>
          <p:cNvPicPr preferRelativeResize="0"/>
          <p:nvPr/>
        </p:nvPicPr>
        <p:blipFill rotWithShape="1">
          <a:blip r:embed="rId3">
            <a:alphaModFix/>
          </a:blip>
          <a:srcRect/>
          <a:stretch/>
        </p:blipFill>
        <p:spPr>
          <a:xfrm>
            <a:off x="7476569" y="2490674"/>
            <a:ext cx="4576684" cy="2574385"/>
          </a:xfrm>
          <a:prstGeom prst="rect">
            <a:avLst/>
          </a:prstGeom>
          <a:noFill/>
          <a:ln>
            <a:noFill/>
          </a:ln>
        </p:spPr>
      </p:pic>
      <p:sp>
        <p:nvSpPr>
          <p:cNvPr id="709" name="Google Shape;709;p9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50"/>
              <a:buFont typeface="Arial"/>
              <a:buNone/>
            </a:pPr>
            <a:fld id="{00000000-1234-1234-1234-123412341234}" type="slidenum">
              <a:rPr lang="en-US"/>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99"/>
          <p:cNvSpPr txBox="1">
            <a:spLocks noGrp="1"/>
          </p:cNvSpPr>
          <p:nvPr>
            <p:ph type="title"/>
          </p:nvPr>
        </p:nvSpPr>
        <p:spPr>
          <a:xfrm>
            <a:off x="285227" y="117446"/>
            <a:ext cx="11610300" cy="1153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t>Cleaner Air Oregon Public Process</a:t>
            </a:r>
            <a:endParaRPr sz="4400" b="0" i="0" u="none" strike="noStrike" cap="none">
              <a:solidFill>
                <a:schemeClr val="lt1"/>
              </a:solidFill>
              <a:latin typeface="Arial"/>
              <a:ea typeface="Arial"/>
              <a:cs typeface="Arial"/>
              <a:sym typeface="Arial"/>
            </a:endParaRPr>
          </a:p>
        </p:txBody>
      </p:sp>
      <p:sp>
        <p:nvSpPr>
          <p:cNvPr id="716" name="Google Shape;716;p99"/>
          <p:cNvSpPr txBox="1"/>
          <p:nvPr/>
        </p:nvSpPr>
        <p:spPr>
          <a:xfrm>
            <a:off x="497550" y="1801882"/>
            <a:ext cx="7194300" cy="385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200" i="1"/>
              <a:t>September - October 2016</a:t>
            </a:r>
            <a:endParaRPr sz="3200" i="1"/>
          </a:p>
          <a:p>
            <a:pPr marL="0" marR="0" lvl="0" indent="0" algn="l" rtl="0">
              <a:lnSpc>
                <a:spcPct val="100000"/>
              </a:lnSpc>
              <a:spcBef>
                <a:spcPts val="0"/>
              </a:spcBef>
              <a:spcAft>
                <a:spcPts val="0"/>
              </a:spcAft>
              <a:buNone/>
            </a:pPr>
            <a:endParaRPr sz="3200"/>
          </a:p>
          <a:p>
            <a:pPr marL="0" marR="0" lvl="0" indent="0" algn="l" rtl="0">
              <a:lnSpc>
                <a:spcPct val="100000"/>
              </a:lnSpc>
              <a:spcBef>
                <a:spcPts val="0"/>
              </a:spcBef>
              <a:spcAft>
                <a:spcPts val="0"/>
              </a:spcAft>
              <a:buNone/>
            </a:pPr>
            <a:r>
              <a:rPr lang="en-US" sz="3200"/>
              <a:t>4 Public Forums across Oregon to involve &amp; get input from the public at the very beginning</a:t>
            </a:r>
            <a:endParaRPr sz="3200">
              <a:solidFill>
                <a:srgbClr val="FF0000"/>
              </a:solidFill>
            </a:endParaRPr>
          </a:p>
        </p:txBody>
      </p:sp>
      <p:pic>
        <p:nvPicPr>
          <p:cNvPr id="717" name="Google Shape;717;p99"/>
          <p:cNvPicPr preferRelativeResize="0"/>
          <p:nvPr/>
        </p:nvPicPr>
        <p:blipFill>
          <a:blip r:embed="rId3">
            <a:alphaModFix/>
          </a:blip>
          <a:stretch>
            <a:fillRect/>
          </a:stretch>
        </p:blipFill>
        <p:spPr>
          <a:xfrm>
            <a:off x="8721200" y="1577975"/>
            <a:ext cx="3366050" cy="4492701"/>
          </a:xfrm>
          <a:prstGeom prst="rect">
            <a:avLst/>
          </a:prstGeom>
          <a:noFill/>
          <a:ln>
            <a:noFill/>
          </a:ln>
        </p:spPr>
      </p:pic>
      <p:sp>
        <p:nvSpPr>
          <p:cNvPr id="718" name="Google Shape;718;p9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50"/>
              <a:buFont typeface="Arial"/>
              <a:buNone/>
            </a:pPr>
            <a:fld id="{00000000-1234-1234-1234-123412341234}" type="slidenum">
              <a:rPr lang="en-US"/>
              <a:t>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100"/>
          <p:cNvSpPr txBox="1">
            <a:spLocks noGrp="1"/>
          </p:cNvSpPr>
          <p:nvPr>
            <p:ph type="title"/>
          </p:nvPr>
        </p:nvSpPr>
        <p:spPr>
          <a:xfrm>
            <a:off x="285227" y="117446"/>
            <a:ext cx="11610300" cy="1153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t>Cleaner Air Oregon Public Process</a:t>
            </a:r>
            <a:endParaRPr sz="4400" b="0" i="0" u="none" strike="noStrike" cap="none">
              <a:solidFill>
                <a:schemeClr val="lt1"/>
              </a:solidFill>
              <a:latin typeface="Arial"/>
              <a:ea typeface="Arial"/>
              <a:cs typeface="Arial"/>
              <a:sym typeface="Arial"/>
            </a:endParaRPr>
          </a:p>
        </p:txBody>
      </p:sp>
      <p:sp>
        <p:nvSpPr>
          <p:cNvPr id="725" name="Google Shape;725;p100"/>
          <p:cNvSpPr txBox="1"/>
          <p:nvPr/>
        </p:nvSpPr>
        <p:spPr>
          <a:xfrm>
            <a:off x="335025" y="1801875"/>
            <a:ext cx="7296300" cy="399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200" i="1"/>
              <a:t>October 2016 - May 2018</a:t>
            </a:r>
            <a:endParaRPr sz="3200" i="1"/>
          </a:p>
          <a:p>
            <a:pPr marL="0" marR="0" lvl="0" indent="0" algn="l" rtl="0">
              <a:lnSpc>
                <a:spcPct val="100000"/>
              </a:lnSpc>
              <a:spcBef>
                <a:spcPts val="0"/>
              </a:spcBef>
              <a:spcAft>
                <a:spcPts val="0"/>
              </a:spcAft>
              <a:buNone/>
            </a:pPr>
            <a:endParaRPr sz="3200"/>
          </a:p>
          <a:p>
            <a:pPr marL="0" marR="0" lvl="0" indent="0" algn="l" rtl="0">
              <a:lnSpc>
                <a:spcPct val="100000"/>
              </a:lnSpc>
              <a:spcBef>
                <a:spcPts val="0"/>
              </a:spcBef>
              <a:spcAft>
                <a:spcPts val="0"/>
              </a:spcAft>
              <a:buNone/>
            </a:pPr>
            <a:r>
              <a:rPr lang="en-US" sz="3200"/>
              <a:t>23 member Rules Advisory Committee</a:t>
            </a:r>
            <a:endParaRPr sz="3200" strike="sngStrike"/>
          </a:p>
          <a:p>
            <a:pPr marL="457200" marR="0" lvl="0" indent="-431800" algn="l" rtl="0">
              <a:lnSpc>
                <a:spcPct val="100000"/>
              </a:lnSpc>
              <a:spcBef>
                <a:spcPts val="0"/>
              </a:spcBef>
              <a:spcAft>
                <a:spcPts val="0"/>
              </a:spcAft>
              <a:buSzPts val="3200"/>
              <a:buChar char="•"/>
            </a:pPr>
            <a:r>
              <a:rPr lang="en-US" sz="3200"/>
              <a:t>met 8 times, for over 60 hours</a:t>
            </a:r>
            <a:endParaRPr sz="3200"/>
          </a:p>
          <a:p>
            <a:pPr marL="457200" marR="0" lvl="0" indent="-431800" algn="l" rtl="0">
              <a:lnSpc>
                <a:spcPct val="100000"/>
              </a:lnSpc>
              <a:spcBef>
                <a:spcPts val="0"/>
              </a:spcBef>
              <a:spcAft>
                <a:spcPts val="0"/>
              </a:spcAft>
              <a:buSzPts val="3200"/>
              <a:buChar char="•"/>
            </a:pPr>
            <a:r>
              <a:rPr lang="en-US" sz="3200"/>
              <a:t>also served as the Fiscal Advisory Committee</a:t>
            </a:r>
            <a:endParaRPr sz="3200"/>
          </a:p>
        </p:txBody>
      </p:sp>
      <p:sp>
        <p:nvSpPr>
          <p:cNvPr id="727" name="Google Shape;727;p10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50"/>
              <a:buFont typeface="Arial"/>
              <a:buNone/>
            </a:pPr>
            <a:fld id="{00000000-1234-1234-1234-123412341234}" type="slidenum">
              <a:rPr lang="en-US"/>
              <a:t>7</a:t>
            </a:fld>
            <a:endParaRPr/>
          </a:p>
        </p:txBody>
      </p:sp>
      <p:pic>
        <p:nvPicPr>
          <p:cNvPr id="6" name="Picture 2" descr="https://lh4.googleusercontent.com/B2h7qwpDN7egD6UBLJy8UHZOvxQNYZstKzyn_WPTt7PFPI4keR6E92lt3MESFgp0wDt7B8QEwVu9zqJu9qVDB6ys12Ied3AwogVSqxV7qqjyrgtfSp0_GmdLy8_Nl8_spKbutlP_fu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7704" y="1801875"/>
            <a:ext cx="4438566" cy="3328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101"/>
          <p:cNvSpPr txBox="1">
            <a:spLocks noGrp="1"/>
          </p:cNvSpPr>
          <p:nvPr>
            <p:ph type="title"/>
          </p:nvPr>
        </p:nvSpPr>
        <p:spPr>
          <a:xfrm>
            <a:off x="285227" y="117446"/>
            <a:ext cx="11610300" cy="1153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t>Cleaner Air Oregon Public Process</a:t>
            </a:r>
            <a:endParaRPr sz="4400" b="0" i="0" u="none" strike="noStrike" cap="none">
              <a:solidFill>
                <a:schemeClr val="lt1"/>
              </a:solidFill>
              <a:latin typeface="Arial"/>
              <a:ea typeface="Arial"/>
              <a:cs typeface="Arial"/>
              <a:sym typeface="Arial"/>
            </a:endParaRPr>
          </a:p>
        </p:txBody>
      </p:sp>
      <p:pic>
        <p:nvPicPr>
          <p:cNvPr id="734" name="Google Shape;734;p101"/>
          <p:cNvPicPr preferRelativeResize="0"/>
          <p:nvPr/>
        </p:nvPicPr>
        <p:blipFill>
          <a:blip r:embed="rId3">
            <a:alphaModFix/>
          </a:blip>
          <a:stretch>
            <a:fillRect/>
          </a:stretch>
        </p:blipFill>
        <p:spPr>
          <a:xfrm>
            <a:off x="3489550" y="3768690"/>
            <a:ext cx="4022376" cy="2262609"/>
          </a:xfrm>
          <a:prstGeom prst="rect">
            <a:avLst/>
          </a:prstGeom>
          <a:noFill/>
          <a:ln>
            <a:noFill/>
          </a:ln>
        </p:spPr>
      </p:pic>
      <p:sp>
        <p:nvSpPr>
          <p:cNvPr id="735" name="Google Shape;735;p101"/>
          <p:cNvSpPr txBox="1"/>
          <p:nvPr/>
        </p:nvSpPr>
        <p:spPr>
          <a:xfrm>
            <a:off x="285225" y="1431300"/>
            <a:ext cx="7226700" cy="399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200" i="1">
                <a:solidFill>
                  <a:schemeClr val="dk1"/>
                </a:solidFill>
              </a:rPr>
              <a:t>October 2016 to January 2017</a:t>
            </a:r>
            <a:endParaRPr sz="3200" i="1">
              <a:solidFill>
                <a:schemeClr val="dk1"/>
              </a:solidFill>
            </a:endParaRPr>
          </a:p>
          <a:p>
            <a:pPr marL="0" marR="0" lvl="0" indent="0" algn="l" rtl="0">
              <a:lnSpc>
                <a:spcPct val="100000"/>
              </a:lnSpc>
              <a:spcBef>
                <a:spcPts val="0"/>
              </a:spcBef>
              <a:spcAft>
                <a:spcPts val="0"/>
              </a:spcAft>
              <a:buNone/>
            </a:pPr>
            <a:endParaRPr sz="3200">
              <a:solidFill>
                <a:schemeClr val="dk1"/>
              </a:solidFill>
            </a:endParaRPr>
          </a:p>
          <a:p>
            <a:pPr marL="0" marR="0" lvl="0" indent="0" algn="l" rtl="0">
              <a:lnSpc>
                <a:spcPct val="100000"/>
              </a:lnSpc>
              <a:spcBef>
                <a:spcPts val="0"/>
              </a:spcBef>
              <a:spcAft>
                <a:spcPts val="0"/>
              </a:spcAft>
              <a:buNone/>
            </a:pPr>
            <a:r>
              <a:rPr lang="en-US" sz="3200"/>
              <a:t>First public comment period included</a:t>
            </a:r>
            <a:endParaRPr sz="3200"/>
          </a:p>
          <a:p>
            <a:pPr marL="0" marR="0" lvl="0" indent="0" algn="l" rtl="0">
              <a:lnSpc>
                <a:spcPct val="100000"/>
              </a:lnSpc>
              <a:spcBef>
                <a:spcPts val="0"/>
              </a:spcBef>
              <a:spcAft>
                <a:spcPts val="0"/>
              </a:spcAft>
              <a:buNone/>
            </a:pPr>
            <a:r>
              <a:rPr lang="en-US" sz="3200"/>
              <a:t>9 public hearings</a:t>
            </a:r>
            <a:endParaRPr sz="3200"/>
          </a:p>
        </p:txBody>
      </p:sp>
      <p:pic>
        <p:nvPicPr>
          <p:cNvPr id="736" name="Google Shape;736;p101"/>
          <p:cNvPicPr preferRelativeResize="0"/>
          <p:nvPr/>
        </p:nvPicPr>
        <p:blipFill>
          <a:blip r:embed="rId4">
            <a:alphaModFix/>
          </a:blip>
          <a:stretch>
            <a:fillRect/>
          </a:stretch>
        </p:blipFill>
        <p:spPr>
          <a:xfrm>
            <a:off x="285225" y="3703300"/>
            <a:ext cx="3104000" cy="2328000"/>
          </a:xfrm>
          <a:prstGeom prst="rect">
            <a:avLst/>
          </a:prstGeom>
          <a:noFill/>
          <a:ln>
            <a:noFill/>
          </a:ln>
        </p:spPr>
      </p:pic>
      <p:sp>
        <p:nvSpPr>
          <p:cNvPr id="737" name="Google Shape;737;p10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50"/>
              <a:buFont typeface="Arial"/>
              <a:buNone/>
            </a:pPr>
            <a:fld id="{00000000-1234-1234-1234-123412341234}" type="slidenum">
              <a:rPr lang="en-US"/>
              <a:t>8</a:t>
            </a:fld>
            <a:endParaRPr/>
          </a:p>
        </p:txBody>
      </p:sp>
      <p:grpSp>
        <p:nvGrpSpPr>
          <p:cNvPr id="738" name="Google Shape;738;p101"/>
          <p:cNvGrpSpPr/>
          <p:nvPr/>
        </p:nvGrpSpPr>
        <p:grpSpPr>
          <a:xfrm>
            <a:off x="7995054" y="1530174"/>
            <a:ext cx="4103026" cy="2649769"/>
            <a:chOff x="8276625" y="4604900"/>
            <a:chExt cx="2390066" cy="1751450"/>
          </a:xfrm>
        </p:grpSpPr>
        <p:pic>
          <p:nvPicPr>
            <p:cNvPr id="739" name="Google Shape;739;p101"/>
            <p:cNvPicPr preferRelativeResize="0"/>
            <p:nvPr/>
          </p:nvPicPr>
          <p:blipFill>
            <a:blip r:embed="rId5">
              <a:alphaModFix/>
            </a:blip>
            <a:stretch>
              <a:fillRect/>
            </a:stretch>
          </p:blipFill>
          <p:spPr>
            <a:xfrm>
              <a:off x="8276625" y="4604900"/>
              <a:ext cx="2390066" cy="1751450"/>
            </a:xfrm>
            <a:prstGeom prst="rect">
              <a:avLst/>
            </a:prstGeom>
            <a:noFill/>
            <a:ln>
              <a:noFill/>
            </a:ln>
          </p:spPr>
        </p:pic>
        <p:sp>
          <p:nvSpPr>
            <p:cNvPr id="740" name="Google Shape;740;p101"/>
            <p:cNvSpPr/>
            <p:nvPr/>
          </p:nvSpPr>
          <p:spPr>
            <a:xfrm>
              <a:off x="8839800" y="4949725"/>
              <a:ext cx="100200" cy="7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01"/>
            <p:cNvSpPr/>
            <p:nvPr/>
          </p:nvSpPr>
          <p:spPr>
            <a:xfrm>
              <a:off x="8839800" y="5178325"/>
              <a:ext cx="100200" cy="7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01"/>
            <p:cNvSpPr/>
            <p:nvPr/>
          </p:nvSpPr>
          <p:spPr>
            <a:xfrm>
              <a:off x="8916000" y="5483125"/>
              <a:ext cx="100200" cy="7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01"/>
            <p:cNvSpPr/>
            <p:nvPr/>
          </p:nvSpPr>
          <p:spPr>
            <a:xfrm>
              <a:off x="8382600" y="5711725"/>
              <a:ext cx="100200" cy="7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01"/>
            <p:cNvSpPr/>
            <p:nvPr/>
          </p:nvSpPr>
          <p:spPr>
            <a:xfrm>
              <a:off x="9373200" y="4873525"/>
              <a:ext cx="100200" cy="7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01"/>
            <p:cNvSpPr/>
            <p:nvPr/>
          </p:nvSpPr>
          <p:spPr>
            <a:xfrm>
              <a:off x="8839800" y="5406925"/>
              <a:ext cx="100200" cy="7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01"/>
            <p:cNvSpPr/>
            <p:nvPr/>
          </p:nvSpPr>
          <p:spPr>
            <a:xfrm>
              <a:off x="10042825" y="5009750"/>
              <a:ext cx="100200" cy="7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01"/>
            <p:cNvSpPr/>
            <p:nvPr/>
          </p:nvSpPr>
          <p:spPr>
            <a:xfrm>
              <a:off x="9068400" y="6016525"/>
              <a:ext cx="100200" cy="7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102"/>
          <p:cNvSpPr txBox="1">
            <a:spLocks noGrp="1"/>
          </p:cNvSpPr>
          <p:nvPr>
            <p:ph type="title"/>
          </p:nvPr>
        </p:nvSpPr>
        <p:spPr>
          <a:xfrm>
            <a:off x="285227" y="117446"/>
            <a:ext cx="11610300" cy="1153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t>Cleaner Air Oregon Public Process</a:t>
            </a:r>
            <a:endParaRPr sz="4400" b="0" i="0" u="none" strike="noStrike" cap="none">
              <a:solidFill>
                <a:schemeClr val="lt1"/>
              </a:solidFill>
              <a:latin typeface="Arial"/>
              <a:ea typeface="Arial"/>
              <a:cs typeface="Arial"/>
              <a:sym typeface="Arial"/>
            </a:endParaRPr>
          </a:p>
        </p:txBody>
      </p:sp>
      <p:sp>
        <p:nvSpPr>
          <p:cNvPr id="754" name="Google Shape;754;p102"/>
          <p:cNvSpPr txBox="1"/>
          <p:nvPr/>
        </p:nvSpPr>
        <p:spPr>
          <a:xfrm>
            <a:off x="497550" y="1801875"/>
            <a:ext cx="3703200" cy="3995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3200" i="1">
                <a:solidFill>
                  <a:schemeClr val="dk1"/>
                </a:solidFill>
              </a:rPr>
              <a:t>March 2018</a:t>
            </a:r>
            <a:endParaRPr sz="3200" i="1">
              <a:solidFill>
                <a:schemeClr val="dk1"/>
              </a:solidFill>
            </a:endParaRPr>
          </a:p>
          <a:p>
            <a:pPr marL="457200" marR="0" lvl="0" indent="0" algn="l" rtl="0">
              <a:lnSpc>
                <a:spcPct val="100000"/>
              </a:lnSpc>
              <a:spcBef>
                <a:spcPts val="0"/>
              </a:spcBef>
              <a:spcAft>
                <a:spcPts val="0"/>
              </a:spcAft>
              <a:buNone/>
            </a:pPr>
            <a:endParaRPr sz="3200"/>
          </a:p>
          <a:p>
            <a:pPr marL="0" marR="0" lvl="0" indent="0" algn="l" rtl="0">
              <a:lnSpc>
                <a:spcPct val="100000"/>
              </a:lnSpc>
              <a:spcBef>
                <a:spcPts val="0"/>
              </a:spcBef>
              <a:spcAft>
                <a:spcPts val="0"/>
              </a:spcAft>
              <a:buNone/>
            </a:pPr>
            <a:r>
              <a:rPr lang="en-US" sz="3200"/>
              <a:t>Legislative action taken through Senate Bill 1541</a:t>
            </a:r>
            <a:endParaRPr sz="3200"/>
          </a:p>
        </p:txBody>
      </p:sp>
      <p:pic>
        <p:nvPicPr>
          <p:cNvPr id="755" name="Google Shape;755;p102"/>
          <p:cNvPicPr preferRelativeResize="0"/>
          <p:nvPr/>
        </p:nvPicPr>
        <p:blipFill>
          <a:blip r:embed="rId3">
            <a:alphaModFix/>
          </a:blip>
          <a:stretch>
            <a:fillRect/>
          </a:stretch>
        </p:blipFill>
        <p:spPr>
          <a:xfrm>
            <a:off x="4200750" y="2113484"/>
            <a:ext cx="7381650" cy="3460141"/>
          </a:xfrm>
          <a:prstGeom prst="rect">
            <a:avLst/>
          </a:prstGeom>
          <a:noFill/>
          <a:ln>
            <a:noFill/>
          </a:ln>
        </p:spPr>
      </p:pic>
      <p:sp>
        <p:nvSpPr>
          <p:cNvPr id="756" name="Google Shape;756;p10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45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9432</Words>
  <Application>Microsoft Office PowerPoint</Application>
  <PresentationFormat>Widescreen</PresentationFormat>
  <Paragraphs>609</Paragraphs>
  <Slides>31</Slides>
  <Notes>31</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31</vt:i4>
      </vt:variant>
    </vt:vector>
  </HeadingPairs>
  <TitlesOfParts>
    <vt:vector size="43" baseType="lpstr">
      <vt:lpstr>Arial</vt:lpstr>
      <vt:lpstr>Montserrat</vt:lpstr>
      <vt:lpstr>Source Sans Pro</vt:lpstr>
      <vt:lpstr>Calibri</vt:lpstr>
      <vt:lpstr>Office Theme</vt:lpstr>
      <vt:lpstr>Office Theme</vt:lpstr>
      <vt:lpstr>3_Office Theme</vt:lpstr>
      <vt:lpstr>2_Office Theme</vt:lpstr>
      <vt:lpstr>5_Office Theme</vt:lpstr>
      <vt:lpstr>Office Theme</vt:lpstr>
      <vt:lpstr>Office Theme</vt:lpstr>
      <vt:lpstr>Office Theme</vt:lpstr>
      <vt:lpstr>PowerPoint Presentation</vt:lpstr>
      <vt:lpstr>Outline of Today’s Presentation</vt:lpstr>
      <vt:lpstr>States with health-based air toxics programs</vt:lpstr>
      <vt:lpstr>Cleaner Air Oregon Public Process</vt:lpstr>
      <vt:lpstr>Cleaner Air Oregon Public Process</vt:lpstr>
      <vt:lpstr>Cleaner Air Oregon Public Process</vt:lpstr>
      <vt:lpstr>Cleaner Air Oregon Public Process</vt:lpstr>
      <vt:lpstr>Cleaner Air Oregon Public Process</vt:lpstr>
      <vt:lpstr>Cleaner Air Oregon Public Process</vt:lpstr>
      <vt:lpstr>Cleaner Air Oregon Public Process</vt:lpstr>
      <vt:lpstr>Cleaner Air Oregon Public Process</vt:lpstr>
      <vt:lpstr>PowerPoint Presentation</vt:lpstr>
      <vt:lpstr>Potential Health Effects of Toxic Air Contaminants </vt:lpstr>
      <vt:lpstr>Health Equity and Environmental Justice</vt:lpstr>
      <vt:lpstr>How Would Cleaner Air Oregon Work?</vt:lpstr>
      <vt:lpstr>How Health Standards Are Used in CAO</vt:lpstr>
      <vt:lpstr>How CAO Would Protect Health</vt:lpstr>
      <vt:lpstr>Proposed RALS</vt:lpstr>
      <vt:lpstr>Risk Assessment and Permitting Process</vt:lpstr>
      <vt:lpstr>Engaging Communities</vt:lpstr>
      <vt:lpstr>Flexibility For Business</vt:lpstr>
      <vt:lpstr>Fee and Funding Overview</vt:lpstr>
      <vt:lpstr>Fiscal Impact Statement </vt:lpstr>
      <vt:lpstr>Reducing Small Businesses Impacts</vt:lpstr>
      <vt:lpstr>Key Issues in CAO Development- Assessing Risk</vt:lpstr>
      <vt:lpstr>Other Key Issues in CAO Development</vt:lpstr>
      <vt:lpstr> Steps for Implementation</vt:lpstr>
      <vt:lpstr>Future Rulemaking Steps</vt:lpstr>
      <vt:lpstr>CAO Program Reporting</vt:lpstr>
      <vt:lpstr>Questions</vt:lpstr>
      <vt:lpstr>Recommendation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Keith</dc:creator>
  <cp:lastModifiedBy>JOHNSON Keith</cp:lastModifiedBy>
  <cp:revision>2</cp:revision>
  <dcterms:modified xsi:type="dcterms:W3CDTF">2018-11-14T23:57:05Z</dcterms:modified>
</cp:coreProperties>
</file>