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33" r:id="rId1"/>
    <p:sldMasterId id="2147483734" r:id="rId2"/>
    <p:sldMasterId id="2147483735" r:id="rId3"/>
    <p:sldMasterId id="2147483736" r:id="rId4"/>
    <p:sldMasterId id="2147483737" r:id="rId5"/>
    <p:sldMasterId id="2147483738" r:id="rId6"/>
    <p:sldMasterId id="2147483739" r:id="rId7"/>
    <p:sldMasterId id="2147483740" r:id="rId8"/>
  </p:sldMasterIdLst>
  <p:notesMasterIdLst>
    <p:notesMasterId r:id="rId40"/>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x="12192000" cy="6858000"/>
  <p:notesSz cx="7010400" cy="9296400"/>
  <p:embeddedFontLst>
    <p:embeddedFont>
      <p:font typeface="Montserrat" panose="020B0604020202020204" charset="0"/>
      <p:regular r:id="rId41"/>
      <p:bold r:id="rId42"/>
      <p:italic r:id="rId43"/>
      <p:boldItalic r:id="rId44"/>
    </p:embeddedFont>
    <p:embeddedFont>
      <p:font typeface="Source Sans Pr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Armitag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7731" autoAdjust="0"/>
  </p:normalViewPr>
  <p:slideViewPr>
    <p:cSldViewPr snapToGrid="0">
      <p:cViewPr varScale="1">
        <p:scale>
          <a:sx n="44" d="100"/>
          <a:sy n="44" d="100"/>
        </p:scale>
        <p:origin x="31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11.fntdata"/><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1-14T22:42:46.301" idx="1">
    <p:pos x="109" y="985"/>
    <p:text>Keith, the "vs." here is confusing to me because I read it like the two concepts on either side are in opposition to or need to be balanced against each other.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93150" rIns="93150" bIns="931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93150" rIns="93150" bIns="931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93150" rIns="93150" bIns="931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1:notes"/>
          <p:cNvSpPr txBox="1">
            <a:spLocks noGrp="1"/>
          </p:cNvSpPr>
          <p:nvPr>
            <p:ph type="body" idx="1"/>
          </p:nvPr>
        </p:nvSpPr>
        <p:spPr>
          <a:xfrm>
            <a:off x="701040" y="2006065"/>
            <a:ext cx="5608320" cy="5859178"/>
          </a:xfrm>
          <a:prstGeom prst="rect">
            <a:avLst/>
          </a:prstGeom>
          <a:noFill/>
          <a:ln>
            <a:noFill/>
          </a:ln>
        </p:spPr>
        <p:txBody>
          <a:bodyPr spcFirstLastPara="1" wrap="square" lIns="93150" tIns="93150" rIns="93150" bIns="93150" anchor="ctr" anchorCtr="0">
            <a:noAutofit/>
          </a:bodyPr>
          <a:lstStyle/>
          <a:p>
            <a:pPr marL="0" lvl="0" indent="0" algn="l" rtl="0">
              <a:spcBef>
                <a:spcPts val="0"/>
              </a:spcBef>
              <a:spcAft>
                <a:spcPts val="0"/>
              </a:spcAft>
              <a:buClr>
                <a:schemeClr val="dk1"/>
              </a:buClr>
              <a:buFont typeface="Arial"/>
              <a:buNone/>
            </a:pPr>
            <a:r>
              <a:rPr lang="en-US" sz="1400" b="1" i="1" dirty="0" smtClean="0">
                <a:latin typeface="Arial"/>
                <a:ea typeface="Arial"/>
                <a:cs typeface="Arial"/>
                <a:sym typeface="Arial"/>
              </a:rPr>
              <a:t> </a:t>
            </a:r>
            <a:endParaRPr sz="1400" dirty="0">
              <a:latin typeface="Arial"/>
              <a:ea typeface="Arial"/>
              <a:cs typeface="Arial"/>
              <a:sym typeface="Arial"/>
            </a:endParaRPr>
          </a:p>
          <a:p>
            <a:pPr marL="0" lvl="0" indent="0" algn="l" rtl="0">
              <a:spcBef>
                <a:spcPts val="0"/>
              </a:spcBef>
              <a:spcAft>
                <a:spcPts val="0"/>
              </a:spcAft>
              <a:buClr>
                <a:schemeClr val="dk1"/>
              </a:buClr>
              <a:buFont typeface="Arial"/>
              <a:buNone/>
            </a:pPr>
            <a:endParaRPr sz="140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dirty="0">
              <a:latin typeface="Arial"/>
              <a:ea typeface="Arial"/>
              <a:cs typeface="Arial"/>
              <a:sym typeface="Arial"/>
            </a:endParaRPr>
          </a:p>
        </p:txBody>
      </p:sp>
      <p:sp>
        <p:nvSpPr>
          <p:cNvPr id="673" name="Google Shape;673;p1:notes"/>
          <p:cNvSpPr>
            <a:spLocks noGrp="1" noRot="1" noChangeAspect="1"/>
          </p:cNvSpPr>
          <p:nvPr>
            <p:ph type="sldImg" idx="2"/>
          </p:nvPr>
        </p:nvSpPr>
        <p:spPr>
          <a:xfrm>
            <a:off x="614363" y="392113"/>
            <a:ext cx="3470275" cy="1952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45ac624f43_0_5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g45ac624f43_0_58: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endParaRPr sz="1400" b="0" i="0" u="none" strike="noStrike" cap="none" dirty="0">
              <a:solidFill>
                <a:schemeClr val="dk1"/>
              </a:solidFill>
              <a:latin typeface="Arial"/>
              <a:ea typeface="Arial"/>
              <a:cs typeface="Arial"/>
              <a:sym typeface="Arial"/>
            </a:endParaRPr>
          </a:p>
        </p:txBody>
      </p:sp>
      <p:sp>
        <p:nvSpPr>
          <p:cNvPr id="760" name="Google Shape;760;g45ac624f43_0_58: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38: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endParaRPr sz="1400" dirty="0">
              <a:latin typeface="Arial"/>
              <a:ea typeface="Arial"/>
              <a:cs typeface="Arial"/>
              <a:sym typeface="Arial"/>
            </a:endParaRPr>
          </a:p>
        </p:txBody>
      </p:sp>
      <p:sp>
        <p:nvSpPr>
          <p:cNvPr id="770" name="Google Shape;770;p38: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notes"/>
          <p:cNvSpPr txBox="1">
            <a:spLocks noGrp="1"/>
          </p:cNvSpPr>
          <p:nvPr>
            <p:ph type="body" idx="1"/>
          </p:nvPr>
        </p:nvSpPr>
        <p:spPr>
          <a:xfrm>
            <a:off x="196783" y="1520434"/>
            <a:ext cx="6506144" cy="7513838"/>
          </a:xfrm>
          <a:prstGeom prst="rect">
            <a:avLst/>
          </a:prstGeom>
          <a:noFill/>
          <a:ln>
            <a:noFill/>
          </a:ln>
        </p:spPr>
        <p:txBody>
          <a:bodyPr spcFirstLastPara="1" wrap="square" lIns="94900" tIns="94900" rIns="94900" bIns="949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400" b="0" i="0" u="none" strike="noStrike" cap="none" dirty="0">
              <a:solidFill>
                <a:schemeClr val="dk1"/>
              </a:solidFill>
              <a:latin typeface="Arial"/>
              <a:ea typeface="Arial"/>
              <a:cs typeface="Arial"/>
              <a:sym typeface="Arial"/>
            </a:endParaRPr>
          </a:p>
        </p:txBody>
      </p:sp>
      <p:sp>
        <p:nvSpPr>
          <p:cNvPr id="780" name="Google Shape;780;p3:notes"/>
          <p:cNvSpPr>
            <a:spLocks noGrp="1" noRot="1" noChangeAspect="1"/>
          </p:cNvSpPr>
          <p:nvPr>
            <p:ph type="sldImg" idx="2"/>
          </p:nvPr>
        </p:nvSpPr>
        <p:spPr>
          <a:xfrm>
            <a:off x="422275" y="177800"/>
            <a:ext cx="2389188" cy="1343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47fbdcfda8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47fbdcfda8_0_0: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788" name="Google Shape;788;g47fbdcfda8_0_0: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458d520363_0_287:notes"/>
          <p:cNvSpPr txBox="1">
            <a:spLocks noGrp="1"/>
          </p:cNvSpPr>
          <p:nvPr>
            <p:ph type="body" idx="1"/>
          </p:nvPr>
        </p:nvSpPr>
        <p:spPr>
          <a:xfrm>
            <a:off x="612775" y="2633473"/>
            <a:ext cx="5598300" cy="6315600"/>
          </a:xfrm>
          <a:prstGeom prst="rect">
            <a:avLst/>
          </a:prstGeom>
          <a:noFill/>
          <a:ln>
            <a:noFill/>
          </a:ln>
        </p:spPr>
        <p:txBody>
          <a:bodyPr spcFirstLastPara="1" wrap="square" lIns="93150" tIns="93150" rIns="93150" bIns="93150"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400" dirty="0">
              <a:highlight>
                <a:srgbClr val="FFFFFF"/>
              </a:highlight>
              <a:latin typeface="Arial"/>
              <a:ea typeface="Arial"/>
              <a:cs typeface="Arial"/>
              <a:sym typeface="Arial"/>
            </a:endParaRPr>
          </a:p>
        </p:txBody>
      </p:sp>
      <p:sp>
        <p:nvSpPr>
          <p:cNvPr id="798" name="Google Shape;798;g458d520363_0_287:notes"/>
          <p:cNvSpPr>
            <a:spLocks noGrp="1" noRot="1" noChangeAspect="1"/>
          </p:cNvSpPr>
          <p:nvPr>
            <p:ph type="sldImg" idx="2"/>
          </p:nvPr>
        </p:nvSpPr>
        <p:spPr>
          <a:xfrm>
            <a:off x="612775" y="488950"/>
            <a:ext cx="3486300" cy="196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a:spLocks noGrp="1" noRot="1" noChangeAspect="1"/>
          </p:cNvSpPr>
          <p:nvPr>
            <p:ph type="sldImg" idx="2"/>
          </p:nvPr>
        </p:nvSpPr>
        <p:spPr>
          <a:xfrm>
            <a:off x="317500" y="252413"/>
            <a:ext cx="2492375" cy="14017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5:notes"/>
          <p:cNvSpPr txBox="1">
            <a:spLocks noGrp="1"/>
          </p:cNvSpPr>
          <p:nvPr>
            <p:ph type="body" idx="1"/>
          </p:nvPr>
        </p:nvSpPr>
        <p:spPr>
          <a:xfrm>
            <a:off x="504256" y="1943018"/>
            <a:ext cx="5608320" cy="6737686"/>
          </a:xfrm>
          <a:prstGeom prst="rect">
            <a:avLst/>
          </a:prstGeom>
          <a:noFill/>
          <a:ln>
            <a:noFill/>
          </a:ln>
        </p:spPr>
        <p:txBody>
          <a:bodyPr spcFirstLastPara="1" wrap="square" lIns="94900" tIns="47425" rIns="94900" bIns="47425" anchor="t" anchorCtr="0">
            <a:noAutofit/>
          </a:bodyPr>
          <a:lstStyle/>
          <a:p>
            <a:pPr marL="0" marR="0" lvl="0" indent="0" algn="l" rtl="0">
              <a:lnSpc>
                <a:spcPct val="100000"/>
              </a:lnSpc>
              <a:spcBef>
                <a:spcPts val="0"/>
              </a:spcBef>
              <a:spcAft>
                <a:spcPts val="0"/>
              </a:spcAft>
              <a:buClr>
                <a:schemeClr val="dk1"/>
              </a:buClr>
              <a:buSzPts val="375"/>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474739" marR="0" lvl="0" indent="-329680" algn="l" rtl="0">
              <a:lnSpc>
                <a:spcPct val="115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808" name="Google Shape;808;p5:notes"/>
          <p:cNvSpPr txBox="1">
            <a:spLocks noGrp="1"/>
          </p:cNvSpPr>
          <p:nvPr>
            <p:ph type="sldNum" idx="12"/>
          </p:nvPr>
        </p:nvSpPr>
        <p:spPr>
          <a:xfrm>
            <a:off x="3970938" y="8977135"/>
            <a:ext cx="3037840" cy="474207"/>
          </a:xfrm>
          <a:prstGeom prst="rect">
            <a:avLst/>
          </a:prstGeom>
          <a:noFill/>
          <a:ln>
            <a:noFill/>
          </a:ln>
        </p:spPr>
        <p:txBody>
          <a:bodyPr spcFirstLastPara="1" wrap="square" lIns="94900" tIns="47425" rIns="94900" bIns="474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46d0e1ccda_0_131:notes"/>
          <p:cNvSpPr txBox="1">
            <a:spLocks noGrp="1"/>
          </p:cNvSpPr>
          <p:nvPr>
            <p:ph type="body" idx="1"/>
          </p:nvPr>
        </p:nvSpPr>
        <p:spPr>
          <a:xfrm>
            <a:off x="540935" y="1995627"/>
            <a:ext cx="5732700" cy="6929100"/>
          </a:xfrm>
          <a:prstGeom prst="rect">
            <a:avLst/>
          </a:prstGeom>
          <a:noFill/>
          <a:ln>
            <a:noFill/>
          </a:ln>
        </p:spPr>
        <p:txBody>
          <a:bodyPr spcFirstLastPara="1" wrap="square" lIns="94925" tIns="94925" rIns="94925" bIns="94925" anchor="ctr" anchorCtr="0">
            <a:noAutofit/>
          </a:bodyPr>
          <a:lstStyle/>
          <a:p>
            <a:pPr marL="0" lvl="0" indent="0" algn="l" rtl="0">
              <a:spcBef>
                <a:spcPts val="0"/>
              </a:spcBef>
              <a:spcAft>
                <a:spcPts val="0"/>
              </a:spcAft>
              <a:buClr>
                <a:schemeClr val="dk1"/>
              </a:buClr>
              <a:buSzPts val="375"/>
              <a:buFont typeface="Calibri"/>
              <a:buNone/>
            </a:pPr>
            <a:endParaRPr sz="1400" dirty="0">
              <a:latin typeface="Arial"/>
              <a:ea typeface="Arial"/>
              <a:cs typeface="Arial"/>
              <a:sym typeface="Arial"/>
            </a:endParaRPr>
          </a:p>
        </p:txBody>
      </p:sp>
      <p:sp>
        <p:nvSpPr>
          <p:cNvPr id="823" name="Google Shape;823;g46d0e1ccda_0_131:notes"/>
          <p:cNvSpPr>
            <a:spLocks noGrp="1" noRot="1" noChangeAspect="1"/>
          </p:cNvSpPr>
          <p:nvPr>
            <p:ph type="sldImg" idx="2"/>
          </p:nvPr>
        </p:nvSpPr>
        <p:spPr>
          <a:xfrm>
            <a:off x="711608" y="361527"/>
            <a:ext cx="2524800" cy="1412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1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1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15000"/>
              </a:lnSpc>
              <a:spcBef>
                <a:spcPts val="0"/>
              </a:spcBef>
              <a:spcAft>
                <a:spcPts val="0"/>
              </a:spcAft>
              <a:buClr>
                <a:schemeClr val="dk1"/>
              </a:buClr>
              <a:buSzPts val="1100"/>
              <a:buFont typeface="Calibri"/>
              <a:buNone/>
            </a:pPr>
            <a:endParaRPr sz="1400" b="0" i="0" u="none" strike="noStrike" cap="none" dirty="0">
              <a:solidFill>
                <a:schemeClr val="dk1"/>
              </a:solidFill>
              <a:latin typeface="Arial"/>
              <a:ea typeface="Arial"/>
              <a:cs typeface="Arial"/>
              <a:sym typeface="Arial"/>
            </a:endParaRPr>
          </a:p>
        </p:txBody>
      </p:sp>
      <p:sp>
        <p:nvSpPr>
          <p:cNvPr id="838" name="Google Shape;838;p1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46d0e1ccda_0_149:notes"/>
          <p:cNvSpPr>
            <a:spLocks noGrp="1" noRot="1" noChangeAspect="1"/>
          </p:cNvSpPr>
          <p:nvPr>
            <p:ph type="sldImg" idx="2"/>
          </p:nvPr>
        </p:nvSpPr>
        <p:spPr>
          <a:xfrm>
            <a:off x="542925" y="366713"/>
            <a:ext cx="3429000" cy="19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g46d0e1ccda_0_149:notes"/>
          <p:cNvSpPr txBox="1">
            <a:spLocks noGrp="1"/>
          </p:cNvSpPr>
          <p:nvPr>
            <p:ph type="body" idx="1"/>
          </p:nvPr>
        </p:nvSpPr>
        <p:spPr>
          <a:xfrm>
            <a:off x="676441" y="2516754"/>
            <a:ext cx="5608200" cy="6456600"/>
          </a:xfrm>
          <a:prstGeom prst="rect">
            <a:avLst/>
          </a:prstGeom>
          <a:noFill/>
          <a:ln>
            <a:noFill/>
          </a:ln>
        </p:spPr>
        <p:txBody>
          <a:bodyPr spcFirstLastPara="1" wrap="square" lIns="93025" tIns="93025" rIns="93025" bIns="93025" anchor="t" anchorCtr="0">
            <a:noAutofit/>
          </a:bodyPr>
          <a:lstStyle/>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i="0" u="none" strike="noStrike" cap="none" dirty="0">
              <a:solidFill>
                <a:schemeClr val="dk1"/>
              </a:solidFill>
              <a:highlight>
                <a:srgbClr val="FFFF00"/>
              </a:highlight>
              <a:latin typeface="Arial"/>
              <a:ea typeface="Arial"/>
              <a:cs typeface="Arial"/>
              <a:sym typeface="Arial"/>
            </a:endParaRPr>
          </a:p>
        </p:txBody>
      </p:sp>
      <p:sp>
        <p:nvSpPr>
          <p:cNvPr id="846" name="Google Shape;846;g46d0e1ccda_0_149:notes"/>
          <p:cNvSpPr txBox="1">
            <a:spLocks noGrp="1"/>
          </p:cNvSpPr>
          <p:nvPr>
            <p:ph type="sldNum" idx="12"/>
          </p:nvPr>
        </p:nvSpPr>
        <p:spPr>
          <a:xfrm>
            <a:off x="3970938" y="8829968"/>
            <a:ext cx="3037800" cy="466200"/>
          </a:xfrm>
          <a:prstGeom prst="rect">
            <a:avLst/>
          </a:prstGeom>
          <a:noFill/>
          <a:ln>
            <a:noFill/>
          </a:ln>
        </p:spPr>
        <p:txBody>
          <a:bodyPr spcFirstLastPara="1" wrap="square" lIns="93025" tIns="46475" rIns="93025" bIns="464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47bea1b69e_1_0:notes"/>
          <p:cNvSpPr txBox="1">
            <a:spLocks noGrp="1"/>
          </p:cNvSpPr>
          <p:nvPr>
            <p:ph type="body" idx="1"/>
          </p:nvPr>
        </p:nvSpPr>
        <p:spPr>
          <a:xfrm>
            <a:off x="540935" y="1995627"/>
            <a:ext cx="5732700" cy="6929100"/>
          </a:xfrm>
          <a:prstGeom prst="rect">
            <a:avLst/>
          </a:prstGeom>
          <a:noFill/>
          <a:ln>
            <a:noFill/>
          </a:ln>
        </p:spPr>
        <p:txBody>
          <a:bodyPr spcFirstLastPara="1" wrap="square" lIns="94925" tIns="94925" rIns="94925" bIns="94925" anchor="ctr" anchorCtr="0">
            <a:noAutofit/>
          </a:bodyPr>
          <a:lstStyle/>
          <a:p>
            <a:pPr marL="0" marR="0" lvl="0" indent="0" algn="l" rtl="0">
              <a:spcBef>
                <a:spcPts val="0"/>
              </a:spcBef>
              <a:spcAft>
                <a:spcPts val="0"/>
              </a:spcAft>
              <a:buClr>
                <a:schemeClr val="dk1"/>
              </a:buClr>
              <a:buSzPts val="1400"/>
              <a:buFont typeface="Arial"/>
              <a:buNone/>
            </a:pPr>
            <a:endParaRPr sz="1400" dirty="0">
              <a:latin typeface="Arial"/>
              <a:ea typeface="Arial"/>
              <a:cs typeface="Arial"/>
              <a:sym typeface="Arial"/>
            </a:endParaRPr>
          </a:p>
        </p:txBody>
      </p:sp>
      <p:sp>
        <p:nvSpPr>
          <p:cNvPr id="854" name="Google Shape;854;g47bea1b69e_1_0:notes"/>
          <p:cNvSpPr>
            <a:spLocks noGrp="1" noRot="1" noChangeAspect="1"/>
          </p:cNvSpPr>
          <p:nvPr>
            <p:ph type="sldImg" idx="2"/>
          </p:nvPr>
        </p:nvSpPr>
        <p:spPr>
          <a:xfrm>
            <a:off x="711608" y="361527"/>
            <a:ext cx="2524800" cy="1412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2: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75"/>
              <a:buFont typeface="Arial"/>
              <a:buNone/>
            </a:pPr>
            <a:r>
              <a:rPr lang="en-US" sz="1400" dirty="0" smtClean="0">
                <a:latin typeface="Arial"/>
                <a:ea typeface="Arial"/>
                <a:cs typeface="Arial"/>
                <a:sym typeface="Arial"/>
              </a:rPr>
              <a:t> </a:t>
            </a:r>
            <a:endParaRPr sz="1400" dirty="0">
              <a:latin typeface="Arial"/>
              <a:ea typeface="Arial"/>
              <a:cs typeface="Arial"/>
              <a:sym typeface="Arial"/>
            </a:endParaRPr>
          </a:p>
        </p:txBody>
      </p:sp>
      <p:sp>
        <p:nvSpPr>
          <p:cNvPr id="681" name="Google Shape;681;p2: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7:notes"/>
          <p:cNvSpPr txBox="1">
            <a:spLocks noGrp="1"/>
          </p:cNvSpPr>
          <p:nvPr>
            <p:ph type="body" idx="1"/>
          </p:nvPr>
        </p:nvSpPr>
        <p:spPr>
          <a:xfrm>
            <a:off x="612775" y="2633473"/>
            <a:ext cx="5598194" cy="6315456"/>
          </a:xfrm>
          <a:prstGeom prst="rect">
            <a:avLst/>
          </a:prstGeom>
          <a:noFill/>
          <a:ln>
            <a:noFill/>
          </a:ln>
        </p:spPr>
        <p:txBody>
          <a:bodyPr spcFirstLastPara="1" wrap="square" lIns="93150" tIns="93150" rIns="93150" bIns="93150" anchor="ctr" anchorCtr="0">
            <a:noAutofit/>
          </a:bodyPr>
          <a:lstStyle/>
          <a:p>
            <a:pPr marL="0" lvl="0" indent="0" algn="l" rtl="0">
              <a:spcBef>
                <a:spcPts val="0"/>
              </a:spcBef>
              <a:spcAft>
                <a:spcPts val="0"/>
              </a:spcAft>
              <a:buClr>
                <a:schemeClr val="dk1"/>
              </a:buClr>
              <a:buSzPts val="1100"/>
              <a:buFont typeface="Arial"/>
              <a:buNone/>
            </a:pPr>
            <a:endParaRPr sz="1400" b="0" i="0" u="none" strike="noStrike" cap="none" dirty="0">
              <a:solidFill>
                <a:schemeClr val="dk1"/>
              </a:solidFill>
              <a:highlight>
                <a:srgbClr val="FFFFFF"/>
              </a:highlight>
              <a:latin typeface="Calibri"/>
              <a:ea typeface="Calibri"/>
              <a:cs typeface="Calibri"/>
              <a:sym typeface="Calibri"/>
            </a:endParaRPr>
          </a:p>
        </p:txBody>
      </p:sp>
      <p:sp>
        <p:nvSpPr>
          <p:cNvPr id="883" name="Google Shape;883;p17:notes"/>
          <p:cNvSpPr>
            <a:spLocks noGrp="1" noRot="1" noChangeAspect="1"/>
          </p:cNvSpPr>
          <p:nvPr>
            <p:ph type="sldImg" idx="2"/>
          </p:nvPr>
        </p:nvSpPr>
        <p:spPr>
          <a:xfrm>
            <a:off x="612775" y="488950"/>
            <a:ext cx="3486150" cy="196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19: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92" name="Google Shape;892;p19: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27:notes"/>
          <p:cNvSpPr txBox="1">
            <a:spLocks noGrp="1"/>
          </p:cNvSpPr>
          <p:nvPr>
            <p:ph type="body" idx="1"/>
          </p:nvPr>
        </p:nvSpPr>
        <p:spPr>
          <a:xfrm>
            <a:off x="464401" y="1478854"/>
            <a:ext cx="6102302" cy="7981523"/>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Clr>
                <a:schemeClr val="dk1"/>
              </a:buClr>
              <a:buSzPts val="1100"/>
              <a:buNone/>
            </a:pPr>
            <a:endParaRPr sz="1400" dirty="0">
              <a:solidFill>
                <a:srgbClr val="000000"/>
              </a:solidFill>
              <a:latin typeface="Arial"/>
              <a:ea typeface="Arial"/>
              <a:cs typeface="Arial"/>
              <a:sym typeface="Arial"/>
            </a:endParaRPr>
          </a:p>
        </p:txBody>
      </p:sp>
      <p:sp>
        <p:nvSpPr>
          <p:cNvPr id="899" name="Google Shape;899;p27:notes"/>
          <p:cNvSpPr>
            <a:spLocks noGrp="1" noRot="1" noChangeAspect="1"/>
          </p:cNvSpPr>
          <p:nvPr>
            <p:ph type="sldImg" idx="2"/>
          </p:nvPr>
        </p:nvSpPr>
        <p:spPr>
          <a:xfrm>
            <a:off x="341313" y="220663"/>
            <a:ext cx="2444750" cy="1374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47fbdcfda8_0_1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47fbdcfda8_0_13: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907" name="Google Shape;907;g47fbdcfda8_0_13: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46d0e1ccda_0_0:notes"/>
          <p:cNvSpPr>
            <a:spLocks noGrp="1" noRot="1" noChangeAspect="1"/>
          </p:cNvSpPr>
          <p:nvPr>
            <p:ph type="sldImg" idx="2"/>
          </p:nvPr>
        </p:nvSpPr>
        <p:spPr>
          <a:xfrm>
            <a:off x="457623" y="227569"/>
            <a:ext cx="2802600" cy="156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g46d0e1ccda_0_0:notes"/>
          <p:cNvSpPr txBox="1">
            <a:spLocks noGrp="1"/>
          </p:cNvSpPr>
          <p:nvPr>
            <p:ph type="body" idx="1"/>
          </p:nvPr>
        </p:nvSpPr>
        <p:spPr>
          <a:xfrm>
            <a:off x="716620" y="2109569"/>
            <a:ext cx="5732700" cy="6160500"/>
          </a:xfrm>
          <a:prstGeom prst="rect">
            <a:avLst/>
          </a:prstGeom>
          <a:noFill/>
          <a:ln>
            <a:noFill/>
          </a:ln>
        </p:spPr>
        <p:txBody>
          <a:bodyPr spcFirstLastPara="1" wrap="square" lIns="95050" tIns="95050" rIns="95050" bIns="9505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dirty="0">
              <a:latin typeface="Arial"/>
              <a:ea typeface="Arial"/>
              <a:cs typeface="Arial"/>
              <a:sym typeface="Arial"/>
            </a:endParaRPr>
          </a:p>
        </p:txBody>
      </p:sp>
      <p:sp>
        <p:nvSpPr>
          <p:cNvPr id="915" name="Google Shape;915;g46d0e1ccda_0_0:notes"/>
          <p:cNvSpPr txBox="1">
            <a:spLocks noGrp="1"/>
          </p:cNvSpPr>
          <p:nvPr>
            <p:ph type="sldNum" idx="12"/>
          </p:nvPr>
        </p:nvSpPr>
        <p:spPr>
          <a:xfrm>
            <a:off x="4059180" y="8977133"/>
            <a:ext cx="3105300" cy="474300"/>
          </a:xfrm>
          <a:prstGeom prst="rect">
            <a:avLst/>
          </a:prstGeom>
          <a:noFill/>
          <a:ln>
            <a:noFill/>
          </a:ln>
        </p:spPr>
        <p:txBody>
          <a:bodyPr spcFirstLastPara="1" wrap="square" lIns="95050" tIns="47500" rIns="95050" bIns="475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47f5d91b0c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47f5d91b0c_0_0: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lnSpc>
                <a:spcPct val="90000"/>
              </a:lnSpc>
              <a:spcBef>
                <a:spcPts val="1000"/>
              </a:spcBef>
              <a:spcAft>
                <a:spcPts val="0"/>
              </a:spcAft>
              <a:buClr>
                <a:schemeClr val="dk1"/>
              </a:buClr>
              <a:buSzPts val="1100"/>
              <a:buFont typeface="Arial"/>
              <a:buNone/>
            </a:pPr>
            <a:endParaRPr sz="1400" dirty="0">
              <a:latin typeface="Arial"/>
              <a:ea typeface="Arial"/>
              <a:cs typeface="Arial"/>
              <a:sym typeface="Arial"/>
            </a:endParaRPr>
          </a:p>
        </p:txBody>
      </p:sp>
      <p:sp>
        <p:nvSpPr>
          <p:cNvPr id="932" name="Google Shape;932;g47f5d91b0c_0_0: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47f5d91b0c_0_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47f5d91b0c_0_7: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sz="1400" dirty="0">
              <a:highlight>
                <a:srgbClr val="FFFF00"/>
              </a:highlight>
              <a:latin typeface="Arial"/>
              <a:ea typeface="Arial"/>
              <a:cs typeface="Arial"/>
              <a:sym typeface="Arial"/>
            </a:endParaRPr>
          </a:p>
        </p:txBody>
      </p:sp>
      <p:sp>
        <p:nvSpPr>
          <p:cNvPr id="940" name="Google Shape;940;g47f5d91b0c_0_7: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45ac624f43_0_105:notes"/>
          <p:cNvSpPr>
            <a:spLocks noGrp="1" noRot="1" noChangeAspect="1"/>
          </p:cNvSpPr>
          <p:nvPr>
            <p:ph type="sldImg" idx="2"/>
          </p:nvPr>
        </p:nvSpPr>
        <p:spPr>
          <a:xfrm>
            <a:off x="447675" y="223838"/>
            <a:ext cx="2741700" cy="1542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g45ac624f43_0_105:notes"/>
          <p:cNvSpPr txBox="1">
            <a:spLocks noGrp="1"/>
          </p:cNvSpPr>
          <p:nvPr>
            <p:ph type="body" idx="1"/>
          </p:nvPr>
        </p:nvSpPr>
        <p:spPr>
          <a:xfrm>
            <a:off x="701041" y="2074986"/>
            <a:ext cx="5608200" cy="60594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p:txBody>
      </p:sp>
      <p:sp>
        <p:nvSpPr>
          <p:cNvPr id="948" name="Google Shape;948;g45ac624f43_0_105:notes"/>
          <p:cNvSpPr txBox="1">
            <a:spLocks noGrp="1"/>
          </p:cNvSpPr>
          <p:nvPr>
            <p:ph type="sldNum" idx="12"/>
          </p:nvPr>
        </p:nvSpPr>
        <p:spPr>
          <a:xfrm>
            <a:off x="3970937"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45ac624f43_0_98:notes"/>
          <p:cNvSpPr>
            <a:spLocks noGrp="1" noRot="1" noChangeAspect="1"/>
          </p:cNvSpPr>
          <p:nvPr>
            <p:ph type="sldImg" idx="2"/>
          </p:nvPr>
        </p:nvSpPr>
        <p:spPr>
          <a:xfrm>
            <a:off x="447675" y="223838"/>
            <a:ext cx="2741700" cy="1542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g45ac624f43_0_98:notes"/>
          <p:cNvSpPr txBox="1">
            <a:spLocks noGrp="1"/>
          </p:cNvSpPr>
          <p:nvPr>
            <p:ph type="body" idx="1"/>
          </p:nvPr>
        </p:nvSpPr>
        <p:spPr>
          <a:xfrm>
            <a:off x="701041" y="2074986"/>
            <a:ext cx="5608200" cy="60594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sz="1400" dirty="0">
              <a:latin typeface="Arial"/>
              <a:ea typeface="Arial"/>
              <a:cs typeface="Arial"/>
              <a:sym typeface="Arial"/>
            </a:endParaRPr>
          </a:p>
        </p:txBody>
      </p:sp>
      <p:sp>
        <p:nvSpPr>
          <p:cNvPr id="956" name="Google Shape;956;g45ac624f43_0_98:notes"/>
          <p:cNvSpPr txBox="1">
            <a:spLocks noGrp="1"/>
          </p:cNvSpPr>
          <p:nvPr>
            <p:ph type="sldNum" idx="12"/>
          </p:nvPr>
        </p:nvSpPr>
        <p:spPr>
          <a:xfrm>
            <a:off x="3970937"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29:notes"/>
          <p:cNvSpPr>
            <a:spLocks noGrp="1" noRot="1" noChangeAspect="1"/>
          </p:cNvSpPr>
          <p:nvPr>
            <p:ph type="sldImg" idx="2"/>
          </p:nvPr>
        </p:nvSpPr>
        <p:spPr>
          <a:xfrm>
            <a:off x="447675" y="223838"/>
            <a:ext cx="2741613"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29:notes"/>
          <p:cNvSpPr txBox="1">
            <a:spLocks noGrp="1"/>
          </p:cNvSpPr>
          <p:nvPr>
            <p:ph type="body" idx="1"/>
          </p:nvPr>
        </p:nvSpPr>
        <p:spPr>
          <a:xfrm>
            <a:off x="701041" y="2074986"/>
            <a:ext cx="5608319" cy="6059364"/>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None/>
            </a:pPr>
            <a:endParaRPr sz="1400" dirty="0"/>
          </a:p>
        </p:txBody>
      </p:sp>
      <p:sp>
        <p:nvSpPr>
          <p:cNvPr id="964" name="Google Shape;964;p29:notes"/>
          <p:cNvSpPr txBox="1">
            <a:spLocks noGrp="1"/>
          </p:cNvSpPr>
          <p:nvPr>
            <p:ph type="sldNum" idx="12"/>
          </p:nvPr>
        </p:nvSpPr>
        <p:spPr>
          <a:xfrm>
            <a:off x="3970937" y="8829967"/>
            <a:ext cx="3037839" cy="466431"/>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45ac624f43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g45ac624f43_0_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75"/>
              <a:buFont typeface="Arial"/>
              <a:buNone/>
            </a:pPr>
            <a:r>
              <a:rPr lang="en-US" sz="1400" dirty="0" smtClean="0">
                <a:solidFill>
                  <a:srgbClr val="000000"/>
                </a:solidFill>
                <a:latin typeface="Arial"/>
                <a:ea typeface="Arial"/>
                <a:cs typeface="Arial"/>
                <a:sym typeface="Arial"/>
              </a:rPr>
              <a:t> </a:t>
            </a:r>
            <a:endParaRPr sz="1400" dirty="0">
              <a:latin typeface="Arial"/>
              <a:ea typeface="Arial"/>
              <a:cs typeface="Arial"/>
              <a:sym typeface="Arial"/>
            </a:endParaRPr>
          </a:p>
        </p:txBody>
      </p:sp>
      <p:sp>
        <p:nvSpPr>
          <p:cNvPr id="689" name="Google Shape;689;g45ac624f43_0_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458d520363_0_281:notes"/>
          <p:cNvSpPr txBox="1">
            <a:spLocks noGrp="1"/>
          </p:cNvSpPr>
          <p:nvPr>
            <p:ph type="body" idx="1"/>
          </p:nvPr>
        </p:nvSpPr>
        <p:spPr>
          <a:xfrm>
            <a:off x="239840" y="1296988"/>
            <a:ext cx="6444600" cy="7777500"/>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None/>
            </a:pPr>
            <a:endParaRPr sz="1400" dirty="0">
              <a:latin typeface="Arial"/>
              <a:ea typeface="Arial"/>
              <a:cs typeface="Arial"/>
              <a:sym typeface="Arial"/>
            </a:endParaRPr>
          </a:p>
        </p:txBody>
      </p:sp>
      <p:sp>
        <p:nvSpPr>
          <p:cNvPr id="971" name="Google Shape;971;g458d520363_0_281:notes"/>
          <p:cNvSpPr>
            <a:spLocks noGrp="1" noRot="1" noChangeAspect="1"/>
          </p:cNvSpPr>
          <p:nvPr>
            <p:ph type="sldImg" idx="2"/>
          </p:nvPr>
        </p:nvSpPr>
        <p:spPr>
          <a:xfrm>
            <a:off x="471488" y="220663"/>
            <a:ext cx="1914525" cy="107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41:notes"/>
          <p:cNvSpPr txBox="1">
            <a:spLocks noGrp="1"/>
          </p:cNvSpPr>
          <p:nvPr>
            <p:ph type="body" idx="1"/>
          </p:nvPr>
        </p:nvSpPr>
        <p:spPr>
          <a:xfrm>
            <a:off x="239840" y="1296988"/>
            <a:ext cx="6444648" cy="7777485"/>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None/>
            </a:pPr>
            <a:endParaRPr sz="1400" dirty="0">
              <a:latin typeface="Arial"/>
              <a:ea typeface="Arial"/>
              <a:cs typeface="Arial"/>
              <a:sym typeface="Arial"/>
            </a:endParaRPr>
          </a:p>
        </p:txBody>
      </p:sp>
      <p:sp>
        <p:nvSpPr>
          <p:cNvPr id="978" name="Google Shape;978;p41:notes"/>
          <p:cNvSpPr>
            <a:spLocks noGrp="1" noRot="1" noChangeAspect="1"/>
          </p:cNvSpPr>
          <p:nvPr>
            <p:ph type="sldImg" idx="2"/>
          </p:nvPr>
        </p:nvSpPr>
        <p:spPr>
          <a:xfrm>
            <a:off x="471488" y="220663"/>
            <a:ext cx="1914525" cy="107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4580163fc6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4580163fc6_0_0: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sz="1400" dirty="0" smtClean="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p:txBody>
      </p:sp>
      <p:sp>
        <p:nvSpPr>
          <p:cNvPr id="696" name="Google Shape;696;g4580163fc6_0_0: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458d520363_0_10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458d520363_0_105: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75"/>
              <a:buFont typeface="Calibri"/>
              <a:buNone/>
            </a:pPr>
            <a:r>
              <a:rPr lang="en-US" sz="1400" dirty="0" smtClean="0">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704" name="Google Shape;704;g458d520363_0_105: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35: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endParaRPr sz="1400" dirty="0">
              <a:latin typeface="Arial"/>
              <a:ea typeface="Arial"/>
              <a:cs typeface="Arial"/>
              <a:sym typeface="Arial"/>
            </a:endParaRPr>
          </a:p>
        </p:txBody>
      </p:sp>
      <p:sp>
        <p:nvSpPr>
          <p:cNvPr id="713" name="Google Shape;713;p35: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458d520363_0_1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458d520363_0_115: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endParaRPr sz="1400" dirty="0">
              <a:latin typeface="Arial"/>
              <a:ea typeface="Arial"/>
              <a:cs typeface="Arial"/>
              <a:sym typeface="Arial"/>
            </a:endParaRPr>
          </a:p>
        </p:txBody>
      </p:sp>
      <p:sp>
        <p:nvSpPr>
          <p:cNvPr id="722" name="Google Shape;722;g458d520363_0_115: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37: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75"/>
              <a:buFont typeface="Calibri"/>
              <a:buNone/>
            </a:pPr>
            <a:endParaRPr sz="1400" dirty="0">
              <a:latin typeface="Arial"/>
              <a:ea typeface="Arial"/>
              <a:cs typeface="Arial"/>
              <a:sym typeface="Arial"/>
            </a:endParaRPr>
          </a:p>
        </p:txBody>
      </p:sp>
      <p:sp>
        <p:nvSpPr>
          <p:cNvPr id="731" name="Google Shape;731;p37: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45ac624f43_0_2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45ac624f43_0_27: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75"/>
              <a:buFont typeface="Calibri"/>
              <a:buNone/>
            </a:pPr>
            <a:endParaRPr sz="1400" dirty="0">
              <a:latin typeface="Arial"/>
              <a:ea typeface="Arial"/>
              <a:cs typeface="Arial"/>
              <a:sym typeface="Arial"/>
            </a:endParaRPr>
          </a:p>
        </p:txBody>
      </p:sp>
      <p:sp>
        <p:nvSpPr>
          <p:cNvPr id="751" name="Google Shape;751;g45ac624f43_0_27: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3975" y="1781075"/>
            <a:ext cx="12192000" cy="3895725"/>
          </a:xfrm>
          <a:prstGeom prst="rect">
            <a:avLst/>
          </a:prstGeom>
          <a:noFill/>
          <a:ln>
            <a:noFill/>
          </a:ln>
        </p:spPr>
      </p:pic>
      <p:sp>
        <p:nvSpPr>
          <p:cNvPr id="17" name="Google Shape;17;p2"/>
          <p:cNvSpPr txBox="1"/>
          <p:nvPr/>
        </p:nvSpPr>
        <p:spPr>
          <a:xfrm>
            <a:off x="7620" y="125917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 name="Google Shape;21;p2"/>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chemeClr val="lt1"/>
              </a:solidFill>
              <a:latin typeface="Arial"/>
              <a:ea typeface="Arial"/>
              <a:cs typeface="Arial"/>
              <a:sym typeface="Arial"/>
            </a:endParaRPr>
          </a:p>
        </p:txBody>
      </p:sp>
      <p:sp>
        <p:nvSpPr>
          <p:cNvPr id="22" name="Google Shape;22;p2"/>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23;p2"/>
          <p:cNvPicPr preferRelativeResize="0"/>
          <p:nvPr/>
        </p:nvPicPr>
        <p:blipFill rotWithShape="1">
          <a:blip r:embed="rId3">
            <a:alphaModFix/>
          </a:blip>
          <a:srcRect/>
          <a:stretch/>
        </p:blipFill>
        <p:spPr>
          <a:xfrm>
            <a:off x="9133326" y="6291071"/>
            <a:ext cx="3066294" cy="566929"/>
          </a:xfrm>
          <a:prstGeom prst="rect">
            <a:avLst/>
          </a:prstGeom>
          <a:noFill/>
          <a:ln>
            <a:noFill/>
          </a:ln>
        </p:spPr>
      </p:pic>
      <p:sp>
        <p:nvSpPr>
          <p:cNvPr id="24" name="Google Shape;24;p2"/>
          <p:cNvSpPr txBox="1"/>
          <p:nvPr/>
        </p:nvSpPr>
        <p:spPr>
          <a:xfrm>
            <a:off x="0" y="5327374"/>
            <a:ext cx="12192000" cy="88292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25" name="Google Shape;25;p2"/>
          <p:cNvSpPr txBox="1">
            <a:spLocks noGrp="1"/>
          </p:cNvSpPr>
          <p:nvPr>
            <p:ph type="body" idx="1"/>
          </p:nvPr>
        </p:nvSpPr>
        <p:spPr>
          <a:xfrm>
            <a:off x="0" y="185738"/>
            <a:ext cx="12199938" cy="981075"/>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
          <p:cNvSpPr txBox="1">
            <a:spLocks noGrp="1"/>
          </p:cNvSpPr>
          <p:nvPr>
            <p:ph type="body" idx="2"/>
          </p:nvPr>
        </p:nvSpPr>
        <p:spPr>
          <a:xfrm>
            <a:off x="-7938" y="5327373"/>
            <a:ext cx="12199938" cy="882926"/>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
          <p:cNvSpPr txBox="1"/>
          <p:nvPr/>
        </p:nvSpPr>
        <p:spPr>
          <a:xfrm>
            <a:off x="24125" y="1905000"/>
            <a:ext cx="12192000" cy="30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6000"/>
              <a:buFont typeface="Arial"/>
              <a:buNone/>
            </a:pPr>
            <a:r>
              <a:rPr lang="en-US" sz="6000" b="0" i="0" u="none" strike="noStrike" cap="none">
                <a:solidFill>
                  <a:srgbClr val="027F98"/>
                </a:solidFill>
                <a:latin typeface="Arial"/>
                <a:ea typeface="Arial"/>
                <a:cs typeface="Arial"/>
                <a:sym typeface="Arial"/>
              </a:rPr>
              <a:t>Cleaner Air Oregon</a:t>
            </a:r>
            <a:endParaRPr sz="6000" b="0" i="0" u="none" strike="noStrike" cap="none">
              <a:solidFill>
                <a:srgbClr val="027F98"/>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800"/>
              <a:buFont typeface="Arial"/>
              <a:buNone/>
            </a:pPr>
            <a:r>
              <a:rPr lang="en-US" sz="2800" b="0" i="0" u="none" strike="noStrike" cap="none">
                <a:solidFill>
                  <a:srgbClr val="548235"/>
                </a:solidFill>
                <a:latin typeface="Arial"/>
                <a:ea typeface="Arial"/>
                <a:cs typeface="Arial"/>
                <a:sym typeface="Arial"/>
              </a:rPr>
              <a:t>REFORMING OREGON’S INDUSTRIAL AIR QUALITY REGULATIONS</a:t>
            </a:r>
            <a:endParaRPr sz="2800" b="0" i="0" u="none" strike="noStrike" cap="none">
              <a:solidFill>
                <a:srgbClr val="548235"/>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Inviting Oregonians to help create new regulations that protect what we all care about:</a:t>
            </a:r>
            <a:endParaRPr sz="22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the health of our people, a clean environment, and the economic vitality of our communities.</a:t>
            </a:r>
            <a:endParaRPr sz="2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1"/>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p1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2"/>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6" name="Google Shape;96;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p1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p16"/>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18" name="Google Shape;118;p16"/>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grpSp>
        <p:nvGrpSpPr>
          <p:cNvPr id="119" name="Google Shape;119;p16"/>
          <p:cNvGrpSpPr/>
          <p:nvPr/>
        </p:nvGrpSpPr>
        <p:grpSpPr>
          <a:xfrm>
            <a:off x="0" y="6210300"/>
            <a:ext cx="12192313" cy="647700"/>
            <a:chOff x="0" y="6210300"/>
            <a:chExt cx="12192313" cy="647700"/>
          </a:xfrm>
        </p:grpSpPr>
        <p:sp>
          <p:nvSpPr>
            <p:cNvPr id="120" name="Google Shape;120;p16"/>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pic>
          <p:nvPicPr>
            <p:cNvPr id="121" name="Google Shape;121;p16"/>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122" name="Google Shape;122;p16"/>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17"/>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1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9" name="Google Shape;129;p17"/>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30" name="Google Shape;130;p17"/>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Arial"/>
              <a:buNone/>
            </a:pPr>
            <a:r>
              <a:rPr lang="en-US" sz="5400" b="0" i="0" u="none" strike="noStrike" cap="none">
                <a:solidFill>
                  <a:schemeClr val="lt1"/>
                </a:solidFill>
                <a:latin typeface="Arial"/>
                <a:ea typeface="Arial"/>
                <a:cs typeface="Arial"/>
                <a:sym typeface="Arial"/>
              </a:rPr>
              <a:t>Slide Label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133" name="Google Shape;133;p18"/>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18"/>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135" name="Google Shape;135;p18"/>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1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1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18"/>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40" name="Google Shape;140;p18"/>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Arial"/>
              <a:buNone/>
            </a:pPr>
            <a:r>
              <a:rPr lang="en-US" sz="5400" b="0" i="0" u="none" strike="noStrike" cap="none">
                <a:solidFill>
                  <a:schemeClr val="lt1"/>
                </a:solidFill>
                <a:latin typeface="Arial"/>
                <a:ea typeface="Arial"/>
                <a:cs typeface="Arial"/>
                <a:sym typeface="Arial"/>
              </a:rPr>
              <a:t>Slide Label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1"/>
        <p:cNvGrpSpPr/>
        <p:nvPr/>
      </p:nvGrpSpPr>
      <p:grpSpPr>
        <a:xfrm>
          <a:off x="0" y="0"/>
          <a:ext cx="0" cy="0"/>
          <a:chOff x="0" y="0"/>
          <a:chExt cx="0" cy="0"/>
        </a:xfrm>
      </p:grpSpPr>
      <p:grpSp>
        <p:nvGrpSpPr>
          <p:cNvPr id="142" name="Google Shape;142;p19"/>
          <p:cNvGrpSpPr/>
          <p:nvPr/>
        </p:nvGrpSpPr>
        <p:grpSpPr>
          <a:xfrm>
            <a:off x="0" y="6492953"/>
            <a:ext cx="12192313" cy="547695"/>
            <a:chOff x="0" y="6210300"/>
            <a:chExt cx="12192313" cy="647700"/>
          </a:xfrm>
        </p:grpSpPr>
        <p:sp>
          <p:nvSpPr>
            <p:cNvPr id="143" name="Google Shape;143;p19"/>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pic>
          <p:nvPicPr>
            <p:cNvPr id="144" name="Google Shape;144;p19"/>
            <p:cNvPicPr preferRelativeResize="0"/>
            <p:nvPr/>
          </p:nvPicPr>
          <p:blipFill rotWithShape="1">
            <a:blip r:embed="rId2">
              <a:alphaModFix/>
            </a:blip>
            <a:srcRect/>
            <a:stretch/>
          </p:blipFill>
          <p:spPr>
            <a:xfrm>
              <a:off x="9133326" y="6210300"/>
              <a:ext cx="3058987" cy="647538"/>
            </a:xfrm>
            <a:prstGeom prst="rect">
              <a:avLst/>
            </a:prstGeom>
            <a:noFill/>
            <a:ln>
              <a:noFill/>
            </a:ln>
          </p:spPr>
        </p:pic>
      </p:grpSp>
      <p:sp>
        <p:nvSpPr>
          <p:cNvPr id="145" name="Google Shape;145;p19"/>
          <p:cNvSpPr txBox="1"/>
          <p:nvPr/>
        </p:nvSpPr>
        <p:spPr>
          <a:xfrm>
            <a:off x="0" y="1"/>
            <a:ext cx="12192000" cy="10401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46" name="Google Shape;146;p19"/>
          <p:cNvSpPr txBox="1">
            <a:spLocks noGrp="1"/>
          </p:cNvSpPr>
          <p:nvPr>
            <p:ph type="title"/>
          </p:nvPr>
        </p:nvSpPr>
        <p:spPr>
          <a:xfrm>
            <a:off x="285227" y="117446"/>
            <a:ext cx="11610300" cy="9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8"/>
        <p:cNvGrpSpPr/>
        <p:nvPr/>
      </p:nvGrpSpPr>
      <p:grpSpPr>
        <a:xfrm>
          <a:off x="0" y="0"/>
          <a:ext cx="0" cy="0"/>
          <a:chOff x="0" y="0"/>
          <a:chExt cx="0" cy="0"/>
        </a:xfrm>
      </p:grpSpPr>
      <p:sp>
        <p:nvSpPr>
          <p:cNvPr id="149" name="Google Shape;149;p2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2" name="Google Shape;152;p20"/>
          <p:cNvSpPr txBox="1"/>
          <p:nvPr/>
        </p:nvSpPr>
        <p:spPr>
          <a:xfrm>
            <a:off x="0" y="1"/>
            <a:ext cx="12192000" cy="11214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53" name="Google Shape;153;p20"/>
          <p:cNvSpPr txBox="1">
            <a:spLocks noGrp="1"/>
          </p:cNvSpPr>
          <p:nvPr>
            <p:ph type="title"/>
          </p:nvPr>
        </p:nvSpPr>
        <p:spPr>
          <a:xfrm>
            <a:off x="285227" y="117446"/>
            <a:ext cx="11610300" cy="8919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2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2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8" name="Google Shape;158;p21"/>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Arial"/>
              <a:buNone/>
            </a:pPr>
            <a:r>
              <a:rPr lang="en-US" sz="5400" b="0" i="0" u="none" strike="noStrike" cap="none">
                <a:solidFill>
                  <a:schemeClr val="lt1"/>
                </a:solidFill>
                <a:latin typeface="Arial"/>
                <a:ea typeface="Arial"/>
                <a:cs typeface="Arial"/>
                <a:sym typeface="Arial"/>
              </a:rPr>
              <a:t>Slide Label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28"/>
        <p:cNvGrpSpPr/>
        <p:nvPr/>
      </p:nvGrpSpPr>
      <p:grpSpPr>
        <a:xfrm>
          <a:off x="0" y="0"/>
          <a:ext cx="0" cy="0"/>
          <a:chOff x="0" y="0"/>
          <a:chExt cx="0" cy="0"/>
        </a:xfrm>
      </p:grpSpPr>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3"/>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33" name="Google Shape;33;p3"/>
          <p:cNvSpPr txBox="1"/>
          <p:nvPr/>
        </p:nvSpPr>
        <p:spPr>
          <a:xfrm>
            <a:off x="7620" y="1407836"/>
            <a:ext cx="121920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endParaRPr sz="1800" b="0" i="0" u="none" strike="noStrike" cap="none">
              <a:solidFill>
                <a:schemeClr val="dk1"/>
              </a:solidFill>
              <a:latin typeface="Arial"/>
              <a:ea typeface="Arial"/>
              <a:cs typeface="Arial"/>
              <a:sym typeface="Arial"/>
            </a:endParaRPr>
          </a:p>
        </p:txBody>
      </p:sp>
      <p:grpSp>
        <p:nvGrpSpPr>
          <p:cNvPr id="34" name="Google Shape;34;p3"/>
          <p:cNvGrpSpPr/>
          <p:nvPr/>
        </p:nvGrpSpPr>
        <p:grpSpPr>
          <a:xfrm>
            <a:off x="0" y="6210300"/>
            <a:ext cx="12192312" cy="647700"/>
            <a:chOff x="0" y="6210300"/>
            <a:chExt cx="12192312" cy="647700"/>
          </a:xfrm>
        </p:grpSpPr>
        <p:sp>
          <p:nvSpPr>
            <p:cNvPr id="35" name="Google Shape;35;p3"/>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endParaRPr sz="1800" b="0" i="0" u="none" strike="noStrike" cap="none">
                <a:solidFill>
                  <a:schemeClr val="lt1"/>
                </a:solidFill>
                <a:latin typeface="Arial"/>
                <a:ea typeface="Arial"/>
                <a:cs typeface="Arial"/>
                <a:sym typeface="Arial"/>
              </a:endParaRPr>
            </a:p>
          </p:txBody>
        </p:sp>
        <p:pic>
          <p:nvPicPr>
            <p:cNvPr id="36" name="Google Shape;36;p3"/>
            <p:cNvPicPr preferRelativeResize="0"/>
            <p:nvPr/>
          </p:nvPicPr>
          <p:blipFill rotWithShape="1">
            <a:blip r:embed="rId2">
              <a:alphaModFix/>
            </a:blip>
            <a:srcRect/>
            <a:stretch/>
          </p:blipFill>
          <p:spPr>
            <a:xfrm>
              <a:off x="9133326" y="6291071"/>
              <a:ext cx="3058986" cy="566787"/>
            </a:xfrm>
            <a:prstGeom prst="rect">
              <a:avLst/>
            </a:prstGeom>
            <a:noFill/>
            <a:ln>
              <a:noFill/>
            </a:ln>
          </p:spPr>
        </p:pic>
      </p:grpSp>
      <p:sp>
        <p:nvSpPr>
          <p:cNvPr id="37" name="Google Shape;37;p3"/>
          <p:cNvSpPr txBox="1">
            <a:spLocks noGrp="1"/>
          </p:cNvSpPr>
          <p:nvPr>
            <p:ph type="title"/>
          </p:nvPr>
        </p:nvSpPr>
        <p:spPr>
          <a:xfrm>
            <a:off x="285227" y="117446"/>
            <a:ext cx="11610362" cy="1153866"/>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1"/>
        <p:cNvGrpSpPr/>
        <p:nvPr/>
      </p:nvGrpSpPr>
      <p:grpSpPr>
        <a:xfrm>
          <a:off x="0" y="0"/>
          <a:ext cx="0" cy="0"/>
          <a:chOff x="0" y="0"/>
          <a:chExt cx="0" cy="0"/>
        </a:xfrm>
      </p:grpSpPr>
      <p:sp>
        <p:nvSpPr>
          <p:cNvPr id="162" name="Google Shape;162;p2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p23"/>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66" name="Google Shape;166;p23"/>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23"/>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68" name="Google Shape;168;p23"/>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169" name="Google Shape;169;p23"/>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0" name="Google Shape;170;p23"/>
          <p:cNvSpPr txBox="1">
            <a:spLocks noGrp="1"/>
          </p:cNvSpPr>
          <p:nvPr>
            <p:ph type="body" idx="1"/>
          </p:nvPr>
        </p:nvSpPr>
        <p:spPr>
          <a:xfrm>
            <a:off x="173038" y="1563688"/>
            <a:ext cx="11820600" cy="4505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1"/>
        <p:cNvGrpSpPr/>
        <p:nvPr/>
      </p:nvGrpSpPr>
      <p:grpSpPr>
        <a:xfrm>
          <a:off x="0" y="0"/>
          <a:ext cx="0" cy="0"/>
          <a:chOff x="0" y="0"/>
          <a:chExt cx="0" cy="0"/>
        </a:xfrm>
      </p:grpSpPr>
      <p:pic>
        <p:nvPicPr>
          <p:cNvPr id="172" name="Google Shape;172;p24"/>
          <p:cNvPicPr preferRelativeResize="0"/>
          <p:nvPr/>
        </p:nvPicPr>
        <p:blipFill rotWithShape="1">
          <a:blip r:embed="rId2">
            <a:alphaModFix/>
          </a:blip>
          <a:srcRect t="41138" r="1718"/>
          <a:stretch/>
        </p:blipFill>
        <p:spPr>
          <a:xfrm>
            <a:off x="0" y="1828800"/>
            <a:ext cx="12197752" cy="3498572"/>
          </a:xfrm>
          <a:prstGeom prst="rect">
            <a:avLst/>
          </a:prstGeom>
          <a:noFill/>
          <a:ln>
            <a:noFill/>
          </a:ln>
        </p:spPr>
      </p:pic>
      <p:sp>
        <p:nvSpPr>
          <p:cNvPr id="173" name="Google Shape;173;p24"/>
          <p:cNvSpPr txBox="1"/>
          <p:nvPr/>
        </p:nvSpPr>
        <p:spPr>
          <a:xfrm>
            <a:off x="7620" y="125917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2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2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7" name="Google Shape;177;p24"/>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chemeClr val="lt1"/>
              </a:solidFill>
              <a:latin typeface="Arial"/>
              <a:ea typeface="Arial"/>
              <a:cs typeface="Arial"/>
              <a:sym typeface="Arial"/>
            </a:endParaRPr>
          </a:p>
        </p:txBody>
      </p:sp>
      <p:sp>
        <p:nvSpPr>
          <p:cNvPr id="178" name="Google Shape;178;p24"/>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24"/>
          <p:cNvPicPr preferRelativeResize="0"/>
          <p:nvPr/>
        </p:nvPicPr>
        <p:blipFill rotWithShape="1">
          <a:blip r:embed="rId3">
            <a:alphaModFix/>
          </a:blip>
          <a:srcRect/>
          <a:stretch/>
        </p:blipFill>
        <p:spPr>
          <a:xfrm>
            <a:off x="0" y="1522113"/>
            <a:ext cx="12199619" cy="3201065"/>
          </a:xfrm>
          <a:prstGeom prst="rect">
            <a:avLst/>
          </a:prstGeom>
          <a:noFill/>
          <a:ln>
            <a:noFill/>
          </a:ln>
          <a:effectLst>
            <a:outerShdw blurRad="50800" dist="50800" dir="5400000" algn="ctr" rotWithShape="0">
              <a:srgbClr val="000000">
                <a:alpha val="0"/>
              </a:srgbClr>
            </a:outerShdw>
          </a:effectLst>
        </p:spPr>
      </p:pic>
      <p:pic>
        <p:nvPicPr>
          <p:cNvPr id="180" name="Google Shape;180;p24"/>
          <p:cNvPicPr preferRelativeResize="0"/>
          <p:nvPr/>
        </p:nvPicPr>
        <p:blipFill rotWithShape="1">
          <a:blip r:embed="rId4">
            <a:alphaModFix/>
          </a:blip>
          <a:srcRect/>
          <a:stretch/>
        </p:blipFill>
        <p:spPr>
          <a:xfrm>
            <a:off x="9133326" y="6291071"/>
            <a:ext cx="3066293" cy="566929"/>
          </a:xfrm>
          <a:prstGeom prst="rect">
            <a:avLst/>
          </a:prstGeom>
          <a:noFill/>
          <a:ln>
            <a:noFill/>
          </a:ln>
        </p:spPr>
      </p:pic>
      <p:sp>
        <p:nvSpPr>
          <p:cNvPr id="181" name="Google Shape;181;p24"/>
          <p:cNvSpPr txBox="1"/>
          <p:nvPr/>
        </p:nvSpPr>
        <p:spPr>
          <a:xfrm>
            <a:off x="0" y="5327374"/>
            <a:ext cx="12192000" cy="882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182" name="Google Shape;182;p24"/>
          <p:cNvSpPr txBox="1">
            <a:spLocks noGrp="1"/>
          </p:cNvSpPr>
          <p:nvPr>
            <p:ph type="body" idx="1"/>
          </p:nvPr>
        </p:nvSpPr>
        <p:spPr>
          <a:xfrm>
            <a:off x="0" y="185738"/>
            <a:ext cx="12199800" cy="981000"/>
          </a:xfrm>
          <a:prstGeom prst="rect">
            <a:avLst/>
          </a:prstGeom>
          <a:noFill/>
          <a:ln>
            <a:noFill/>
          </a:ln>
        </p:spPr>
        <p:txBody>
          <a:bodyPr spcFirstLastPara="1" wrap="square" lIns="91425" tIns="91425" rIns="91425" bIns="91425" anchor="ctr" anchorCtr="0"/>
          <a:lstStyle>
            <a:lvl1pPr marL="457200" marR="0" lvl="0" indent="-228600" algn="ctr"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228600"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24"/>
          <p:cNvSpPr txBox="1">
            <a:spLocks noGrp="1"/>
          </p:cNvSpPr>
          <p:nvPr>
            <p:ph type="body" idx="2"/>
          </p:nvPr>
        </p:nvSpPr>
        <p:spPr>
          <a:xfrm>
            <a:off x="-7938" y="5327373"/>
            <a:ext cx="12199800" cy="882900"/>
          </a:xfrm>
          <a:prstGeom prst="rect">
            <a:avLst/>
          </a:prstGeom>
          <a:noFill/>
          <a:ln>
            <a:noFill/>
          </a:ln>
        </p:spPr>
        <p:txBody>
          <a:bodyPr spcFirstLastPara="1" wrap="square" lIns="91425" tIns="91425" rIns="91425" bIns="91425" anchor="ctr" anchorCtr="0"/>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4"/>
        <p:cNvGrpSpPr/>
        <p:nvPr/>
      </p:nvGrpSpPr>
      <p:grpSpPr>
        <a:xfrm>
          <a:off x="0" y="0"/>
          <a:ext cx="0" cy="0"/>
          <a:chOff x="0" y="0"/>
          <a:chExt cx="0" cy="0"/>
        </a:xfrm>
      </p:grpSpPr>
      <p:sp>
        <p:nvSpPr>
          <p:cNvPr id="185" name="Google Shape;185;p25"/>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86" name="Google Shape;186;p25"/>
          <p:cNvSpPr txBox="1"/>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Slide Title</a:t>
            </a:r>
            <a:endParaRPr sz="4400" b="0" i="0" u="none" strike="noStrike" cap="none">
              <a:solidFill>
                <a:schemeClr val="lt1"/>
              </a:solidFill>
              <a:latin typeface="Arial"/>
              <a:ea typeface="Arial"/>
              <a:cs typeface="Arial"/>
              <a:sym typeface="Arial"/>
            </a:endParaRPr>
          </a:p>
        </p:txBody>
      </p:sp>
      <p:sp>
        <p:nvSpPr>
          <p:cNvPr id="187" name="Google Shape;187;p25"/>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8" name="Google Shape;188;p25"/>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189" name="Google Shape;189;p2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0"/>
        <p:cNvGrpSpPr/>
        <p:nvPr/>
      </p:nvGrpSpPr>
      <p:grpSpPr>
        <a:xfrm>
          <a:off x="0" y="0"/>
          <a:ext cx="0" cy="0"/>
          <a:chOff x="0" y="0"/>
          <a:chExt cx="0" cy="0"/>
        </a:xfrm>
      </p:grpSpPr>
      <p:sp>
        <p:nvSpPr>
          <p:cNvPr id="191" name="Google Shape;191;p26"/>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26"/>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26"/>
          <p:cNvSpPr txBox="1"/>
          <p:nvPr/>
        </p:nvSpPr>
        <p:spPr>
          <a:xfrm>
            <a:off x="0" y="0"/>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94" name="Google Shape;194;p26"/>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5" name="Google Shape;195;p26"/>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196" name="Google Shape;196;p26"/>
          <p:cNvSpPr txBox="1">
            <a:spLocks noGrp="1"/>
          </p:cNvSpPr>
          <p:nvPr>
            <p:ph type="title"/>
          </p:nvPr>
        </p:nvSpPr>
        <p:spPr>
          <a:xfrm>
            <a:off x="0" y="117446"/>
            <a:ext cx="121920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p2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27"/>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a:ea typeface="Arial"/>
                <a:cs typeface="Arial"/>
                <a:sym typeface="Arial"/>
              </a:rPr>
              <a:t>Slide Label</a:t>
            </a:r>
            <a:endParaRPr sz="5400" b="0" i="0" u="none" strike="noStrike" cap="none">
              <a:solidFill>
                <a:schemeClr val="lt1"/>
              </a:solidFill>
              <a:latin typeface="Arial"/>
              <a:ea typeface="Arial"/>
              <a:cs typeface="Arial"/>
              <a:sym typeface="Arial"/>
            </a:endParaRPr>
          </a:p>
        </p:txBody>
      </p:sp>
      <p:sp>
        <p:nvSpPr>
          <p:cNvPr id="200" name="Google Shape;200;p27"/>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p27"/>
          <p:cNvSpPr/>
          <p:nvPr/>
        </p:nvSpPr>
        <p:spPr>
          <a:xfrm>
            <a:off x="178904"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2" name="Google Shape;202;p27"/>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203" name="Google Shape;203;p2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0"/>
        <p:cNvGrpSpPr/>
        <p:nvPr/>
      </p:nvGrpSpPr>
      <p:grpSpPr>
        <a:xfrm>
          <a:off x="0" y="0"/>
          <a:ext cx="0" cy="0"/>
          <a:chOff x="0" y="0"/>
          <a:chExt cx="0" cy="0"/>
        </a:xfrm>
      </p:grpSpPr>
      <p:sp>
        <p:nvSpPr>
          <p:cNvPr id="211" name="Google Shape;211;p2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2" name="Google Shape;212;p2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4" name="Google Shape;214;p29"/>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215" name="Google Shape;215;p29"/>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29"/>
          <p:cNvSpPr txBox="1"/>
          <p:nvPr/>
        </p:nvSpPr>
        <p:spPr>
          <a:xfrm>
            <a:off x="7620" y="1407836"/>
            <a:ext cx="121920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17" name="Google Shape;217;p29"/>
          <p:cNvPicPr preferRelativeResize="0"/>
          <p:nvPr/>
        </p:nvPicPr>
        <p:blipFill rotWithShape="1">
          <a:blip r:embed="rId2">
            <a:alphaModFix/>
          </a:blip>
          <a:srcRect/>
          <a:stretch/>
        </p:blipFill>
        <p:spPr>
          <a:xfrm>
            <a:off x="9133326" y="6291071"/>
            <a:ext cx="3066294" cy="566929"/>
          </a:xfrm>
          <a:prstGeom prst="rect">
            <a:avLst/>
          </a:prstGeom>
          <a:noFill/>
          <a:ln>
            <a:noFill/>
          </a:ln>
        </p:spPr>
      </p:pic>
      <p:sp>
        <p:nvSpPr>
          <p:cNvPr id="218" name="Google Shape;218;p29"/>
          <p:cNvSpPr txBox="1">
            <a:spLocks noGrp="1"/>
          </p:cNvSpPr>
          <p:nvPr>
            <p:ph type="title"/>
          </p:nvPr>
        </p:nvSpPr>
        <p:spPr>
          <a:xfrm>
            <a:off x="285227" y="117446"/>
            <a:ext cx="11610362" cy="1153866"/>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29"/>
          <p:cNvSpPr txBox="1">
            <a:spLocks noGrp="1"/>
          </p:cNvSpPr>
          <p:nvPr>
            <p:ph type="body" idx="1"/>
          </p:nvPr>
        </p:nvSpPr>
        <p:spPr>
          <a:xfrm>
            <a:off x="173038" y="1563688"/>
            <a:ext cx="11820525" cy="4505325"/>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0"/>
        <p:cNvGrpSpPr/>
        <p:nvPr/>
      </p:nvGrpSpPr>
      <p:grpSpPr>
        <a:xfrm>
          <a:off x="0" y="0"/>
          <a:ext cx="0" cy="0"/>
          <a:chOff x="0" y="0"/>
          <a:chExt cx="0" cy="0"/>
        </a:xfrm>
      </p:grpSpPr>
      <p:pic>
        <p:nvPicPr>
          <p:cNvPr id="221" name="Google Shape;221;p30"/>
          <p:cNvPicPr preferRelativeResize="0"/>
          <p:nvPr/>
        </p:nvPicPr>
        <p:blipFill rotWithShape="1">
          <a:blip r:embed="rId2">
            <a:alphaModFix/>
          </a:blip>
          <a:srcRect/>
          <a:stretch/>
        </p:blipFill>
        <p:spPr>
          <a:xfrm>
            <a:off x="3975" y="1781075"/>
            <a:ext cx="12192000" cy="3895725"/>
          </a:xfrm>
          <a:prstGeom prst="rect">
            <a:avLst/>
          </a:prstGeom>
          <a:noFill/>
          <a:ln>
            <a:noFill/>
          </a:ln>
        </p:spPr>
      </p:pic>
      <p:sp>
        <p:nvSpPr>
          <p:cNvPr id="222" name="Google Shape;222;p30"/>
          <p:cNvSpPr txBox="1"/>
          <p:nvPr/>
        </p:nvSpPr>
        <p:spPr>
          <a:xfrm>
            <a:off x="7620" y="125917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4" name="Google Shape;224;p3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5" name="Google Shape;2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26" name="Google Shape;226;p30"/>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chemeClr val="lt1"/>
              </a:solidFill>
              <a:latin typeface="Arial"/>
              <a:ea typeface="Arial"/>
              <a:cs typeface="Arial"/>
              <a:sym typeface="Arial"/>
            </a:endParaRPr>
          </a:p>
        </p:txBody>
      </p:sp>
      <p:sp>
        <p:nvSpPr>
          <p:cNvPr id="227" name="Google Shape;227;p30"/>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8" name="Google Shape;228;p30"/>
          <p:cNvPicPr preferRelativeResize="0"/>
          <p:nvPr/>
        </p:nvPicPr>
        <p:blipFill rotWithShape="1">
          <a:blip r:embed="rId3">
            <a:alphaModFix/>
          </a:blip>
          <a:srcRect/>
          <a:stretch/>
        </p:blipFill>
        <p:spPr>
          <a:xfrm>
            <a:off x="9133326" y="6291071"/>
            <a:ext cx="3066294" cy="566929"/>
          </a:xfrm>
          <a:prstGeom prst="rect">
            <a:avLst/>
          </a:prstGeom>
          <a:noFill/>
          <a:ln>
            <a:noFill/>
          </a:ln>
        </p:spPr>
      </p:pic>
      <p:sp>
        <p:nvSpPr>
          <p:cNvPr id="229" name="Google Shape;229;p30"/>
          <p:cNvSpPr txBox="1"/>
          <p:nvPr/>
        </p:nvSpPr>
        <p:spPr>
          <a:xfrm>
            <a:off x="0" y="5327374"/>
            <a:ext cx="12192000" cy="88292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230" name="Google Shape;230;p30"/>
          <p:cNvSpPr txBox="1">
            <a:spLocks noGrp="1"/>
          </p:cNvSpPr>
          <p:nvPr>
            <p:ph type="body" idx="1"/>
          </p:nvPr>
        </p:nvSpPr>
        <p:spPr>
          <a:xfrm>
            <a:off x="0" y="185738"/>
            <a:ext cx="12199938" cy="981075"/>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30"/>
          <p:cNvSpPr txBox="1">
            <a:spLocks noGrp="1"/>
          </p:cNvSpPr>
          <p:nvPr>
            <p:ph type="body" idx="2"/>
          </p:nvPr>
        </p:nvSpPr>
        <p:spPr>
          <a:xfrm>
            <a:off x="-7938" y="5327373"/>
            <a:ext cx="12199938" cy="882926"/>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30"/>
          <p:cNvSpPr txBox="1"/>
          <p:nvPr/>
        </p:nvSpPr>
        <p:spPr>
          <a:xfrm>
            <a:off x="24125" y="1905000"/>
            <a:ext cx="12192000" cy="30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6000"/>
              <a:buFont typeface="Arial"/>
              <a:buNone/>
            </a:pPr>
            <a:r>
              <a:rPr lang="en-US" sz="6000" b="0" i="0" u="none" strike="noStrike" cap="none">
                <a:solidFill>
                  <a:srgbClr val="027F98"/>
                </a:solidFill>
                <a:latin typeface="Arial"/>
                <a:ea typeface="Arial"/>
                <a:cs typeface="Arial"/>
                <a:sym typeface="Arial"/>
              </a:rPr>
              <a:t>Cleaner Air Oregon</a:t>
            </a:r>
            <a:endParaRPr sz="6000" b="0" i="0" u="none" strike="noStrike" cap="none">
              <a:solidFill>
                <a:srgbClr val="027F98"/>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800"/>
              <a:buFont typeface="Arial"/>
              <a:buNone/>
            </a:pPr>
            <a:r>
              <a:rPr lang="en-US" sz="2800" b="0" i="0" u="none" strike="noStrike" cap="none">
                <a:solidFill>
                  <a:srgbClr val="548235"/>
                </a:solidFill>
                <a:latin typeface="Arial"/>
                <a:ea typeface="Arial"/>
                <a:cs typeface="Arial"/>
                <a:sym typeface="Arial"/>
              </a:rPr>
              <a:t>REFORMING OREGON’S INDUSTRIAL AIR QUALITY REGULATIONS</a:t>
            </a:r>
            <a:endParaRPr sz="2800" b="0" i="0" u="none" strike="noStrike" cap="none">
              <a:solidFill>
                <a:srgbClr val="548235"/>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Inviting Oregonians to help create new regulations that protect what we all care about:</a:t>
            </a:r>
            <a:endParaRPr sz="22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the health of our people, a clean environment, and the economic vitality of our communities.</a:t>
            </a:r>
            <a:endParaRPr sz="2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3"/>
        <p:cNvGrpSpPr/>
        <p:nvPr/>
      </p:nvGrpSpPr>
      <p:grpSpPr>
        <a:xfrm>
          <a:off x="0" y="0"/>
          <a:ext cx="0" cy="0"/>
          <a:chOff x="0" y="0"/>
          <a:chExt cx="0" cy="0"/>
        </a:xfrm>
      </p:grpSpPr>
      <p:sp>
        <p:nvSpPr>
          <p:cNvPr id="234" name="Google Shape;234;p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3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7" name="Google Shape;237;p31"/>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238" name="Google Shape;238;p31"/>
          <p:cNvSpPr txBox="1"/>
          <p:nvPr/>
        </p:nvSpPr>
        <p:spPr>
          <a:xfrm>
            <a:off x="7620" y="1407836"/>
            <a:ext cx="121920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endParaRPr sz="1800" b="0" i="0" u="none" strike="noStrike" cap="none">
              <a:solidFill>
                <a:schemeClr val="dk1"/>
              </a:solidFill>
              <a:latin typeface="Arial"/>
              <a:ea typeface="Arial"/>
              <a:cs typeface="Arial"/>
              <a:sym typeface="Arial"/>
            </a:endParaRPr>
          </a:p>
        </p:txBody>
      </p:sp>
      <p:grpSp>
        <p:nvGrpSpPr>
          <p:cNvPr id="239" name="Google Shape;239;p31"/>
          <p:cNvGrpSpPr/>
          <p:nvPr/>
        </p:nvGrpSpPr>
        <p:grpSpPr>
          <a:xfrm>
            <a:off x="0" y="6210300"/>
            <a:ext cx="12192312" cy="647700"/>
            <a:chOff x="0" y="6210300"/>
            <a:chExt cx="12192312" cy="647700"/>
          </a:xfrm>
        </p:grpSpPr>
        <p:sp>
          <p:nvSpPr>
            <p:cNvPr id="240" name="Google Shape;240;p31"/>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endParaRPr sz="1800" b="0" i="0" u="none" strike="noStrike" cap="none">
                <a:solidFill>
                  <a:schemeClr val="lt1"/>
                </a:solidFill>
                <a:latin typeface="Arial"/>
                <a:ea typeface="Arial"/>
                <a:cs typeface="Arial"/>
                <a:sym typeface="Arial"/>
              </a:endParaRPr>
            </a:p>
          </p:txBody>
        </p:sp>
        <p:pic>
          <p:nvPicPr>
            <p:cNvPr id="241" name="Google Shape;241;p31"/>
            <p:cNvPicPr preferRelativeResize="0"/>
            <p:nvPr/>
          </p:nvPicPr>
          <p:blipFill rotWithShape="1">
            <a:blip r:embed="rId2">
              <a:alphaModFix/>
            </a:blip>
            <a:srcRect/>
            <a:stretch/>
          </p:blipFill>
          <p:spPr>
            <a:xfrm>
              <a:off x="9133326" y="6291071"/>
              <a:ext cx="3058986" cy="566787"/>
            </a:xfrm>
            <a:prstGeom prst="rect">
              <a:avLst/>
            </a:prstGeom>
            <a:noFill/>
            <a:ln>
              <a:noFill/>
            </a:ln>
          </p:spPr>
        </p:pic>
      </p:grpSp>
      <p:sp>
        <p:nvSpPr>
          <p:cNvPr id="242" name="Google Shape;242;p31"/>
          <p:cNvSpPr txBox="1">
            <a:spLocks noGrp="1"/>
          </p:cNvSpPr>
          <p:nvPr>
            <p:ph type="title"/>
          </p:nvPr>
        </p:nvSpPr>
        <p:spPr>
          <a:xfrm>
            <a:off x="285227" y="117446"/>
            <a:ext cx="11610362" cy="1153866"/>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5" name="Google Shape;245;p3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3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7" name="Google Shape;247;p3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1" name="Google Shape;251;p33"/>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52" name="Google Shape;252;p3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3" name="Google Shape;253;p3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38"/>
        <p:cNvGrpSpPr/>
        <p:nvPr/>
      </p:nvGrpSpPr>
      <p:grpSpPr>
        <a:xfrm>
          <a:off x="0" y="0"/>
          <a:ext cx="0" cy="0"/>
          <a:chOff x="0" y="0"/>
          <a:chExt cx="0" cy="0"/>
        </a:xfrm>
      </p:grpSpPr>
      <p:sp>
        <p:nvSpPr>
          <p:cNvPr id="39" name="Google Shape;39;p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4"/>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3" name="Google Shape;43;p4"/>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44;p4"/>
          <p:cNvGrpSpPr/>
          <p:nvPr/>
        </p:nvGrpSpPr>
        <p:grpSpPr>
          <a:xfrm>
            <a:off x="0" y="6210300"/>
            <a:ext cx="12192313" cy="647700"/>
            <a:chOff x="0" y="6210300"/>
            <a:chExt cx="12192313" cy="647700"/>
          </a:xfrm>
        </p:grpSpPr>
        <p:sp>
          <p:nvSpPr>
            <p:cNvPr id="45" name="Google Shape;45;p4"/>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pic>
          <p:nvPicPr>
            <p:cNvPr id="46" name="Google Shape;46;p4"/>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47" name="Google Shape;47;p4"/>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7" name="Google Shape;257;p34"/>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34"/>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3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4" name="Google Shape;264;p35"/>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5" name="Google Shape;265;p35"/>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35"/>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7" name="Google Shape;267;p3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3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9" name="Google Shape;269;p3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0" name="Google Shape;2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3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4" name="Google Shape;274;p3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5" name="Google Shape;2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6"/>
        <p:cNvGrpSpPr/>
        <p:nvPr/>
      </p:nvGrpSpPr>
      <p:grpSpPr>
        <a:xfrm>
          <a:off x="0" y="0"/>
          <a:ext cx="0" cy="0"/>
          <a:chOff x="0" y="0"/>
          <a:chExt cx="0" cy="0"/>
        </a:xfrm>
      </p:grpSpPr>
      <p:sp>
        <p:nvSpPr>
          <p:cNvPr id="277" name="Google Shape;277;p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8" name="Google Shape;278;p3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9" name="Google Shape;2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Google Shape;282;p38"/>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3" name="Google Shape;283;p38"/>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84" name="Google Shape;284;p3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5" name="Google Shape;285;p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39"/>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0" name="Google Shape;290;p39"/>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91" name="Google Shape;291;p3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3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3" name="Google Shape;29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6" name="Google Shape;296;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4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4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2" name="Google Shape;302;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4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4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5" name="Google Shape;30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306"/>
        <p:cNvGrpSpPr/>
        <p:nvPr/>
      </p:nvGrpSpPr>
      <p:grpSpPr>
        <a:xfrm>
          <a:off x="0" y="0"/>
          <a:ext cx="0" cy="0"/>
          <a:chOff x="0" y="0"/>
          <a:chExt cx="0" cy="0"/>
        </a:xfrm>
      </p:grpSpPr>
      <p:sp>
        <p:nvSpPr>
          <p:cNvPr id="307" name="Google Shape;307;p4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8" name="Google Shape;308;p4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0" name="Google Shape;310;p42"/>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311" name="Google Shape;311;p42"/>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grpSp>
        <p:nvGrpSpPr>
          <p:cNvPr id="312" name="Google Shape;312;p42"/>
          <p:cNvGrpSpPr/>
          <p:nvPr/>
        </p:nvGrpSpPr>
        <p:grpSpPr>
          <a:xfrm>
            <a:off x="0" y="6210300"/>
            <a:ext cx="12192313" cy="647700"/>
            <a:chOff x="0" y="6210300"/>
            <a:chExt cx="12192313" cy="647700"/>
          </a:xfrm>
        </p:grpSpPr>
        <p:sp>
          <p:nvSpPr>
            <p:cNvPr id="313" name="Google Shape;313;p42"/>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pic>
          <p:nvPicPr>
            <p:cNvPr id="314" name="Google Shape;314;p42"/>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315" name="Google Shape;315;p42"/>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2"/>
        <p:cNvGrpSpPr/>
        <p:nvPr/>
      </p:nvGrpSpPr>
      <p:grpSpPr>
        <a:xfrm>
          <a:off x="0" y="0"/>
          <a:ext cx="0" cy="0"/>
          <a:chOff x="0" y="0"/>
          <a:chExt cx="0" cy="0"/>
        </a:xfrm>
      </p:grpSpPr>
      <p:sp>
        <p:nvSpPr>
          <p:cNvPr id="323" name="Google Shape;323;p4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4" name="Google Shape;324;p4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5" name="Google Shape;325;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6" name="Google Shape;326;p44"/>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327" name="Google Shape;327;p44"/>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8" name="Google Shape;328;p44"/>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29" name="Google Shape;329;p44"/>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330" name="Google Shape;330;p44"/>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1" name="Google Shape;331;p44"/>
          <p:cNvSpPr txBox="1">
            <a:spLocks noGrp="1"/>
          </p:cNvSpPr>
          <p:nvPr>
            <p:ph type="body" idx="1"/>
          </p:nvPr>
        </p:nvSpPr>
        <p:spPr>
          <a:xfrm>
            <a:off x="173038" y="1563688"/>
            <a:ext cx="11820600" cy="45054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5"/>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2"/>
        <p:cNvGrpSpPr/>
        <p:nvPr/>
      </p:nvGrpSpPr>
      <p:grpSpPr>
        <a:xfrm>
          <a:off x="0" y="0"/>
          <a:ext cx="0" cy="0"/>
          <a:chOff x="0" y="0"/>
          <a:chExt cx="0" cy="0"/>
        </a:xfrm>
      </p:grpSpPr>
      <p:pic>
        <p:nvPicPr>
          <p:cNvPr id="333" name="Google Shape;333;p45"/>
          <p:cNvPicPr preferRelativeResize="0"/>
          <p:nvPr/>
        </p:nvPicPr>
        <p:blipFill rotWithShape="1">
          <a:blip r:embed="rId2">
            <a:alphaModFix/>
          </a:blip>
          <a:srcRect l="1380" t="-9456" b="11350"/>
          <a:stretch/>
        </p:blipFill>
        <p:spPr>
          <a:xfrm>
            <a:off x="-3975" y="1679375"/>
            <a:ext cx="12192000" cy="3684000"/>
          </a:xfrm>
          <a:prstGeom prst="rect">
            <a:avLst/>
          </a:prstGeom>
          <a:noFill/>
          <a:ln>
            <a:noFill/>
          </a:ln>
        </p:spPr>
      </p:pic>
      <p:sp>
        <p:nvSpPr>
          <p:cNvPr id="334" name="Google Shape;334;p45"/>
          <p:cNvSpPr txBox="1"/>
          <p:nvPr/>
        </p:nvSpPr>
        <p:spPr>
          <a:xfrm>
            <a:off x="7620" y="125917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4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6" name="Google Shape;336;p4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7" name="Google Shape;337;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8" name="Google Shape;338;p45"/>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chemeClr val="lt1"/>
              </a:solidFill>
              <a:latin typeface="Arial"/>
              <a:ea typeface="Arial"/>
              <a:cs typeface="Arial"/>
              <a:sym typeface="Arial"/>
            </a:endParaRPr>
          </a:p>
        </p:txBody>
      </p:sp>
      <p:sp>
        <p:nvSpPr>
          <p:cNvPr id="339" name="Google Shape;339;p45"/>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0" name="Google Shape;340;p45"/>
          <p:cNvPicPr preferRelativeResize="0"/>
          <p:nvPr/>
        </p:nvPicPr>
        <p:blipFill rotWithShape="1">
          <a:blip r:embed="rId3">
            <a:alphaModFix/>
          </a:blip>
          <a:srcRect/>
          <a:stretch/>
        </p:blipFill>
        <p:spPr>
          <a:xfrm>
            <a:off x="9133326" y="6291071"/>
            <a:ext cx="3066293" cy="566929"/>
          </a:xfrm>
          <a:prstGeom prst="rect">
            <a:avLst/>
          </a:prstGeom>
          <a:noFill/>
          <a:ln>
            <a:noFill/>
          </a:ln>
        </p:spPr>
      </p:pic>
      <p:sp>
        <p:nvSpPr>
          <p:cNvPr id="341" name="Google Shape;341;p45"/>
          <p:cNvSpPr txBox="1"/>
          <p:nvPr/>
        </p:nvSpPr>
        <p:spPr>
          <a:xfrm>
            <a:off x="0" y="5327374"/>
            <a:ext cx="12192000" cy="882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342" name="Google Shape;342;p45"/>
          <p:cNvSpPr txBox="1">
            <a:spLocks noGrp="1"/>
          </p:cNvSpPr>
          <p:nvPr>
            <p:ph type="body" idx="1"/>
          </p:nvPr>
        </p:nvSpPr>
        <p:spPr>
          <a:xfrm>
            <a:off x="0" y="185738"/>
            <a:ext cx="12199800" cy="981000"/>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45"/>
          <p:cNvSpPr txBox="1">
            <a:spLocks noGrp="1"/>
          </p:cNvSpPr>
          <p:nvPr>
            <p:ph type="body" idx="2"/>
          </p:nvPr>
        </p:nvSpPr>
        <p:spPr>
          <a:xfrm>
            <a:off x="-7938" y="5327373"/>
            <a:ext cx="12199800" cy="882900"/>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45"/>
          <p:cNvSpPr txBox="1"/>
          <p:nvPr/>
        </p:nvSpPr>
        <p:spPr>
          <a:xfrm>
            <a:off x="57275" y="1957050"/>
            <a:ext cx="12092700" cy="277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6000"/>
              <a:buFont typeface="Arial"/>
              <a:buNone/>
            </a:pPr>
            <a:r>
              <a:rPr lang="en-US" sz="6000" b="0" i="0" u="none" strike="noStrike" cap="none">
                <a:solidFill>
                  <a:srgbClr val="027F98"/>
                </a:solidFill>
                <a:latin typeface="Arial"/>
                <a:ea typeface="Arial"/>
                <a:cs typeface="Arial"/>
                <a:sym typeface="Arial"/>
              </a:rPr>
              <a:t>Cleaner Air Oregon</a:t>
            </a:r>
            <a:endParaRPr sz="6000" b="0" i="0" u="none" strike="noStrike" cap="none">
              <a:solidFill>
                <a:srgbClr val="027F98"/>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800"/>
              <a:buFont typeface="Arial"/>
              <a:buNone/>
            </a:pPr>
            <a:r>
              <a:rPr lang="en-US" sz="2800" b="0" i="0" u="none" strike="noStrike" cap="none">
                <a:solidFill>
                  <a:srgbClr val="548235"/>
                </a:solidFill>
                <a:latin typeface="Arial"/>
                <a:ea typeface="Arial"/>
                <a:cs typeface="Arial"/>
                <a:sym typeface="Arial"/>
              </a:rPr>
              <a:t>REFORMING OREGON’S INDUSTRIAL AIR QUALITY REGULATIONS</a:t>
            </a:r>
            <a:endParaRPr sz="2800" b="0" i="0" u="none" strike="noStrike" cap="none">
              <a:solidFill>
                <a:srgbClr val="548235"/>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Inviting Oregonians to help create new regulations that protect what we all care about:</a:t>
            </a:r>
            <a:endParaRPr sz="22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the health of our people, a clean environment, and the economic vitality of our communities.</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5"/>
        <p:cNvGrpSpPr/>
        <p:nvPr/>
      </p:nvGrpSpPr>
      <p:grpSpPr>
        <a:xfrm>
          <a:off x="0" y="0"/>
          <a:ext cx="0" cy="0"/>
          <a:chOff x="0" y="0"/>
          <a:chExt cx="0" cy="0"/>
        </a:xfrm>
      </p:grpSpPr>
      <p:sp>
        <p:nvSpPr>
          <p:cNvPr id="346" name="Google Shape;346;p4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7" name="Google Shape;347;p4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8" name="Google Shape;348;p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9" name="Google Shape;349;p46"/>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350" name="Google Shape;350;p46"/>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endParaRPr sz="1800" b="0" i="0" u="none" strike="noStrike" cap="none">
              <a:solidFill>
                <a:schemeClr val="dk1"/>
              </a:solidFill>
              <a:latin typeface="Arial"/>
              <a:ea typeface="Arial"/>
              <a:cs typeface="Arial"/>
              <a:sym typeface="Arial"/>
            </a:endParaRPr>
          </a:p>
        </p:txBody>
      </p:sp>
      <p:grpSp>
        <p:nvGrpSpPr>
          <p:cNvPr id="351" name="Google Shape;351;p46"/>
          <p:cNvGrpSpPr/>
          <p:nvPr/>
        </p:nvGrpSpPr>
        <p:grpSpPr>
          <a:xfrm>
            <a:off x="0" y="6210300"/>
            <a:ext cx="12192313" cy="647700"/>
            <a:chOff x="0" y="6210300"/>
            <a:chExt cx="12192313" cy="647700"/>
          </a:xfrm>
        </p:grpSpPr>
        <p:sp>
          <p:nvSpPr>
            <p:cNvPr id="352" name="Google Shape;352;p46"/>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endParaRPr sz="1800" b="0" i="0" u="none" strike="noStrike" cap="none">
                <a:solidFill>
                  <a:schemeClr val="lt1"/>
                </a:solidFill>
                <a:latin typeface="Arial"/>
                <a:ea typeface="Arial"/>
                <a:cs typeface="Arial"/>
                <a:sym typeface="Arial"/>
              </a:endParaRPr>
            </a:p>
          </p:txBody>
        </p:sp>
        <p:pic>
          <p:nvPicPr>
            <p:cNvPr id="353" name="Google Shape;353;p46"/>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354" name="Google Shape;354;p46"/>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5"/>
        <p:cNvGrpSpPr/>
        <p:nvPr/>
      </p:nvGrpSpPr>
      <p:grpSpPr>
        <a:xfrm>
          <a:off x="0" y="0"/>
          <a:ext cx="0" cy="0"/>
          <a:chOff x="0" y="0"/>
          <a:chExt cx="0" cy="0"/>
        </a:xfrm>
      </p:grpSpPr>
      <p:sp>
        <p:nvSpPr>
          <p:cNvPr id="356" name="Google Shape;356;p47"/>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7" name="Google Shape;357;p47"/>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58" name="Google Shape;358;p4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9" name="Google Shape;359;p4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0" name="Google Shape;360;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3" name="Google Shape;363;p48"/>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4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p4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6" name="Google Shape;366;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7"/>
        <p:cNvGrpSpPr/>
        <p:nvPr/>
      </p:nvGrpSpPr>
      <p:grpSpPr>
        <a:xfrm>
          <a:off x="0" y="0"/>
          <a:ext cx="0" cy="0"/>
          <a:chOff x="0" y="0"/>
          <a:chExt cx="0" cy="0"/>
        </a:xfrm>
      </p:grpSpPr>
      <p:sp>
        <p:nvSpPr>
          <p:cNvPr id="368" name="Google Shape;368;p49"/>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9" name="Google Shape;369;p49"/>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0" name="Google Shape;370;p4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1" name="Google Shape;371;p4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2" name="Google Shape;372;p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3"/>
        <p:cNvGrpSpPr/>
        <p:nvPr/>
      </p:nvGrpSpPr>
      <p:grpSpPr>
        <a:xfrm>
          <a:off x="0" y="0"/>
          <a:ext cx="0" cy="0"/>
          <a:chOff x="0" y="0"/>
          <a:chExt cx="0" cy="0"/>
        </a:xfrm>
      </p:grpSpPr>
      <p:sp>
        <p:nvSpPr>
          <p:cNvPr id="374" name="Google Shape;374;p5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5" name="Google Shape;375;p50"/>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50"/>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5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8" name="Google Shape;378;p5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9" name="Google Shape;379;p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0"/>
        <p:cNvGrpSpPr/>
        <p:nvPr/>
      </p:nvGrpSpPr>
      <p:grpSpPr>
        <a:xfrm>
          <a:off x="0" y="0"/>
          <a:ext cx="0" cy="0"/>
          <a:chOff x="0" y="0"/>
          <a:chExt cx="0" cy="0"/>
        </a:xfrm>
      </p:grpSpPr>
      <p:sp>
        <p:nvSpPr>
          <p:cNvPr id="381" name="Google Shape;381;p51"/>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2" name="Google Shape;382;p51"/>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3" name="Google Shape;383;p51"/>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51"/>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5" name="Google Shape;385;p51"/>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5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7" name="Google Shape;387;p5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8" name="Google Shape;388;p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9"/>
        <p:cNvGrpSpPr/>
        <p:nvPr/>
      </p:nvGrpSpPr>
      <p:grpSpPr>
        <a:xfrm>
          <a:off x="0" y="0"/>
          <a:ext cx="0" cy="0"/>
          <a:chOff x="0" y="0"/>
          <a:chExt cx="0" cy="0"/>
        </a:xfrm>
      </p:grpSpPr>
      <p:sp>
        <p:nvSpPr>
          <p:cNvPr id="390" name="Google Shape;390;p52"/>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1" name="Google Shape;391;p5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2" name="Google Shape;392;p5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3" name="Google Shape;393;p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4"/>
        <p:cNvGrpSpPr/>
        <p:nvPr/>
      </p:nvGrpSpPr>
      <p:grpSpPr>
        <a:xfrm>
          <a:off x="0" y="0"/>
          <a:ext cx="0" cy="0"/>
          <a:chOff x="0" y="0"/>
          <a:chExt cx="0" cy="0"/>
        </a:xfrm>
      </p:grpSpPr>
      <p:sp>
        <p:nvSpPr>
          <p:cNvPr id="395" name="Google Shape;395;p5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6" name="Google Shape;396;p5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7" name="Google Shape;397;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8"/>
        <p:cNvGrpSpPr/>
        <p:nvPr/>
      </p:nvGrpSpPr>
      <p:grpSpPr>
        <a:xfrm>
          <a:off x="0" y="0"/>
          <a:ext cx="0" cy="0"/>
          <a:chOff x="0" y="0"/>
          <a:chExt cx="0" cy="0"/>
        </a:xfrm>
      </p:grpSpPr>
      <p:sp>
        <p:nvSpPr>
          <p:cNvPr id="399" name="Google Shape;399;p54"/>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0" name="Google Shape;400;p54"/>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Google Shape;401;p54"/>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02" name="Google Shape;402;p5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3" name="Google Shape;403;p5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4" name="Google Shape;404;p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6"/>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7" name="Google Shape;57;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5"/>
        <p:cNvGrpSpPr/>
        <p:nvPr/>
      </p:nvGrpSpPr>
      <p:grpSpPr>
        <a:xfrm>
          <a:off x="0" y="0"/>
          <a:ext cx="0" cy="0"/>
          <a:chOff x="0" y="0"/>
          <a:chExt cx="0" cy="0"/>
        </a:xfrm>
      </p:grpSpPr>
      <p:sp>
        <p:nvSpPr>
          <p:cNvPr id="406" name="Google Shape;406;p55"/>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7" name="Google Shape;407;p55"/>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8" name="Google Shape;408;p55"/>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09" name="Google Shape;409;p5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0" name="Google Shape;410;p5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1" name="Google Shape;411;p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2"/>
        <p:cNvGrpSpPr/>
        <p:nvPr/>
      </p:nvGrpSpPr>
      <p:grpSpPr>
        <a:xfrm>
          <a:off x="0" y="0"/>
          <a:ext cx="0" cy="0"/>
          <a:chOff x="0" y="0"/>
          <a:chExt cx="0" cy="0"/>
        </a:xfrm>
      </p:grpSpPr>
      <p:sp>
        <p:nvSpPr>
          <p:cNvPr id="413" name="Google Shape;413;p56"/>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4" name="Google Shape;414;p5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5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6" name="Google Shape;416;p5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7" name="Google Shape;417;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8"/>
        <p:cNvGrpSpPr/>
        <p:nvPr/>
      </p:nvGrpSpPr>
      <p:grpSpPr>
        <a:xfrm>
          <a:off x="0" y="0"/>
          <a:ext cx="0" cy="0"/>
          <a:chOff x="0" y="0"/>
          <a:chExt cx="0" cy="0"/>
        </a:xfrm>
      </p:grpSpPr>
      <p:sp>
        <p:nvSpPr>
          <p:cNvPr id="419" name="Google Shape;419;p57"/>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0" name="Google Shape;420;p5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1" name="Google Shape;421;p5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2" name="Google Shape;422;p5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3" name="Google Shape;423;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
        <p:nvSpPr>
          <p:cNvPr id="427" name="Google Shape;427;p5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8" name="Google Shape;428;p5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9" name="Google Shape;429;p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0" name="Google Shape;430;p59"/>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31" name="Google Shape;431;p59"/>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32" name="Google Shape;432;p59"/>
          <p:cNvGrpSpPr/>
          <p:nvPr/>
        </p:nvGrpSpPr>
        <p:grpSpPr>
          <a:xfrm>
            <a:off x="0" y="6210300"/>
            <a:ext cx="12192313" cy="647700"/>
            <a:chOff x="0" y="6210300"/>
            <a:chExt cx="12192313" cy="647700"/>
          </a:xfrm>
        </p:grpSpPr>
        <p:sp>
          <p:nvSpPr>
            <p:cNvPr id="433" name="Google Shape;433;p59"/>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34" name="Google Shape;434;p59"/>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435" name="Google Shape;435;p59"/>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36"/>
        <p:cNvGrpSpPr/>
        <p:nvPr/>
      </p:nvGrpSpPr>
      <p:grpSpPr>
        <a:xfrm>
          <a:off x="0" y="0"/>
          <a:ext cx="0" cy="0"/>
          <a:chOff x="0" y="0"/>
          <a:chExt cx="0" cy="0"/>
        </a:xfrm>
      </p:grpSpPr>
      <p:sp>
        <p:nvSpPr>
          <p:cNvPr id="437" name="Google Shape;437;p6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8" name="Google Shape;438;p6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9" name="Google Shape;43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0" name="Google Shape;440;p60"/>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41" name="Google Shape;441;p60"/>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2" name="Google Shape;442;p60"/>
          <p:cNvSpPr txBox="1"/>
          <p:nvPr/>
        </p:nvSpPr>
        <p:spPr>
          <a:xfrm>
            <a:off x="7620" y="1407836"/>
            <a:ext cx="121920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43" name="Google Shape;443;p60"/>
          <p:cNvPicPr preferRelativeResize="0"/>
          <p:nvPr/>
        </p:nvPicPr>
        <p:blipFill rotWithShape="1">
          <a:blip r:embed="rId2">
            <a:alphaModFix/>
          </a:blip>
          <a:srcRect/>
          <a:stretch/>
        </p:blipFill>
        <p:spPr>
          <a:xfrm>
            <a:off x="9133326" y="6291071"/>
            <a:ext cx="3066294" cy="566929"/>
          </a:xfrm>
          <a:prstGeom prst="rect">
            <a:avLst/>
          </a:prstGeom>
          <a:noFill/>
          <a:ln>
            <a:noFill/>
          </a:ln>
        </p:spPr>
      </p:pic>
      <p:sp>
        <p:nvSpPr>
          <p:cNvPr id="444" name="Google Shape;444;p60"/>
          <p:cNvSpPr txBox="1">
            <a:spLocks noGrp="1"/>
          </p:cNvSpPr>
          <p:nvPr>
            <p:ph type="title"/>
          </p:nvPr>
        </p:nvSpPr>
        <p:spPr>
          <a:xfrm>
            <a:off x="285227" y="117446"/>
            <a:ext cx="11610362" cy="1153866"/>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5" name="Google Shape;445;p60"/>
          <p:cNvSpPr txBox="1">
            <a:spLocks noGrp="1"/>
          </p:cNvSpPr>
          <p:nvPr>
            <p:ph type="body" idx="1"/>
          </p:nvPr>
        </p:nvSpPr>
        <p:spPr>
          <a:xfrm>
            <a:off x="173038" y="1563688"/>
            <a:ext cx="11820525" cy="450532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6"/>
        <p:cNvGrpSpPr/>
        <p:nvPr/>
      </p:nvGrpSpPr>
      <p:grpSpPr>
        <a:xfrm>
          <a:off x="0" y="0"/>
          <a:ext cx="0" cy="0"/>
          <a:chOff x="0" y="0"/>
          <a:chExt cx="0" cy="0"/>
        </a:xfrm>
      </p:grpSpPr>
      <p:pic>
        <p:nvPicPr>
          <p:cNvPr id="447" name="Google Shape;447;p61"/>
          <p:cNvPicPr preferRelativeResize="0"/>
          <p:nvPr/>
        </p:nvPicPr>
        <p:blipFill rotWithShape="1">
          <a:blip r:embed="rId2">
            <a:alphaModFix/>
          </a:blip>
          <a:srcRect l="1700" t="27823" b="20458"/>
          <a:stretch/>
        </p:blipFill>
        <p:spPr>
          <a:xfrm>
            <a:off x="-8626" y="1380226"/>
            <a:ext cx="12177725" cy="3921748"/>
          </a:xfrm>
          <a:prstGeom prst="rect">
            <a:avLst/>
          </a:prstGeom>
          <a:noFill/>
          <a:ln>
            <a:noFill/>
          </a:ln>
        </p:spPr>
      </p:pic>
      <p:sp>
        <p:nvSpPr>
          <p:cNvPr id="448" name="Google Shape;448;p61"/>
          <p:cNvSpPr txBox="1"/>
          <p:nvPr/>
        </p:nvSpPr>
        <p:spPr>
          <a:xfrm>
            <a:off x="-9833" y="141736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6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0" name="Google Shape;450;p6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1" name="Google Shape;451;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52" name="Google Shape;452;p61"/>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1" i="0" u="none" strike="noStrike" cap="none">
                <a:solidFill>
                  <a:schemeClr val="lt1"/>
                </a:solidFill>
                <a:latin typeface="Arial"/>
                <a:ea typeface="Arial"/>
                <a:cs typeface="Arial"/>
                <a:sym typeface="Arial"/>
              </a:rPr>
              <a:t>Public Hearing and Public Comment</a:t>
            </a:r>
            <a:endParaRPr sz="4400" b="1" i="0" u="none" strike="noStrike" cap="none">
              <a:solidFill>
                <a:schemeClr val="lt1"/>
              </a:solidFill>
              <a:latin typeface="Arial"/>
              <a:ea typeface="Arial"/>
              <a:cs typeface="Arial"/>
              <a:sym typeface="Arial"/>
            </a:endParaRPr>
          </a:p>
        </p:txBody>
      </p:sp>
      <p:sp>
        <p:nvSpPr>
          <p:cNvPr id="453" name="Google Shape;453;p61"/>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p61"/>
          <p:cNvPicPr preferRelativeResize="0"/>
          <p:nvPr/>
        </p:nvPicPr>
        <p:blipFill rotWithShape="1">
          <a:blip r:embed="rId3">
            <a:alphaModFix/>
          </a:blip>
          <a:srcRect/>
          <a:stretch/>
        </p:blipFill>
        <p:spPr>
          <a:xfrm>
            <a:off x="9133326" y="6291071"/>
            <a:ext cx="3058987" cy="566787"/>
          </a:xfrm>
          <a:prstGeom prst="rect">
            <a:avLst/>
          </a:prstGeom>
          <a:noFill/>
          <a:ln>
            <a:noFill/>
          </a:ln>
        </p:spPr>
      </p:pic>
      <p:sp>
        <p:nvSpPr>
          <p:cNvPr id="455" name="Google Shape;455;p61"/>
          <p:cNvSpPr txBox="1"/>
          <p:nvPr/>
        </p:nvSpPr>
        <p:spPr>
          <a:xfrm>
            <a:off x="0" y="5327374"/>
            <a:ext cx="12192000" cy="882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635"/>
              <a:buFont typeface="Arial"/>
              <a:buNone/>
            </a:pPr>
            <a:r>
              <a:rPr lang="en-US" sz="2635" b="0" i="0" u="none" strike="noStrike" cap="none">
                <a:solidFill>
                  <a:schemeClr val="dk1"/>
                </a:solidFill>
                <a:latin typeface="Arial"/>
                <a:ea typeface="Arial"/>
                <a:cs typeface="Arial"/>
                <a:sym typeface="Arial"/>
              </a:rPr>
              <a:t>Medford, Oregon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10"/>
              <a:buFont typeface="Arial"/>
              <a:buNone/>
            </a:pPr>
            <a:r>
              <a:rPr lang="en-US" sz="2210" b="0" i="0" u="none" strike="noStrike" cap="none">
                <a:solidFill>
                  <a:schemeClr val="dk1"/>
                </a:solidFill>
                <a:latin typeface="Arial"/>
                <a:ea typeface="Arial"/>
                <a:cs typeface="Arial"/>
                <a:sym typeface="Arial"/>
              </a:rPr>
              <a:t>November 15, 2017</a:t>
            </a:r>
            <a:endParaRPr sz="2210" b="0" i="0" u="none" strike="noStrike" cap="none">
              <a:solidFill>
                <a:schemeClr val="dk1"/>
              </a:solidFill>
              <a:latin typeface="Arial"/>
              <a:ea typeface="Arial"/>
              <a:cs typeface="Arial"/>
              <a:sym typeface="Arial"/>
            </a:endParaRPr>
          </a:p>
        </p:txBody>
      </p:sp>
      <p:sp>
        <p:nvSpPr>
          <p:cNvPr id="456" name="Google Shape;456;p61"/>
          <p:cNvSpPr txBox="1"/>
          <p:nvPr/>
        </p:nvSpPr>
        <p:spPr>
          <a:xfrm>
            <a:off x="181258" y="2049740"/>
            <a:ext cx="118284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1E4E79"/>
                </a:solidFill>
                <a:latin typeface="Source Sans Pro"/>
                <a:ea typeface="Source Sans Pro"/>
                <a:cs typeface="Source Sans Pro"/>
                <a:sym typeface="Source Sans Pro"/>
              </a:rPr>
              <a:t>Cleaner Air Oregon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385623"/>
                </a:solidFill>
                <a:latin typeface="Source Sans Pro"/>
                <a:ea typeface="Source Sans Pro"/>
                <a:cs typeface="Source Sans Pro"/>
                <a:sym typeface="Source Sans Pro"/>
              </a:rPr>
              <a:t>REFORMING OREGON’S INDUSTRIAL AIR QUALITY REGULATIONS</a:t>
            </a:r>
            <a:endParaRPr sz="2800" b="0" i="0" u="none" strike="noStrike" cap="none">
              <a:solidFill>
                <a:srgbClr val="385623"/>
              </a:solidFill>
              <a:latin typeface="Source Sans Pro"/>
              <a:ea typeface="Source Sans Pro"/>
              <a:cs typeface="Source Sans Pro"/>
              <a:sym typeface="Source Sans Pr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7"/>
        <p:cNvGrpSpPr/>
        <p:nvPr/>
      </p:nvGrpSpPr>
      <p:grpSpPr>
        <a:xfrm>
          <a:off x="0" y="0"/>
          <a:ext cx="0" cy="0"/>
          <a:chOff x="0" y="0"/>
          <a:chExt cx="0" cy="0"/>
        </a:xfrm>
      </p:grpSpPr>
      <p:sp>
        <p:nvSpPr>
          <p:cNvPr id="458" name="Google Shape;458;p62"/>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9" name="Google Shape;459;p62"/>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60" name="Google Shape;460;p6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1" name="Google Shape;461;p6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2" name="Google Shape;462;p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63" name="Google Shape;463;p62"/>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64" name="Google Shape;464;p62"/>
          <p:cNvSpPr txBox="1"/>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Slide Title</a:t>
            </a:r>
            <a:endParaRPr sz="4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65"/>
        <p:cNvGrpSpPr/>
        <p:nvPr/>
      </p:nvGrpSpPr>
      <p:grpSpPr>
        <a:xfrm>
          <a:off x="0" y="0"/>
          <a:ext cx="0" cy="0"/>
          <a:chOff x="0" y="0"/>
          <a:chExt cx="0" cy="0"/>
        </a:xfrm>
      </p:grpSpPr>
      <p:sp>
        <p:nvSpPr>
          <p:cNvPr id="466" name="Google Shape;466;p63"/>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63"/>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6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9" name="Google Shape;469;p6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0" name="Google Shape;470;p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71" name="Google Shape;471;p63"/>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72" name="Google Shape;472;p63"/>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a:ea typeface="Arial"/>
                <a:cs typeface="Arial"/>
                <a:sym typeface="Arial"/>
              </a:rPr>
              <a:t>Slide Label</a:t>
            </a:r>
            <a:endParaRPr sz="5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73"/>
        <p:cNvGrpSpPr/>
        <p:nvPr/>
      </p:nvGrpSpPr>
      <p:grpSpPr>
        <a:xfrm>
          <a:off x="0" y="0"/>
          <a:ext cx="0" cy="0"/>
          <a:chOff x="0" y="0"/>
          <a:chExt cx="0" cy="0"/>
        </a:xfrm>
      </p:grpSpPr>
      <p:sp>
        <p:nvSpPr>
          <p:cNvPr id="474" name="Google Shape;474;p64"/>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5" name="Google Shape;475;p64"/>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6" name="Google Shape;476;p64"/>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7" name="Google Shape;477;p64"/>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6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9" name="Google Shape;479;p6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0" name="Google Shape;480;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1" name="Google Shape;481;p64"/>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82" name="Google Shape;482;p64"/>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a:ea typeface="Arial"/>
                <a:cs typeface="Arial"/>
                <a:sym typeface="Arial"/>
              </a:rPr>
              <a:t>Slide Label</a:t>
            </a:r>
            <a:endParaRPr sz="5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3"/>
        <p:cNvGrpSpPr/>
        <p:nvPr/>
      </p:nvGrpSpPr>
      <p:grpSpPr>
        <a:xfrm>
          <a:off x="0" y="0"/>
          <a:ext cx="0" cy="0"/>
          <a:chOff x="0" y="0"/>
          <a:chExt cx="0" cy="0"/>
        </a:xfrm>
      </p:grpSpPr>
      <p:grpSp>
        <p:nvGrpSpPr>
          <p:cNvPr id="484" name="Google Shape;484;p65"/>
          <p:cNvGrpSpPr/>
          <p:nvPr/>
        </p:nvGrpSpPr>
        <p:grpSpPr>
          <a:xfrm>
            <a:off x="0" y="6492953"/>
            <a:ext cx="12192313" cy="547695"/>
            <a:chOff x="0" y="6210300"/>
            <a:chExt cx="12192313" cy="647700"/>
          </a:xfrm>
        </p:grpSpPr>
        <p:sp>
          <p:nvSpPr>
            <p:cNvPr id="485" name="Google Shape;485;p65"/>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86" name="Google Shape;486;p65"/>
            <p:cNvPicPr preferRelativeResize="0"/>
            <p:nvPr/>
          </p:nvPicPr>
          <p:blipFill rotWithShape="1">
            <a:blip r:embed="rId2">
              <a:alphaModFix/>
            </a:blip>
            <a:srcRect/>
            <a:stretch/>
          </p:blipFill>
          <p:spPr>
            <a:xfrm>
              <a:off x="9133326" y="6210300"/>
              <a:ext cx="3058987" cy="647538"/>
            </a:xfrm>
            <a:prstGeom prst="rect">
              <a:avLst/>
            </a:prstGeom>
            <a:noFill/>
            <a:ln>
              <a:noFill/>
            </a:ln>
          </p:spPr>
        </p:pic>
      </p:grpSp>
      <p:sp>
        <p:nvSpPr>
          <p:cNvPr id="487" name="Google Shape;487;p65"/>
          <p:cNvSpPr txBox="1">
            <a:spLocks noGrp="1"/>
          </p:cNvSpPr>
          <p:nvPr>
            <p:ph type="sldNum" idx="12"/>
          </p:nvPr>
        </p:nvSpPr>
        <p:spPr>
          <a:xfrm>
            <a:off x="4718808" y="6618305"/>
            <a:ext cx="2743200" cy="3651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88" name="Google Shape;488;p65"/>
          <p:cNvSpPr txBox="1"/>
          <p:nvPr/>
        </p:nvSpPr>
        <p:spPr>
          <a:xfrm>
            <a:off x="0" y="1"/>
            <a:ext cx="12192000" cy="10401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89" name="Google Shape;489;p65"/>
          <p:cNvSpPr txBox="1">
            <a:spLocks noGrp="1"/>
          </p:cNvSpPr>
          <p:nvPr>
            <p:ph type="title"/>
          </p:nvPr>
        </p:nvSpPr>
        <p:spPr>
          <a:xfrm>
            <a:off x="285227" y="117446"/>
            <a:ext cx="11610300" cy="9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7"/>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7"/>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90"/>
        <p:cNvGrpSpPr/>
        <p:nvPr/>
      </p:nvGrpSpPr>
      <p:grpSpPr>
        <a:xfrm>
          <a:off x="0" y="0"/>
          <a:ext cx="0" cy="0"/>
          <a:chOff x="0" y="0"/>
          <a:chExt cx="0" cy="0"/>
        </a:xfrm>
      </p:grpSpPr>
      <p:sp>
        <p:nvSpPr>
          <p:cNvPr id="491" name="Google Shape;491;p6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2" name="Google Shape;492;p6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3" name="Google Shape;493;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4" name="Google Shape;494;p66"/>
          <p:cNvSpPr txBox="1"/>
          <p:nvPr/>
        </p:nvSpPr>
        <p:spPr>
          <a:xfrm>
            <a:off x="0" y="1"/>
            <a:ext cx="12192000" cy="11214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95" name="Google Shape;495;p66"/>
          <p:cNvSpPr txBox="1">
            <a:spLocks noGrp="1"/>
          </p:cNvSpPr>
          <p:nvPr>
            <p:ph type="title"/>
          </p:nvPr>
        </p:nvSpPr>
        <p:spPr>
          <a:xfrm>
            <a:off x="285227" y="117446"/>
            <a:ext cx="11610300" cy="8919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6"/>
        <p:cNvGrpSpPr/>
        <p:nvPr/>
      </p:nvGrpSpPr>
      <p:grpSpPr>
        <a:xfrm>
          <a:off x="0" y="0"/>
          <a:ext cx="0" cy="0"/>
          <a:chOff x="0" y="0"/>
          <a:chExt cx="0" cy="0"/>
        </a:xfrm>
      </p:grpSpPr>
      <p:sp>
        <p:nvSpPr>
          <p:cNvPr id="497" name="Google Shape;497;p6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8" name="Google Shape;498;p6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9" name="Google Shape;499;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0" name="Google Shape;500;p67"/>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a:ea typeface="Arial"/>
                <a:cs typeface="Arial"/>
                <a:sym typeface="Arial"/>
              </a:rPr>
              <a:t>Slide Label</a:t>
            </a:r>
            <a:endParaRPr sz="5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7"/>
        <p:cNvGrpSpPr/>
        <p:nvPr/>
      </p:nvGrpSpPr>
      <p:grpSpPr>
        <a:xfrm>
          <a:off x="0" y="0"/>
          <a:ext cx="0" cy="0"/>
          <a:chOff x="0" y="0"/>
          <a:chExt cx="0" cy="0"/>
        </a:xfrm>
      </p:grpSpPr>
      <p:sp>
        <p:nvSpPr>
          <p:cNvPr id="508" name="Google Shape;508;p69"/>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9" name="Google Shape;509;p6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10" name="Google Shape;510;p6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1" name="Google Shape;511;p6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2" name="Google Shape;512;p6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3"/>
        <p:cNvGrpSpPr/>
        <p:nvPr/>
      </p:nvGrpSpPr>
      <p:grpSpPr>
        <a:xfrm>
          <a:off x="0" y="0"/>
          <a:ext cx="0" cy="0"/>
          <a:chOff x="0" y="0"/>
          <a:chExt cx="0" cy="0"/>
        </a:xfrm>
      </p:grpSpPr>
      <p:sp>
        <p:nvSpPr>
          <p:cNvPr id="514" name="Google Shape;514;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5" name="Google Shape;515;p70"/>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6" name="Google Shape;516;p7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7" name="Google Shape;517;p7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8" name="Google Shape;518;p7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19"/>
        <p:cNvGrpSpPr/>
        <p:nvPr/>
      </p:nvGrpSpPr>
      <p:grpSpPr>
        <a:xfrm>
          <a:off x="0" y="0"/>
          <a:ext cx="0" cy="0"/>
          <a:chOff x="0" y="0"/>
          <a:chExt cx="0" cy="0"/>
        </a:xfrm>
      </p:grpSpPr>
      <p:sp>
        <p:nvSpPr>
          <p:cNvPr id="520" name="Google Shape;520;p7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9pPr>
          </a:lstStyle>
          <a:p>
            <a:endParaRPr/>
          </a:p>
        </p:txBody>
      </p:sp>
      <p:sp>
        <p:nvSpPr>
          <p:cNvPr id="521" name="Google Shape;521;p7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9pPr>
          </a:lstStyle>
          <a:p>
            <a:endParaRPr/>
          </a:p>
        </p:txBody>
      </p:sp>
      <p:sp>
        <p:nvSpPr>
          <p:cNvPr id="522" name="Google Shape;522;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3" name="Google Shape;523;p71"/>
          <p:cNvSpPr txBox="1"/>
          <p:nvPr/>
        </p:nvSpPr>
        <p:spPr>
          <a:xfrm>
            <a:off x="0" y="1"/>
            <a:ext cx="12192000" cy="1409700"/>
          </a:xfrm>
          <a:prstGeom prst="rect">
            <a:avLst/>
          </a:prstGeom>
          <a:solidFill>
            <a:srgbClr val="00B0F0"/>
          </a:solid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dk1"/>
              </a:buClr>
              <a:buSzPts val="5500"/>
              <a:buFont typeface="Calibri"/>
              <a:buNone/>
            </a:pPr>
            <a:endParaRPr sz="4125" b="0" i="0" u="none" strike="noStrike" cap="none">
              <a:solidFill>
                <a:schemeClr val="lt1"/>
              </a:solidFill>
              <a:latin typeface="Arial"/>
              <a:ea typeface="Arial"/>
              <a:cs typeface="Arial"/>
              <a:sym typeface="Arial"/>
            </a:endParaRPr>
          </a:p>
        </p:txBody>
      </p:sp>
      <p:sp>
        <p:nvSpPr>
          <p:cNvPr id="524" name="Google Shape;524;p71"/>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a:solidFill>
                <a:schemeClr val="lt1"/>
              </a:solidFill>
              <a:latin typeface="Arial"/>
              <a:ea typeface="Arial"/>
              <a:cs typeface="Arial"/>
              <a:sym typeface="Arial"/>
            </a:endParaRPr>
          </a:p>
        </p:txBody>
      </p:sp>
      <p:sp>
        <p:nvSpPr>
          <p:cNvPr id="525" name="Google Shape;525;p71"/>
          <p:cNvSpPr txBox="1"/>
          <p:nvPr/>
        </p:nvSpPr>
        <p:spPr>
          <a:xfrm>
            <a:off x="7620" y="1407836"/>
            <a:ext cx="12192000" cy="369300"/>
          </a:xfrm>
          <a:prstGeom prst="rect">
            <a:avLst/>
          </a:pr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chemeClr val="dk1"/>
              </a:solidFill>
              <a:latin typeface="Arial"/>
              <a:ea typeface="Arial"/>
              <a:cs typeface="Arial"/>
              <a:sym typeface="Arial"/>
            </a:endParaRPr>
          </a:p>
        </p:txBody>
      </p:sp>
      <p:pic>
        <p:nvPicPr>
          <p:cNvPr id="526" name="Google Shape;526;p71"/>
          <p:cNvPicPr preferRelativeResize="0"/>
          <p:nvPr/>
        </p:nvPicPr>
        <p:blipFill rotWithShape="1">
          <a:blip r:embed="rId2">
            <a:alphaModFix/>
          </a:blip>
          <a:srcRect/>
          <a:stretch/>
        </p:blipFill>
        <p:spPr>
          <a:xfrm>
            <a:off x="9133327" y="6291071"/>
            <a:ext cx="3066291" cy="566928"/>
          </a:xfrm>
          <a:prstGeom prst="rect">
            <a:avLst/>
          </a:prstGeom>
          <a:noFill/>
          <a:ln>
            <a:noFill/>
          </a:ln>
        </p:spPr>
      </p:pic>
      <p:sp>
        <p:nvSpPr>
          <p:cNvPr id="527" name="Google Shape;527;p71"/>
          <p:cNvSpPr txBox="1">
            <a:spLocks noGrp="1"/>
          </p:cNvSpPr>
          <p:nvPr>
            <p:ph type="title"/>
          </p:nvPr>
        </p:nvSpPr>
        <p:spPr>
          <a:xfrm>
            <a:off x="285227" y="117446"/>
            <a:ext cx="11610300" cy="11535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3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528" name="Google Shape;528;p71"/>
          <p:cNvSpPr txBox="1">
            <a:spLocks noGrp="1"/>
          </p:cNvSpPr>
          <p:nvPr>
            <p:ph type="body" idx="1"/>
          </p:nvPr>
        </p:nvSpPr>
        <p:spPr>
          <a:xfrm>
            <a:off x="173039" y="1563688"/>
            <a:ext cx="11820300" cy="4505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825"/>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900"/>
              <a:buFont typeface="Arial"/>
              <a:buNone/>
              <a:defRPr sz="1425"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900"/>
              <a:buFont typeface="Arial"/>
              <a:buNone/>
              <a:defRPr sz="1425" b="0" i="0" u="none" strike="noStrike" cap="none">
                <a:solidFill>
                  <a:schemeClr val="dk1"/>
                </a:solidFill>
                <a:latin typeface="Arial"/>
                <a:ea typeface="Arial"/>
                <a:cs typeface="Arial"/>
                <a:sym typeface="Arial"/>
              </a:defRPr>
            </a:lvl5pPr>
            <a:lvl6pPr marL="2743200" marR="0" lvl="5" indent="-349250"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9"/>
        <p:cNvGrpSpPr/>
        <p:nvPr/>
      </p:nvGrpSpPr>
      <p:grpSpPr>
        <a:xfrm>
          <a:off x="0" y="0"/>
          <a:ext cx="0" cy="0"/>
          <a:chOff x="0" y="0"/>
          <a:chExt cx="0" cy="0"/>
        </a:xfrm>
      </p:grpSpPr>
      <p:sp>
        <p:nvSpPr>
          <p:cNvPr id="530" name="Google Shape;530;p7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1" name="Google Shape;531;p7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2" name="Google Shape;532;p7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3"/>
        <p:cNvGrpSpPr/>
        <p:nvPr/>
      </p:nvGrpSpPr>
      <p:grpSpPr>
        <a:xfrm>
          <a:off x="0" y="0"/>
          <a:ext cx="0" cy="0"/>
          <a:chOff x="0" y="0"/>
          <a:chExt cx="0" cy="0"/>
        </a:xfrm>
      </p:grpSpPr>
      <p:sp>
        <p:nvSpPr>
          <p:cNvPr id="534" name="Google Shape;534;p73"/>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5" name="Google Shape;535;p73"/>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36" name="Google Shape;536;p73"/>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7" name="Google Shape;537;p73"/>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8" name="Google Shape;538;p73"/>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9"/>
        <p:cNvGrpSpPr/>
        <p:nvPr/>
      </p:nvGrpSpPr>
      <p:grpSpPr>
        <a:xfrm>
          <a:off x="0" y="0"/>
          <a:ext cx="0" cy="0"/>
          <a:chOff x="0" y="0"/>
          <a:chExt cx="0" cy="0"/>
        </a:xfrm>
      </p:grpSpPr>
      <p:sp>
        <p:nvSpPr>
          <p:cNvPr id="540" name="Google Shape;540;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1" name="Google Shape;541;p74"/>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2" name="Google Shape;542;p74"/>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3" name="Google Shape;543;p74"/>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4" name="Google Shape;544;p74"/>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5" name="Google Shape;545;p74"/>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6"/>
        <p:cNvGrpSpPr/>
        <p:nvPr/>
      </p:nvGrpSpPr>
      <p:grpSpPr>
        <a:xfrm>
          <a:off x="0" y="0"/>
          <a:ext cx="0" cy="0"/>
          <a:chOff x="0" y="0"/>
          <a:chExt cx="0" cy="0"/>
        </a:xfrm>
      </p:grpSpPr>
      <p:sp>
        <p:nvSpPr>
          <p:cNvPr id="547" name="Google Shape;547;p7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8" name="Google Shape;548;p75"/>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9" name="Google Shape;549;p75"/>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0" name="Google Shape;550;p75"/>
          <p:cNvSpPr txBox="1">
            <a:spLocks noGrp="1"/>
          </p:cNvSpPr>
          <p:nvPr>
            <p:ph type="body" idx="3"/>
          </p:nvPr>
        </p:nvSpPr>
        <p:spPr>
          <a:xfrm>
            <a:off x="6193367" y="1535113"/>
            <a:ext cx="53892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1" name="Google Shape;551;p75"/>
          <p:cNvSpPr txBox="1">
            <a:spLocks noGrp="1"/>
          </p:cNvSpPr>
          <p:nvPr>
            <p:ph type="body" idx="4"/>
          </p:nvPr>
        </p:nvSpPr>
        <p:spPr>
          <a:xfrm>
            <a:off x="6193367" y="2174875"/>
            <a:ext cx="53892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2" name="Google Shape;552;p7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3" name="Google Shape;553;p7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4" name="Google Shape;554;p7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5"/>
        <p:cNvGrpSpPr/>
        <p:nvPr/>
      </p:nvGrpSpPr>
      <p:grpSpPr>
        <a:xfrm>
          <a:off x="0" y="0"/>
          <a:ext cx="0" cy="0"/>
          <a:chOff x="0" y="0"/>
          <a:chExt cx="0" cy="0"/>
        </a:xfrm>
      </p:grpSpPr>
      <p:sp>
        <p:nvSpPr>
          <p:cNvPr id="556" name="Google Shape;556;p7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7" name="Google Shape;557;p76"/>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8" name="Google Shape;558;p76"/>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9" name="Google Shape;559;p76"/>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8"/>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0" name="Google Shape;70;p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8"/>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 name="Google Shape;72;p8"/>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0"/>
        <p:cNvGrpSpPr/>
        <p:nvPr/>
      </p:nvGrpSpPr>
      <p:grpSpPr>
        <a:xfrm>
          <a:off x="0" y="0"/>
          <a:ext cx="0" cy="0"/>
          <a:chOff x="0" y="0"/>
          <a:chExt cx="0" cy="0"/>
        </a:xfrm>
      </p:grpSpPr>
      <p:sp>
        <p:nvSpPr>
          <p:cNvPr id="561" name="Google Shape;561;p77"/>
          <p:cNvSpPr txBox="1">
            <a:spLocks noGrp="1"/>
          </p:cNvSpPr>
          <p:nvPr>
            <p:ph type="title"/>
          </p:nvPr>
        </p:nvSpPr>
        <p:spPr>
          <a:xfrm>
            <a:off x="609600" y="273050"/>
            <a:ext cx="40113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2" name="Google Shape;562;p77"/>
          <p:cNvSpPr txBox="1">
            <a:spLocks noGrp="1"/>
          </p:cNvSpPr>
          <p:nvPr>
            <p:ph type="body" idx="1"/>
          </p:nvPr>
        </p:nvSpPr>
        <p:spPr>
          <a:xfrm>
            <a:off x="4766733" y="273050"/>
            <a:ext cx="68157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3" name="Google Shape;563;p77"/>
          <p:cNvSpPr txBox="1">
            <a:spLocks noGrp="1"/>
          </p:cNvSpPr>
          <p:nvPr>
            <p:ph type="body" idx="2"/>
          </p:nvPr>
        </p:nvSpPr>
        <p:spPr>
          <a:xfrm>
            <a:off x="609600" y="1435100"/>
            <a:ext cx="40113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4" name="Google Shape;564;p77"/>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5" name="Google Shape;565;p77"/>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6" name="Google Shape;566;p77"/>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7"/>
        <p:cNvGrpSpPr/>
        <p:nvPr/>
      </p:nvGrpSpPr>
      <p:grpSpPr>
        <a:xfrm>
          <a:off x="0" y="0"/>
          <a:ext cx="0" cy="0"/>
          <a:chOff x="0" y="0"/>
          <a:chExt cx="0" cy="0"/>
        </a:xfrm>
      </p:grpSpPr>
      <p:sp>
        <p:nvSpPr>
          <p:cNvPr id="568" name="Google Shape;568;p78"/>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9" name="Google Shape;569;p78"/>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0" name="Google Shape;570;p78"/>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71" name="Google Shape;571;p7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2" name="Google Shape;572;p7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3" name="Google Shape;573;p7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4"/>
        <p:cNvGrpSpPr/>
        <p:nvPr/>
      </p:nvGrpSpPr>
      <p:grpSpPr>
        <a:xfrm>
          <a:off x="0" y="0"/>
          <a:ext cx="0" cy="0"/>
          <a:chOff x="0" y="0"/>
          <a:chExt cx="0" cy="0"/>
        </a:xfrm>
      </p:grpSpPr>
      <p:sp>
        <p:nvSpPr>
          <p:cNvPr id="575" name="Google Shape;575;p7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6" name="Google Shape;576;p79"/>
          <p:cNvSpPr txBox="1">
            <a:spLocks noGrp="1"/>
          </p:cNvSpPr>
          <p:nvPr>
            <p:ph type="body" idx="1"/>
          </p:nvPr>
        </p:nvSpPr>
        <p:spPr>
          <a:xfrm rot="5400000">
            <a:off x="3832950" y="-1623150"/>
            <a:ext cx="4526100" cy="10972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Google Shape;577;p7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8" name="Google Shape;578;p7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9" name="Google Shape;579;p7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0"/>
        <p:cNvGrpSpPr/>
        <p:nvPr/>
      </p:nvGrpSpPr>
      <p:grpSpPr>
        <a:xfrm>
          <a:off x="0" y="0"/>
          <a:ext cx="0" cy="0"/>
          <a:chOff x="0" y="0"/>
          <a:chExt cx="0" cy="0"/>
        </a:xfrm>
      </p:grpSpPr>
      <p:sp>
        <p:nvSpPr>
          <p:cNvPr id="581" name="Google Shape;581;p80"/>
          <p:cNvSpPr txBox="1">
            <a:spLocks noGrp="1"/>
          </p:cNvSpPr>
          <p:nvPr>
            <p:ph type="title"/>
          </p:nvPr>
        </p:nvSpPr>
        <p:spPr>
          <a:xfrm rot="5400000">
            <a:off x="7285050" y="1828788"/>
            <a:ext cx="5851500" cy="27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2" name="Google Shape;582;p80"/>
          <p:cNvSpPr txBox="1">
            <a:spLocks noGrp="1"/>
          </p:cNvSpPr>
          <p:nvPr>
            <p:ph type="body" idx="1"/>
          </p:nvPr>
        </p:nvSpPr>
        <p:spPr>
          <a:xfrm rot="5400000">
            <a:off x="1697000" y="-812862"/>
            <a:ext cx="5851500" cy="8026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3" name="Google Shape;583;p8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4" name="Google Shape;584;p8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5" name="Google Shape;585;p8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92"/>
        <p:cNvGrpSpPr/>
        <p:nvPr/>
      </p:nvGrpSpPr>
      <p:grpSpPr>
        <a:xfrm>
          <a:off x="0" y="0"/>
          <a:ext cx="0" cy="0"/>
          <a:chOff x="0" y="0"/>
          <a:chExt cx="0" cy="0"/>
        </a:xfrm>
      </p:grpSpPr>
      <p:sp>
        <p:nvSpPr>
          <p:cNvPr id="593" name="Google Shape;593;p8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4" name="Google Shape;594;p8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5" name="Google Shape;595;p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6" name="Google Shape;596;p82"/>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597" name="Google Shape;597;p82"/>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8" name="Google Shape;598;p82"/>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99" name="Google Shape;599;p82"/>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600" name="Google Shape;600;p82"/>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1" name="Google Shape;601;p82"/>
          <p:cNvSpPr txBox="1">
            <a:spLocks noGrp="1"/>
          </p:cNvSpPr>
          <p:nvPr>
            <p:ph type="body" idx="1"/>
          </p:nvPr>
        </p:nvSpPr>
        <p:spPr>
          <a:xfrm>
            <a:off x="173038" y="1563688"/>
            <a:ext cx="11820600" cy="4505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2"/>
        <p:cNvGrpSpPr/>
        <p:nvPr/>
      </p:nvGrpSpPr>
      <p:grpSpPr>
        <a:xfrm>
          <a:off x="0" y="0"/>
          <a:ext cx="0" cy="0"/>
          <a:chOff x="0" y="0"/>
          <a:chExt cx="0" cy="0"/>
        </a:xfrm>
      </p:grpSpPr>
      <p:sp>
        <p:nvSpPr>
          <p:cNvPr id="603" name="Google Shape;603;p8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4" name="Google Shape;604;p8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05" name="Google Shape;605;p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6" name="Google Shape;606;p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7" name="Google Shape;607;p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8"/>
        <p:cNvGrpSpPr/>
        <p:nvPr/>
      </p:nvGrpSpPr>
      <p:grpSpPr>
        <a:xfrm>
          <a:off x="0" y="0"/>
          <a:ext cx="0" cy="0"/>
          <a:chOff x="0" y="0"/>
          <a:chExt cx="0" cy="0"/>
        </a:xfrm>
      </p:grpSpPr>
      <p:sp>
        <p:nvSpPr>
          <p:cNvPr id="609" name="Google Shape;609;p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0" name="Google Shape;610;p8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1" name="Google Shape;611;p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2" name="Google Shape;612;p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3" name="Google Shape;613;p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4"/>
        <p:cNvGrpSpPr/>
        <p:nvPr/>
      </p:nvGrpSpPr>
      <p:grpSpPr>
        <a:xfrm>
          <a:off x="0" y="0"/>
          <a:ext cx="0" cy="0"/>
          <a:chOff x="0" y="0"/>
          <a:chExt cx="0" cy="0"/>
        </a:xfrm>
      </p:grpSpPr>
      <p:sp>
        <p:nvSpPr>
          <p:cNvPr id="615" name="Google Shape;615;p8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6" name="Google Shape;616;p8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7" name="Google Shape;617;p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8" name="Google Shape;618;p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9" name="Google Shape;619;p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0"/>
        <p:cNvGrpSpPr/>
        <p:nvPr/>
      </p:nvGrpSpPr>
      <p:grpSpPr>
        <a:xfrm>
          <a:off x="0" y="0"/>
          <a:ext cx="0" cy="0"/>
          <a:chOff x="0" y="0"/>
          <a:chExt cx="0" cy="0"/>
        </a:xfrm>
      </p:grpSpPr>
      <p:sp>
        <p:nvSpPr>
          <p:cNvPr id="621" name="Google Shape;621;p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2" name="Google Shape;622;p8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3" name="Google Shape;623;p8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4" name="Google Shape;624;p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5" name="Google Shape;625;p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6" name="Google Shape;626;p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7"/>
        <p:cNvGrpSpPr/>
        <p:nvPr/>
      </p:nvGrpSpPr>
      <p:grpSpPr>
        <a:xfrm>
          <a:off x="0" y="0"/>
          <a:ext cx="0" cy="0"/>
          <a:chOff x="0" y="0"/>
          <a:chExt cx="0" cy="0"/>
        </a:xfrm>
      </p:grpSpPr>
      <p:sp>
        <p:nvSpPr>
          <p:cNvPr id="628" name="Google Shape;628;p8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9" name="Google Shape;629;p8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30" name="Google Shape;630;p8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1" name="Google Shape;631;p8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32" name="Google Shape;632;p8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3" name="Google Shape;633;p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4" name="Google Shape;634;p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5" name="Google Shape;635;p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6"/>
        <p:cNvGrpSpPr/>
        <p:nvPr/>
      </p:nvGrpSpPr>
      <p:grpSpPr>
        <a:xfrm>
          <a:off x="0" y="0"/>
          <a:ext cx="0" cy="0"/>
          <a:chOff x="0" y="0"/>
          <a:chExt cx="0" cy="0"/>
        </a:xfrm>
      </p:grpSpPr>
      <p:sp>
        <p:nvSpPr>
          <p:cNvPr id="637" name="Google Shape;637;p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8" name="Google Shape;638;p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9" name="Google Shape;639;p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0" name="Google Shape;640;p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1"/>
        <p:cNvGrpSpPr/>
        <p:nvPr/>
      </p:nvGrpSpPr>
      <p:grpSpPr>
        <a:xfrm>
          <a:off x="0" y="0"/>
          <a:ext cx="0" cy="0"/>
          <a:chOff x="0" y="0"/>
          <a:chExt cx="0" cy="0"/>
        </a:xfrm>
      </p:grpSpPr>
      <p:sp>
        <p:nvSpPr>
          <p:cNvPr id="642" name="Google Shape;642;p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3" name="Google Shape;643;p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4" name="Google Shape;644;p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5"/>
        <p:cNvGrpSpPr/>
        <p:nvPr/>
      </p:nvGrpSpPr>
      <p:grpSpPr>
        <a:xfrm>
          <a:off x="0" y="0"/>
          <a:ext cx="0" cy="0"/>
          <a:chOff x="0" y="0"/>
          <a:chExt cx="0" cy="0"/>
        </a:xfrm>
      </p:grpSpPr>
      <p:sp>
        <p:nvSpPr>
          <p:cNvPr id="646" name="Google Shape;646;p9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9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48" name="Google Shape;648;p9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49" name="Google Shape;649;p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0" name="Google Shape;650;p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1" name="Google Shape;651;p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2"/>
        <p:cNvGrpSpPr/>
        <p:nvPr/>
      </p:nvGrpSpPr>
      <p:grpSpPr>
        <a:xfrm>
          <a:off x="0" y="0"/>
          <a:ext cx="0" cy="0"/>
          <a:chOff x="0" y="0"/>
          <a:chExt cx="0" cy="0"/>
        </a:xfrm>
      </p:grpSpPr>
      <p:sp>
        <p:nvSpPr>
          <p:cNvPr id="653" name="Google Shape;653;p9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4" name="Google Shape;654;p91"/>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5" name="Google Shape;655;p9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6" name="Google Shape;656;p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7" name="Google Shape;657;p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8" name="Google Shape;658;p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9"/>
        <p:cNvGrpSpPr/>
        <p:nvPr/>
      </p:nvGrpSpPr>
      <p:grpSpPr>
        <a:xfrm>
          <a:off x="0" y="0"/>
          <a:ext cx="0" cy="0"/>
          <a:chOff x="0" y="0"/>
          <a:chExt cx="0" cy="0"/>
        </a:xfrm>
      </p:grpSpPr>
      <p:sp>
        <p:nvSpPr>
          <p:cNvPr id="660" name="Google Shape;660;p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1" name="Google Shape;661;p9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2" name="Google Shape;662;p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3" name="Google Shape;663;p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4" name="Google Shape;664;p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5"/>
        <p:cNvGrpSpPr/>
        <p:nvPr/>
      </p:nvGrpSpPr>
      <p:grpSpPr>
        <a:xfrm>
          <a:off x="0" y="0"/>
          <a:ext cx="0" cy="0"/>
          <a:chOff x="0" y="0"/>
          <a:chExt cx="0" cy="0"/>
        </a:xfrm>
      </p:grpSpPr>
      <p:sp>
        <p:nvSpPr>
          <p:cNvPr id="666" name="Google Shape;666;p9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7" name="Google Shape;667;p9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8" name="Google Shape;668;p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9" name="Google Shape;669;p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0" name="Google Shape;670;p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5.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6.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Google Shape;206;p28"/>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2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2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8" name="Google Shape;318;p43"/>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4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4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5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1"/>
        <p:cNvGrpSpPr/>
        <p:nvPr/>
      </p:nvGrpSpPr>
      <p:grpSpPr>
        <a:xfrm>
          <a:off x="0" y="0"/>
          <a:ext cx="0" cy="0"/>
          <a:chOff x="0" y="0"/>
          <a:chExt cx="0" cy="0"/>
        </a:xfrm>
      </p:grpSpPr>
      <p:sp>
        <p:nvSpPr>
          <p:cNvPr id="502" name="Google Shape;502;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3" name="Google Shape;503;p68"/>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4" name="Google Shape;504;p6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5" name="Google Shape;505;p6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6" name="Google Shape;506;p6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Google Shape;587;p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8" name="Google Shape;588;p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p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0" name="Google Shape;590;p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1" name="Google Shape;591;p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4"/>
          <p:cNvSpPr txBox="1">
            <a:spLocks noGrp="1"/>
          </p:cNvSpPr>
          <p:nvPr>
            <p:ph type="body" idx="2"/>
          </p:nvPr>
        </p:nvSpPr>
        <p:spPr>
          <a:xfrm>
            <a:off x="-7938" y="5327373"/>
            <a:ext cx="12199938" cy="88292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a:t>November 15, 2018</a:t>
            </a:r>
            <a:endParaRPr/>
          </a:p>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Portland, Oregon</a:t>
            </a:r>
            <a:endParaRPr sz="2400" b="0" i="0" u="none" strike="noStrike" cap="none">
              <a:solidFill>
                <a:schemeClr val="dk1"/>
              </a:solidFill>
              <a:latin typeface="Arial"/>
              <a:ea typeface="Arial"/>
              <a:cs typeface="Arial"/>
              <a:sym typeface="Arial"/>
            </a:endParaRPr>
          </a:p>
        </p:txBody>
      </p:sp>
      <p:sp>
        <p:nvSpPr>
          <p:cNvPr id="676" name="Google Shape;676;p94"/>
          <p:cNvSpPr/>
          <p:nvPr/>
        </p:nvSpPr>
        <p:spPr>
          <a:xfrm>
            <a:off x="5977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77" name="Google Shape;677;p94"/>
          <p:cNvSpPr txBox="1"/>
          <p:nvPr/>
        </p:nvSpPr>
        <p:spPr>
          <a:xfrm>
            <a:off x="2196229" y="257625"/>
            <a:ext cx="77916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a:solidFill>
                  <a:schemeClr val="lt1"/>
                </a:solidFill>
              </a:rPr>
              <a:t>Proposed Rules for Adoption</a:t>
            </a:r>
            <a:endParaRPr sz="4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03"/>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pic>
        <p:nvPicPr>
          <p:cNvPr id="763" name="Google Shape;763;p103"/>
          <p:cNvPicPr preferRelativeResize="0"/>
          <p:nvPr/>
        </p:nvPicPr>
        <p:blipFill>
          <a:blip r:embed="rId3">
            <a:alphaModFix/>
          </a:blip>
          <a:stretch>
            <a:fillRect/>
          </a:stretch>
        </p:blipFill>
        <p:spPr>
          <a:xfrm>
            <a:off x="7696178" y="2042712"/>
            <a:ext cx="3696823" cy="2772586"/>
          </a:xfrm>
          <a:prstGeom prst="rect">
            <a:avLst/>
          </a:prstGeom>
          <a:noFill/>
          <a:ln>
            <a:noFill/>
          </a:ln>
        </p:spPr>
      </p:pic>
      <p:sp>
        <p:nvSpPr>
          <p:cNvPr id="764" name="Google Shape;764;p103"/>
          <p:cNvSpPr txBox="1"/>
          <p:nvPr/>
        </p:nvSpPr>
        <p:spPr>
          <a:xfrm>
            <a:off x="285225" y="1568075"/>
            <a:ext cx="8371500" cy="39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solidFill>
                  <a:schemeClr val="dk1"/>
                </a:solidFill>
              </a:rPr>
              <a:t>June - August 2018</a:t>
            </a:r>
            <a:endParaRPr sz="3200" i="1">
              <a:solidFill>
                <a:schemeClr val="dk1"/>
              </a:solidFill>
            </a:endParaRPr>
          </a:p>
          <a:p>
            <a:pPr marL="0" marR="0" lvl="0" indent="0" algn="l" rtl="0">
              <a:lnSpc>
                <a:spcPct val="100000"/>
              </a:lnSpc>
              <a:spcBef>
                <a:spcPts val="0"/>
              </a:spcBef>
              <a:spcAft>
                <a:spcPts val="0"/>
              </a:spcAft>
              <a:buNone/>
            </a:pPr>
            <a:endParaRPr i="1">
              <a:solidFill>
                <a:schemeClr val="dk1"/>
              </a:solidFill>
            </a:endParaRPr>
          </a:p>
          <a:p>
            <a:pPr marL="0" marR="0" lvl="0" indent="0" algn="l" rtl="0">
              <a:lnSpc>
                <a:spcPct val="100000"/>
              </a:lnSpc>
              <a:spcBef>
                <a:spcPts val="0"/>
              </a:spcBef>
              <a:spcAft>
                <a:spcPts val="0"/>
              </a:spcAft>
              <a:buNone/>
            </a:pPr>
            <a:r>
              <a:rPr lang="en-US" sz="3200"/>
              <a:t>Second public comment period included </a:t>
            </a:r>
            <a:endParaRPr sz="3200"/>
          </a:p>
          <a:p>
            <a:pPr marL="0" marR="0" lvl="0" indent="0" algn="l" rtl="0">
              <a:lnSpc>
                <a:spcPct val="100000"/>
              </a:lnSpc>
              <a:spcBef>
                <a:spcPts val="0"/>
              </a:spcBef>
              <a:spcAft>
                <a:spcPts val="0"/>
              </a:spcAft>
              <a:buNone/>
            </a:pPr>
            <a:r>
              <a:rPr lang="en-US" sz="3200"/>
              <a:t>2 additional public hearings</a:t>
            </a:r>
            <a:endParaRPr sz="3200"/>
          </a:p>
        </p:txBody>
      </p:sp>
      <p:pic>
        <p:nvPicPr>
          <p:cNvPr id="765" name="Google Shape;765;p103"/>
          <p:cNvPicPr preferRelativeResize="0"/>
          <p:nvPr/>
        </p:nvPicPr>
        <p:blipFill>
          <a:blip r:embed="rId4">
            <a:alphaModFix/>
          </a:blip>
          <a:stretch>
            <a:fillRect/>
          </a:stretch>
        </p:blipFill>
        <p:spPr>
          <a:xfrm>
            <a:off x="3277404" y="3543000"/>
            <a:ext cx="3696771" cy="2772600"/>
          </a:xfrm>
          <a:prstGeom prst="rect">
            <a:avLst/>
          </a:prstGeom>
          <a:noFill/>
          <a:ln>
            <a:noFill/>
          </a:ln>
        </p:spPr>
      </p:pic>
      <p:sp>
        <p:nvSpPr>
          <p:cNvPr id="766" name="Google Shape;766;p10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04"/>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73" name="Google Shape;773;p104"/>
          <p:cNvSpPr txBox="1"/>
          <p:nvPr/>
        </p:nvSpPr>
        <p:spPr>
          <a:xfrm>
            <a:off x="1354182" y="4025598"/>
            <a:ext cx="2667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385623"/>
                </a:solidFill>
                <a:latin typeface="Arial"/>
                <a:ea typeface="Arial"/>
                <a:cs typeface="Arial"/>
                <a:sym typeface="Arial"/>
              </a:rPr>
              <a:t>4,243</a:t>
            </a:r>
            <a:r>
              <a:rPr lang="en-US" sz="2400" b="0" i="0" u="none" strike="noStrike" cap="none">
                <a:solidFill>
                  <a:srgbClr val="000000"/>
                </a:solidFill>
                <a:latin typeface="Arial"/>
                <a:ea typeface="Arial"/>
                <a:cs typeface="Arial"/>
                <a:sym typeface="Arial"/>
              </a:rPr>
              <a:t> Commenters</a:t>
            </a:r>
            <a:endParaRPr sz="2400"/>
          </a:p>
        </p:txBody>
      </p:sp>
      <p:sp>
        <p:nvSpPr>
          <p:cNvPr id="774" name="Google Shape;774;p104"/>
          <p:cNvSpPr txBox="1"/>
          <p:nvPr/>
        </p:nvSpPr>
        <p:spPr>
          <a:xfrm>
            <a:off x="6659225" y="4005925"/>
            <a:ext cx="5392500" cy="20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385623"/>
                </a:solidFill>
                <a:latin typeface="Arial"/>
                <a:ea typeface="Arial"/>
                <a:cs typeface="Arial"/>
                <a:sym typeface="Arial"/>
              </a:rPr>
              <a:t>931</a:t>
            </a:r>
            <a:r>
              <a:rPr lang="en-US" sz="1400" b="0" i="0" u="none" strike="noStrike" cap="none">
                <a:solidFill>
                  <a:srgbClr val="000000"/>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Unique </a:t>
            </a:r>
            <a:r>
              <a:rPr lang="en-US" sz="2400"/>
              <a:t>c</a:t>
            </a:r>
            <a:r>
              <a:rPr lang="en-US" sz="2400" b="0" i="0" u="none" strike="noStrike" cap="none">
                <a:solidFill>
                  <a:srgbClr val="000000"/>
                </a:solidFill>
                <a:latin typeface="Arial"/>
                <a:ea typeface="Arial"/>
                <a:cs typeface="Arial"/>
                <a:sym typeface="Arial"/>
              </a:rPr>
              <a:t>omments</a:t>
            </a:r>
            <a:endParaRPr sz="2400"/>
          </a:p>
          <a:p>
            <a:pPr marL="0" marR="0" lvl="0" indent="0" algn="l" rtl="0">
              <a:lnSpc>
                <a:spcPct val="100000"/>
              </a:lnSpc>
              <a:spcBef>
                <a:spcPts val="0"/>
              </a:spcBef>
              <a:spcAft>
                <a:spcPts val="0"/>
              </a:spcAft>
              <a:buNone/>
            </a:pPr>
            <a:r>
              <a:rPr lang="en-US" sz="2800" b="1" i="0" u="none" strike="noStrike" cap="none">
                <a:solidFill>
                  <a:srgbClr val="385623"/>
                </a:solidFill>
                <a:latin typeface="Arial"/>
                <a:ea typeface="Arial"/>
                <a:cs typeface="Arial"/>
                <a:sym typeface="Arial"/>
              </a:rPr>
              <a:t>41</a:t>
            </a:r>
            <a:r>
              <a:rPr lang="en-US" sz="2800" b="1">
                <a:solidFill>
                  <a:srgbClr val="385623"/>
                </a:solidFill>
              </a:rPr>
              <a:t>0</a:t>
            </a:r>
            <a:r>
              <a:rPr lang="en-US" sz="1400" b="0" i="0" u="none" strike="noStrike" cap="none">
                <a:solidFill>
                  <a:srgbClr val="000000"/>
                </a:solidFill>
                <a:latin typeface="Arial"/>
                <a:ea typeface="Arial"/>
                <a:cs typeface="Arial"/>
                <a:sym typeface="Arial"/>
              </a:rPr>
              <a:t> </a:t>
            </a:r>
            <a:r>
              <a:rPr lang="en-US" sz="2400"/>
              <a:t>C</a:t>
            </a:r>
            <a:r>
              <a:rPr lang="en-US" sz="2400" b="0" i="0" u="none" strike="noStrike" cap="none">
                <a:solidFill>
                  <a:srgbClr val="000000"/>
                </a:solidFill>
                <a:latin typeface="Arial"/>
                <a:ea typeface="Arial"/>
                <a:cs typeface="Arial"/>
                <a:sym typeface="Arial"/>
              </a:rPr>
              <a:t>ategories</a:t>
            </a:r>
            <a:endParaRPr sz="24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US" sz="2400">
                <a:solidFill>
                  <a:schemeClr val="dk1"/>
                </a:solidFill>
              </a:rPr>
              <a:t>Made changes to the </a:t>
            </a:r>
            <a:endParaRPr sz="2400">
              <a:solidFill>
                <a:schemeClr val="dk1"/>
              </a:solidFill>
            </a:endParaRPr>
          </a:p>
          <a:p>
            <a:pPr marL="0" lvl="0" indent="0" algn="l" rtl="0">
              <a:spcBef>
                <a:spcPts val="0"/>
              </a:spcBef>
              <a:spcAft>
                <a:spcPts val="0"/>
              </a:spcAft>
              <a:buNone/>
            </a:pPr>
            <a:r>
              <a:rPr lang="en-US" sz="2400">
                <a:solidFill>
                  <a:schemeClr val="dk1"/>
                </a:solidFill>
              </a:rPr>
              <a:t>proposed rules based on</a:t>
            </a:r>
            <a:r>
              <a:rPr lang="en-US" sz="2000">
                <a:solidFill>
                  <a:schemeClr val="dk1"/>
                </a:solidFill>
              </a:rPr>
              <a:t> </a:t>
            </a:r>
            <a:endParaRPr sz="2000">
              <a:solidFill>
                <a:schemeClr val="dk1"/>
              </a:solidFill>
            </a:endParaRPr>
          </a:p>
          <a:p>
            <a:pPr marL="0" lvl="0" indent="0" algn="l" rtl="0">
              <a:spcBef>
                <a:spcPts val="0"/>
              </a:spcBef>
              <a:spcAft>
                <a:spcPts val="0"/>
              </a:spcAft>
              <a:buClr>
                <a:schemeClr val="dk1"/>
              </a:buClr>
              <a:buFont typeface="Arial"/>
              <a:buNone/>
            </a:pPr>
            <a:r>
              <a:rPr lang="en-US" sz="2800" b="1">
                <a:solidFill>
                  <a:srgbClr val="385623"/>
                </a:solidFill>
              </a:rPr>
              <a:t>85</a:t>
            </a:r>
            <a:r>
              <a:rPr lang="en-US" sz="2000">
                <a:solidFill>
                  <a:schemeClr val="dk1"/>
                </a:solidFill>
              </a:rPr>
              <a:t> </a:t>
            </a:r>
            <a:r>
              <a:rPr lang="en-US" sz="2400">
                <a:solidFill>
                  <a:schemeClr val="dk1"/>
                </a:solidFill>
              </a:rPr>
              <a:t>categories</a:t>
            </a:r>
            <a:endParaRPr sz="2400"/>
          </a:p>
        </p:txBody>
      </p:sp>
      <p:pic>
        <p:nvPicPr>
          <p:cNvPr id="775" name="Google Shape;775;p104" descr="http://bis.ricoh-usa.com/img/graphics/stack_papers.png"/>
          <p:cNvPicPr preferRelativeResize="0"/>
          <p:nvPr/>
        </p:nvPicPr>
        <p:blipFill rotWithShape="1">
          <a:blip r:embed="rId3">
            <a:alphaModFix/>
          </a:blip>
          <a:srcRect b="12269"/>
          <a:stretch/>
        </p:blipFill>
        <p:spPr>
          <a:xfrm flipH="1">
            <a:off x="5912399" y="2070725"/>
            <a:ext cx="5532901" cy="1677275"/>
          </a:xfrm>
          <a:prstGeom prst="rect">
            <a:avLst/>
          </a:prstGeom>
          <a:noFill/>
          <a:ln>
            <a:noFill/>
          </a:ln>
        </p:spPr>
      </p:pic>
      <p:pic>
        <p:nvPicPr>
          <p:cNvPr id="776" name="Google Shape;776;p104"/>
          <p:cNvPicPr preferRelativeResize="0"/>
          <p:nvPr/>
        </p:nvPicPr>
        <p:blipFill>
          <a:blip r:embed="rId4">
            <a:alphaModFix/>
          </a:blip>
          <a:stretch>
            <a:fillRect/>
          </a:stretch>
        </p:blipFill>
        <p:spPr>
          <a:xfrm>
            <a:off x="666545" y="2070726"/>
            <a:ext cx="3921877" cy="1677275"/>
          </a:xfrm>
          <a:prstGeom prst="rect">
            <a:avLst/>
          </a:prstGeom>
          <a:noFill/>
          <a:ln>
            <a:noFill/>
          </a:ln>
        </p:spPr>
      </p:pic>
      <p:sp>
        <p:nvSpPr>
          <p:cNvPr id="777" name="Google Shape;777;p10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05"/>
          <p:cNvSpPr txBox="1"/>
          <p:nvPr/>
        </p:nvSpPr>
        <p:spPr>
          <a:xfrm>
            <a:off x="0" y="101600"/>
            <a:ext cx="12192000" cy="10473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Arial"/>
              <a:buNone/>
            </a:pPr>
            <a:r>
              <a:rPr lang="en-US" sz="4400" b="0" i="0" u="none" strike="noStrike" cap="none">
                <a:solidFill>
                  <a:schemeClr val="lt1"/>
                </a:solidFill>
                <a:latin typeface="Arial"/>
                <a:ea typeface="Arial"/>
                <a:cs typeface="Arial"/>
                <a:sym typeface="Arial"/>
              </a:rPr>
              <a:t>Why Cleaner Air Oregon?</a:t>
            </a:r>
            <a:endParaRPr sz="4400" b="0" i="0" u="none" strike="noStrike" cap="none">
              <a:solidFill>
                <a:srgbClr val="000000"/>
              </a:solidFill>
              <a:latin typeface="Arial"/>
              <a:ea typeface="Arial"/>
              <a:cs typeface="Arial"/>
              <a:sym typeface="Arial"/>
            </a:endParaRPr>
          </a:p>
        </p:txBody>
      </p:sp>
      <p:pic>
        <p:nvPicPr>
          <p:cNvPr id="783" name="Google Shape;783;p105"/>
          <p:cNvPicPr preferRelativeResize="0"/>
          <p:nvPr/>
        </p:nvPicPr>
        <p:blipFill rotWithShape="1">
          <a:blip r:embed="rId3">
            <a:alphaModFix/>
          </a:blip>
          <a:srcRect t="4932" b="1068"/>
          <a:stretch/>
        </p:blipFill>
        <p:spPr>
          <a:xfrm>
            <a:off x="1524001" y="979055"/>
            <a:ext cx="8986981" cy="5255491"/>
          </a:xfrm>
          <a:prstGeom prst="rect">
            <a:avLst/>
          </a:prstGeom>
          <a:noFill/>
          <a:ln>
            <a:noFill/>
          </a:ln>
          <a:effectLst>
            <a:outerShdw blurRad="292100" dist="139700" dir="2700000" algn="tl" rotWithShape="0">
              <a:srgbClr val="333333">
                <a:alpha val="62745"/>
              </a:srgbClr>
            </a:outerShdw>
          </a:effectLst>
        </p:spPr>
      </p:pic>
      <p:sp>
        <p:nvSpPr>
          <p:cNvPr id="784" name="Google Shape;784;p10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0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13</a:t>
            </a:fld>
            <a:endParaRPr/>
          </a:p>
        </p:txBody>
      </p:sp>
      <p:sp>
        <p:nvSpPr>
          <p:cNvPr id="791" name="Google Shape;791;p106"/>
          <p:cNvSpPr txBox="1">
            <a:spLocks noGrp="1"/>
          </p:cNvSpPr>
          <p:nvPr>
            <p:ph type="title"/>
          </p:nvPr>
        </p:nvSpPr>
        <p:spPr>
          <a:xfrm>
            <a:off x="290850" y="296701"/>
            <a:ext cx="11610300" cy="13398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4398"/>
              <a:buFont typeface="Calibri"/>
              <a:buNone/>
            </a:pPr>
            <a:r>
              <a:rPr lang="en-US">
                <a:solidFill>
                  <a:srgbClr val="FFFFFF"/>
                </a:solidFill>
              </a:rPr>
              <a:t>Potential Health Effects of Toxic Air Contaminants</a:t>
            </a:r>
            <a:endParaRPr>
              <a:solidFill>
                <a:srgbClr val="FFFFFF"/>
              </a:solidFill>
            </a:endParaRPr>
          </a:p>
          <a:p>
            <a:pPr marL="0" lvl="0" indent="0" algn="ctr" rtl="0">
              <a:spcBef>
                <a:spcPts val="0"/>
              </a:spcBef>
              <a:spcAft>
                <a:spcPts val="0"/>
              </a:spcAft>
              <a:buNone/>
            </a:pPr>
            <a:endParaRPr/>
          </a:p>
        </p:txBody>
      </p:sp>
      <p:sp>
        <p:nvSpPr>
          <p:cNvPr id="792" name="Google Shape;792;p106"/>
          <p:cNvSpPr txBox="1">
            <a:spLocks noGrp="1"/>
          </p:cNvSpPr>
          <p:nvPr>
            <p:ph type="body" idx="1"/>
          </p:nvPr>
        </p:nvSpPr>
        <p:spPr>
          <a:xfrm>
            <a:off x="185688" y="1563688"/>
            <a:ext cx="11820600" cy="4505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A0CF69"/>
              </a:buClr>
              <a:buSzPts val="3192"/>
              <a:buFont typeface="Arial"/>
              <a:buNone/>
            </a:pPr>
            <a:r>
              <a:rPr lang="en-US" sz="3600"/>
              <a:t>Toxic air contaminants increase risk of a wide range of health outcomes:</a:t>
            </a:r>
            <a:endParaRPr sz="3600">
              <a:solidFill>
                <a:srgbClr val="000000"/>
              </a:solidFill>
            </a:endParaRPr>
          </a:p>
          <a:p>
            <a:pPr marL="0" lvl="0" indent="0" algn="l" rtl="0">
              <a:spcBef>
                <a:spcPts val="1000"/>
              </a:spcBef>
              <a:spcAft>
                <a:spcPts val="0"/>
              </a:spcAft>
              <a:buNone/>
            </a:pPr>
            <a:endParaRPr/>
          </a:p>
        </p:txBody>
      </p:sp>
      <p:sp>
        <p:nvSpPr>
          <p:cNvPr id="793" name="Google Shape;793;p106"/>
          <p:cNvSpPr/>
          <p:nvPr/>
        </p:nvSpPr>
        <p:spPr>
          <a:xfrm>
            <a:off x="353050" y="2765801"/>
            <a:ext cx="3717300" cy="3342000"/>
          </a:xfrm>
          <a:prstGeom prst="rect">
            <a:avLst/>
          </a:prstGeom>
          <a:noFill/>
          <a:ln>
            <a:noFill/>
          </a:ln>
        </p:spPr>
        <p:txBody>
          <a:bodyPr spcFirstLastPara="1" wrap="square" lIns="91425" tIns="45700" rIns="91425" bIns="45700" anchor="t" anchorCtr="0">
            <a:noAutofit/>
          </a:bodyPr>
          <a:lstStyle/>
          <a:p>
            <a:pPr marL="285606" marR="0" lvl="0" indent="-298306" algn="l" rtl="0">
              <a:lnSpc>
                <a:spcPct val="100000"/>
              </a:lnSpc>
              <a:spcBef>
                <a:spcPts val="0"/>
              </a:spcBef>
              <a:spcAft>
                <a:spcPts val="0"/>
              </a:spcAft>
              <a:buSzPts val="3000"/>
              <a:buChar char="•"/>
            </a:pPr>
            <a:r>
              <a:rPr lang="en-US" sz="3000" i="0" u="none" strike="noStrike" cap="none"/>
              <a:t>heart disease</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respiratory disease </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cancer</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liver disease</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premature birth</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birth defects</a:t>
            </a:r>
            <a:endParaRPr sz="3000" i="0" u="none" strike="noStrike" cap="none"/>
          </a:p>
          <a:p>
            <a:pPr marL="285606" marR="0" lvl="0" indent="-298306" algn="l" rtl="0">
              <a:lnSpc>
                <a:spcPct val="100000"/>
              </a:lnSpc>
              <a:spcBef>
                <a:spcPts val="0"/>
              </a:spcBef>
              <a:spcAft>
                <a:spcPts val="0"/>
              </a:spcAft>
              <a:buSzPts val="3000"/>
              <a:buFont typeface="Calibri"/>
              <a:buChar char="•"/>
            </a:pPr>
            <a:r>
              <a:rPr lang="en-US" sz="3000" i="0" u="none" strike="noStrike" cap="none"/>
              <a:t>miscarriage</a:t>
            </a:r>
            <a:r>
              <a:rPr lang="en-US" sz="3000" i="0" u="none" strike="noStrike" cap="none">
                <a:latin typeface="Calibri"/>
                <a:ea typeface="Calibri"/>
                <a:cs typeface="Calibri"/>
                <a:sym typeface="Calibri"/>
              </a:rPr>
              <a:t> </a:t>
            </a:r>
            <a:endParaRPr sz="3000" i="0" u="none" strike="noStrike" cap="none">
              <a:latin typeface="Calibri"/>
              <a:ea typeface="Calibri"/>
              <a:cs typeface="Calibri"/>
              <a:sym typeface="Calibri"/>
            </a:endParaRPr>
          </a:p>
        </p:txBody>
      </p:sp>
      <p:sp>
        <p:nvSpPr>
          <p:cNvPr id="794" name="Google Shape;794;p106"/>
          <p:cNvSpPr txBox="1"/>
          <p:nvPr/>
        </p:nvSpPr>
        <p:spPr>
          <a:xfrm>
            <a:off x="4191850" y="2765798"/>
            <a:ext cx="4082700" cy="2610600"/>
          </a:xfrm>
          <a:prstGeom prst="rect">
            <a:avLst/>
          </a:prstGeom>
          <a:noFill/>
          <a:ln>
            <a:noFill/>
          </a:ln>
        </p:spPr>
        <p:txBody>
          <a:bodyPr spcFirstLastPara="1" wrap="square" lIns="91425" tIns="91425" rIns="91425" bIns="91425" anchor="t" anchorCtr="0">
            <a:noAutofit/>
          </a:bodyPr>
          <a:lstStyle/>
          <a:p>
            <a:pPr marL="285606" marR="0" lvl="0" indent="-298306" algn="l" rtl="0">
              <a:lnSpc>
                <a:spcPct val="100000"/>
              </a:lnSpc>
              <a:spcBef>
                <a:spcPts val="0"/>
              </a:spcBef>
              <a:spcAft>
                <a:spcPts val="0"/>
              </a:spcAft>
              <a:buSzPts val="3000"/>
              <a:buChar char="•"/>
            </a:pPr>
            <a:r>
              <a:rPr lang="en-US" sz="3000"/>
              <a:t>impaired</a:t>
            </a:r>
            <a:r>
              <a:rPr lang="en-US" sz="3000" i="0" u="none" strike="noStrike" cap="none"/>
              <a:t> fertility</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n</a:t>
            </a:r>
            <a:r>
              <a:rPr lang="en-US" sz="3000" i="0" u="none" cap="none"/>
              <a:t>eurological effects</a:t>
            </a:r>
            <a:endParaRPr sz="3000" i="0" u="none" cap="none"/>
          </a:p>
          <a:p>
            <a:pPr marL="285606" marR="0" lvl="0" indent="-298306" algn="l" rtl="0">
              <a:lnSpc>
                <a:spcPct val="100000"/>
              </a:lnSpc>
              <a:spcBef>
                <a:spcPts val="0"/>
              </a:spcBef>
              <a:spcAft>
                <a:spcPts val="0"/>
              </a:spcAft>
              <a:buSzPts val="3000"/>
              <a:buChar char="•"/>
            </a:pPr>
            <a:r>
              <a:rPr lang="en-US" sz="3000"/>
              <a:t>impaired cognitive abilities</a:t>
            </a:r>
            <a:endParaRPr sz="3000" i="0" u="none" cap="none"/>
          </a:p>
          <a:p>
            <a:pPr marL="285606" marR="0" lvl="0" indent="-298306" algn="l" rtl="0">
              <a:lnSpc>
                <a:spcPct val="100000"/>
              </a:lnSpc>
              <a:spcBef>
                <a:spcPts val="0"/>
              </a:spcBef>
              <a:spcAft>
                <a:spcPts val="0"/>
              </a:spcAft>
              <a:buSzPts val="3000"/>
              <a:buChar char="•"/>
            </a:pPr>
            <a:r>
              <a:rPr lang="en-US" sz="3000" i="0" u="none" cap="none"/>
              <a:t>reduced</a:t>
            </a:r>
            <a:r>
              <a:rPr lang="en-US" sz="3000" i="0" u="none" strike="noStrike" cap="none"/>
              <a:t> immune function</a:t>
            </a:r>
            <a:endParaRPr sz="3000" i="0" u="none" strike="noStrike" cap="none"/>
          </a:p>
        </p:txBody>
      </p:sp>
      <p:pic>
        <p:nvPicPr>
          <p:cNvPr id="795" name="Google Shape;795;p106"/>
          <p:cNvPicPr preferRelativeResize="0"/>
          <p:nvPr/>
        </p:nvPicPr>
        <p:blipFill rotWithShape="1">
          <a:blip r:embed="rId3">
            <a:alphaModFix/>
          </a:blip>
          <a:srcRect/>
          <a:stretch/>
        </p:blipFill>
        <p:spPr>
          <a:xfrm>
            <a:off x="8029450" y="2359476"/>
            <a:ext cx="3800599" cy="313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07"/>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Health Equity and Environmental Justice</a:t>
            </a:r>
            <a:endParaRPr sz="4400" b="0" i="0" u="none" strike="noStrike" cap="none">
              <a:solidFill>
                <a:schemeClr val="lt1"/>
              </a:solidFill>
              <a:latin typeface="Arial"/>
              <a:ea typeface="Arial"/>
              <a:cs typeface="Arial"/>
              <a:sym typeface="Arial"/>
            </a:endParaRPr>
          </a:p>
        </p:txBody>
      </p:sp>
      <p:sp>
        <p:nvSpPr>
          <p:cNvPr id="801" name="Google Shape;801;p107"/>
          <p:cNvSpPr/>
          <p:nvPr/>
        </p:nvSpPr>
        <p:spPr>
          <a:xfrm>
            <a:off x="137850" y="1660225"/>
            <a:ext cx="8076000" cy="49875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SzPts val="3200"/>
              <a:buChar char="●"/>
            </a:pPr>
            <a:r>
              <a:rPr lang="en-US" sz="3200"/>
              <a:t>Levels set to protect the most vulnerable</a:t>
            </a:r>
            <a:endParaRPr sz="3200"/>
          </a:p>
          <a:p>
            <a:pPr marL="914400" marR="0" lvl="0" indent="0" algn="l" rtl="0">
              <a:lnSpc>
                <a:spcPct val="100000"/>
              </a:lnSpc>
              <a:spcBef>
                <a:spcPts val="0"/>
              </a:spcBef>
              <a:spcAft>
                <a:spcPts val="0"/>
              </a:spcAft>
              <a:buNone/>
            </a:pPr>
            <a:endParaRPr sz="1000"/>
          </a:p>
          <a:p>
            <a:pPr marL="457200" marR="0" lvl="0" indent="-431800" algn="l" rtl="0">
              <a:lnSpc>
                <a:spcPct val="100000"/>
              </a:lnSpc>
              <a:spcBef>
                <a:spcPts val="0"/>
              </a:spcBef>
              <a:spcAft>
                <a:spcPts val="0"/>
              </a:spcAft>
              <a:buSzPts val="3200"/>
              <a:buChar char="●"/>
            </a:pPr>
            <a:r>
              <a:rPr lang="en-US" sz="3200"/>
              <a:t>Addresses cumulative risk from multiple pollutants at sources</a:t>
            </a:r>
            <a:endParaRPr sz="3200"/>
          </a:p>
          <a:p>
            <a:pPr marL="914400" marR="0" lvl="0" indent="0" algn="l" rtl="0">
              <a:lnSpc>
                <a:spcPct val="100000"/>
              </a:lnSpc>
              <a:spcBef>
                <a:spcPts val="0"/>
              </a:spcBef>
              <a:spcAft>
                <a:spcPts val="0"/>
              </a:spcAft>
              <a:buNone/>
            </a:pPr>
            <a:endParaRPr sz="1000"/>
          </a:p>
          <a:p>
            <a:pPr marL="457200" marR="0" lvl="0" indent="-431800" algn="l" rtl="0">
              <a:lnSpc>
                <a:spcPct val="100000"/>
              </a:lnSpc>
              <a:spcBef>
                <a:spcPts val="0"/>
              </a:spcBef>
              <a:spcAft>
                <a:spcPts val="0"/>
              </a:spcAft>
              <a:buSzPts val="3200"/>
              <a:buChar char="●"/>
            </a:pPr>
            <a:r>
              <a:rPr lang="en-US" sz="3200"/>
              <a:t>Prioritize sources based on communities of color, low income and children&lt; 5 years old</a:t>
            </a:r>
            <a:endParaRPr sz="3200"/>
          </a:p>
          <a:p>
            <a:pPr marL="914400" marR="0" lvl="0" indent="0" algn="l" rtl="0">
              <a:lnSpc>
                <a:spcPct val="100000"/>
              </a:lnSpc>
              <a:spcBef>
                <a:spcPts val="0"/>
              </a:spcBef>
              <a:spcAft>
                <a:spcPts val="0"/>
              </a:spcAft>
              <a:buNone/>
            </a:pPr>
            <a:endParaRPr sz="800"/>
          </a:p>
          <a:p>
            <a:pPr marL="457200" marR="0" lvl="0" indent="-431800" algn="l" rtl="0">
              <a:lnSpc>
                <a:spcPct val="100000"/>
              </a:lnSpc>
              <a:spcBef>
                <a:spcPts val="0"/>
              </a:spcBef>
              <a:spcAft>
                <a:spcPts val="0"/>
              </a:spcAft>
              <a:buSzPts val="3200"/>
              <a:buChar char="●"/>
            </a:pPr>
            <a:r>
              <a:rPr lang="en-US" sz="3200"/>
              <a:t>Public access to information</a:t>
            </a:r>
            <a:endParaRPr sz="3200"/>
          </a:p>
          <a:p>
            <a:pPr marL="914400" marR="0" lvl="0" indent="0" algn="l" rtl="0">
              <a:lnSpc>
                <a:spcPct val="100000"/>
              </a:lnSpc>
              <a:spcBef>
                <a:spcPts val="0"/>
              </a:spcBef>
              <a:spcAft>
                <a:spcPts val="0"/>
              </a:spcAft>
              <a:buNone/>
            </a:pPr>
            <a:endParaRPr sz="1000"/>
          </a:p>
          <a:p>
            <a:pPr marL="457200" marR="0" lvl="0" indent="-431800" algn="l" rtl="0">
              <a:lnSpc>
                <a:spcPct val="100000"/>
              </a:lnSpc>
              <a:spcBef>
                <a:spcPts val="0"/>
              </a:spcBef>
              <a:spcAft>
                <a:spcPts val="0"/>
              </a:spcAft>
              <a:buSzPts val="3200"/>
              <a:buChar char="●"/>
            </a:pPr>
            <a:r>
              <a:rPr lang="en-US" sz="3200"/>
              <a:t>More opportunities for public involvement</a:t>
            </a:r>
            <a:endParaRPr sz="3200"/>
          </a:p>
          <a:p>
            <a:pPr marL="914400" marR="0" lvl="0" indent="0" algn="l" rtl="0">
              <a:lnSpc>
                <a:spcPct val="100000"/>
              </a:lnSpc>
              <a:spcBef>
                <a:spcPts val="0"/>
              </a:spcBef>
              <a:spcAft>
                <a:spcPts val="0"/>
              </a:spcAft>
              <a:buNone/>
            </a:pPr>
            <a:endParaRPr sz="3200">
              <a:latin typeface="Calibri"/>
              <a:ea typeface="Calibri"/>
              <a:cs typeface="Calibri"/>
              <a:sym typeface="Calibri"/>
            </a:endParaRPr>
          </a:p>
        </p:txBody>
      </p:sp>
      <p:pic>
        <p:nvPicPr>
          <p:cNvPr id="802" name="Google Shape;802;p107"/>
          <p:cNvPicPr preferRelativeResize="0"/>
          <p:nvPr/>
        </p:nvPicPr>
        <p:blipFill>
          <a:blip r:embed="rId3">
            <a:alphaModFix/>
          </a:blip>
          <a:stretch>
            <a:fillRect/>
          </a:stretch>
        </p:blipFill>
        <p:spPr>
          <a:xfrm>
            <a:off x="8452625" y="1600950"/>
            <a:ext cx="3442900" cy="2284375"/>
          </a:xfrm>
          <a:prstGeom prst="rect">
            <a:avLst/>
          </a:prstGeom>
          <a:noFill/>
          <a:ln>
            <a:noFill/>
          </a:ln>
        </p:spPr>
      </p:pic>
      <p:sp>
        <p:nvSpPr>
          <p:cNvPr id="803" name="Google Shape;803;p10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14</a:t>
            </a:fld>
            <a:endParaRPr/>
          </a:p>
        </p:txBody>
      </p:sp>
      <p:pic>
        <p:nvPicPr>
          <p:cNvPr id="804" name="Google Shape;804;p107"/>
          <p:cNvPicPr preferRelativeResize="0"/>
          <p:nvPr/>
        </p:nvPicPr>
        <p:blipFill>
          <a:blip r:embed="rId4">
            <a:alphaModFix/>
          </a:blip>
          <a:stretch>
            <a:fillRect/>
          </a:stretch>
        </p:blipFill>
        <p:spPr>
          <a:xfrm>
            <a:off x="6564800" y="4027775"/>
            <a:ext cx="333344" cy="36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1">
                                            <p:txEl>
                                              <p:pRg st="0" end="0"/>
                                            </p:txEl>
                                          </p:spTgt>
                                        </p:tgtEl>
                                        <p:attrNameLst>
                                          <p:attrName>style.visibility</p:attrName>
                                        </p:attrNameLst>
                                      </p:cBhvr>
                                      <p:to>
                                        <p:strVal val="visible"/>
                                      </p:to>
                                    </p:set>
                                    <p:animEffect transition="in" filter="fade">
                                      <p:cBhvr>
                                        <p:cTn id="7" dur="500"/>
                                        <p:tgtEl>
                                          <p:spTgt spid="8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1">
                                            <p:txEl>
                                              <p:pRg st="1" end="1"/>
                                            </p:txEl>
                                          </p:spTgt>
                                        </p:tgtEl>
                                        <p:attrNameLst>
                                          <p:attrName>style.visibility</p:attrName>
                                        </p:attrNameLst>
                                      </p:cBhvr>
                                      <p:to>
                                        <p:strVal val="visible"/>
                                      </p:to>
                                    </p:set>
                                    <p:animEffect transition="in" filter="fade">
                                      <p:cBhvr>
                                        <p:cTn id="12" dur="500"/>
                                        <p:tgtEl>
                                          <p:spTgt spid="8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1">
                                            <p:txEl>
                                              <p:pRg st="2" end="2"/>
                                            </p:txEl>
                                          </p:spTgt>
                                        </p:tgtEl>
                                        <p:attrNameLst>
                                          <p:attrName>style.visibility</p:attrName>
                                        </p:attrNameLst>
                                      </p:cBhvr>
                                      <p:to>
                                        <p:strVal val="visible"/>
                                      </p:to>
                                    </p:set>
                                    <p:animEffect transition="in" filter="fade">
                                      <p:cBhvr>
                                        <p:cTn id="17" dur="500"/>
                                        <p:tgtEl>
                                          <p:spTgt spid="8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1">
                                            <p:txEl>
                                              <p:pRg st="3" end="3"/>
                                            </p:txEl>
                                          </p:spTgt>
                                        </p:tgtEl>
                                        <p:attrNameLst>
                                          <p:attrName>style.visibility</p:attrName>
                                        </p:attrNameLst>
                                      </p:cBhvr>
                                      <p:to>
                                        <p:strVal val="visible"/>
                                      </p:to>
                                    </p:set>
                                    <p:animEffect transition="in" filter="fade">
                                      <p:cBhvr>
                                        <p:cTn id="22" dur="500"/>
                                        <p:tgtEl>
                                          <p:spTgt spid="8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1">
                                            <p:txEl>
                                              <p:pRg st="4" end="4"/>
                                            </p:txEl>
                                          </p:spTgt>
                                        </p:tgtEl>
                                        <p:attrNameLst>
                                          <p:attrName>style.visibility</p:attrName>
                                        </p:attrNameLst>
                                      </p:cBhvr>
                                      <p:to>
                                        <p:strVal val="visible"/>
                                      </p:to>
                                    </p:set>
                                    <p:animEffect transition="in" filter="fade">
                                      <p:cBhvr>
                                        <p:cTn id="27" dur="500"/>
                                        <p:tgtEl>
                                          <p:spTgt spid="8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1">
                                            <p:txEl>
                                              <p:pRg st="5" end="5"/>
                                            </p:txEl>
                                          </p:spTgt>
                                        </p:tgtEl>
                                        <p:attrNameLst>
                                          <p:attrName>style.visibility</p:attrName>
                                        </p:attrNameLst>
                                      </p:cBhvr>
                                      <p:to>
                                        <p:strVal val="visible"/>
                                      </p:to>
                                    </p:set>
                                    <p:animEffect transition="in" filter="fade">
                                      <p:cBhvr>
                                        <p:cTn id="32" dur="500"/>
                                        <p:tgtEl>
                                          <p:spTgt spid="8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1">
                                            <p:txEl>
                                              <p:pRg st="6" end="6"/>
                                            </p:txEl>
                                          </p:spTgt>
                                        </p:tgtEl>
                                        <p:attrNameLst>
                                          <p:attrName>style.visibility</p:attrName>
                                        </p:attrNameLst>
                                      </p:cBhvr>
                                      <p:to>
                                        <p:strVal val="visible"/>
                                      </p:to>
                                    </p:set>
                                    <p:animEffect transition="in" filter="fade">
                                      <p:cBhvr>
                                        <p:cTn id="37" dur="500"/>
                                        <p:tgtEl>
                                          <p:spTgt spid="8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1">
                                            <p:txEl>
                                              <p:pRg st="7" end="7"/>
                                            </p:txEl>
                                          </p:spTgt>
                                        </p:tgtEl>
                                        <p:attrNameLst>
                                          <p:attrName>style.visibility</p:attrName>
                                        </p:attrNameLst>
                                      </p:cBhvr>
                                      <p:to>
                                        <p:strVal val="visible"/>
                                      </p:to>
                                    </p:set>
                                    <p:animEffect transition="in" filter="fade">
                                      <p:cBhvr>
                                        <p:cTn id="42" dur="500"/>
                                        <p:tgtEl>
                                          <p:spTgt spid="8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1">
                                            <p:txEl>
                                              <p:pRg st="8" end="8"/>
                                            </p:txEl>
                                          </p:spTgt>
                                        </p:tgtEl>
                                        <p:attrNameLst>
                                          <p:attrName>style.visibility</p:attrName>
                                        </p:attrNameLst>
                                      </p:cBhvr>
                                      <p:to>
                                        <p:strVal val="visible"/>
                                      </p:to>
                                    </p:set>
                                    <p:animEffect transition="in" filter="fade">
                                      <p:cBhvr>
                                        <p:cTn id="47" dur="500"/>
                                        <p:tgtEl>
                                          <p:spTgt spid="8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1">
                                            <p:txEl>
                                              <p:pRg st="9" end="9"/>
                                            </p:txEl>
                                          </p:spTgt>
                                        </p:tgtEl>
                                        <p:attrNameLst>
                                          <p:attrName>style.visibility</p:attrName>
                                        </p:attrNameLst>
                                      </p:cBhvr>
                                      <p:to>
                                        <p:strVal val="visible"/>
                                      </p:to>
                                    </p:set>
                                    <p:animEffect transition="in" filter="fade">
                                      <p:cBhvr>
                                        <p:cTn id="52" dur="500"/>
                                        <p:tgtEl>
                                          <p:spTgt spid="80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8"/>
          <p:cNvSpPr txBox="1">
            <a:spLocks noGrp="1"/>
          </p:cNvSpPr>
          <p:nvPr>
            <p:ph type="title"/>
          </p:nvPr>
        </p:nvSpPr>
        <p:spPr>
          <a:xfrm>
            <a:off x="195888" y="117446"/>
            <a:ext cx="11903747" cy="115386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b="0" i="0" u="none" strike="noStrike" cap="none">
                <a:solidFill>
                  <a:schemeClr val="lt1"/>
                </a:solidFill>
                <a:latin typeface="Arial"/>
                <a:ea typeface="Arial"/>
                <a:cs typeface="Arial"/>
                <a:sym typeface="Arial"/>
              </a:rPr>
              <a:t>How Would Cleaner Air Oregon Work?</a:t>
            </a:r>
            <a:endParaRPr b="0" i="0" u="none" strike="noStrike" cap="none">
              <a:solidFill>
                <a:schemeClr val="lt1"/>
              </a:solidFill>
              <a:latin typeface="Arial"/>
              <a:ea typeface="Arial"/>
              <a:cs typeface="Arial"/>
              <a:sym typeface="Arial"/>
            </a:endParaRPr>
          </a:p>
        </p:txBody>
      </p:sp>
      <p:grpSp>
        <p:nvGrpSpPr>
          <p:cNvPr id="811" name="Google Shape;811;p108"/>
          <p:cNvGrpSpPr/>
          <p:nvPr/>
        </p:nvGrpSpPr>
        <p:grpSpPr>
          <a:xfrm>
            <a:off x="195889" y="1624732"/>
            <a:ext cx="11699700" cy="1194273"/>
            <a:chOff x="195889" y="1624732"/>
            <a:chExt cx="11699700" cy="1194273"/>
          </a:xfrm>
        </p:grpSpPr>
        <p:sp>
          <p:nvSpPr>
            <p:cNvPr id="812" name="Google Shape;812;p108"/>
            <p:cNvSpPr txBox="1"/>
            <p:nvPr/>
          </p:nvSpPr>
          <p:spPr>
            <a:xfrm>
              <a:off x="195889" y="1624732"/>
              <a:ext cx="11699700" cy="1194273"/>
            </a:xfrm>
            <a:prstGeom prst="rect">
              <a:avLst/>
            </a:prstGeom>
            <a:noFill/>
            <a:ln>
              <a:noFill/>
            </a:ln>
          </p:spPr>
          <p:txBody>
            <a:bodyPr spcFirstLastPara="1" wrap="square" lIns="91425" tIns="45700" rIns="91425" bIns="45700" anchor="t" anchorCtr="0">
              <a:noAutofit/>
            </a:bodyPr>
            <a:lstStyle/>
            <a:p>
              <a:pPr marL="1371600" marR="0" lvl="3"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Report air toxics</a:t>
              </a: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Companies to report use of 600 pollutants to state regulators</a:t>
              </a: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p:txBody>
        </p:sp>
        <p:pic>
          <p:nvPicPr>
            <p:cNvPr id="813" name="Google Shape;813;p108"/>
            <p:cNvPicPr preferRelativeResize="0"/>
            <p:nvPr/>
          </p:nvPicPr>
          <p:blipFill rotWithShape="1">
            <a:blip r:embed="rId3">
              <a:alphaModFix/>
            </a:blip>
            <a:srcRect/>
            <a:stretch/>
          </p:blipFill>
          <p:spPr>
            <a:xfrm>
              <a:off x="426979" y="1646374"/>
              <a:ext cx="913638" cy="913638"/>
            </a:xfrm>
            <a:prstGeom prst="rect">
              <a:avLst/>
            </a:prstGeom>
            <a:noFill/>
            <a:ln>
              <a:noFill/>
            </a:ln>
          </p:spPr>
        </p:pic>
      </p:grpSp>
      <p:grpSp>
        <p:nvGrpSpPr>
          <p:cNvPr id="814" name="Google Shape;814;p108"/>
          <p:cNvGrpSpPr/>
          <p:nvPr/>
        </p:nvGrpSpPr>
        <p:grpSpPr>
          <a:xfrm>
            <a:off x="240558" y="4544926"/>
            <a:ext cx="11699700" cy="1547021"/>
            <a:chOff x="240558" y="4544926"/>
            <a:chExt cx="11699700" cy="1547021"/>
          </a:xfrm>
        </p:grpSpPr>
        <p:pic>
          <p:nvPicPr>
            <p:cNvPr id="815" name="Google Shape;815;p108"/>
            <p:cNvPicPr preferRelativeResize="0"/>
            <p:nvPr/>
          </p:nvPicPr>
          <p:blipFill rotWithShape="1">
            <a:blip r:embed="rId4">
              <a:alphaModFix/>
            </a:blip>
            <a:srcRect/>
            <a:stretch/>
          </p:blipFill>
          <p:spPr>
            <a:xfrm>
              <a:off x="426979" y="4660480"/>
              <a:ext cx="913638" cy="913638"/>
            </a:xfrm>
            <a:prstGeom prst="rect">
              <a:avLst/>
            </a:prstGeom>
            <a:noFill/>
            <a:ln>
              <a:noFill/>
            </a:ln>
          </p:spPr>
        </p:pic>
        <p:sp>
          <p:nvSpPr>
            <p:cNvPr id="816" name="Google Shape;816;p108"/>
            <p:cNvSpPr txBox="1"/>
            <p:nvPr/>
          </p:nvSpPr>
          <p:spPr>
            <a:xfrm>
              <a:off x="240558" y="4544926"/>
              <a:ext cx="11699700" cy="1547021"/>
            </a:xfrm>
            <a:prstGeom prst="rect">
              <a:avLst/>
            </a:prstGeom>
            <a:noFill/>
            <a:ln>
              <a:noFill/>
            </a:ln>
          </p:spPr>
          <p:txBody>
            <a:bodyPr spcFirstLastPara="1" wrap="square" lIns="91425" tIns="45700" rIns="91425" bIns="45700" anchor="t" anchorCtr="0">
              <a:noAutofit/>
            </a:bodyPr>
            <a:lstStyle/>
            <a:p>
              <a:pPr marL="1371600" marR="0" lvl="3"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Regulate to reduce risk</a:t>
              </a: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Companies would have to act if the levels of air toxics they emit exceed health risk action levels (RALs)</a:t>
              </a:r>
              <a:endParaRPr sz="1400" b="0" i="0" u="none" strike="noStrike" cap="none">
                <a:solidFill>
                  <a:srgbClr val="000000"/>
                </a:solidFill>
                <a:latin typeface="Arial"/>
                <a:ea typeface="Arial"/>
                <a:cs typeface="Arial"/>
                <a:sym typeface="Arial"/>
              </a:endParaRPr>
            </a:p>
          </p:txBody>
        </p:sp>
      </p:grpSp>
      <p:grpSp>
        <p:nvGrpSpPr>
          <p:cNvPr id="817" name="Google Shape;817;p108"/>
          <p:cNvGrpSpPr/>
          <p:nvPr/>
        </p:nvGrpSpPr>
        <p:grpSpPr>
          <a:xfrm>
            <a:off x="195889" y="2972273"/>
            <a:ext cx="11699700" cy="1391499"/>
            <a:chOff x="195889" y="2972273"/>
            <a:chExt cx="11699700" cy="1391499"/>
          </a:xfrm>
        </p:grpSpPr>
        <p:pic>
          <p:nvPicPr>
            <p:cNvPr id="818" name="Google Shape;818;p108"/>
            <p:cNvPicPr preferRelativeResize="0"/>
            <p:nvPr/>
          </p:nvPicPr>
          <p:blipFill rotWithShape="1">
            <a:blip r:embed="rId5">
              <a:alphaModFix/>
            </a:blip>
            <a:srcRect/>
            <a:stretch/>
          </p:blipFill>
          <p:spPr>
            <a:xfrm>
              <a:off x="426979" y="3153427"/>
              <a:ext cx="913638" cy="913638"/>
            </a:xfrm>
            <a:prstGeom prst="rect">
              <a:avLst/>
            </a:prstGeom>
            <a:noFill/>
            <a:ln>
              <a:noFill/>
            </a:ln>
          </p:spPr>
        </p:pic>
        <p:sp>
          <p:nvSpPr>
            <p:cNvPr id="819" name="Google Shape;819;p108"/>
            <p:cNvSpPr txBox="1"/>
            <p:nvPr/>
          </p:nvSpPr>
          <p:spPr>
            <a:xfrm>
              <a:off x="195889" y="2972273"/>
              <a:ext cx="11699700" cy="1391499"/>
            </a:xfrm>
            <a:prstGeom prst="rect">
              <a:avLst/>
            </a:prstGeom>
            <a:noFill/>
            <a:ln>
              <a:noFill/>
            </a:ln>
          </p:spPr>
          <p:txBody>
            <a:bodyPr spcFirstLastPara="1" wrap="square" lIns="91425" tIns="45700" rIns="91425" bIns="45700" anchor="t" anchorCtr="0">
              <a:noAutofit/>
            </a:bodyPr>
            <a:lstStyle/>
            <a:p>
              <a:pPr marL="1371600" marR="0" lvl="3"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Assess risk</a:t>
              </a: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Facilities calculate potential health risks to people who live, work, and go to school nearby</a:t>
              </a:r>
              <a:endParaRPr sz="1400" b="0" i="0" u="none" strike="noStrike" cap="none">
                <a:solidFill>
                  <a:srgbClr val="000000"/>
                </a:solidFill>
                <a:latin typeface="Arial"/>
                <a:ea typeface="Arial"/>
                <a:cs typeface="Arial"/>
                <a:sym typeface="Arial"/>
              </a:endParaRPr>
            </a:p>
          </p:txBody>
        </p:sp>
      </p:grpSp>
      <p:sp>
        <p:nvSpPr>
          <p:cNvPr id="820" name="Google Shape;820;p10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animEffect transition="in" filter="fade">
                                      <p:cBhvr>
                                        <p:cTn id="7" dur="500"/>
                                        <p:tgtEl>
                                          <p:spTgt spid="8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7"/>
                                        </p:tgtEl>
                                        <p:attrNameLst>
                                          <p:attrName>style.visibility</p:attrName>
                                        </p:attrNameLst>
                                      </p:cBhvr>
                                      <p:to>
                                        <p:strVal val="visible"/>
                                      </p:to>
                                    </p:set>
                                    <p:animEffect transition="in" filter="fade">
                                      <p:cBhvr>
                                        <p:cTn id="12" dur="500"/>
                                        <p:tgtEl>
                                          <p:spTgt spid="8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4"/>
                                        </p:tgtEl>
                                        <p:attrNameLst>
                                          <p:attrName>style.visibility</p:attrName>
                                        </p:attrNameLst>
                                      </p:cBhvr>
                                      <p:to>
                                        <p:strVal val="visible"/>
                                      </p:to>
                                    </p:set>
                                    <p:animEffect transition="in" filter="fade">
                                      <p:cBhvr>
                                        <p:cTn id="17" dur="5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09"/>
          <p:cNvSpPr txBox="1">
            <a:spLocks noGrp="1"/>
          </p:cNvSpPr>
          <p:nvPr>
            <p:ph type="title"/>
          </p:nvPr>
        </p:nvSpPr>
        <p:spPr>
          <a:xfrm>
            <a:off x="290833" y="70275"/>
            <a:ext cx="11610300" cy="1349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How Health Standards Are Used in CAO</a:t>
            </a:r>
            <a:endParaRPr sz="4400" b="0" i="0" u="none" strike="noStrike" cap="none">
              <a:solidFill>
                <a:schemeClr val="lt1"/>
              </a:solidFill>
              <a:latin typeface="Arial"/>
              <a:ea typeface="Arial"/>
              <a:cs typeface="Arial"/>
              <a:sym typeface="Arial"/>
            </a:endParaRPr>
          </a:p>
        </p:txBody>
      </p:sp>
      <p:sp>
        <p:nvSpPr>
          <p:cNvPr id="826" name="Google Shape;826;p109"/>
          <p:cNvSpPr txBox="1">
            <a:spLocks noGrp="1"/>
          </p:cNvSpPr>
          <p:nvPr>
            <p:ph type="body" idx="1"/>
          </p:nvPr>
        </p:nvSpPr>
        <p:spPr>
          <a:xfrm>
            <a:off x="2840100" y="1983325"/>
            <a:ext cx="7301100" cy="882900"/>
          </a:xfrm>
          <a:prstGeom prst="rect">
            <a:avLst/>
          </a:prstGeom>
          <a:noFill/>
          <a:ln>
            <a:noFill/>
          </a:ln>
        </p:spPr>
        <p:txBody>
          <a:bodyPr spcFirstLastPara="1" wrap="square" lIns="68550" tIns="34275" rIns="68550" bIns="34275" anchor="t" anchorCtr="0">
            <a:noAutofit/>
          </a:bodyPr>
          <a:lstStyle/>
          <a:p>
            <a:pPr marL="342900" marR="0" lvl="0" indent="-257175" algn="l" rtl="0">
              <a:lnSpc>
                <a:spcPct val="90000"/>
              </a:lnSpc>
              <a:spcBef>
                <a:spcPts val="825"/>
              </a:spcBef>
              <a:spcAft>
                <a:spcPts val="0"/>
              </a:spcAft>
              <a:buClr>
                <a:schemeClr val="dk1"/>
              </a:buClr>
              <a:buSzPts val="1800"/>
              <a:buFont typeface="Arial"/>
              <a:buChar char="●"/>
            </a:pPr>
            <a:r>
              <a:rPr lang="en-US" sz="1800" i="0" u="none" strike="noStrike" cap="none">
                <a:solidFill>
                  <a:schemeClr val="dk1"/>
                </a:solidFill>
              </a:rPr>
              <a:t>Exposure duration</a:t>
            </a:r>
            <a:r>
              <a:rPr lang="en-US" sz="1800"/>
              <a:t>, exposure </a:t>
            </a:r>
            <a:r>
              <a:rPr lang="en-US" sz="1800" i="0" u="none" strike="noStrike" cap="none">
                <a:solidFill>
                  <a:schemeClr val="dk1"/>
                </a:solidFill>
              </a:rPr>
              <a:t>frequency</a:t>
            </a:r>
            <a:r>
              <a:rPr lang="en-US" sz="1800"/>
              <a:t>, and m</a:t>
            </a:r>
            <a:r>
              <a:rPr lang="en-US" sz="1800" i="0" u="none" strike="noStrike" cap="none">
                <a:solidFill>
                  <a:schemeClr val="dk1"/>
                </a:solidFill>
              </a:rPr>
              <a:t>ulti-pathway adjustment factor</a:t>
            </a:r>
            <a:endParaRPr sz="1800" i="0" u="none" strike="noStrike" cap="none">
              <a:solidFill>
                <a:schemeClr val="dk1"/>
              </a:solidFill>
            </a:endParaRPr>
          </a:p>
          <a:p>
            <a:pPr marL="0" marR="0" lvl="0" indent="0" algn="l" rtl="0">
              <a:lnSpc>
                <a:spcPct val="90000"/>
              </a:lnSpc>
              <a:spcBef>
                <a:spcPts val="825"/>
              </a:spcBef>
              <a:spcAft>
                <a:spcPts val="0"/>
              </a:spcAft>
              <a:buClr>
                <a:schemeClr val="dk1"/>
              </a:buClr>
              <a:buSzPts val="2800"/>
              <a:buFont typeface="Arial"/>
              <a:buNone/>
            </a:pPr>
            <a:endParaRPr sz="2325" b="0" i="0" u="none" strike="noStrike" cap="none">
              <a:solidFill>
                <a:schemeClr val="dk1"/>
              </a:solidFill>
              <a:latin typeface="Arial"/>
              <a:ea typeface="Arial"/>
              <a:cs typeface="Arial"/>
              <a:sym typeface="Arial"/>
            </a:endParaRPr>
          </a:p>
        </p:txBody>
      </p:sp>
      <p:sp>
        <p:nvSpPr>
          <p:cNvPr id="827" name="Google Shape;827;p109"/>
          <p:cNvSpPr txBox="1"/>
          <p:nvPr/>
        </p:nvSpPr>
        <p:spPr>
          <a:xfrm>
            <a:off x="2840100" y="1582025"/>
            <a:ext cx="6691500" cy="51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000" b="1">
                <a:solidFill>
                  <a:srgbClr val="000000"/>
                </a:solidFill>
              </a:rPr>
              <a:t>Toxicity Reference Values (TRVs)</a:t>
            </a:r>
            <a:r>
              <a:rPr lang="en-US" sz="3000" b="1">
                <a:solidFill>
                  <a:srgbClr val="000000"/>
                </a:solidFill>
                <a:latin typeface="Calibri"/>
                <a:ea typeface="Calibri"/>
                <a:cs typeface="Calibri"/>
                <a:sym typeface="Calibri"/>
              </a:rPr>
              <a:t> </a:t>
            </a:r>
            <a:endParaRPr sz="2400" b="1">
              <a:solidFill>
                <a:srgbClr val="000000"/>
              </a:solidFill>
              <a:latin typeface="Calibri"/>
              <a:ea typeface="Calibri"/>
              <a:cs typeface="Calibri"/>
              <a:sym typeface="Calibri"/>
            </a:endParaRPr>
          </a:p>
        </p:txBody>
      </p:sp>
      <p:sp>
        <p:nvSpPr>
          <p:cNvPr id="828" name="Google Shape;828;p109"/>
          <p:cNvSpPr txBox="1"/>
          <p:nvPr/>
        </p:nvSpPr>
        <p:spPr>
          <a:xfrm>
            <a:off x="2840100" y="2962125"/>
            <a:ext cx="7733100" cy="51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000" b="1">
                <a:solidFill>
                  <a:srgbClr val="000000"/>
                </a:solidFill>
              </a:rPr>
              <a:t>Risk Based Concentrations (RBCs)</a:t>
            </a:r>
            <a:endParaRPr sz="3000" b="1">
              <a:solidFill>
                <a:srgbClr val="000000"/>
              </a:solidFill>
            </a:endParaRPr>
          </a:p>
        </p:txBody>
      </p:sp>
      <p:sp>
        <p:nvSpPr>
          <p:cNvPr id="829" name="Google Shape;829;p109"/>
          <p:cNvSpPr txBox="1"/>
          <p:nvPr/>
        </p:nvSpPr>
        <p:spPr>
          <a:xfrm>
            <a:off x="2840093" y="4565127"/>
            <a:ext cx="5500800" cy="660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000" b="1">
                <a:solidFill>
                  <a:srgbClr val="000000"/>
                </a:solidFill>
              </a:rPr>
              <a:t>Calculated Risk Levels </a:t>
            </a:r>
            <a:endParaRPr sz="3000" b="1">
              <a:solidFill>
                <a:srgbClr val="000000"/>
              </a:solidFill>
            </a:endParaRPr>
          </a:p>
        </p:txBody>
      </p:sp>
      <p:sp>
        <p:nvSpPr>
          <p:cNvPr id="830" name="Google Shape;830;p109"/>
          <p:cNvSpPr txBox="1">
            <a:spLocks noGrp="1"/>
          </p:cNvSpPr>
          <p:nvPr>
            <p:ph type="body" idx="1"/>
          </p:nvPr>
        </p:nvSpPr>
        <p:spPr>
          <a:xfrm>
            <a:off x="2917650" y="3429575"/>
            <a:ext cx="5345700" cy="660000"/>
          </a:xfrm>
          <a:prstGeom prst="rect">
            <a:avLst/>
          </a:prstGeom>
          <a:noFill/>
          <a:ln>
            <a:noFill/>
          </a:ln>
        </p:spPr>
        <p:txBody>
          <a:bodyPr spcFirstLastPara="1" wrap="square" lIns="68550" tIns="34275" rIns="68550" bIns="34275" anchor="t" anchorCtr="0">
            <a:noAutofit/>
          </a:bodyPr>
          <a:lstStyle/>
          <a:p>
            <a:pPr marL="342900" marR="0" lvl="0" indent="-257175" algn="l" rtl="0">
              <a:lnSpc>
                <a:spcPct val="90000"/>
              </a:lnSpc>
              <a:spcBef>
                <a:spcPts val="825"/>
              </a:spcBef>
              <a:spcAft>
                <a:spcPts val="0"/>
              </a:spcAft>
              <a:buClr>
                <a:schemeClr val="dk1"/>
              </a:buClr>
              <a:buSzPts val="1800"/>
              <a:buFont typeface="Arial"/>
              <a:buChar char="●"/>
            </a:pPr>
            <a:r>
              <a:rPr lang="en-US" sz="1800" i="0" u="none" strike="noStrike" cap="none">
                <a:solidFill>
                  <a:schemeClr val="dk1"/>
                </a:solidFill>
              </a:rPr>
              <a:t>Emissions modeling to calculate concentrations in air</a:t>
            </a:r>
            <a:r>
              <a:rPr lang="en-US" sz="1800"/>
              <a:t> at specific locations</a:t>
            </a:r>
            <a:endParaRPr sz="1800" i="0" u="none" strike="noStrike" cap="none">
              <a:solidFill>
                <a:schemeClr val="dk1"/>
              </a:solidFill>
            </a:endParaRPr>
          </a:p>
          <a:p>
            <a:pPr marL="0" marR="0" lvl="0" indent="0" algn="l" rtl="0">
              <a:lnSpc>
                <a:spcPct val="90000"/>
              </a:lnSpc>
              <a:spcBef>
                <a:spcPts val="825"/>
              </a:spcBef>
              <a:spcAft>
                <a:spcPts val="0"/>
              </a:spcAft>
              <a:buClr>
                <a:schemeClr val="dk1"/>
              </a:buClr>
              <a:buSzPts val="2800"/>
              <a:buFont typeface="Arial"/>
              <a:buNone/>
            </a:pPr>
            <a:endParaRPr sz="2325" b="0" i="0" u="none" strike="noStrike" cap="none">
              <a:solidFill>
                <a:schemeClr val="dk1"/>
              </a:solidFill>
              <a:latin typeface="Arial"/>
              <a:ea typeface="Arial"/>
              <a:cs typeface="Arial"/>
              <a:sym typeface="Arial"/>
            </a:endParaRPr>
          </a:p>
        </p:txBody>
      </p:sp>
      <p:sp>
        <p:nvSpPr>
          <p:cNvPr id="831" name="Google Shape;831;p109"/>
          <p:cNvSpPr txBox="1">
            <a:spLocks noGrp="1"/>
          </p:cNvSpPr>
          <p:nvPr>
            <p:ph type="body" idx="1"/>
          </p:nvPr>
        </p:nvSpPr>
        <p:spPr>
          <a:xfrm>
            <a:off x="2917650" y="5024175"/>
            <a:ext cx="5078700" cy="882900"/>
          </a:xfrm>
          <a:prstGeom prst="rect">
            <a:avLst/>
          </a:prstGeom>
          <a:noFill/>
          <a:ln>
            <a:noFill/>
          </a:ln>
        </p:spPr>
        <p:txBody>
          <a:bodyPr spcFirstLastPara="1" wrap="square" lIns="68550" tIns="34275" rIns="68550" bIns="34275" anchor="t" anchorCtr="0">
            <a:noAutofit/>
          </a:bodyPr>
          <a:lstStyle/>
          <a:p>
            <a:pPr marL="342900" marR="0" lvl="0" indent="-257175" algn="l" rtl="0">
              <a:lnSpc>
                <a:spcPct val="90000"/>
              </a:lnSpc>
              <a:spcBef>
                <a:spcPts val="825"/>
              </a:spcBef>
              <a:spcAft>
                <a:spcPts val="0"/>
              </a:spcAft>
              <a:buClr>
                <a:schemeClr val="dk1"/>
              </a:buClr>
              <a:buSzPts val="1800"/>
              <a:buFont typeface="Arial"/>
              <a:buChar char="●"/>
            </a:pPr>
            <a:r>
              <a:rPr lang="en-US" sz="1800"/>
              <a:t>Co</a:t>
            </a:r>
            <a:r>
              <a:rPr lang="en-US" sz="1800" i="0" u="none" strike="noStrike" cap="none">
                <a:solidFill>
                  <a:schemeClr val="dk1"/>
                </a:solidFill>
              </a:rPr>
              <a:t>mpare calculated risk to R</a:t>
            </a:r>
            <a:r>
              <a:rPr lang="en-US" sz="1800"/>
              <a:t>isk Action Levels</a:t>
            </a:r>
            <a:r>
              <a:rPr lang="en-US" sz="1800" i="0" u="none" strike="noStrike" cap="none">
                <a:solidFill>
                  <a:schemeClr val="dk1"/>
                </a:solidFill>
              </a:rPr>
              <a:t> to determine what action is required</a:t>
            </a:r>
            <a:endParaRPr sz="1800" i="0" u="none" strike="noStrike" cap="none">
              <a:solidFill>
                <a:schemeClr val="dk1"/>
              </a:solidFill>
            </a:endParaRPr>
          </a:p>
        </p:txBody>
      </p:sp>
      <p:sp>
        <p:nvSpPr>
          <p:cNvPr id="832" name="Google Shape;832;p109"/>
          <p:cNvSpPr/>
          <p:nvPr/>
        </p:nvSpPr>
        <p:spPr>
          <a:xfrm>
            <a:off x="1189125" y="2101925"/>
            <a:ext cx="1491000" cy="13497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09"/>
          <p:cNvSpPr/>
          <p:nvPr/>
        </p:nvSpPr>
        <p:spPr>
          <a:xfrm>
            <a:off x="1189125" y="3782450"/>
            <a:ext cx="1491000" cy="13497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0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9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10"/>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How CAO Would Protect Health</a:t>
            </a:r>
            <a:endParaRPr/>
          </a:p>
        </p:txBody>
      </p:sp>
      <p:pic>
        <p:nvPicPr>
          <p:cNvPr id="841" name="Google Shape;841;p110"/>
          <p:cNvPicPr preferRelativeResize="0"/>
          <p:nvPr/>
        </p:nvPicPr>
        <p:blipFill rotWithShape="1">
          <a:blip r:embed="rId3">
            <a:alphaModFix/>
          </a:blip>
          <a:srcRect/>
          <a:stretch/>
        </p:blipFill>
        <p:spPr>
          <a:xfrm>
            <a:off x="3882565" y="1271312"/>
            <a:ext cx="3963088" cy="5024548"/>
          </a:xfrm>
          <a:prstGeom prst="rect">
            <a:avLst/>
          </a:prstGeom>
          <a:noFill/>
          <a:ln>
            <a:noFill/>
          </a:ln>
          <a:effectLst>
            <a:outerShdw blurRad="292100" dist="139700" dir="2700000" algn="tl" rotWithShape="0">
              <a:srgbClr val="333333">
                <a:alpha val="63921"/>
              </a:srgbClr>
            </a:outerShdw>
          </a:effectLst>
        </p:spPr>
      </p:pic>
      <p:sp>
        <p:nvSpPr>
          <p:cNvPr id="842" name="Google Shape;842;p11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11"/>
          <p:cNvSpPr txBox="1">
            <a:spLocks noGrp="1"/>
          </p:cNvSpPr>
          <p:nvPr>
            <p:ph type="title"/>
          </p:nvPr>
        </p:nvSpPr>
        <p:spPr>
          <a:xfrm>
            <a:off x="1952550" y="106475"/>
            <a:ext cx="8286900" cy="1153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Proposed RALS</a:t>
            </a:r>
            <a:endParaRPr sz="4400" b="0" i="0" u="none" strike="noStrike" cap="none">
              <a:solidFill>
                <a:schemeClr val="lt1"/>
              </a:solidFill>
              <a:latin typeface="Arial"/>
              <a:ea typeface="Arial"/>
              <a:cs typeface="Arial"/>
              <a:sym typeface="Arial"/>
            </a:endParaRPr>
          </a:p>
        </p:txBody>
      </p:sp>
      <p:sp>
        <p:nvSpPr>
          <p:cNvPr id="849" name="Google Shape;849;p111"/>
          <p:cNvSpPr txBox="1"/>
          <p:nvPr/>
        </p:nvSpPr>
        <p:spPr>
          <a:xfrm>
            <a:off x="8548254" y="6388925"/>
            <a:ext cx="27432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50" name="Google Shape;850;p111"/>
          <p:cNvPicPr preferRelativeResize="0"/>
          <p:nvPr/>
        </p:nvPicPr>
        <p:blipFill>
          <a:blip r:embed="rId3">
            <a:alphaModFix/>
          </a:blip>
          <a:stretch>
            <a:fillRect/>
          </a:stretch>
        </p:blipFill>
        <p:spPr>
          <a:xfrm>
            <a:off x="0" y="1498190"/>
            <a:ext cx="12191999" cy="5350784"/>
          </a:xfrm>
          <a:prstGeom prst="rect">
            <a:avLst/>
          </a:prstGeom>
          <a:noFill/>
          <a:ln>
            <a:noFill/>
          </a:ln>
        </p:spPr>
      </p:pic>
      <p:sp>
        <p:nvSpPr>
          <p:cNvPr id="851" name="Google Shape;851;p11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12"/>
          <p:cNvSpPr txBox="1">
            <a:spLocks noGrp="1"/>
          </p:cNvSpPr>
          <p:nvPr>
            <p:ph type="title"/>
          </p:nvPr>
        </p:nvSpPr>
        <p:spPr>
          <a:xfrm>
            <a:off x="290833" y="70275"/>
            <a:ext cx="11610300" cy="1349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a:t>Risk Assessment and Permitting Process</a:t>
            </a:r>
            <a:endParaRPr sz="4400" b="0" i="0" u="none" strike="noStrike" cap="none">
              <a:solidFill>
                <a:schemeClr val="lt1"/>
              </a:solidFill>
              <a:latin typeface="Arial"/>
              <a:ea typeface="Arial"/>
              <a:cs typeface="Arial"/>
              <a:sym typeface="Arial"/>
            </a:endParaRPr>
          </a:p>
        </p:txBody>
      </p:sp>
      <p:sp>
        <p:nvSpPr>
          <p:cNvPr id="857" name="Google Shape;857;p11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900"/>
              <a:buFont typeface="Arial"/>
              <a:buNone/>
            </a:pPr>
            <a:fld id="{00000000-1234-1234-1234-123412341234}" type="slidenum">
              <a:rPr lang="en-US"/>
              <a:t>19</a:t>
            </a:fld>
            <a:endParaRPr/>
          </a:p>
        </p:txBody>
      </p:sp>
      <p:grpSp>
        <p:nvGrpSpPr>
          <p:cNvPr id="858" name="Google Shape;858;p112"/>
          <p:cNvGrpSpPr/>
          <p:nvPr/>
        </p:nvGrpSpPr>
        <p:grpSpPr>
          <a:xfrm>
            <a:off x="75100" y="1550456"/>
            <a:ext cx="12138125" cy="4573045"/>
            <a:chOff x="75100" y="1550456"/>
            <a:chExt cx="12138125" cy="4573045"/>
          </a:xfrm>
        </p:grpSpPr>
        <p:grpSp>
          <p:nvGrpSpPr>
            <p:cNvPr id="859" name="Google Shape;859;p112"/>
            <p:cNvGrpSpPr/>
            <p:nvPr/>
          </p:nvGrpSpPr>
          <p:grpSpPr>
            <a:xfrm>
              <a:off x="578925" y="1550456"/>
              <a:ext cx="11634300" cy="4573045"/>
              <a:chOff x="578925" y="1907332"/>
              <a:chExt cx="11634300" cy="4500143"/>
            </a:xfrm>
          </p:grpSpPr>
          <p:pic>
            <p:nvPicPr>
              <p:cNvPr id="860" name="Google Shape;860;p112"/>
              <p:cNvPicPr preferRelativeResize="0"/>
              <p:nvPr/>
            </p:nvPicPr>
            <p:blipFill>
              <a:blip r:embed="rId3">
                <a:alphaModFix/>
              </a:blip>
              <a:stretch>
                <a:fillRect/>
              </a:stretch>
            </p:blipFill>
            <p:spPr>
              <a:xfrm rot="10800000">
                <a:off x="9992775" y="4158850"/>
                <a:ext cx="2220450" cy="459250"/>
              </a:xfrm>
              <a:prstGeom prst="rect">
                <a:avLst/>
              </a:prstGeom>
              <a:noFill/>
              <a:ln>
                <a:noFill/>
              </a:ln>
            </p:spPr>
          </p:pic>
          <p:pic>
            <p:nvPicPr>
              <p:cNvPr id="861" name="Google Shape;861;p112"/>
              <p:cNvPicPr preferRelativeResize="0"/>
              <p:nvPr/>
            </p:nvPicPr>
            <p:blipFill>
              <a:blip r:embed="rId4">
                <a:alphaModFix/>
              </a:blip>
              <a:stretch>
                <a:fillRect/>
              </a:stretch>
            </p:blipFill>
            <p:spPr>
              <a:xfrm>
                <a:off x="1070225" y="5433700"/>
                <a:ext cx="8900725" cy="669925"/>
              </a:xfrm>
              <a:prstGeom prst="rect">
                <a:avLst/>
              </a:prstGeom>
              <a:noFill/>
              <a:ln>
                <a:noFill/>
              </a:ln>
            </p:spPr>
          </p:pic>
          <p:sp>
            <p:nvSpPr>
              <p:cNvPr id="862" name="Google Shape;862;p112"/>
              <p:cNvSpPr/>
              <p:nvPr/>
            </p:nvSpPr>
            <p:spPr>
              <a:xfrm>
                <a:off x="578925" y="2998647"/>
                <a:ext cx="11489700" cy="1284600"/>
              </a:xfrm>
              <a:prstGeom prst="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3" name="Google Shape;863;p112"/>
              <p:cNvCxnSpPr/>
              <p:nvPr/>
            </p:nvCxnSpPr>
            <p:spPr>
              <a:xfrm>
                <a:off x="1484375" y="3315900"/>
                <a:ext cx="22500" cy="669900"/>
              </a:xfrm>
              <a:prstGeom prst="straightConnector1">
                <a:avLst/>
              </a:prstGeom>
              <a:noFill/>
              <a:ln w="76200" cap="flat" cmpd="sng">
                <a:solidFill>
                  <a:srgbClr val="000000"/>
                </a:solidFill>
                <a:prstDash val="solid"/>
                <a:round/>
                <a:headEnd type="none" w="med" len="med"/>
                <a:tailEnd type="none" w="med" len="med"/>
              </a:ln>
            </p:spPr>
          </p:cxnSp>
          <p:cxnSp>
            <p:nvCxnSpPr>
              <p:cNvPr id="864" name="Google Shape;864;p112"/>
              <p:cNvCxnSpPr/>
              <p:nvPr/>
            </p:nvCxnSpPr>
            <p:spPr>
              <a:xfrm>
                <a:off x="2706200" y="3315912"/>
                <a:ext cx="22500" cy="669900"/>
              </a:xfrm>
              <a:prstGeom prst="straightConnector1">
                <a:avLst/>
              </a:prstGeom>
              <a:noFill/>
              <a:ln w="76200" cap="flat" cmpd="sng">
                <a:solidFill>
                  <a:srgbClr val="000000"/>
                </a:solidFill>
                <a:prstDash val="solid"/>
                <a:round/>
                <a:headEnd type="none" w="med" len="med"/>
                <a:tailEnd type="none" w="med" len="med"/>
              </a:ln>
            </p:spPr>
          </p:cxnSp>
          <p:cxnSp>
            <p:nvCxnSpPr>
              <p:cNvPr id="865" name="Google Shape;865;p112"/>
              <p:cNvCxnSpPr/>
              <p:nvPr/>
            </p:nvCxnSpPr>
            <p:spPr>
              <a:xfrm>
                <a:off x="3962500" y="3315882"/>
                <a:ext cx="22500" cy="669900"/>
              </a:xfrm>
              <a:prstGeom prst="straightConnector1">
                <a:avLst/>
              </a:prstGeom>
              <a:noFill/>
              <a:ln w="76200" cap="flat" cmpd="sng">
                <a:solidFill>
                  <a:srgbClr val="000000"/>
                </a:solidFill>
                <a:prstDash val="solid"/>
                <a:round/>
                <a:headEnd type="none" w="med" len="med"/>
                <a:tailEnd type="none" w="med" len="med"/>
              </a:ln>
            </p:spPr>
          </p:cxnSp>
          <p:cxnSp>
            <p:nvCxnSpPr>
              <p:cNvPr id="866" name="Google Shape;866;p112"/>
              <p:cNvCxnSpPr/>
              <p:nvPr/>
            </p:nvCxnSpPr>
            <p:spPr>
              <a:xfrm>
                <a:off x="5415525" y="3311361"/>
                <a:ext cx="22500" cy="669937"/>
              </a:xfrm>
              <a:prstGeom prst="straightConnector1">
                <a:avLst/>
              </a:prstGeom>
              <a:noFill/>
              <a:ln w="76200" cap="flat" cmpd="sng">
                <a:solidFill>
                  <a:srgbClr val="000000"/>
                </a:solidFill>
                <a:prstDash val="solid"/>
                <a:round/>
                <a:headEnd type="none" w="med" len="med"/>
                <a:tailEnd type="none" w="med" len="med"/>
              </a:ln>
            </p:spPr>
          </p:cxnSp>
          <p:cxnSp>
            <p:nvCxnSpPr>
              <p:cNvPr id="867" name="Google Shape;867;p112"/>
              <p:cNvCxnSpPr/>
              <p:nvPr/>
            </p:nvCxnSpPr>
            <p:spPr>
              <a:xfrm>
                <a:off x="6966725" y="3305919"/>
                <a:ext cx="22500" cy="669937"/>
              </a:xfrm>
              <a:prstGeom prst="straightConnector1">
                <a:avLst/>
              </a:prstGeom>
              <a:noFill/>
              <a:ln w="76200" cap="flat" cmpd="sng">
                <a:solidFill>
                  <a:srgbClr val="000000"/>
                </a:solidFill>
                <a:prstDash val="solid"/>
                <a:round/>
                <a:headEnd type="none" w="med" len="med"/>
                <a:tailEnd type="none" w="med" len="med"/>
              </a:ln>
            </p:spPr>
          </p:cxnSp>
          <p:cxnSp>
            <p:nvCxnSpPr>
              <p:cNvPr id="868" name="Google Shape;868;p112"/>
              <p:cNvCxnSpPr/>
              <p:nvPr/>
            </p:nvCxnSpPr>
            <p:spPr>
              <a:xfrm>
                <a:off x="8594200" y="3311361"/>
                <a:ext cx="22500" cy="669937"/>
              </a:xfrm>
              <a:prstGeom prst="straightConnector1">
                <a:avLst/>
              </a:prstGeom>
              <a:noFill/>
              <a:ln w="76200" cap="flat" cmpd="sng">
                <a:solidFill>
                  <a:srgbClr val="000000"/>
                </a:solidFill>
                <a:prstDash val="solid"/>
                <a:round/>
                <a:headEnd type="none" w="med" len="med"/>
                <a:tailEnd type="none" w="med" len="med"/>
              </a:ln>
            </p:spPr>
          </p:cxnSp>
          <p:cxnSp>
            <p:nvCxnSpPr>
              <p:cNvPr id="869" name="Google Shape;869;p112"/>
              <p:cNvCxnSpPr/>
              <p:nvPr/>
            </p:nvCxnSpPr>
            <p:spPr>
              <a:xfrm>
                <a:off x="9970950" y="3305919"/>
                <a:ext cx="22500" cy="669937"/>
              </a:xfrm>
              <a:prstGeom prst="straightConnector1">
                <a:avLst/>
              </a:prstGeom>
              <a:noFill/>
              <a:ln w="76200" cap="flat" cmpd="sng">
                <a:solidFill>
                  <a:srgbClr val="000000"/>
                </a:solidFill>
                <a:prstDash val="solid"/>
                <a:round/>
                <a:headEnd type="none" w="med" len="med"/>
                <a:tailEnd type="none" w="med" len="med"/>
              </a:ln>
            </p:spPr>
          </p:cxnSp>
          <p:sp>
            <p:nvSpPr>
              <p:cNvPr id="870" name="Google Shape;870;p112"/>
              <p:cNvSpPr/>
              <p:nvPr/>
            </p:nvSpPr>
            <p:spPr>
              <a:xfrm>
                <a:off x="671825" y="2502481"/>
                <a:ext cx="1647600" cy="647700"/>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Emissions Inventory</a:t>
                </a:r>
                <a:endParaRPr sz="1800" b="1"/>
              </a:p>
            </p:txBody>
          </p:sp>
          <p:sp>
            <p:nvSpPr>
              <p:cNvPr id="871" name="Google Shape;871;p112"/>
              <p:cNvSpPr/>
              <p:nvPr/>
            </p:nvSpPr>
            <p:spPr>
              <a:xfrm>
                <a:off x="1527138" y="4143952"/>
                <a:ext cx="2447400" cy="1131600"/>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Modeling Protocol and Risk Assessment Work Plan</a:t>
                </a:r>
                <a:endParaRPr sz="1800" b="1"/>
              </a:p>
            </p:txBody>
          </p:sp>
          <p:sp>
            <p:nvSpPr>
              <p:cNvPr id="872" name="Google Shape;872;p112"/>
              <p:cNvSpPr/>
              <p:nvPr/>
            </p:nvSpPr>
            <p:spPr>
              <a:xfrm>
                <a:off x="3039350" y="2268171"/>
                <a:ext cx="1797000" cy="867000"/>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Completed Risk Assessment</a:t>
                </a:r>
                <a:endParaRPr sz="1800" b="1"/>
              </a:p>
            </p:txBody>
          </p:sp>
          <p:sp>
            <p:nvSpPr>
              <p:cNvPr id="873" name="Google Shape;873;p112"/>
              <p:cNvSpPr/>
              <p:nvPr/>
            </p:nvSpPr>
            <p:spPr>
              <a:xfrm>
                <a:off x="4343313" y="4158839"/>
                <a:ext cx="2166900" cy="1227917"/>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Risk Reduction Plan - TBACT analysis</a:t>
                </a:r>
                <a:endParaRPr sz="1800" b="1"/>
              </a:p>
            </p:txBody>
          </p:sp>
          <p:sp>
            <p:nvSpPr>
              <p:cNvPr id="874" name="Google Shape;874;p112"/>
              <p:cNvSpPr/>
              <p:nvPr/>
            </p:nvSpPr>
            <p:spPr>
              <a:xfrm>
                <a:off x="6154175" y="2307308"/>
                <a:ext cx="1647600" cy="788816"/>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Permit Application</a:t>
                </a:r>
                <a:endParaRPr sz="1800" b="1"/>
              </a:p>
            </p:txBody>
          </p:sp>
          <p:sp>
            <p:nvSpPr>
              <p:cNvPr id="875" name="Google Shape;875;p112"/>
              <p:cNvSpPr/>
              <p:nvPr/>
            </p:nvSpPr>
            <p:spPr>
              <a:xfrm>
                <a:off x="8041300" y="4207026"/>
                <a:ext cx="1379100" cy="867066"/>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Public Notice / Hearing</a:t>
                </a:r>
                <a:endParaRPr sz="1800" b="1"/>
              </a:p>
            </p:txBody>
          </p:sp>
          <p:sp>
            <p:nvSpPr>
              <p:cNvPr id="876" name="Google Shape;876;p112"/>
              <p:cNvSpPr/>
              <p:nvPr/>
            </p:nvSpPr>
            <p:spPr>
              <a:xfrm>
                <a:off x="9241650" y="1907332"/>
                <a:ext cx="1484400" cy="1227917"/>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Permit addendum issued</a:t>
                </a:r>
                <a:endParaRPr sz="1800" b="1"/>
              </a:p>
            </p:txBody>
          </p:sp>
          <p:sp>
            <p:nvSpPr>
              <p:cNvPr id="877" name="Google Shape;877;p112"/>
              <p:cNvSpPr/>
              <p:nvPr/>
            </p:nvSpPr>
            <p:spPr>
              <a:xfrm>
                <a:off x="10279200" y="4806151"/>
                <a:ext cx="1647600" cy="11316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800" b="1"/>
                  <a:t>Ensuring compliance with permit conditions</a:t>
                </a:r>
                <a:endParaRPr sz="1800" b="1"/>
              </a:p>
            </p:txBody>
          </p:sp>
          <p:sp>
            <p:nvSpPr>
              <p:cNvPr id="878" name="Google Shape;878;p112"/>
              <p:cNvSpPr/>
              <p:nvPr/>
            </p:nvSpPr>
            <p:spPr>
              <a:xfrm>
                <a:off x="3610750" y="6042375"/>
                <a:ext cx="3432000" cy="3651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Community Engagement</a:t>
                </a:r>
                <a:endParaRPr sz="1800" b="1"/>
              </a:p>
            </p:txBody>
          </p:sp>
        </p:grpSp>
        <p:sp>
          <p:nvSpPr>
            <p:cNvPr id="879" name="Google Shape;879;p112"/>
            <p:cNvSpPr/>
            <p:nvPr/>
          </p:nvSpPr>
          <p:spPr>
            <a:xfrm>
              <a:off x="75100" y="3823300"/>
              <a:ext cx="1144800" cy="8811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Facility called in</a:t>
              </a:r>
              <a:endParaRPr sz="1800" b="1"/>
            </a:p>
          </p:txBody>
        </p:sp>
      </p:grpSp>
      <p:cxnSp>
        <p:nvCxnSpPr>
          <p:cNvPr id="880" name="Google Shape;880;p112"/>
          <p:cNvCxnSpPr/>
          <p:nvPr/>
        </p:nvCxnSpPr>
        <p:spPr>
          <a:xfrm>
            <a:off x="574700" y="2981880"/>
            <a:ext cx="22500" cy="680700"/>
          </a:xfrm>
          <a:prstGeom prst="straightConnector1">
            <a:avLst/>
          </a:prstGeom>
          <a:noFill/>
          <a:ln w="76200" cap="flat" cmpd="sng">
            <a:solidFill>
              <a:srgbClr val="000000"/>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95"/>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Outline of Today’s Presentation</a:t>
            </a:r>
            <a:endParaRPr sz="4400" b="0" i="0" u="none" strike="noStrike" cap="none">
              <a:solidFill>
                <a:schemeClr val="lt1"/>
              </a:solidFill>
              <a:latin typeface="Arial"/>
              <a:ea typeface="Arial"/>
              <a:cs typeface="Arial"/>
              <a:sym typeface="Arial"/>
            </a:endParaRPr>
          </a:p>
        </p:txBody>
      </p:sp>
      <p:sp>
        <p:nvSpPr>
          <p:cNvPr id="684" name="Google Shape;684;p95"/>
          <p:cNvSpPr/>
          <p:nvPr/>
        </p:nvSpPr>
        <p:spPr>
          <a:xfrm>
            <a:off x="285225" y="1559700"/>
            <a:ext cx="11418000" cy="4657500"/>
          </a:xfrm>
          <a:prstGeom prst="rect">
            <a:avLst/>
          </a:prstGeom>
          <a:noFill/>
          <a:ln>
            <a:noFill/>
          </a:ln>
        </p:spPr>
        <p:txBody>
          <a:bodyPr spcFirstLastPara="1" wrap="square" lIns="91425" tIns="45700" rIns="91425" bIns="45700" anchor="t" anchorCtr="0">
            <a:noAutofit/>
          </a:bodyPr>
          <a:lstStyle/>
          <a:p>
            <a:pPr marL="571500" marR="0" lvl="0" indent="-571500" algn="l" rtl="0">
              <a:lnSpc>
                <a:spcPct val="115000"/>
              </a:lnSpc>
              <a:spcBef>
                <a:spcPts val="0"/>
              </a:spcBef>
              <a:spcAft>
                <a:spcPts val="0"/>
              </a:spcAft>
              <a:buSzPts val="3600"/>
              <a:buFont typeface="Arial"/>
              <a:buChar char="•"/>
            </a:pPr>
            <a:r>
              <a:rPr lang="en-US" sz="3600"/>
              <a:t>CAO rulemaking p</a:t>
            </a:r>
            <a:r>
              <a:rPr lang="en-US" sz="3600" b="0" i="0" u="none" strike="noStrike" cap="none">
                <a:latin typeface="Arial"/>
                <a:ea typeface="Arial"/>
                <a:cs typeface="Arial"/>
                <a:sym typeface="Arial"/>
              </a:rPr>
              <a:t>ublic </a:t>
            </a:r>
            <a:r>
              <a:rPr lang="en-US" sz="3600"/>
              <a:t>process</a:t>
            </a:r>
            <a:endParaRPr sz="3600"/>
          </a:p>
          <a:p>
            <a:pPr marL="571500" marR="0" lvl="0" indent="-571500" algn="l" rtl="0">
              <a:lnSpc>
                <a:spcPct val="115000"/>
              </a:lnSpc>
              <a:spcBef>
                <a:spcPts val="0"/>
              </a:spcBef>
              <a:spcAft>
                <a:spcPts val="0"/>
              </a:spcAft>
              <a:buSzPts val="3600"/>
              <a:buChar char="•"/>
            </a:pPr>
            <a:r>
              <a:rPr lang="en-US" sz="3600"/>
              <a:t>How CAO would work</a:t>
            </a:r>
            <a:endParaRPr sz="3600"/>
          </a:p>
          <a:p>
            <a:pPr marL="571500" marR="0" lvl="0" indent="-571500" algn="l" rtl="0">
              <a:lnSpc>
                <a:spcPct val="115000"/>
              </a:lnSpc>
              <a:spcBef>
                <a:spcPts val="0"/>
              </a:spcBef>
              <a:spcAft>
                <a:spcPts val="0"/>
              </a:spcAft>
              <a:buSzPts val="3600"/>
              <a:buChar char="•"/>
            </a:pPr>
            <a:r>
              <a:rPr lang="en-US" sz="3600"/>
              <a:t>Key issues</a:t>
            </a:r>
            <a:endParaRPr sz="3600"/>
          </a:p>
          <a:p>
            <a:pPr marL="571500" marR="0" lvl="0" indent="-571500" algn="l" rtl="0">
              <a:lnSpc>
                <a:spcPct val="115000"/>
              </a:lnSpc>
              <a:spcBef>
                <a:spcPts val="0"/>
              </a:spcBef>
              <a:spcAft>
                <a:spcPts val="0"/>
              </a:spcAft>
              <a:buSzPts val="3600"/>
              <a:buChar char="•"/>
            </a:pPr>
            <a:r>
              <a:rPr lang="en-US" sz="3600"/>
              <a:t>Steps for implementation</a:t>
            </a:r>
            <a:endParaRPr sz="3600"/>
          </a:p>
          <a:p>
            <a:pPr marL="571500" marR="0" lvl="0" indent="-571500" algn="l" rtl="0">
              <a:lnSpc>
                <a:spcPct val="115000"/>
              </a:lnSpc>
              <a:spcBef>
                <a:spcPts val="0"/>
              </a:spcBef>
              <a:spcAft>
                <a:spcPts val="0"/>
              </a:spcAft>
              <a:buSzPts val="3600"/>
              <a:buChar char="•"/>
            </a:pPr>
            <a:r>
              <a:rPr lang="en-US" sz="3600"/>
              <a:t>Questions</a:t>
            </a:r>
            <a:endParaRPr sz="3600"/>
          </a:p>
          <a:p>
            <a:pPr marL="571500" marR="0" lvl="0" indent="-571500" algn="l" rtl="0">
              <a:lnSpc>
                <a:spcPct val="115000"/>
              </a:lnSpc>
              <a:spcBef>
                <a:spcPts val="0"/>
              </a:spcBef>
              <a:spcAft>
                <a:spcPts val="0"/>
              </a:spcAft>
              <a:buSzPts val="3600"/>
              <a:buChar char="•"/>
            </a:pPr>
            <a:r>
              <a:rPr lang="en-US" sz="3600"/>
              <a:t>Recommendation</a:t>
            </a:r>
            <a:endParaRPr sz="3600"/>
          </a:p>
        </p:txBody>
      </p:sp>
      <p:sp>
        <p:nvSpPr>
          <p:cNvPr id="685" name="Google Shape;685;p9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13"/>
          <p:cNvSpPr txBox="1">
            <a:spLocks noGrp="1"/>
          </p:cNvSpPr>
          <p:nvPr>
            <p:ph type="title"/>
          </p:nvPr>
        </p:nvSpPr>
        <p:spPr>
          <a:xfrm>
            <a:off x="290815" y="228771"/>
            <a:ext cx="11610300" cy="1153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Engaging </a:t>
            </a:r>
            <a:r>
              <a:rPr lang="en-US" sz="4400" b="0" i="0" u="none" strike="noStrike" cap="none">
                <a:solidFill>
                  <a:schemeClr val="lt1"/>
                </a:solidFill>
                <a:latin typeface="Arial"/>
                <a:ea typeface="Arial"/>
                <a:cs typeface="Arial"/>
                <a:sym typeface="Arial"/>
              </a:rPr>
              <a:t>Communit</a:t>
            </a:r>
            <a:r>
              <a:rPr lang="en-US"/>
              <a:t>ies</a:t>
            </a:r>
            <a:endParaRPr sz="4400" b="0" i="0" u="none" strike="noStrike" cap="none">
              <a:solidFill>
                <a:schemeClr val="lt1"/>
              </a:solidFill>
              <a:latin typeface="Arial"/>
              <a:ea typeface="Arial"/>
              <a:cs typeface="Arial"/>
              <a:sym typeface="Arial"/>
            </a:endParaRPr>
          </a:p>
        </p:txBody>
      </p:sp>
      <p:sp>
        <p:nvSpPr>
          <p:cNvPr id="886" name="Google Shape;886;p113"/>
          <p:cNvSpPr/>
          <p:nvPr/>
        </p:nvSpPr>
        <p:spPr>
          <a:xfrm>
            <a:off x="489175" y="1438263"/>
            <a:ext cx="8904300" cy="48624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SzPts val="3200"/>
              <a:buFont typeface="Calibri"/>
              <a:buChar char="●"/>
            </a:pPr>
            <a:r>
              <a:rPr lang="en-US" sz="3200">
                <a:latin typeface="Calibri"/>
                <a:ea typeface="Calibri"/>
                <a:cs typeface="Calibri"/>
                <a:sym typeface="Calibri"/>
              </a:rPr>
              <a:t>Rules specifically address community engagement</a:t>
            </a:r>
            <a:endParaRPr sz="32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Required if risk above 25 and 1</a:t>
            </a:r>
            <a:endParaRPr sz="30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Notification and meetings before permit is drafted</a:t>
            </a:r>
            <a:endParaRPr sz="3000">
              <a:latin typeface="Calibri"/>
              <a:ea typeface="Calibri"/>
              <a:cs typeface="Calibri"/>
              <a:sym typeface="Calibri"/>
            </a:endParaRPr>
          </a:p>
          <a:p>
            <a:pPr marL="914400" marR="0" lvl="0" indent="0" algn="l" rtl="0">
              <a:lnSpc>
                <a:spcPct val="100000"/>
              </a:lnSpc>
              <a:spcBef>
                <a:spcPts val="0"/>
              </a:spcBef>
              <a:spcAft>
                <a:spcPts val="0"/>
              </a:spcAft>
              <a:buNone/>
            </a:pPr>
            <a:endParaRPr sz="600">
              <a:latin typeface="Calibri"/>
              <a:ea typeface="Calibri"/>
              <a:cs typeface="Calibri"/>
              <a:sym typeface="Calibri"/>
            </a:endParaRPr>
          </a:p>
          <a:p>
            <a:pPr marL="457200" marR="0" lvl="0" indent="-431800" algn="l" rtl="0">
              <a:lnSpc>
                <a:spcPct val="100000"/>
              </a:lnSpc>
              <a:spcBef>
                <a:spcPts val="0"/>
              </a:spcBef>
              <a:spcAft>
                <a:spcPts val="0"/>
              </a:spcAft>
              <a:buSzPts val="3200"/>
              <a:buFont typeface="Calibri"/>
              <a:buChar char="●"/>
            </a:pPr>
            <a:r>
              <a:rPr lang="en-US" sz="3200">
                <a:latin typeface="Calibri"/>
                <a:ea typeface="Calibri"/>
                <a:cs typeface="Calibri"/>
                <a:sym typeface="Calibri"/>
              </a:rPr>
              <a:t>DEQ and OHA to develop protocol </a:t>
            </a:r>
            <a:endParaRPr sz="32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Stakeholder participation </a:t>
            </a:r>
            <a:endParaRPr sz="30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Use engagement best practices</a:t>
            </a:r>
            <a:endParaRPr sz="3000">
              <a:latin typeface="Calibri"/>
              <a:ea typeface="Calibri"/>
              <a:cs typeface="Calibri"/>
              <a:sym typeface="Calibri"/>
            </a:endParaRPr>
          </a:p>
          <a:p>
            <a:pPr marL="914400" lvl="1" indent="-419100" algn="l" rtl="0">
              <a:spcBef>
                <a:spcPts val="0"/>
              </a:spcBef>
              <a:spcAft>
                <a:spcPts val="0"/>
              </a:spcAft>
              <a:buSzPts val="3000"/>
              <a:buFont typeface="Calibri"/>
              <a:buChar char="○"/>
            </a:pPr>
            <a:r>
              <a:rPr lang="en-US" sz="3000">
                <a:latin typeface="Calibri"/>
                <a:ea typeface="Calibri"/>
                <a:cs typeface="Calibri"/>
                <a:sym typeface="Calibri"/>
              </a:rPr>
              <a:t>Engagement will be tailored to community </a:t>
            </a:r>
            <a:endParaRPr sz="3000">
              <a:latin typeface="Calibri"/>
              <a:ea typeface="Calibri"/>
              <a:cs typeface="Calibri"/>
              <a:sym typeface="Calibri"/>
            </a:endParaRPr>
          </a:p>
          <a:p>
            <a:pPr marL="914400" lvl="0" indent="0" algn="l" rtl="0">
              <a:spcBef>
                <a:spcPts val="0"/>
              </a:spcBef>
              <a:spcAft>
                <a:spcPts val="0"/>
              </a:spcAft>
              <a:buNone/>
            </a:pPr>
            <a:endParaRPr sz="600">
              <a:latin typeface="Calibri"/>
              <a:ea typeface="Calibri"/>
              <a:cs typeface="Calibri"/>
              <a:sym typeface="Calibri"/>
            </a:endParaRPr>
          </a:p>
          <a:p>
            <a:pPr marL="457200" marR="0" lvl="0" indent="-431800" algn="l" rtl="0">
              <a:lnSpc>
                <a:spcPct val="100000"/>
              </a:lnSpc>
              <a:spcBef>
                <a:spcPts val="0"/>
              </a:spcBef>
              <a:spcAft>
                <a:spcPts val="0"/>
              </a:spcAft>
              <a:buSzPts val="3200"/>
              <a:buFont typeface="Calibri"/>
              <a:buChar char="●"/>
            </a:pPr>
            <a:r>
              <a:rPr lang="en-US" sz="3200">
                <a:latin typeface="Calibri"/>
                <a:ea typeface="Calibri"/>
                <a:cs typeface="Calibri"/>
                <a:sym typeface="Calibri"/>
              </a:rPr>
              <a:t>Detailed pollutant and risk information available</a:t>
            </a:r>
            <a:endParaRPr sz="3200">
              <a:solidFill>
                <a:srgbClr val="FF0000"/>
              </a:solidFill>
              <a:latin typeface="Calibri"/>
              <a:ea typeface="Calibri"/>
              <a:cs typeface="Calibri"/>
              <a:sym typeface="Calibri"/>
            </a:endParaRPr>
          </a:p>
        </p:txBody>
      </p:sp>
      <p:pic>
        <p:nvPicPr>
          <p:cNvPr id="887" name="Google Shape;887;p113"/>
          <p:cNvPicPr preferRelativeResize="0"/>
          <p:nvPr/>
        </p:nvPicPr>
        <p:blipFill>
          <a:blip r:embed="rId3">
            <a:alphaModFix/>
          </a:blip>
          <a:stretch>
            <a:fillRect/>
          </a:stretch>
        </p:blipFill>
        <p:spPr>
          <a:xfrm>
            <a:off x="8770074" y="2960550"/>
            <a:ext cx="3231051" cy="1796375"/>
          </a:xfrm>
          <a:prstGeom prst="rect">
            <a:avLst/>
          </a:prstGeom>
          <a:noFill/>
          <a:ln>
            <a:noFill/>
          </a:ln>
        </p:spPr>
      </p:pic>
      <p:sp>
        <p:nvSpPr>
          <p:cNvPr id="888" name="Google Shape;888;p1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6">
                                            <p:txEl>
                                              <p:pRg st="0" end="0"/>
                                            </p:txEl>
                                          </p:spTgt>
                                        </p:tgtEl>
                                        <p:attrNameLst>
                                          <p:attrName>style.visibility</p:attrName>
                                        </p:attrNameLst>
                                      </p:cBhvr>
                                      <p:to>
                                        <p:strVal val="visible"/>
                                      </p:to>
                                    </p:set>
                                    <p:animEffect transition="in" filter="fade">
                                      <p:cBhvr>
                                        <p:cTn id="7" dur="500"/>
                                        <p:tgtEl>
                                          <p:spTgt spid="8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6">
                                            <p:txEl>
                                              <p:pRg st="1" end="1"/>
                                            </p:txEl>
                                          </p:spTgt>
                                        </p:tgtEl>
                                        <p:attrNameLst>
                                          <p:attrName>style.visibility</p:attrName>
                                        </p:attrNameLst>
                                      </p:cBhvr>
                                      <p:to>
                                        <p:strVal val="visible"/>
                                      </p:to>
                                    </p:set>
                                    <p:animEffect transition="in" filter="fade">
                                      <p:cBhvr>
                                        <p:cTn id="12" dur="500"/>
                                        <p:tgtEl>
                                          <p:spTgt spid="8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6">
                                            <p:txEl>
                                              <p:pRg st="2" end="2"/>
                                            </p:txEl>
                                          </p:spTgt>
                                        </p:tgtEl>
                                        <p:attrNameLst>
                                          <p:attrName>style.visibility</p:attrName>
                                        </p:attrNameLst>
                                      </p:cBhvr>
                                      <p:to>
                                        <p:strVal val="visible"/>
                                      </p:to>
                                    </p:set>
                                    <p:animEffect transition="in" filter="fade">
                                      <p:cBhvr>
                                        <p:cTn id="17" dur="500"/>
                                        <p:tgtEl>
                                          <p:spTgt spid="8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6">
                                            <p:txEl>
                                              <p:pRg st="3" end="3"/>
                                            </p:txEl>
                                          </p:spTgt>
                                        </p:tgtEl>
                                        <p:attrNameLst>
                                          <p:attrName>style.visibility</p:attrName>
                                        </p:attrNameLst>
                                      </p:cBhvr>
                                      <p:to>
                                        <p:strVal val="visible"/>
                                      </p:to>
                                    </p:set>
                                    <p:animEffect transition="in" filter="fade">
                                      <p:cBhvr>
                                        <p:cTn id="22" dur="500"/>
                                        <p:tgtEl>
                                          <p:spTgt spid="8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6">
                                            <p:txEl>
                                              <p:pRg st="4" end="4"/>
                                            </p:txEl>
                                          </p:spTgt>
                                        </p:tgtEl>
                                        <p:attrNameLst>
                                          <p:attrName>style.visibility</p:attrName>
                                        </p:attrNameLst>
                                      </p:cBhvr>
                                      <p:to>
                                        <p:strVal val="visible"/>
                                      </p:to>
                                    </p:set>
                                    <p:animEffect transition="in" filter="fade">
                                      <p:cBhvr>
                                        <p:cTn id="27" dur="500"/>
                                        <p:tgtEl>
                                          <p:spTgt spid="8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6">
                                            <p:txEl>
                                              <p:pRg st="5" end="5"/>
                                            </p:txEl>
                                          </p:spTgt>
                                        </p:tgtEl>
                                        <p:attrNameLst>
                                          <p:attrName>style.visibility</p:attrName>
                                        </p:attrNameLst>
                                      </p:cBhvr>
                                      <p:to>
                                        <p:strVal val="visible"/>
                                      </p:to>
                                    </p:set>
                                    <p:animEffect transition="in" filter="fade">
                                      <p:cBhvr>
                                        <p:cTn id="32" dur="500"/>
                                        <p:tgtEl>
                                          <p:spTgt spid="8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6">
                                            <p:txEl>
                                              <p:pRg st="6" end="6"/>
                                            </p:txEl>
                                          </p:spTgt>
                                        </p:tgtEl>
                                        <p:attrNameLst>
                                          <p:attrName>style.visibility</p:attrName>
                                        </p:attrNameLst>
                                      </p:cBhvr>
                                      <p:to>
                                        <p:strVal val="visible"/>
                                      </p:to>
                                    </p:set>
                                    <p:animEffect transition="in" filter="fade">
                                      <p:cBhvr>
                                        <p:cTn id="37" dur="500"/>
                                        <p:tgtEl>
                                          <p:spTgt spid="8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6">
                                            <p:txEl>
                                              <p:pRg st="7" end="7"/>
                                            </p:txEl>
                                          </p:spTgt>
                                        </p:tgtEl>
                                        <p:attrNameLst>
                                          <p:attrName>style.visibility</p:attrName>
                                        </p:attrNameLst>
                                      </p:cBhvr>
                                      <p:to>
                                        <p:strVal val="visible"/>
                                      </p:to>
                                    </p:set>
                                    <p:animEffect transition="in" filter="fade">
                                      <p:cBhvr>
                                        <p:cTn id="42" dur="500"/>
                                        <p:tgtEl>
                                          <p:spTgt spid="8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6">
                                            <p:txEl>
                                              <p:pRg st="8" end="8"/>
                                            </p:txEl>
                                          </p:spTgt>
                                        </p:tgtEl>
                                        <p:attrNameLst>
                                          <p:attrName>style.visibility</p:attrName>
                                        </p:attrNameLst>
                                      </p:cBhvr>
                                      <p:to>
                                        <p:strVal val="visible"/>
                                      </p:to>
                                    </p:set>
                                    <p:animEffect transition="in" filter="fade">
                                      <p:cBhvr>
                                        <p:cTn id="47" dur="500"/>
                                        <p:tgtEl>
                                          <p:spTgt spid="88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6">
                                            <p:txEl>
                                              <p:pRg st="9" end="9"/>
                                            </p:txEl>
                                          </p:spTgt>
                                        </p:tgtEl>
                                        <p:attrNameLst>
                                          <p:attrName>style.visibility</p:attrName>
                                        </p:attrNameLst>
                                      </p:cBhvr>
                                      <p:to>
                                        <p:strVal val="visible"/>
                                      </p:to>
                                    </p:set>
                                    <p:animEffect transition="in" filter="fade">
                                      <p:cBhvr>
                                        <p:cTn id="52" dur="500"/>
                                        <p:tgtEl>
                                          <p:spTgt spid="88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14"/>
          <p:cNvSpPr txBox="1">
            <a:spLocks noGrp="1"/>
          </p:cNvSpPr>
          <p:nvPr>
            <p:ph type="title"/>
          </p:nvPr>
        </p:nvSpPr>
        <p:spPr>
          <a:xfrm>
            <a:off x="0" y="117446"/>
            <a:ext cx="121920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Flexibility</a:t>
            </a:r>
            <a:r>
              <a:rPr lang="en-US" sz="4400" b="0" i="0" u="none" strike="noStrike" cap="none">
                <a:solidFill>
                  <a:schemeClr val="lt1"/>
                </a:solidFill>
                <a:latin typeface="Arial"/>
                <a:ea typeface="Arial"/>
                <a:cs typeface="Arial"/>
                <a:sym typeface="Arial"/>
              </a:rPr>
              <a:t> For Business</a:t>
            </a:r>
            <a:endParaRPr/>
          </a:p>
        </p:txBody>
      </p:sp>
      <p:sp>
        <p:nvSpPr>
          <p:cNvPr id="895" name="Google Shape;895;p1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21</a:t>
            </a:fld>
            <a:endParaRPr/>
          </a:p>
        </p:txBody>
      </p:sp>
      <p:sp>
        <p:nvSpPr>
          <p:cNvPr id="896" name="Google Shape;896;p114"/>
          <p:cNvSpPr txBox="1"/>
          <p:nvPr/>
        </p:nvSpPr>
        <p:spPr>
          <a:xfrm>
            <a:off x="1077050" y="1802425"/>
            <a:ext cx="9781500" cy="3473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Char char="●"/>
            </a:pPr>
            <a:r>
              <a:rPr lang="en-US" sz="3000">
                <a:solidFill>
                  <a:schemeClr val="dk1"/>
                </a:solidFill>
              </a:rPr>
              <a:t>Have an off ramp for low-risk facilities</a:t>
            </a: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Let companies choose the best way to reduce emissions</a:t>
            </a: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Consider existing investments in pollution controls</a:t>
            </a: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Investment timelines for existing facilities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15"/>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Fee and Funding Overview</a:t>
            </a:r>
            <a:endParaRPr sz="4400" b="0" i="0" u="none" strike="noStrike" cap="none">
              <a:solidFill>
                <a:schemeClr val="lt1"/>
              </a:solidFill>
              <a:latin typeface="Arial"/>
              <a:ea typeface="Arial"/>
              <a:cs typeface="Arial"/>
              <a:sym typeface="Arial"/>
            </a:endParaRPr>
          </a:p>
        </p:txBody>
      </p:sp>
      <p:sp>
        <p:nvSpPr>
          <p:cNvPr id="902" name="Google Shape;902;p115"/>
          <p:cNvSpPr txBox="1">
            <a:spLocks noGrp="1"/>
          </p:cNvSpPr>
          <p:nvPr>
            <p:ph type="body" idx="1"/>
          </p:nvPr>
        </p:nvSpPr>
        <p:spPr>
          <a:xfrm>
            <a:off x="371050" y="1563700"/>
            <a:ext cx="10633200" cy="45054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1000"/>
              </a:spcBef>
              <a:spcAft>
                <a:spcPts val="0"/>
              </a:spcAft>
              <a:buClr>
                <a:srgbClr val="000000"/>
              </a:buClr>
              <a:buSzPts val="3000"/>
              <a:buChar char="●"/>
            </a:pPr>
            <a:r>
              <a:rPr lang="en-US" sz="3000">
                <a:solidFill>
                  <a:srgbClr val="000000"/>
                </a:solidFill>
                <a:highlight>
                  <a:srgbClr val="FFFFFF"/>
                </a:highlight>
              </a:rPr>
              <a:t>As authorized by SB 1541, DEQ has proposed to set ongoing fees in rule to fund the program</a:t>
            </a:r>
            <a:endParaRPr sz="3000">
              <a:solidFill>
                <a:srgbClr val="000000"/>
              </a:solidFill>
              <a:highlight>
                <a:srgbClr val="FFFFFF"/>
              </a:highlight>
            </a:endParaRPr>
          </a:p>
          <a:p>
            <a:pPr marL="914400" marR="0" lvl="1" indent="-419100" algn="l" rtl="0">
              <a:lnSpc>
                <a:spcPct val="90000"/>
              </a:lnSpc>
              <a:spcBef>
                <a:spcPts val="0"/>
              </a:spcBef>
              <a:spcAft>
                <a:spcPts val="0"/>
              </a:spcAft>
              <a:buSzPts val="3000"/>
              <a:buChar char="○"/>
            </a:pPr>
            <a:r>
              <a:rPr lang="en-US" sz="3000"/>
              <a:t>Annual base fees</a:t>
            </a:r>
            <a:endParaRPr sz="3000"/>
          </a:p>
          <a:p>
            <a:pPr marL="914400" lvl="1" indent="-419100" algn="l" rtl="0">
              <a:lnSpc>
                <a:spcPct val="90000"/>
              </a:lnSpc>
              <a:spcBef>
                <a:spcPts val="0"/>
              </a:spcBef>
              <a:spcAft>
                <a:spcPts val="0"/>
              </a:spcAft>
              <a:buSzPts val="3000"/>
              <a:buChar char="○"/>
            </a:pPr>
            <a:r>
              <a:rPr lang="en-US" sz="3000"/>
              <a:t>Specific activity fees</a:t>
            </a:r>
            <a:endParaRPr sz="3000"/>
          </a:p>
          <a:p>
            <a:pPr marL="457200" lvl="0" indent="-419100" algn="l" rtl="0">
              <a:lnSpc>
                <a:spcPct val="90000"/>
              </a:lnSpc>
              <a:spcBef>
                <a:spcPts val="0"/>
              </a:spcBef>
              <a:spcAft>
                <a:spcPts val="0"/>
              </a:spcAft>
              <a:buClr>
                <a:srgbClr val="000000"/>
              </a:buClr>
              <a:buSzPts val="3000"/>
              <a:buChar char="●"/>
            </a:pPr>
            <a:r>
              <a:rPr lang="en-US" sz="3000">
                <a:solidFill>
                  <a:srgbClr val="000000"/>
                </a:solidFill>
                <a:highlight>
                  <a:srgbClr val="FFFFFF"/>
                </a:highlight>
              </a:rPr>
              <a:t>Fees would fund 11 new positions at DEQ, and existing OHA staff: a mix of permit writers, toxicologists, air monitoring and modeling analysts, community liaisons and IT support</a:t>
            </a:r>
            <a:endParaRPr sz="3000"/>
          </a:p>
          <a:p>
            <a:pPr marL="0" marR="0" lvl="0" indent="0" algn="l" rtl="0">
              <a:lnSpc>
                <a:spcPct val="90000"/>
              </a:lnSpc>
              <a:spcBef>
                <a:spcPts val="1000"/>
              </a:spcBef>
              <a:spcAft>
                <a:spcPts val="0"/>
              </a:spcAft>
              <a:buSzPts val="2800"/>
              <a:buNone/>
            </a:pPr>
            <a:endParaRPr b="1">
              <a:solidFill>
                <a:srgbClr val="000000"/>
              </a:solidFill>
              <a:highlight>
                <a:srgbClr val="FFFFFF"/>
              </a:highlight>
            </a:endParaRPr>
          </a:p>
        </p:txBody>
      </p:sp>
      <p:sp>
        <p:nvSpPr>
          <p:cNvPr id="903" name="Google Shape;903;p1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23</a:t>
            </a:fld>
            <a:endParaRPr/>
          </a:p>
        </p:txBody>
      </p:sp>
      <p:sp>
        <p:nvSpPr>
          <p:cNvPr id="910" name="Google Shape;910;p116"/>
          <p:cNvSpPr txBox="1">
            <a:spLocks noGrp="1"/>
          </p:cNvSpPr>
          <p:nvPr>
            <p:ph type="title"/>
          </p:nvPr>
        </p:nvSpPr>
        <p:spPr>
          <a:xfrm>
            <a:off x="285225" y="631650"/>
            <a:ext cx="11610300" cy="639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4398"/>
              <a:buFont typeface="Calibri"/>
              <a:buNone/>
            </a:pPr>
            <a:r>
              <a:rPr lang="en-US" sz="4800">
                <a:solidFill>
                  <a:srgbClr val="FFFFFF"/>
                </a:solidFill>
              </a:rPr>
              <a:t>Fiscal Impact Statement</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p>
        </p:txBody>
      </p:sp>
      <p:sp>
        <p:nvSpPr>
          <p:cNvPr id="911" name="Google Shape;911;p116"/>
          <p:cNvSpPr txBox="1">
            <a:spLocks noGrp="1"/>
          </p:cNvSpPr>
          <p:nvPr>
            <p:ph type="body" idx="1"/>
          </p:nvPr>
        </p:nvSpPr>
        <p:spPr>
          <a:xfrm>
            <a:off x="173038" y="1563688"/>
            <a:ext cx="11820600" cy="4505400"/>
          </a:xfrm>
          <a:prstGeom prst="rect">
            <a:avLst/>
          </a:prstGeom>
        </p:spPr>
        <p:txBody>
          <a:bodyPr spcFirstLastPara="1" wrap="square" lIns="91425" tIns="91425" rIns="91425" bIns="91425" anchor="t" anchorCtr="0">
            <a:noAutofit/>
          </a:bodyPr>
          <a:lstStyle/>
          <a:p>
            <a:pPr marL="457200" lvl="0" indent="-400050" algn="l" rtl="0">
              <a:lnSpc>
                <a:spcPct val="100000"/>
              </a:lnSpc>
              <a:spcBef>
                <a:spcPts val="0"/>
              </a:spcBef>
              <a:spcAft>
                <a:spcPts val="0"/>
              </a:spcAft>
              <a:buClr>
                <a:srgbClr val="000000"/>
              </a:buClr>
              <a:buSzPts val="2700"/>
              <a:buChar char="●"/>
            </a:pPr>
            <a:r>
              <a:rPr lang="en-US" sz="2700">
                <a:solidFill>
                  <a:srgbClr val="000000"/>
                </a:solidFill>
              </a:rPr>
              <a:t>DEQ used best available information to estimate both negative and positive impacts</a:t>
            </a:r>
            <a:endParaRPr sz="2700">
              <a:solidFill>
                <a:srgbClr val="000000"/>
              </a:solidFill>
            </a:endParaRPr>
          </a:p>
          <a:p>
            <a:pPr marL="914400" lvl="1" indent="-400050" algn="l" rtl="0">
              <a:lnSpc>
                <a:spcPct val="100000"/>
              </a:lnSpc>
              <a:spcBef>
                <a:spcPts val="0"/>
              </a:spcBef>
              <a:spcAft>
                <a:spcPts val="0"/>
              </a:spcAft>
              <a:buClr>
                <a:srgbClr val="000000"/>
              </a:buClr>
              <a:buSzPts val="2700"/>
              <a:buChar char="○"/>
            </a:pPr>
            <a:r>
              <a:rPr lang="en-US" sz="2700">
                <a:solidFill>
                  <a:srgbClr val="000000"/>
                </a:solidFill>
              </a:rPr>
              <a:t>Estimated: fees, costs for analysis &amp; different types of pollution control</a:t>
            </a:r>
            <a:endParaRPr sz="2700">
              <a:solidFill>
                <a:srgbClr val="000000"/>
              </a:solidFill>
            </a:endParaRPr>
          </a:p>
          <a:p>
            <a:pPr marL="914400" lvl="1" indent="-400050" algn="l" rtl="0">
              <a:lnSpc>
                <a:spcPct val="100000"/>
              </a:lnSpc>
              <a:spcBef>
                <a:spcPts val="0"/>
              </a:spcBef>
              <a:spcAft>
                <a:spcPts val="0"/>
              </a:spcAft>
              <a:buClr>
                <a:srgbClr val="000000"/>
              </a:buClr>
              <a:buSzPts val="2700"/>
              <a:buChar char="○"/>
            </a:pPr>
            <a:r>
              <a:rPr lang="en-US" sz="2700">
                <a:solidFill>
                  <a:srgbClr val="000000"/>
                </a:solidFill>
                <a:highlight>
                  <a:srgbClr val="FFFFFF"/>
                </a:highlight>
              </a:rPr>
              <a:t>Considered estimates of</a:t>
            </a:r>
            <a:r>
              <a:rPr lang="en-US" sz="2700">
                <a:solidFill>
                  <a:srgbClr val="000000"/>
                </a:solidFill>
              </a:rPr>
              <a:t> number and extent of affected sources, extent of existing public health risks and potential for future risk reduction</a:t>
            </a:r>
            <a:br>
              <a:rPr lang="en-US" sz="2700">
                <a:solidFill>
                  <a:srgbClr val="000000"/>
                </a:solidFill>
              </a:rPr>
            </a:br>
            <a:endParaRPr sz="2700">
              <a:solidFill>
                <a:srgbClr val="000000"/>
              </a:solidFill>
            </a:endParaRPr>
          </a:p>
          <a:p>
            <a:pPr marL="457200" lvl="0" indent="-400050" algn="l" rtl="0">
              <a:lnSpc>
                <a:spcPct val="100000"/>
              </a:lnSpc>
              <a:spcBef>
                <a:spcPts val="0"/>
              </a:spcBef>
              <a:spcAft>
                <a:spcPts val="0"/>
              </a:spcAft>
              <a:buClr>
                <a:srgbClr val="000000"/>
              </a:buClr>
              <a:buSzPts val="2700"/>
              <a:buChar char="●"/>
            </a:pPr>
            <a:r>
              <a:rPr lang="en-US" sz="2700">
                <a:solidFill>
                  <a:srgbClr val="000000"/>
                </a:solidFill>
              </a:rPr>
              <a:t>Changes from SB 1541 </a:t>
            </a:r>
            <a:endParaRPr sz="2700">
              <a:solidFill>
                <a:srgbClr val="000000"/>
              </a:solidFill>
            </a:endParaRPr>
          </a:p>
          <a:p>
            <a:pPr marL="457200" lvl="0" indent="-400050" algn="l" rtl="0">
              <a:lnSpc>
                <a:spcPct val="100000"/>
              </a:lnSpc>
              <a:spcBef>
                <a:spcPts val="0"/>
              </a:spcBef>
              <a:spcAft>
                <a:spcPts val="0"/>
              </a:spcAft>
              <a:buClr>
                <a:srgbClr val="000000"/>
              </a:buClr>
              <a:buSzPts val="2700"/>
              <a:buChar char="●"/>
            </a:pPr>
            <a:r>
              <a:rPr lang="en-US" sz="2700">
                <a:solidFill>
                  <a:srgbClr val="000000"/>
                </a:solidFill>
              </a:rPr>
              <a:t>Addressing small business impacts</a:t>
            </a:r>
            <a:endParaRPr sz="2700">
              <a:solidFill>
                <a:srgbClr val="000000"/>
              </a:solidFill>
            </a:endParaRPr>
          </a:p>
          <a:p>
            <a:pPr marL="0" lvl="0" indent="0" algn="l" rtl="0">
              <a:lnSpc>
                <a:spcPct val="100000"/>
              </a:lnSpc>
              <a:spcBef>
                <a:spcPts val="0"/>
              </a:spcBef>
              <a:spcAft>
                <a:spcPts val="0"/>
              </a:spcAft>
              <a:buNone/>
            </a:pPr>
            <a:endParaRPr sz="1800">
              <a:solidFill>
                <a:srgbClr val="000000"/>
              </a:solidFill>
            </a:endParaRPr>
          </a:p>
          <a:p>
            <a:pPr marL="0" lvl="0" indent="0" algn="l" rtl="0">
              <a:lnSpc>
                <a:spcPct val="100000"/>
              </a:lnSpc>
              <a:spcBef>
                <a:spcPts val="0"/>
              </a:spcBef>
              <a:spcAft>
                <a:spcPts val="0"/>
              </a:spcAft>
              <a:buNone/>
            </a:pPr>
            <a:endParaRPr sz="1800">
              <a:solidFill>
                <a:srgbClr val="000000"/>
              </a:solidFill>
            </a:endParaRPr>
          </a:p>
          <a:p>
            <a:pPr marL="0" lvl="0" indent="0" algn="l" rtl="0">
              <a:spcBef>
                <a:spcPts val="10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17"/>
          <p:cNvSpPr txBox="1">
            <a:spLocks noGrp="1"/>
          </p:cNvSpPr>
          <p:nvPr>
            <p:ph type="title"/>
          </p:nvPr>
        </p:nvSpPr>
        <p:spPr>
          <a:xfrm>
            <a:off x="-25" y="125175"/>
            <a:ext cx="12192000" cy="129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sz="4800"/>
              <a:t>Reducing Small Businesses Impacts</a:t>
            </a:r>
            <a:endParaRPr sz="4800" b="0" i="0" u="none" strike="noStrike" cap="none">
              <a:solidFill>
                <a:schemeClr val="lt1"/>
              </a:solidFill>
              <a:latin typeface="Calibri"/>
              <a:ea typeface="Calibri"/>
              <a:cs typeface="Calibri"/>
              <a:sym typeface="Calibri"/>
            </a:endParaRPr>
          </a:p>
        </p:txBody>
      </p:sp>
      <p:sp>
        <p:nvSpPr>
          <p:cNvPr id="918" name="Google Shape;918;p117"/>
          <p:cNvSpPr/>
          <p:nvPr/>
        </p:nvSpPr>
        <p:spPr>
          <a:xfrm>
            <a:off x="25" y="1542921"/>
            <a:ext cx="12192000" cy="479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117"/>
          <p:cNvGrpSpPr/>
          <p:nvPr/>
        </p:nvGrpSpPr>
        <p:grpSpPr>
          <a:xfrm>
            <a:off x="159575" y="1479538"/>
            <a:ext cx="11760775" cy="4814854"/>
            <a:chOff x="213800" y="1543950"/>
            <a:chExt cx="11760775" cy="4814854"/>
          </a:xfrm>
        </p:grpSpPr>
        <p:sp>
          <p:nvSpPr>
            <p:cNvPr id="920" name="Google Shape;920;p117"/>
            <p:cNvSpPr/>
            <p:nvPr/>
          </p:nvSpPr>
          <p:spPr>
            <a:xfrm>
              <a:off x="4055900" y="1543950"/>
              <a:ext cx="7918675" cy="1157755"/>
            </a:xfrm>
            <a:custGeom>
              <a:avLst/>
              <a:gdLst/>
              <a:ahLst/>
              <a:cxnLst/>
              <a:rect l="l" t="t" r="r" b="b"/>
              <a:pathLst>
                <a:path w="1157278" h="8124593" extrusionOk="0">
                  <a:moveTo>
                    <a:pt x="1157278" y="1354132"/>
                  </a:moveTo>
                  <a:lnTo>
                    <a:pt x="1157278" y="6770461"/>
                  </a:lnTo>
                  <a:cubicBezTo>
                    <a:pt x="1157278" y="7518326"/>
                    <a:pt x="1144977" y="8124589"/>
                    <a:pt x="1129803" y="8124589"/>
                  </a:cubicBezTo>
                  <a:lnTo>
                    <a:pt x="0" y="8124589"/>
                  </a:lnTo>
                  <a:lnTo>
                    <a:pt x="0" y="8124589"/>
                  </a:lnTo>
                  <a:lnTo>
                    <a:pt x="0" y="4"/>
                  </a:lnTo>
                  <a:lnTo>
                    <a:pt x="0" y="4"/>
                  </a:lnTo>
                  <a:lnTo>
                    <a:pt x="1129803" y="4"/>
                  </a:lnTo>
                  <a:cubicBezTo>
                    <a:pt x="1144977" y="4"/>
                    <a:pt x="1157278" y="606267"/>
                    <a:pt x="1157278" y="1354132"/>
                  </a:cubicBezTo>
                  <a:close/>
                </a:path>
              </a:pathLst>
            </a:custGeom>
            <a:solidFill>
              <a:srgbClr val="CCD3EA">
                <a:alpha val="89800"/>
              </a:srgbClr>
            </a:solidFill>
            <a:ln w="9525" cap="flat" cmpd="sng">
              <a:solidFill>
                <a:srgbClr val="CCD3EA">
                  <a:alpha val="89800"/>
                </a:srgbClr>
              </a:solidFill>
              <a:prstDash val="solid"/>
              <a:miter lim="800000"/>
              <a:headEnd type="none" w="sm" len="sm"/>
              <a:tailEnd type="none" w="sm" len="sm"/>
            </a:ln>
          </p:spPr>
          <p:txBody>
            <a:bodyPr spcFirstLastPara="1" wrap="square" lIns="247650" tIns="180300" rIns="304125" bIns="180300" anchor="ctr" anchorCtr="0">
              <a:noAutofit/>
            </a:bodyPr>
            <a:lstStyle/>
            <a:p>
              <a:pPr marL="171450" marR="0" lvl="1" indent="-209550" algn="l" rtl="0">
                <a:lnSpc>
                  <a:spcPct val="9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Emissions inventory and first level risk assessments </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Technical assistance in permitting process</a:t>
              </a:r>
              <a:endParaRPr sz="2400" i="0" u="none" strike="noStrike" cap="none">
                <a:solidFill>
                  <a:schemeClr val="dk1"/>
                </a:solidFill>
                <a:latin typeface="Calibri"/>
                <a:ea typeface="Calibri"/>
                <a:cs typeface="Calibri"/>
                <a:sym typeface="Calibri"/>
              </a:endParaRPr>
            </a:p>
          </p:txBody>
        </p:sp>
        <p:sp>
          <p:nvSpPr>
            <p:cNvPr id="921" name="Google Shape;921;p117"/>
            <p:cNvSpPr/>
            <p:nvPr/>
          </p:nvSpPr>
          <p:spPr>
            <a:xfrm>
              <a:off x="242053" y="1553849"/>
              <a:ext cx="3631468" cy="1080058"/>
            </a:xfrm>
            <a:custGeom>
              <a:avLst/>
              <a:gdLst/>
              <a:ahLst/>
              <a:cxnLst/>
              <a:rect l="l" t="t" r="r" b="b"/>
              <a:pathLst>
                <a:path w="3631468" h="1080058" extrusionOk="0">
                  <a:moveTo>
                    <a:pt x="0" y="180013"/>
                  </a:moveTo>
                  <a:cubicBezTo>
                    <a:pt x="0" y="80595"/>
                    <a:pt x="80595" y="0"/>
                    <a:pt x="180013" y="0"/>
                  </a:cubicBezTo>
                  <a:lnTo>
                    <a:pt x="3451455" y="0"/>
                  </a:lnTo>
                  <a:cubicBezTo>
                    <a:pt x="3550873" y="0"/>
                    <a:pt x="3631468" y="80595"/>
                    <a:pt x="3631468" y="180013"/>
                  </a:cubicBezTo>
                  <a:lnTo>
                    <a:pt x="3631468" y="900045"/>
                  </a:lnTo>
                  <a:cubicBezTo>
                    <a:pt x="3631468" y="999463"/>
                    <a:pt x="3550873" y="1080058"/>
                    <a:pt x="3451455" y="1080058"/>
                  </a:cubicBezTo>
                  <a:lnTo>
                    <a:pt x="180013" y="1080058"/>
                  </a:lnTo>
                  <a:cubicBezTo>
                    <a:pt x="80595" y="1080058"/>
                    <a:pt x="0" y="999463"/>
                    <a:pt x="0" y="900045"/>
                  </a:cubicBezTo>
                  <a:lnTo>
                    <a:pt x="0" y="18001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59400" tIns="106050" rIns="159400" bIns="106050" anchor="ctr" anchorCtr="0">
              <a:noAutofit/>
            </a:bodyPr>
            <a:lstStyle/>
            <a:p>
              <a:pPr marL="0" marR="0" lvl="0" indent="0" algn="ctr" rtl="0">
                <a:lnSpc>
                  <a:spcPct val="90000"/>
                </a:lnSpc>
                <a:spcBef>
                  <a:spcPts val="0"/>
                </a:spcBef>
                <a:spcAft>
                  <a:spcPts val="0"/>
                </a:spcAft>
                <a:buNone/>
              </a:pPr>
              <a:r>
                <a:rPr lang="en-US" sz="2800" b="0" i="0" u="none" strike="noStrike" cap="none">
                  <a:latin typeface="Calibri"/>
                  <a:ea typeface="Calibri"/>
                  <a:cs typeface="Calibri"/>
                  <a:sym typeface="Calibri"/>
                </a:rPr>
                <a:t>Technical Assistance</a:t>
              </a:r>
              <a:endParaRPr sz="2800" b="0" i="0" u="none" strike="noStrike" cap="none">
                <a:latin typeface="Calibri"/>
                <a:ea typeface="Calibri"/>
                <a:cs typeface="Calibri"/>
                <a:sym typeface="Calibri"/>
              </a:endParaRPr>
            </a:p>
          </p:txBody>
        </p:sp>
        <p:sp>
          <p:nvSpPr>
            <p:cNvPr id="922" name="Google Shape;922;p117"/>
            <p:cNvSpPr/>
            <p:nvPr/>
          </p:nvSpPr>
          <p:spPr>
            <a:xfrm>
              <a:off x="4054069" y="2755235"/>
              <a:ext cx="7919974" cy="1211650"/>
            </a:xfrm>
            <a:custGeom>
              <a:avLst/>
              <a:gdLst/>
              <a:ahLst/>
              <a:cxnLst/>
              <a:rect l="l" t="t" r="r" b="b"/>
              <a:pathLst>
                <a:path w="1210080" h="8077665" extrusionOk="0">
                  <a:moveTo>
                    <a:pt x="1210080" y="1346306"/>
                  </a:moveTo>
                  <a:lnTo>
                    <a:pt x="1210080" y="6731359"/>
                  </a:lnTo>
                  <a:cubicBezTo>
                    <a:pt x="1210080" y="7474901"/>
                    <a:pt x="1196553" y="8077662"/>
                    <a:pt x="1179867" y="8077662"/>
                  </a:cubicBezTo>
                  <a:lnTo>
                    <a:pt x="0" y="8077662"/>
                  </a:lnTo>
                  <a:lnTo>
                    <a:pt x="0" y="8077662"/>
                  </a:lnTo>
                  <a:lnTo>
                    <a:pt x="0" y="3"/>
                  </a:lnTo>
                  <a:lnTo>
                    <a:pt x="0" y="3"/>
                  </a:lnTo>
                  <a:lnTo>
                    <a:pt x="1179867" y="3"/>
                  </a:lnTo>
                  <a:cubicBezTo>
                    <a:pt x="1196553" y="3"/>
                    <a:pt x="1210080" y="602764"/>
                    <a:pt x="1210080" y="1346306"/>
                  </a:cubicBezTo>
                  <a:close/>
                </a:path>
              </a:pathLst>
            </a:custGeom>
            <a:solidFill>
              <a:srgbClr val="CBE4E7">
                <a:alpha val="89800"/>
              </a:srgbClr>
            </a:solidFill>
            <a:ln w="9525" cap="flat" cmpd="sng">
              <a:solidFill>
                <a:srgbClr val="CBE4E7">
                  <a:alpha val="89800"/>
                </a:srgbClr>
              </a:solidFill>
              <a:prstDash val="solid"/>
              <a:miter lim="800000"/>
              <a:headEnd type="none" w="sm" len="sm"/>
              <a:tailEnd type="none" w="sm" len="sm"/>
            </a:ln>
          </p:spPr>
          <p:txBody>
            <a:bodyPr spcFirstLastPara="1" wrap="square" lIns="247650" tIns="182875" rIns="306700" bIns="182875" anchor="ctr" anchorCtr="0">
              <a:noAutofit/>
            </a:bodyPr>
            <a:lstStyle/>
            <a:p>
              <a:pPr marL="171450" marR="0" lvl="1" indent="-209550" algn="l" rtl="0">
                <a:lnSpc>
                  <a:spcPct val="9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Higher RALs</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Higher de minimis risk level</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Consideration for existing controls (TBACT)</a:t>
              </a:r>
              <a:endParaRPr sz="2400" i="0" u="none" strike="noStrike" cap="none">
                <a:solidFill>
                  <a:schemeClr val="dk1"/>
                </a:solidFill>
                <a:latin typeface="Calibri"/>
                <a:ea typeface="Calibri"/>
                <a:cs typeface="Calibri"/>
                <a:sym typeface="Calibri"/>
              </a:endParaRPr>
            </a:p>
          </p:txBody>
        </p:sp>
        <p:sp>
          <p:nvSpPr>
            <p:cNvPr id="923" name="Google Shape;923;p117"/>
            <p:cNvSpPr/>
            <p:nvPr/>
          </p:nvSpPr>
          <p:spPr>
            <a:xfrm>
              <a:off x="218575" y="2697888"/>
              <a:ext cx="3678429" cy="1158362"/>
            </a:xfrm>
            <a:custGeom>
              <a:avLst/>
              <a:gdLst/>
              <a:ahLst/>
              <a:cxnLst/>
              <a:rect l="l" t="t" r="r" b="b"/>
              <a:pathLst>
                <a:path w="3678429" h="1080058" extrusionOk="0">
                  <a:moveTo>
                    <a:pt x="0" y="180013"/>
                  </a:moveTo>
                  <a:cubicBezTo>
                    <a:pt x="0" y="80595"/>
                    <a:pt x="80595" y="0"/>
                    <a:pt x="180013" y="0"/>
                  </a:cubicBezTo>
                  <a:lnTo>
                    <a:pt x="3498416" y="0"/>
                  </a:lnTo>
                  <a:cubicBezTo>
                    <a:pt x="3597834" y="0"/>
                    <a:pt x="3678429" y="80595"/>
                    <a:pt x="3678429" y="180013"/>
                  </a:cubicBezTo>
                  <a:lnTo>
                    <a:pt x="3678429" y="900045"/>
                  </a:lnTo>
                  <a:cubicBezTo>
                    <a:pt x="3678429" y="999463"/>
                    <a:pt x="3597834" y="1080058"/>
                    <a:pt x="3498416" y="1080058"/>
                  </a:cubicBezTo>
                  <a:lnTo>
                    <a:pt x="180013" y="1080058"/>
                  </a:lnTo>
                  <a:cubicBezTo>
                    <a:pt x="80595" y="1080058"/>
                    <a:pt x="0" y="999463"/>
                    <a:pt x="0" y="900045"/>
                  </a:cubicBezTo>
                  <a:lnTo>
                    <a:pt x="0" y="18001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59400" tIns="106050" rIns="159400" bIns="106050" anchor="ctr" anchorCtr="0">
              <a:noAutofit/>
            </a:bodyPr>
            <a:lstStyle/>
            <a:p>
              <a:pPr marL="0" marR="0" lvl="0" indent="0" algn="ctr" rtl="0">
                <a:lnSpc>
                  <a:spcPct val="90000"/>
                </a:lnSpc>
                <a:spcBef>
                  <a:spcPts val="0"/>
                </a:spcBef>
                <a:spcAft>
                  <a:spcPts val="0"/>
                </a:spcAft>
                <a:buNone/>
              </a:pPr>
              <a:r>
                <a:rPr lang="en-US" sz="2800">
                  <a:latin typeface="Calibri"/>
                  <a:ea typeface="Calibri"/>
                  <a:cs typeface="Calibri"/>
                  <a:sym typeface="Calibri"/>
                </a:rPr>
                <a:t>Regulatory Thresholds</a:t>
              </a:r>
              <a:endParaRPr sz="2800" b="0" i="0" u="none" strike="noStrike" cap="none">
                <a:latin typeface="Calibri"/>
                <a:ea typeface="Calibri"/>
                <a:cs typeface="Calibri"/>
                <a:sym typeface="Calibri"/>
              </a:endParaRPr>
            </a:p>
          </p:txBody>
        </p:sp>
        <p:sp>
          <p:nvSpPr>
            <p:cNvPr id="924" name="Google Shape;924;p117"/>
            <p:cNvSpPr/>
            <p:nvPr/>
          </p:nvSpPr>
          <p:spPr>
            <a:xfrm>
              <a:off x="4058757" y="4028213"/>
              <a:ext cx="7911301" cy="1069362"/>
            </a:xfrm>
            <a:custGeom>
              <a:avLst/>
              <a:gdLst/>
              <a:ahLst/>
              <a:cxnLst/>
              <a:rect l="l" t="t" r="r" b="b"/>
              <a:pathLst>
                <a:path w="1062276" h="8070658" extrusionOk="0">
                  <a:moveTo>
                    <a:pt x="1062276" y="1345140"/>
                  </a:moveTo>
                  <a:lnTo>
                    <a:pt x="1062276" y="6725518"/>
                  </a:lnTo>
                  <a:cubicBezTo>
                    <a:pt x="1062276" y="7468418"/>
                    <a:pt x="1051843" y="8070658"/>
                    <a:pt x="1038972" y="8070658"/>
                  </a:cubicBezTo>
                  <a:lnTo>
                    <a:pt x="0" y="8070658"/>
                  </a:lnTo>
                  <a:lnTo>
                    <a:pt x="0" y="8070658"/>
                  </a:lnTo>
                  <a:lnTo>
                    <a:pt x="0" y="0"/>
                  </a:lnTo>
                  <a:lnTo>
                    <a:pt x="0" y="0"/>
                  </a:lnTo>
                  <a:lnTo>
                    <a:pt x="1038972" y="0"/>
                  </a:lnTo>
                  <a:cubicBezTo>
                    <a:pt x="1051843" y="0"/>
                    <a:pt x="1062276" y="602240"/>
                    <a:pt x="1062276" y="1345140"/>
                  </a:cubicBezTo>
                  <a:close/>
                </a:path>
              </a:pathLst>
            </a:custGeom>
            <a:solidFill>
              <a:srgbClr val="CCE4D5">
                <a:alpha val="89800"/>
              </a:srgbClr>
            </a:solidFill>
            <a:ln w="9525" cap="flat" cmpd="sng">
              <a:solidFill>
                <a:srgbClr val="CCE4D5">
                  <a:alpha val="89800"/>
                </a:srgbClr>
              </a:solidFill>
              <a:prstDash val="solid"/>
              <a:miter lim="800000"/>
              <a:headEnd type="none" w="sm" len="sm"/>
              <a:tailEnd type="none" w="sm" len="sm"/>
            </a:ln>
          </p:spPr>
          <p:txBody>
            <a:bodyPr spcFirstLastPara="1" wrap="square" lIns="247650" tIns="175675" rIns="299500" bIns="175675" anchor="ctr" anchorCtr="0">
              <a:noAutofit/>
            </a:bodyPr>
            <a:lstStyle/>
            <a:p>
              <a:pPr marL="171450" marR="0" lvl="1" indent="-57150" algn="l" rtl="0">
                <a:lnSpc>
                  <a:spcPct val="90000"/>
                </a:lnSpc>
                <a:spcBef>
                  <a:spcPts val="0"/>
                </a:spcBef>
                <a:spcAft>
                  <a:spcPts val="0"/>
                </a:spcAft>
                <a:buClr>
                  <a:schemeClr val="dk1"/>
                </a:buClr>
                <a:buSzPts val="1800"/>
                <a:buFont typeface="Calibri"/>
                <a:buNone/>
              </a:pP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Lower base fees for general or basic ACDP permittees</a:t>
              </a:r>
              <a:endParaRPr sz="2400" i="0" u="none" strike="noStrike" cap="none">
                <a:solidFill>
                  <a:schemeClr val="dk1"/>
                </a:solidFill>
                <a:latin typeface="Calibri"/>
                <a:ea typeface="Calibri"/>
                <a:cs typeface="Calibri"/>
                <a:sym typeface="Calibri"/>
              </a:endParaRPr>
            </a:p>
            <a:p>
              <a:pPr marL="114300" marR="0" lvl="1" indent="-38100" algn="l" rtl="0">
                <a:lnSpc>
                  <a:spcPct val="90000"/>
                </a:lnSpc>
                <a:spcBef>
                  <a:spcPts val="270"/>
                </a:spcBef>
                <a:spcAft>
                  <a:spcPts val="0"/>
                </a:spcAft>
                <a:buClr>
                  <a:schemeClr val="dk1"/>
                </a:buClr>
                <a:buSzPts val="1200"/>
                <a:buFont typeface="Calibri"/>
                <a:buNone/>
              </a:pPr>
              <a:endParaRPr sz="2400" i="0" u="none" strike="noStrike" cap="none">
                <a:solidFill>
                  <a:schemeClr val="dk1"/>
                </a:solidFill>
                <a:latin typeface="Calibri"/>
                <a:ea typeface="Calibri"/>
                <a:cs typeface="Calibri"/>
                <a:sym typeface="Calibri"/>
              </a:endParaRPr>
            </a:p>
          </p:txBody>
        </p:sp>
        <p:sp>
          <p:nvSpPr>
            <p:cNvPr id="925" name="Google Shape;925;p117"/>
            <p:cNvSpPr/>
            <p:nvPr/>
          </p:nvSpPr>
          <p:spPr>
            <a:xfrm>
              <a:off x="213800" y="3966837"/>
              <a:ext cx="3683210" cy="1080058"/>
            </a:xfrm>
            <a:custGeom>
              <a:avLst/>
              <a:gdLst/>
              <a:ahLst/>
              <a:cxnLst/>
              <a:rect l="l" t="t" r="r" b="b"/>
              <a:pathLst>
                <a:path w="3683210" h="1080058" extrusionOk="0">
                  <a:moveTo>
                    <a:pt x="0" y="180013"/>
                  </a:moveTo>
                  <a:cubicBezTo>
                    <a:pt x="0" y="80595"/>
                    <a:pt x="80595" y="0"/>
                    <a:pt x="180013" y="0"/>
                  </a:cubicBezTo>
                  <a:lnTo>
                    <a:pt x="3503197" y="0"/>
                  </a:lnTo>
                  <a:cubicBezTo>
                    <a:pt x="3602615" y="0"/>
                    <a:pt x="3683210" y="80595"/>
                    <a:pt x="3683210" y="180013"/>
                  </a:cubicBezTo>
                  <a:lnTo>
                    <a:pt x="3683210" y="900045"/>
                  </a:lnTo>
                  <a:cubicBezTo>
                    <a:pt x="3683210" y="999463"/>
                    <a:pt x="3602615" y="1080058"/>
                    <a:pt x="3503197" y="1080058"/>
                  </a:cubicBezTo>
                  <a:lnTo>
                    <a:pt x="180013" y="1080058"/>
                  </a:lnTo>
                  <a:cubicBezTo>
                    <a:pt x="80595" y="1080058"/>
                    <a:pt x="0" y="999463"/>
                    <a:pt x="0" y="900045"/>
                  </a:cubicBezTo>
                  <a:lnTo>
                    <a:pt x="0" y="18001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59400" tIns="106050" rIns="159400" bIns="106050" anchor="ctr" anchorCtr="0">
              <a:noAutofit/>
            </a:bodyPr>
            <a:lstStyle/>
            <a:p>
              <a:pPr marL="0" marR="0" lvl="0" indent="0" algn="ctr" rtl="0">
                <a:lnSpc>
                  <a:spcPct val="90000"/>
                </a:lnSpc>
                <a:spcBef>
                  <a:spcPts val="0"/>
                </a:spcBef>
                <a:spcAft>
                  <a:spcPts val="0"/>
                </a:spcAft>
                <a:buNone/>
              </a:pPr>
              <a:r>
                <a:rPr lang="en-US" sz="2800" b="0" i="0" u="none" strike="noStrike" cap="none">
                  <a:latin typeface="Calibri"/>
                  <a:ea typeface="Calibri"/>
                  <a:cs typeface="Calibri"/>
                  <a:sym typeface="Calibri"/>
                </a:rPr>
                <a:t>Fees</a:t>
              </a:r>
              <a:endParaRPr sz="2800" b="0" i="0" u="none" strike="noStrike" cap="none">
                <a:latin typeface="Calibri"/>
                <a:ea typeface="Calibri"/>
                <a:cs typeface="Calibri"/>
                <a:sym typeface="Calibri"/>
              </a:endParaRPr>
            </a:p>
          </p:txBody>
        </p:sp>
        <p:sp>
          <p:nvSpPr>
            <p:cNvPr id="926" name="Google Shape;926;p117"/>
            <p:cNvSpPr/>
            <p:nvPr/>
          </p:nvSpPr>
          <p:spPr>
            <a:xfrm>
              <a:off x="4055225" y="5153375"/>
              <a:ext cx="7880592" cy="1205429"/>
            </a:xfrm>
            <a:custGeom>
              <a:avLst/>
              <a:gdLst/>
              <a:ahLst/>
              <a:cxnLst/>
              <a:rect l="l" t="t" r="r" b="b"/>
              <a:pathLst>
                <a:path w="1181498" h="8036195" extrusionOk="0">
                  <a:moveTo>
                    <a:pt x="1181498" y="1339393"/>
                  </a:moveTo>
                  <a:lnTo>
                    <a:pt x="1181498" y="6696802"/>
                  </a:lnTo>
                  <a:cubicBezTo>
                    <a:pt x="1181498" y="7436527"/>
                    <a:pt x="1168536" y="8036192"/>
                    <a:pt x="1152546" y="8036192"/>
                  </a:cubicBezTo>
                  <a:lnTo>
                    <a:pt x="0" y="8036192"/>
                  </a:lnTo>
                  <a:lnTo>
                    <a:pt x="0" y="8036192"/>
                  </a:lnTo>
                  <a:lnTo>
                    <a:pt x="0" y="3"/>
                  </a:lnTo>
                  <a:lnTo>
                    <a:pt x="0" y="3"/>
                  </a:lnTo>
                  <a:lnTo>
                    <a:pt x="1152546" y="3"/>
                  </a:lnTo>
                  <a:cubicBezTo>
                    <a:pt x="1168536" y="3"/>
                    <a:pt x="1181498" y="599668"/>
                    <a:pt x="1181498" y="1339393"/>
                  </a:cubicBezTo>
                  <a:close/>
                </a:path>
              </a:pathLst>
            </a:custGeom>
            <a:solidFill>
              <a:srgbClr val="D2E2CB">
                <a:alpha val="89800"/>
              </a:srgbClr>
            </a:solidFill>
            <a:ln w="9525" cap="flat" cmpd="sng">
              <a:solidFill>
                <a:srgbClr val="D2E2CB">
                  <a:alpha val="89800"/>
                </a:srgbClr>
              </a:solidFill>
              <a:prstDash val="solid"/>
              <a:miter lim="800000"/>
              <a:headEnd type="none" w="sm" len="sm"/>
              <a:tailEnd type="none" w="sm" len="sm"/>
            </a:ln>
          </p:spPr>
          <p:txBody>
            <a:bodyPr spcFirstLastPara="1" wrap="square" lIns="247650" tIns="181500" rIns="305325" bIns="181500" anchor="ctr" anchorCtr="0">
              <a:noAutofit/>
            </a:bodyPr>
            <a:lstStyle/>
            <a:p>
              <a:pPr marL="171450" marR="0" lvl="1" indent="-209550" algn="l" rtl="0">
                <a:lnSpc>
                  <a:spcPct val="9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Tiered implementation</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Additional time to comply with risk levels</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Can apply to postpone risk reduction if financial hardship</a:t>
              </a:r>
              <a:endParaRPr sz="2400" i="0" u="none" strike="noStrike" cap="none">
                <a:solidFill>
                  <a:schemeClr val="dk1"/>
                </a:solidFill>
                <a:latin typeface="Calibri"/>
                <a:ea typeface="Calibri"/>
                <a:cs typeface="Calibri"/>
                <a:sym typeface="Calibri"/>
              </a:endParaRPr>
            </a:p>
          </p:txBody>
        </p:sp>
        <p:sp>
          <p:nvSpPr>
            <p:cNvPr id="927" name="Google Shape;927;p117"/>
            <p:cNvSpPr/>
            <p:nvPr/>
          </p:nvSpPr>
          <p:spPr>
            <a:xfrm>
              <a:off x="217975" y="5126413"/>
              <a:ext cx="3679613" cy="1158362"/>
            </a:xfrm>
            <a:custGeom>
              <a:avLst/>
              <a:gdLst/>
              <a:ahLst/>
              <a:cxnLst/>
              <a:rect l="l" t="t" r="r" b="b"/>
              <a:pathLst>
                <a:path w="3679613" h="1080058" extrusionOk="0">
                  <a:moveTo>
                    <a:pt x="0" y="180013"/>
                  </a:moveTo>
                  <a:cubicBezTo>
                    <a:pt x="0" y="80595"/>
                    <a:pt x="80595" y="0"/>
                    <a:pt x="180013" y="0"/>
                  </a:cubicBezTo>
                  <a:lnTo>
                    <a:pt x="3499600" y="0"/>
                  </a:lnTo>
                  <a:cubicBezTo>
                    <a:pt x="3599018" y="0"/>
                    <a:pt x="3679613" y="80595"/>
                    <a:pt x="3679613" y="180013"/>
                  </a:cubicBezTo>
                  <a:lnTo>
                    <a:pt x="3679613" y="900045"/>
                  </a:lnTo>
                  <a:cubicBezTo>
                    <a:pt x="3679613" y="999463"/>
                    <a:pt x="3599018" y="1080058"/>
                    <a:pt x="3499600" y="1080058"/>
                  </a:cubicBezTo>
                  <a:lnTo>
                    <a:pt x="180013" y="1080058"/>
                  </a:lnTo>
                  <a:cubicBezTo>
                    <a:pt x="80595" y="1080058"/>
                    <a:pt x="0" y="999463"/>
                    <a:pt x="0" y="900045"/>
                  </a:cubicBezTo>
                  <a:lnTo>
                    <a:pt x="0" y="18001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59400" tIns="106050" rIns="159400" bIns="106050" anchor="ctr" anchorCtr="0">
              <a:noAutofit/>
            </a:bodyPr>
            <a:lstStyle/>
            <a:p>
              <a:pPr marL="0" marR="0" lvl="0" indent="0" algn="ctr" rtl="0">
                <a:lnSpc>
                  <a:spcPct val="90000"/>
                </a:lnSpc>
                <a:spcBef>
                  <a:spcPts val="0"/>
                </a:spcBef>
                <a:spcAft>
                  <a:spcPts val="0"/>
                </a:spcAft>
                <a:buNone/>
              </a:pPr>
              <a:r>
                <a:rPr lang="en-US" sz="2800" b="0" i="0" u="none" strike="noStrike" cap="none">
                  <a:latin typeface="Calibri"/>
                  <a:ea typeface="Calibri"/>
                  <a:cs typeface="Calibri"/>
                  <a:sym typeface="Calibri"/>
                </a:rPr>
                <a:t>Timing</a:t>
              </a:r>
              <a:endParaRPr sz="2800" b="0" i="0" u="none" strike="noStrike" cap="none">
                <a:latin typeface="Calibri"/>
                <a:ea typeface="Calibri"/>
                <a:cs typeface="Calibri"/>
                <a:sym typeface="Calibri"/>
              </a:endParaRPr>
            </a:p>
          </p:txBody>
        </p:sp>
      </p:grpSp>
      <p:sp>
        <p:nvSpPr>
          <p:cNvPr id="928" name="Google Shape;928;p1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25</a:t>
            </a:fld>
            <a:endParaRPr/>
          </a:p>
        </p:txBody>
      </p:sp>
      <p:sp>
        <p:nvSpPr>
          <p:cNvPr id="935" name="Google Shape;935;p118"/>
          <p:cNvSpPr txBox="1">
            <a:spLocks noGrp="1"/>
          </p:cNvSpPr>
          <p:nvPr>
            <p:ph type="title"/>
          </p:nvPr>
        </p:nvSpPr>
        <p:spPr>
          <a:xfrm>
            <a:off x="285227" y="117446"/>
            <a:ext cx="11610300" cy="11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Key Issues in CAO Development- Assessing Risk</a:t>
            </a:r>
            <a:endParaRPr/>
          </a:p>
        </p:txBody>
      </p:sp>
      <p:sp>
        <p:nvSpPr>
          <p:cNvPr id="936" name="Google Shape;936;p118"/>
          <p:cNvSpPr txBox="1">
            <a:spLocks noGrp="1"/>
          </p:cNvSpPr>
          <p:nvPr>
            <p:ph type="body" idx="1"/>
          </p:nvPr>
        </p:nvSpPr>
        <p:spPr>
          <a:xfrm>
            <a:off x="173038" y="1563688"/>
            <a:ext cx="11820600" cy="4505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a:p>
            <a:pPr marL="457200" lvl="0" indent="-419100" algn="l" rtl="0">
              <a:spcBef>
                <a:spcPts val="1000"/>
              </a:spcBef>
              <a:spcAft>
                <a:spcPts val="0"/>
              </a:spcAft>
              <a:buSzPts val="3000"/>
              <a:buChar char="●"/>
            </a:pPr>
            <a:r>
              <a:rPr lang="en-US" sz="3000"/>
              <a:t>Risk assessment vs. risk management</a:t>
            </a:r>
            <a:endParaRPr sz="3000"/>
          </a:p>
          <a:p>
            <a:pPr marL="457200" lvl="0" indent="-419100" algn="l" rtl="0">
              <a:spcBef>
                <a:spcPts val="0"/>
              </a:spcBef>
              <a:spcAft>
                <a:spcPts val="0"/>
              </a:spcAft>
              <a:buSzPts val="3000"/>
              <a:buChar char="●"/>
            </a:pPr>
            <a:r>
              <a:rPr lang="en-US" sz="3000"/>
              <a:t>Setting health values and protecting sensitive populations- TRVs, RBCs </a:t>
            </a:r>
            <a:endParaRPr sz="3000"/>
          </a:p>
          <a:p>
            <a:pPr marL="457200" lvl="0" indent="-419100" algn="l" rtl="0">
              <a:spcBef>
                <a:spcPts val="0"/>
              </a:spcBef>
              <a:spcAft>
                <a:spcPts val="0"/>
              </a:spcAft>
              <a:buSzPts val="3000"/>
              <a:buChar char="●"/>
            </a:pPr>
            <a:r>
              <a:rPr lang="en-US" sz="3000"/>
              <a:t>Cumulative and Area risks</a:t>
            </a:r>
            <a:endParaRPr sz="3000"/>
          </a:p>
          <a:p>
            <a:pPr marL="457200" lvl="0" indent="-419100" algn="l" rtl="0">
              <a:spcBef>
                <a:spcPts val="0"/>
              </a:spcBef>
              <a:spcAft>
                <a:spcPts val="0"/>
              </a:spcAft>
              <a:buSzPts val="3000"/>
              <a:buChar char="●"/>
            </a:pPr>
            <a:r>
              <a:rPr lang="en-US" sz="3000"/>
              <a:t>Benchmarks and Risk Action levels</a:t>
            </a:r>
            <a:endParaRPr sz="3000"/>
          </a:p>
          <a:p>
            <a:pPr marL="457200" lvl="0" indent="0" algn="l" rtl="0">
              <a:spcBef>
                <a:spcPts val="1000"/>
              </a:spcBef>
              <a:spcAft>
                <a:spcPts val="0"/>
              </a:spcAft>
              <a:buNone/>
            </a:pPr>
            <a:endParaRPr sz="3000"/>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26</a:t>
            </a:fld>
            <a:endParaRPr/>
          </a:p>
        </p:txBody>
      </p:sp>
      <p:sp>
        <p:nvSpPr>
          <p:cNvPr id="943" name="Google Shape;943;p119"/>
          <p:cNvSpPr txBox="1">
            <a:spLocks noGrp="1"/>
          </p:cNvSpPr>
          <p:nvPr>
            <p:ph type="title"/>
          </p:nvPr>
        </p:nvSpPr>
        <p:spPr>
          <a:xfrm>
            <a:off x="285227" y="117446"/>
            <a:ext cx="11610300" cy="11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Other Key Issues in CAO Development</a:t>
            </a:r>
            <a:endParaRPr/>
          </a:p>
        </p:txBody>
      </p:sp>
      <p:sp>
        <p:nvSpPr>
          <p:cNvPr id="944" name="Google Shape;944;p119"/>
          <p:cNvSpPr txBox="1">
            <a:spLocks noGrp="1"/>
          </p:cNvSpPr>
          <p:nvPr>
            <p:ph type="body" idx="1"/>
          </p:nvPr>
        </p:nvSpPr>
        <p:spPr>
          <a:xfrm>
            <a:off x="173038" y="1563688"/>
            <a:ext cx="11820600" cy="4505400"/>
          </a:xfrm>
          <a:prstGeom prst="rect">
            <a:avLst/>
          </a:prstGeom>
        </p:spPr>
        <p:txBody>
          <a:bodyPr spcFirstLastPara="1" wrap="square" lIns="91425" tIns="91425" rIns="91425" bIns="91425" anchor="t" anchorCtr="0">
            <a:noAutofit/>
          </a:bodyPr>
          <a:lstStyle/>
          <a:p>
            <a:pPr marL="457200" lvl="0" indent="-419100" algn="l" rtl="0">
              <a:spcBef>
                <a:spcPts val="1000"/>
              </a:spcBef>
              <a:spcAft>
                <a:spcPts val="0"/>
              </a:spcAft>
              <a:buSzPts val="3000"/>
              <a:buChar char="●"/>
            </a:pPr>
            <a:r>
              <a:rPr lang="en-US" sz="3000"/>
              <a:t>Community Engagement </a:t>
            </a:r>
            <a:endParaRPr sz="3000"/>
          </a:p>
          <a:p>
            <a:pPr marL="457200" lvl="0" indent="-419100" algn="l" rtl="0">
              <a:spcBef>
                <a:spcPts val="0"/>
              </a:spcBef>
              <a:spcAft>
                <a:spcPts val="0"/>
              </a:spcAft>
              <a:buSzPts val="3000"/>
              <a:buChar char="●"/>
            </a:pPr>
            <a:r>
              <a:rPr lang="en-US" sz="3000"/>
              <a:t>Environmental Justice</a:t>
            </a:r>
            <a:endParaRPr sz="3000" i="1"/>
          </a:p>
          <a:p>
            <a:pPr marL="457200" marR="0" lvl="0" indent="-419100" algn="l" rtl="0">
              <a:lnSpc>
                <a:spcPct val="90000"/>
              </a:lnSpc>
              <a:spcBef>
                <a:spcPts val="0"/>
              </a:spcBef>
              <a:spcAft>
                <a:spcPts val="0"/>
              </a:spcAft>
              <a:buClr>
                <a:schemeClr val="dk1"/>
              </a:buClr>
              <a:buSzPts val="3000"/>
              <a:buFont typeface="Arial"/>
              <a:buChar char="●"/>
            </a:pPr>
            <a:r>
              <a:rPr lang="en-US" sz="3000"/>
              <a:t>Considering existing pollution controls</a:t>
            </a:r>
            <a:endParaRPr sz="3000"/>
          </a:p>
          <a:p>
            <a:pPr marL="457200" marR="0" lvl="0" indent="-419100" algn="l" rtl="0">
              <a:lnSpc>
                <a:spcPct val="90000"/>
              </a:lnSpc>
              <a:spcBef>
                <a:spcPts val="0"/>
              </a:spcBef>
              <a:spcAft>
                <a:spcPts val="0"/>
              </a:spcAft>
              <a:buSzPts val="3000"/>
              <a:buChar char="●"/>
            </a:pPr>
            <a:r>
              <a:rPr lang="en-US" sz="3000"/>
              <a:t>Risk Action Levels</a:t>
            </a:r>
            <a:endParaRPr sz="3000"/>
          </a:p>
          <a:p>
            <a:pPr marL="914400" marR="0" lvl="1" indent="-419100" algn="l" rtl="0">
              <a:lnSpc>
                <a:spcPct val="90000"/>
              </a:lnSpc>
              <a:spcBef>
                <a:spcPts val="0"/>
              </a:spcBef>
              <a:spcAft>
                <a:spcPts val="0"/>
              </a:spcAft>
              <a:buSzPts val="3000"/>
              <a:buChar char="○"/>
            </a:pPr>
            <a:r>
              <a:rPr lang="en-US" sz="3000"/>
              <a:t>Director Consultations</a:t>
            </a:r>
            <a:endParaRPr sz="3000"/>
          </a:p>
          <a:p>
            <a:pPr marL="914400" marR="0" lvl="1" indent="-419100" algn="l" rtl="0">
              <a:lnSpc>
                <a:spcPct val="90000"/>
              </a:lnSpc>
              <a:spcBef>
                <a:spcPts val="0"/>
              </a:spcBef>
              <a:spcAft>
                <a:spcPts val="0"/>
              </a:spcAft>
              <a:buSzPts val="3000"/>
              <a:buChar char="○"/>
            </a:pPr>
            <a:r>
              <a:rPr lang="en-US" sz="3000"/>
              <a:t>De Minimis levels </a:t>
            </a:r>
            <a:endParaRPr sz="3000"/>
          </a:p>
          <a:p>
            <a:pPr marL="914400" marR="0" lvl="1" indent="-419100" algn="l" rtl="0">
              <a:lnSpc>
                <a:spcPct val="90000"/>
              </a:lnSpc>
              <a:spcBef>
                <a:spcPts val="0"/>
              </a:spcBef>
              <a:spcAft>
                <a:spcPts val="0"/>
              </a:spcAft>
              <a:buSzPts val="3000"/>
              <a:buChar char="○"/>
            </a:pPr>
            <a:r>
              <a:rPr lang="en-US" sz="3000"/>
              <a:t>Community engagement</a:t>
            </a:r>
            <a:endParaRPr sz="3000"/>
          </a:p>
          <a:p>
            <a:pPr marL="914400" marR="0" lvl="1" indent="-419100" algn="l" rtl="0">
              <a:lnSpc>
                <a:spcPct val="90000"/>
              </a:lnSpc>
              <a:spcBef>
                <a:spcPts val="0"/>
              </a:spcBef>
              <a:spcAft>
                <a:spcPts val="0"/>
              </a:spcAft>
              <a:buSzPts val="3000"/>
              <a:buChar char="○"/>
            </a:pPr>
            <a:r>
              <a:rPr lang="en-US" sz="3000"/>
              <a:t>Risk limits and permitting </a:t>
            </a:r>
            <a:endParaRPr sz="3000"/>
          </a:p>
          <a:p>
            <a:pPr marL="914400" lvl="0" indent="0" algn="l" rtl="0">
              <a:spcBef>
                <a:spcPts val="1000"/>
              </a:spcBef>
              <a:spcAft>
                <a:spcPts val="0"/>
              </a:spcAft>
              <a:buNone/>
            </a:pPr>
            <a:endParaRPr sz="3000"/>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20"/>
          <p:cNvSpPr txBox="1">
            <a:spLocks noGrp="1"/>
          </p:cNvSpPr>
          <p:nvPr>
            <p:ph type="title"/>
          </p:nvPr>
        </p:nvSpPr>
        <p:spPr>
          <a:xfrm>
            <a:off x="609275" y="125173"/>
            <a:ext cx="10973400" cy="129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a:solidFill>
                  <a:srgbClr val="FFFFFF"/>
                </a:solidFill>
              </a:rPr>
              <a:t> Steps for Implementation</a:t>
            </a:r>
            <a:endParaRPr i="0" u="none" strike="noStrike" cap="none">
              <a:solidFill>
                <a:srgbClr val="FFFFFF"/>
              </a:solidFill>
              <a:latin typeface="Calibri"/>
              <a:ea typeface="Calibri"/>
              <a:cs typeface="Calibri"/>
              <a:sym typeface="Calibri"/>
            </a:endParaRPr>
          </a:p>
        </p:txBody>
      </p:sp>
      <p:sp>
        <p:nvSpPr>
          <p:cNvPr id="951" name="Google Shape;951;p120"/>
          <p:cNvSpPr txBox="1">
            <a:spLocks noGrp="1"/>
          </p:cNvSpPr>
          <p:nvPr>
            <p:ph type="body" idx="1"/>
          </p:nvPr>
        </p:nvSpPr>
        <p:spPr>
          <a:xfrm>
            <a:off x="492975" y="1517900"/>
            <a:ext cx="9850800" cy="4686000"/>
          </a:xfrm>
          <a:prstGeom prst="rect">
            <a:avLst/>
          </a:prstGeom>
          <a:noFill/>
          <a:ln>
            <a:noFill/>
          </a:ln>
        </p:spPr>
        <p:txBody>
          <a:bodyPr spcFirstLastPara="1" wrap="square" lIns="91425" tIns="91425" rIns="91425" bIns="91425" anchor="t" anchorCtr="0">
            <a:noAutofit/>
          </a:bodyPr>
          <a:lstStyle/>
          <a:p>
            <a:pPr marL="457200" lvl="0" indent="-419100" algn="l" rtl="0">
              <a:lnSpc>
                <a:spcPct val="107000"/>
              </a:lnSpc>
              <a:spcBef>
                <a:spcPts val="0"/>
              </a:spcBef>
              <a:spcAft>
                <a:spcPts val="0"/>
              </a:spcAft>
              <a:buClr>
                <a:srgbClr val="000000"/>
              </a:buClr>
              <a:buSzPts val="3000"/>
              <a:buChar char="●"/>
            </a:pPr>
            <a:r>
              <a:rPr lang="en-US" sz="3000">
                <a:solidFill>
                  <a:srgbClr val="000000"/>
                </a:solidFill>
              </a:rPr>
              <a:t>Preparing for permitting new facilities and major modifications</a:t>
            </a:r>
            <a:endParaRPr sz="3000">
              <a:solidFill>
                <a:srgbClr val="000000"/>
              </a:solidFill>
            </a:endParaRPr>
          </a:p>
          <a:p>
            <a:pPr marL="457200" lvl="0" indent="-419100" algn="l" rtl="0">
              <a:lnSpc>
                <a:spcPct val="107000"/>
              </a:lnSpc>
              <a:spcBef>
                <a:spcPts val="0"/>
              </a:spcBef>
              <a:spcAft>
                <a:spcPts val="0"/>
              </a:spcAft>
              <a:buClr>
                <a:srgbClr val="000000"/>
              </a:buClr>
              <a:buSzPts val="3000"/>
              <a:buChar char="●"/>
            </a:pPr>
            <a:r>
              <a:rPr lang="en-US" sz="3000">
                <a:solidFill>
                  <a:srgbClr val="000000"/>
                </a:solidFill>
              </a:rPr>
              <a:t>Existing facility prioritization and call-in</a:t>
            </a:r>
            <a:endParaRPr sz="3000">
              <a:solidFill>
                <a:srgbClr val="000000"/>
              </a:solidFill>
            </a:endParaRPr>
          </a:p>
          <a:p>
            <a:pPr marL="457200" lvl="0" indent="-419100" algn="l" rtl="0">
              <a:lnSpc>
                <a:spcPct val="107000"/>
              </a:lnSpc>
              <a:spcBef>
                <a:spcPts val="0"/>
              </a:spcBef>
              <a:spcAft>
                <a:spcPts val="0"/>
              </a:spcAft>
              <a:buClr>
                <a:srgbClr val="000000"/>
              </a:buClr>
              <a:buSzPts val="3000"/>
              <a:buChar char="●"/>
            </a:pPr>
            <a:r>
              <a:rPr lang="en-US" sz="3000">
                <a:solidFill>
                  <a:srgbClr val="000000"/>
                </a:solidFill>
              </a:rPr>
              <a:t>Integrating CAO with existing DEQ permitting</a:t>
            </a:r>
            <a:endParaRPr sz="3000">
              <a:solidFill>
                <a:srgbClr val="000000"/>
              </a:solidFill>
            </a:endParaRPr>
          </a:p>
          <a:p>
            <a:pPr marL="914400" lvl="1" indent="-419100" algn="l" rtl="0">
              <a:lnSpc>
                <a:spcPct val="107000"/>
              </a:lnSpc>
              <a:spcBef>
                <a:spcPts val="0"/>
              </a:spcBef>
              <a:spcAft>
                <a:spcPts val="0"/>
              </a:spcAft>
              <a:buClr>
                <a:srgbClr val="000000"/>
              </a:buClr>
              <a:buSzPts val="3000"/>
              <a:buChar char="○"/>
            </a:pPr>
            <a:r>
              <a:rPr lang="en-US" sz="3000">
                <a:solidFill>
                  <a:srgbClr val="000000"/>
                </a:solidFill>
              </a:rPr>
              <a:t>Internal training</a:t>
            </a:r>
            <a:endParaRPr sz="3000">
              <a:solidFill>
                <a:srgbClr val="000000"/>
              </a:solidFill>
            </a:endParaRPr>
          </a:p>
          <a:p>
            <a:pPr marL="914400" lvl="1" indent="-419100" algn="l" rtl="0">
              <a:lnSpc>
                <a:spcPct val="107000"/>
              </a:lnSpc>
              <a:spcBef>
                <a:spcPts val="0"/>
              </a:spcBef>
              <a:spcAft>
                <a:spcPts val="0"/>
              </a:spcAft>
              <a:buClr>
                <a:srgbClr val="000000"/>
              </a:buClr>
              <a:buSzPts val="3000"/>
              <a:buChar char="○"/>
            </a:pPr>
            <a:r>
              <a:rPr lang="en-US" sz="3000">
                <a:solidFill>
                  <a:srgbClr val="000000"/>
                </a:solidFill>
              </a:rPr>
              <a:t>Software and tools</a:t>
            </a:r>
            <a:endParaRPr sz="3000">
              <a:solidFill>
                <a:srgbClr val="000000"/>
              </a:solidFill>
            </a:endParaRPr>
          </a:p>
          <a:p>
            <a:pPr marL="457200" lvl="0" indent="-419100" algn="l" rtl="0">
              <a:lnSpc>
                <a:spcPct val="107000"/>
              </a:lnSpc>
              <a:spcBef>
                <a:spcPts val="0"/>
              </a:spcBef>
              <a:spcAft>
                <a:spcPts val="0"/>
              </a:spcAft>
              <a:buClr>
                <a:srgbClr val="000000"/>
              </a:buClr>
              <a:buSzPts val="3000"/>
              <a:buChar char="●"/>
            </a:pPr>
            <a:r>
              <a:rPr lang="en-US" sz="3000">
                <a:solidFill>
                  <a:srgbClr val="000000"/>
                </a:solidFill>
              </a:rPr>
              <a:t>Communicating with the public and businesses</a:t>
            </a:r>
            <a:endParaRPr sz="3000">
              <a:solidFill>
                <a:srgbClr val="000000"/>
              </a:solidFill>
            </a:endParaRPr>
          </a:p>
        </p:txBody>
      </p:sp>
      <p:sp>
        <p:nvSpPr>
          <p:cNvPr id="952" name="Google Shape;952;p1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21"/>
          <p:cNvSpPr txBox="1">
            <a:spLocks noGrp="1"/>
          </p:cNvSpPr>
          <p:nvPr>
            <p:ph type="title"/>
          </p:nvPr>
        </p:nvSpPr>
        <p:spPr>
          <a:xfrm>
            <a:off x="609275" y="125173"/>
            <a:ext cx="10973400" cy="129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a:t>Future Rulemaking Steps</a:t>
            </a:r>
            <a:endParaRPr b="0" i="0" u="none" strike="noStrike" cap="none">
              <a:solidFill>
                <a:schemeClr val="lt1"/>
              </a:solidFill>
              <a:latin typeface="Calibri"/>
              <a:ea typeface="Calibri"/>
              <a:cs typeface="Calibri"/>
              <a:sym typeface="Calibri"/>
            </a:endParaRPr>
          </a:p>
        </p:txBody>
      </p:sp>
      <p:sp>
        <p:nvSpPr>
          <p:cNvPr id="959" name="Google Shape;959;p121"/>
          <p:cNvSpPr txBox="1">
            <a:spLocks noGrp="1"/>
          </p:cNvSpPr>
          <p:nvPr>
            <p:ph type="body" idx="1"/>
          </p:nvPr>
        </p:nvSpPr>
        <p:spPr>
          <a:xfrm>
            <a:off x="865600" y="1670300"/>
            <a:ext cx="10460700" cy="4173900"/>
          </a:xfrm>
          <a:prstGeom prst="rect">
            <a:avLst/>
          </a:prstGeom>
          <a:noFill/>
          <a:ln>
            <a:noFill/>
          </a:ln>
        </p:spPr>
        <p:txBody>
          <a:bodyPr spcFirstLastPara="1" wrap="square" lIns="91425" tIns="91425" rIns="91425" bIns="91425" anchor="t" anchorCtr="0">
            <a:noAutofit/>
          </a:bodyPr>
          <a:lstStyle/>
          <a:p>
            <a:pPr marL="457200" lvl="0" indent="-419100" algn="l" rtl="0">
              <a:lnSpc>
                <a:spcPct val="107000"/>
              </a:lnSpc>
              <a:spcBef>
                <a:spcPts val="0"/>
              </a:spcBef>
              <a:spcAft>
                <a:spcPts val="0"/>
              </a:spcAft>
              <a:buSzPts val="3000"/>
              <a:buChar char="●"/>
            </a:pPr>
            <a:r>
              <a:rPr lang="en-US" sz="3000"/>
              <a:t>Hazard Index rulemaking</a:t>
            </a:r>
            <a:endParaRPr sz="3000"/>
          </a:p>
          <a:p>
            <a:pPr marL="457200" lvl="0" indent="-419100" algn="l" rtl="0">
              <a:lnSpc>
                <a:spcPct val="107000"/>
              </a:lnSpc>
              <a:spcBef>
                <a:spcPts val="0"/>
              </a:spcBef>
              <a:spcAft>
                <a:spcPts val="0"/>
              </a:spcAft>
              <a:buSzPts val="3000"/>
              <a:buChar char="●"/>
            </a:pPr>
            <a:r>
              <a:rPr lang="en-US" sz="3000"/>
              <a:t>Area Risk Pilot rulemaking</a:t>
            </a:r>
            <a:endParaRPr sz="3000"/>
          </a:p>
          <a:p>
            <a:pPr marL="457200" lvl="0" indent="-419100" algn="l" rtl="0">
              <a:lnSpc>
                <a:spcPct val="107000"/>
              </a:lnSpc>
              <a:spcBef>
                <a:spcPts val="0"/>
              </a:spcBef>
              <a:spcAft>
                <a:spcPts val="0"/>
              </a:spcAft>
              <a:buSzPts val="3000"/>
              <a:buChar char="●"/>
            </a:pPr>
            <a:r>
              <a:rPr lang="en-US" sz="3000"/>
              <a:t>Future updates to CAO rules</a:t>
            </a:r>
            <a:endParaRPr sz="3000"/>
          </a:p>
          <a:p>
            <a:pPr marL="914400" lvl="1" indent="-419100" algn="l" rtl="0">
              <a:lnSpc>
                <a:spcPct val="107000"/>
              </a:lnSpc>
              <a:spcBef>
                <a:spcPts val="0"/>
              </a:spcBef>
              <a:spcAft>
                <a:spcPts val="0"/>
              </a:spcAft>
              <a:buSzPts val="3000"/>
              <a:buChar char="○"/>
            </a:pPr>
            <a:r>
              <a:rPr lang="en-US" sz="3000"/>
              <a:t>Triennial TRV updates</a:t>
            </a:r>
            <a:endParaRPr sz="3000"/>
          </a:p>
          <a:p>
            <a:pPr marL="914400" lvl="1" indent="-419100" algn="l" rtl="0">
              <a:lnSpc>
                <a:spcPct val="107000"/>
              </a:lnSpc>
              <a:spcBef>
                <a:spcPts val="0"/>
              </a:spcBef>
              <a:spcAft>
                <a:spcPts val="0"/>
              </a:spcAft>
              <a:buSzPts val="3000"/>
              <a:buChar char="○"/>
            </a:pPr>
            <a:r>
              <a:rPr lang="en-US" sz="3000"/>
              <a:t>2029 sunset</a:t>
            </a:r>
            <a:endParaRPr sz="3000"/>
          </a:p>
        </p:txBody>
      </p:sp>
      <p:sp>
        <p:nvSpPr>
          <p:cNvPr id="960" name="Google Shape;960;p1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22"/>
          <p:cNvSpPr txBox="1">
            <a:spLocks noGrp="1"/>
          </p:cNvSpPr>
          <p:nvPr>
            <p:ph type="title"/>
          </p:nvPr>
        </p:nvSpPr>
        <p:spPr>
          <a:xfrm>
            <a:off x="609275" y="125173"/>
            <a:ext cx="10973400" cy="129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a:t>CAO Program Reporting</a:t>
            </a:r>
            <a:endParaRPr b="0" i="0" u="none" strike="noStrike" cap="none">
              <a:solidFill>
                <a:schemeClr val="lt1"/>
              </a:solidFill>
              <a:latin typeface="Calibri"/>
              <a:ea typeface="Calibri"/>
              <a:cs typeface="Calibri"/>
              <a:sym typeface="Calibri"/>
            </a:endParaRPr>
          </a:p>
        </p:txBody>
      </p:sp>
      <p:sp>
        <p:nvSpPr>
          <p:cNvPr id="967" name="Google Shape;967;p122"/>
          <p:cNvSpPr txBox="1">
            <a:spLocks noGrp="1"/>
          </p:cNvSpPr>
          <p:nvPr>
            <p:ph type="body" idx="1"/>
          </p:nvPr>
        </p:nvSpPr>
        <p:spPr>
          <a:xfrm>
            <a:off x="352900" y="1670300"/>
            <a:ext cx="11369100" cy="4499100"/>
          </a:xfrm>
          <a:prstGeom prst="rect">
            <a:avLst/>
          </a:prstGeom>
          <a:noFill/>
          <a:ln>
            <a:noFill/>
          </a:ln>
        </p:spPr>
        <p:txBody>
          <a:bodyPr spcFirstLastPara="1" wrap="square" lIns="91425" tIns="91425" rIns="91425" bIns="91425" anchor="t" anchorCtr="0">
            <a:noAutofit/>
          </a:bodyPr>
          <a:lstStyle/>
          <a:p>
            <a:pPr marL="457200" lvl="0" indent="-419100" algn="l" rtl="0">
              <a:lnSpc>
                <a:spcPct val="107000"/>
              </a:lnSpc>
              <a:spcBef>
                <a:spcPts val="0"/>
              </a:spcBef>
              <a:spcAft>
                <a:spcPts val="0"/>
              </a:spcAft>
              <a:buSzPts val="3000"/>
              <a:buChar char="●"/>
            </a:pPr>
            <a:r>
              <a:rPr lang="en-US" sz="3000"/>
              <a:t>2-year and 5-report to EQC (Attachment I)</a:t>
            </a:r>
            <a:br>
              <a:rPr lang="en-US" sz="3000"/>
            </a:br>
            <a:endParaRPr sz="3000"/>
          </a:p>
          <a:p>
            <a:pPr marL="457200" lvl="0" indent="-419100" algn="l" rtl="0">
              <a:lnSpc>
                <a:spcPct val="107000"/>
              </a:lnSpc>
              <a:spcBef>
                <a:spcPts val="0"/>
              </a:spcBef>
              <a:spcAft>
                <a:spcPts val="0"/>
              </a:spcAft>
              <a:buSzPts val="3000"/>
              <a:buChar char="●"/>
            </a:pPr>
            <a:r>
              <a:rPr lang="en-US" sz="3000"/>
              <a:t>Five-year rule review</a:t>
            </a:r>
            <a:br>
              <a:rPr lang="en-US" sz="3000"/>
            </a:br>
            <a:endParaRPr sz="3000"/>
          </a:p>
          <a:p>
            <a:pPr marL="457200" lvl="0" indent="-419100" algn="l" rtl="0">
              <a:lnSpc>
                <a:spcPct val="107000"/>
              </a:lnSpc>
              <a:spcBef>
                <a:spcPts val="0"/>
              </a:spcBef>
              <a:spcAft>
                <a:spcPts val="0"/>
              </a:spcAft>
              <a:buSzPts val="3000"/>
              <a:buChar char="●"/>
            </a:pPr>
            <a:r>
              <a:rPr lang="en-US" sz="3000"/>
              <a:t>2026 report to the Legislature</a:t>
            </a:r>
            <a:endParaRPr sz="3000"/>
          </a:p>
        </p:txBody>
      </p:sp>
      <p:sp>
        <p:nvSpPr>
          <p:cNvPr id="968" name="Google Shape;968;p1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6"/>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States with health-based air toxics programs</a:t>
            </a:r>
            <a:endParaRPr sz="4400" b="0" i="0" u="none" strike="noStrike" cap="none">
              <a:solidFill>
                <a:schemeClr val="lt1"/>
              </a:solidFill>
              <a:latin typeface="Arial"/>
              <a:ea typeface="Arial"/>
              <a:cs typeface="Arial"/>
              <a:sym typeface="Arial"/>
            </a:endParaRPr>
          </a:p>
        </p:txBody>
      </p:sp>
      <p:pic>
        <p:nvPicPr>
          <p:cNvPr id="692" name="Google Shape;692;p96"/>
          <p:cNvPicPr preferRelativeResize="0"/>
          <p:nvPr/>
        </p:nvPicPr>
        <p:blipFill>
          <a:blip r:embed="rId3">
            <a:alphaModFix/>
          </a:blip>
          <a:stretch>
            <a:fillRect/>
          </a:stretch>
        </p:blipFill>
        <p:spPr>
          <a:xfrm>
            <a:off x="-5625" y="1360466"/>
            <a:ext cx="12192000" cy="58282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23"/>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Questions</a:t>
            </a:r>
            <a:endParaRPr sz="4400" b="0" i="0" u="none" strike="noStrike" cap="none">
              <a:solidFill>
                <a:schemeClr val="lt1"/>
              </a:solidFill>
              <a:latin typeface="Arial"/>
              <a:ea typeface="Arial"/>
              <a:cs typeface="Arial"/>
              <a:sym typeface="Arial"/>
            </a:endParaRPr>
          </a:p>
        </p:txBody>
      </p:sp>
      <p:sp>
        <p:nvSpPr>
          <p:cNvPr id="974" name="Google Shape;974;p123"/>
          <p:cNvSpPr txBox="1"/>
          <p:nvPr/>
        </p:nvSpPr>
        <p:spPr>
          <a:xfrm>
            <a:off x="4525427" y="1271246"/>
            <a:ext cx="3129900" cy="5410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400" b="1" i="0" u="none" strike="noStrike" cap="none" dirty="0">
                <a:solidFill>
                  <a:srgbClr val="000000"/>
                </a:solidFill>
                <a:latin typeface="Montserrat"/>
                <a:ea typeface="Montserrat"/>
                <a:cs typeface="Montserrat"/>
                <a:sym typeface="Montserrat"/>
              </a:rPr>
              <a:t> </a:t>
            </a:r>
            <a:r>
              <a:rPr lang="en-US" sz="40000" b="1" dirty="0">
                <a:latin typeface="Montserrat"/>
                <a:ea typeface="Montserrat"/>
                <a:cs typeface="Montserrat"/>
                <a:sym typeface="Montserrat"/>
              </a:rPr>
              <a:t>?</a:t>
            </a:r>
            <a:endParaRPr sz="40000" b="1" dirty="0">
              <a:latin typeface="Montserrat"/>
              <a:ea typeface="Montserrat"/>
              <a:cs typeface="Montserrat"/>
              <a:sym typeface="Montserrat"/>
            </a:endParaRPr>
          </a:p>
        </p:txBody>
      </p:sp>
      <p:sp>
        <p:nvSpPr>
          <p:cNvPr id="975" name="Google Shape;975;p1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24"/>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solidFill>
                  <a:schemeClr val="lt1"/>
                </a:solidFill>
                <a:latin typeface="Arial"/>
                <a:ea typeface="Arial"/>
                <a:cs typeface="Arial"/>
                <a:sym typeface="Arial"/>
              </a:rPr>
              <a:t>Recommendation</a:t>
            </a:r>
            <a:endParaRPr sz="4400" b="0" i="0" u="none" strike="noStrike" cap="none">
              <a:solidFill>
                <a:schemeClr val="lt1"/>
              </a:solidFill>
              <a:latin typeface="Arial"/>
              <a:ea typeface="Arial"/>
              <a:cs typeface="Arial"/>
              <a:sym typeface="Arial"/>
            </a:endParaRPr>
          </a:p>
        </p:txBody>
      </p:sp>
      <p:sp>
        <p:nvSpPr>
          <p:cNvPr id="981" name="Google Shape;981;p124"/>
          <p:cNvSpPr txBox="1"/>
          <p:nvPr/>
        </p:nvSpPr>
        <p:spPr>
          <a:xfrm>
            <a:off x="0" y="1424275"/>
            <a:ext cx="12119700" cy="5208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400" b="1">
                <a:solidFill>
                  <a:schemeClr val="dk1"/>
                </a:solidFill>
              </a:rPr>
              <a:t>Proposed EQC motion language:</a:t>
            </a:r>
            <a:endParaRPr>
              <a:solidFill>
                <a:schemeClr val="dk1"/>
              </a:solidFill>
            </a:endParaRPr>
          </a:p>
          <a:p>
            <a:pPr marL="0" lvl="0" indent="0" algn="l" rtl="0">
              <a:lnSpc>
                <a:spcPct val="80000"/>
              </a:lnSpc>
              <a:spcBef>
                <a:spcPts val="0"/>
              </a:spcBef>
              <a:spcAft>
                <a:spcPts val="0"/>
              </a:spcAft>
              <a:buNone/>
            </a:pPr>
            <a:r>
              <a:rPr lang="en-US" sz="2400">
                <a:solidFill>
                  <a:schemeClr val="dk1"/>
                </a:solidFill>
              </a:rPr>
              <a:t>“I move that the Oregon Environmental Quality Commission:</a:t>
            </a:r>
            <a:endParaRPr sz="2400">
              <a:solidFill>
                <a:schemeClr val="dk1"/>
              </a:solidFill>
            </a:endParaRPr>
          </a:p>
          <a:p>
            <a:pPr marL="0" lvl="0" indent="0" algn="l" rtl="0">
              <a:lnSpc>
                <a:spcPct val="80000"/>
              </a:lnSpc>
              <a:spcBef>
                <a:spcPts val="0"/>
              </a:spcBef>
              <a:spcAft>
                <a:spcPts val="0"/>
              </a:spcAft>
              <a:buNone/>
            </a:pPr>
            <a:endParaRPr sz="900">
              <a:solidFill>
                <a:schemeClr val="dk1"/>
              </a:solidFill>
            </a:endParaRPr>
          </a:p>
          <a:p>
            <a:pPr marL="457200" marR="0" lvl="0" indent="-381000" algn="l" rtl="0">
              <a:lnSpc>
                <a:spcPct val="80000"/>
              </a:lnSpc>
              <a:spcBef>
                <a:spcPts val="0"/>
              </a:spcBef>
              <a:spcAft>
                <a:spcPts val="0"/>
              </a:spcAft>
              <a:buSzPts val="2400"/>
              <a:buAutoNum type="arabicPeriod"/>
            </a:pPr>
            <a:r>
              <a:rPr lang="en-US" sz="2400"/>
              <a:t>Adopt the proposed rules in Attachment A and the proposed rule amendments in Attachment B, as part of chapter 340 of the Oregon Administrative Rules, and adopt the proposed changes to the DEQ source sampling manual in Attachment D; and</a:t>
            </a:r>
            <a:endParaRPr sz="2400"/>
          </a:p>
          <a:p>
            <a:pPr marL="0" marR="0" lvl="0" indent="0" algn="l" rtl="0">
              <a:lnSpc>
                <a:spcPct val="80000"/>
              </a:lnSpc>
              <a:spcBef>
                <a:spcPts val="0"/>
              </a:spcBef>
              <a:spcAft>
                <a:spcPts val="0"/>
              </a:spcAft>
              <a:buNone/>
            </a:pPr>
            <a:endParaRPr sz="900"/>
          </a:p>
          <a:p>
            <a:pPr marL="457200" marR="0" lvl="0" indent="-381000" algn="l" rtl="0">
              <a:lnSpc>
                <a:spcPct val="80000"/>
              </a:lnSpc>
              <a:spcBef>
                <a:spcPts val="0"/>
              </a:spcBef>
              <a:spcAft>
                <a:spcPts val="0"/>
              </a:spcAft>
              <a:buSzPts val="2400"/>
              <a:buAutoNum type="arabicPeriod"/>
            </a:pPr>
            <a:r>
              <a:rPr lang="en-US" sz="2400"/>
              <a:t>Approve incorporating the proposed rule amendments in Attachment B that amend OAR chapter 340, divisions, 12, 200, 209, and 216, with the exception of all references to toxic air contaminants, into the Oregon Clean Air Act State Implementation Plan under OAR 340-200-0040; and</a:t>
            </a:r>
            <a:endParaRPr sz="2400"/>
          </a:p>
          <a:p>
            <a:pPr marL="0" marR="0" lvl="0" indent="0" algn="l" rtl="0">
              <a:lnSpc>
                <a:spcPct val="80000"/>
              </a:lnSpc>
              <a:spcBef>
                <a:spcPts val="0"/>
              </a:spcBef>
              <a:spcAft>
                <a:spcPts val="0"/>
              </a:spcAft>
              <a:buNone/>
            </a:pPr>
            <a:endParaRPr sz="900"/>
          </a:p>
          <a:p>
            <a:pPr marL="457200" marR="0" lvl="0" indent="-381000" algn="l" rtl="0">
              <a:lnSpc>
                <a:spcPct val="80000"/>
              </a:lnSpc>
              <a:spcBef>
                <a:spcPts val="0"/>
              </a:spcBef>
              <a:spcAft>
                <a:spcPts val="0"/>
              </a:spcAft>
              <a:buSzPts val="2400"/>
              <a:buAutoNum type="arabicPeriod"/>
            </a:pPr>
            <a:r>
              <a:rPr lang="en-US" sz="2400"/>
              <a:t>Direct DEQ to submit the SIP revision to U.S. EPA for approval; and</a:t>
            </a:r>
            <a:endParaRPr sz="2400"/>
          </a:p>
          <a:p>
            <a:pPr marL="0" marR="0" lvl="0" indent="0" algn="l" rtl="0">
              <a:lnSpc>
                <a:spcPct val="80000"/>
              </a:lnSpc>
              <a:spcBef>
                <a:spcPts val="0"/>
              </a:spcBef>
              <a:spcAft>
                <a:spcPts val="0"/>
              </a:spcAft>
              <a:buNone/>
            </a:pPr>
            <a:endParaRPr sz="900"/>
          </a:p>
          <a:p>
            <a:pPr marL="457200" marR="0" lvl="0" indent="-381000" algn="l" rtl="0">
              <a:lnSpc>
                <a:spcPct val="80000"/>
              </a:lnSpc>
              <a:spcBef>
                <a:spcPts val="0"/>
              </a:spcBef>
              <a:spcAft>
                <a:spcPts val="0"/>
              </a:spcAft>
              <a:buSzPts val="2400"/>
              <a:buAutoNum type="arabicPeriod"/>
            </a:pPr>
            <a:r>
              <a:rPr lang="en-US" sz="2400"/>
              <a:t>Direct DEQ to prepare reports consistent with Attachment I.”</a:t>
            </a:r>
            <a:endParaRPr sz="2400"/>
          </a:p>
        </p:txBody>
      </p:sp>
      <p:sp>
        <p:nvSpPr>
          <p:cNvPr id="982" name="Google Shape;982;p1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97"/>
          <p:cNvSpPr txBox="1">
            <a:spLocks noGrp="1"/>
          </p:cNvSpPr>
          <p:nvPr>
            <p:ph type="title"/>
          </p:nvPr>
        </p:nvSpPr>
        <p:spPr>
          <a:xfrm>
            <a:off x="285227" y="117446"/>
            <a:ext cx="11610300" cy="11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a:t>Cleaner Air Oregon Public Process</a:t>
            </a:r>
            <a:endParaRPr/>
          </a:p>
        </p:txBody>
      </p:sp>
      <p:pic>
        <p:nvPicPr>
          <p:cNvPr id="699" name="Google Shape;699;p97"/>
          <p:cNvPicPr preferRelativeResize="0"/>
          <p:nvPr/>
        </p:nvPicPr>
        <p:blipFill>
          <a:blip r:embed="rId3">
            <a:alphaModFix/>
          </a:blip>
          <a:stretch>
            <a:fillRect/>
          </a:stretch>
        </p:blipFill>
        <p:spPr>
          <a:xfrm>
            <a:off x="0" y="1576050"/>
            <a:ext cx="12192002" cy="4424303"/>
          </a:xfrm>
          <a:prstGeom prst="rect">
            <a:avLst/>
          </a:prstGeom>
          <a:noFill/>
          <a:ln>
            <a:noFill/>
          </a:ln>
        </p:spPr>
      </p:pic>
      <p:sp>
        <p:nvSpPr>
          <p:cNvPr id="700" name="Google Shape;700;p9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98"/>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07" name="Google Shape;707;p98"/>
          <p:cNvSpPr txBox="1"/>
          <p:nvPr/>
        </p:nvSpPr>
        <p:spPr>
          <a:xfrm>
            <a:off x="497550" y="1801875"/>
            <a:ext cx="6602100" cy="342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t>June - July 2016</a:t>
            </a:r>
            <a:endParaRPr sz="3200" i="1"/>
          </a:p>
          <a:p>
            <a:pPr marL="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a:t>4 meetings with a Technical Workgroup of national experts</a:t>
            </a:r>
            <a:br>
              <a:rPr lang="en-US" sz="3200"/>
            </a:br>
            <a:endParaRPr sz="1400" b="0" i="0" u="none" strike="noStrike" cap="none">
              <a:solidFill>
                <a:srgbClr val="000000"/>
              </a:solidFill>
              <a:latin typeface="Arial"/>
              <a:ea typeface="Arial"/>
              <a:cs typeface="Arial"/>
              <a:sym typeface="Arial"/>
            </a:endParaRPr>
          </a:p>
        </p:txBody>
      </p:sp>
      <p:pic>
        <p:nvPicPr>
          <p:cNvPr id="708" name="Google Shape;708;p98" descr="https://www.montgomerycountymd.gov/DOT-PedSafety/Resources/Images/image10-2.jpg"/>
          <p:cNvPicPr preferRelativeResize="0"/>
          <p:nvPr/>
        </p:nvPicPr>
        <p:blipFill rotWithShape="1">
          <a:blip r:embed="rId3">
            <a:alphaModFix/>
          </a:blip>
          <a:srcRect/>
          <a:stretch/>
        </p:blipFill>
        <p:spPr>
          <a:xfrm>
            <a:off x="7476569" y="2490674"/>
            <a:ext cx="4576684" cy="2574385"/>
          </a:xfrm>
          <a:prstGeom prst="rect">
            <a:avLst/>
          </a:prstGeom>
          <a:noFill/>
          <a:ln>
            <a:noFill/>
          </a:ln>
        </p:spPr>
      </p:pic>
      <p:sp>
        <p:nvSpPr>
          <p:cNvPr id="709" name="Google Shape;709;p9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99"/>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16" name="Google Shape;716;p99"/>
          <p:cNvSpPr txBox="1"/>
          <p:nvPr/>
        </p:nvSpPr>
        <p:spPr>
          <a:xfrm>
            <a:off x="497550" y="1801882"/>
            <a:ext cx="7194300" cy="385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t>September - October 2016</a:t>
            </a:r>
            <a:endParaRPr sz="3200" i="1"/>
          </a:p>
          <a:p>
            <a:pPr marL="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a:t>4 Public Forums across Oregon to involve &amp; get input from the public at the very beginning</a:t>
            </a:r>
            <a:endParaRPr sz="3200">
              <a:solidFill>
                <a:srgbClr val="FF0000"/>
              </a:solidFill>
            </a:endParaRPr>
          </a:p>
        </p:txBody>
      </p:sp>
      <p:pic>
        <p:nvPicPr>
          <p:cNvPr id="717" name="Google Shape;717;p99"/>
          <p:cNvPicPr preferRelativeResize="0"/>
          <p:nvPr/>
        </p:nvPicPr>
        <p:blipFill>
          <a:blip r:embed="rId3">
            <a:alphaModFix/>
          </a:blip>
          <a:stretch>
            <a:fillRect/>
          </a:stretch>
        </p:blipFill>
        <p:spPr>
          <a:xfrm>
            <a:off x="8721200" y="1577975"/>
            <a:ext cx="3366050" cy="4492701"/>
          </a:xfrm>
          <a:prstGeom prst="rect">
            <a:avLst/>
          </a:prstGeom>
          <a:noFill/>
          <a:ln>
            <a:noFill/>
          </a:ln>
        </p:spPr>
      </p:pic>
      <p:sp>
        <p:nvSpPr>
          <p:cNvPr id="718" name="Google Shape;718;p9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0"/>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25" name="Google Shape;725;p100"/>
          <p:cNvSpPr txBox="1"/>
          <p:nvPr/>
        </p:nvSpPr>
        <p:spPr>
          <a:xfrm>
            <a:off x="335025" y="1801875"/>
            <a:ext cx="7296300" cy="39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t>October 2016 - May 2018</a:t>
            </a:r>
            <a:endParaRPr sz="3200" i="1"/>
          </a:p>
          <a:p>
            <a:pPr marL="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a:t>23 member Rules Advisory Committee</a:t>
            </a:r>
            <a:endParaRPr sz="3200" strike="sngStrike"/>
          </a:p>
          <a:p>
            <a:pPr marL="457200" marR="0" lvl="0" indent="-431800" algn="l" rtl="0">
              <a:lnSpc>
                <a:spcPct val="100000"/>
              </a:lnSpc>
              <a:spcBef>
                <a:spcPts val="0"/>
              </a:spcBef>
              <a:spcAft>
                <a:spcPts val="0"/>
              </a:spcAft>
              <a:buSzPts val="3200"/>
              <a:buChar char="•"/>
            </a:pPr>
            <a:r>
              <a:rPr lang="en-US" sz="3200"/>
              <a:t>met 8 times, for over 60 hours</a:t>
            </a:r>
            <a:endParaRPr sz="3200"/>
          </a:p>
          <a:p>
            <a:pPr marL="457200" marR="0" lvl="0" indent="-431800" algn="l" rtl="0">
              <a:lnSpc>
                <a:spcPct val="100000"/>
              </a:lnSpc>
              <a:spcBef>
                <a:spcPts val="0"/>
              </a:spcBef>
              <a:spcAft>
                <a:spcPts val="0"/>
              </a:spcAft>
              <a:buSzPts val="3200"/>
              <a:buChar char="•"/>
            </a:pPr>
            <a:r>
              <a:rPr lang="en-US" sz="3200"/>
              <a:t>also served as the Fiscal Advisory Committee</a:t>
            </a:r>
            <a:endParaRPr sz="3200"/>
          </a:p>
        </p:txBody>
      </p:sp>
      <p:sp>
        <p:nvSpPr>
          <p:cNvPr id="727" name="Google Shape;727;p10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7</a:t>
            </a:fld>
            <a:endParaRPr/>
          </a:p>
        </p:txBody>
      </p:sp>
      <p:pic>
        <p:nvPicPr>
          <p:cNvPr id="1026" name="Picture 2" descr="https://lh4.googleusercontent.com/B2h7qwpDN7egD6UBLJy8UHZOvxQNYZstKzyn_WPTt7PFPI4keR6E92lt3MESFgp0wDt7B8QEwVu9zqJu9qVDB6ys12Ied3AwogVSqxV7qqjyrgtfSp0_GmdLy8_Nl8_spKbutlP_f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704" y="1801875"/>
            <a:ext cx="4438566" cy="3328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1"/>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pic>
        <p:nvPicPr>
          <p:cNvPr id="734" name="Google Shape;734;p101"/>
          <p:cNvPicPr preferRelativeResize="0"/>
          <p:nvPr/>
        </p:nvPicPr>
        <p:blipFill>
          <a:blip r:embed="rId3">
            <a:alphaModFix/>
          </a:blip>
          <a:stretch>
            <a:fillRect/>
          </a:stretch>
        </p:blipFill>
        <p:spPr>
          <a:xfrm>
            <a:off x="3489550" y="3768690"/>
            <a:ext cx="4022376" cy="2262609"/>
          </a:xfrm>
          <a:prstGeom prst="rect">
            <a:avLst/>
          </a:prstGeom>
          <a:noFill/>
          <a:ln>
            <a:noFill/>
          </a:ln>
        </p:spPr>
      </p:pic>
      <p:sp>
        <p:nvSpPr>
          <p:cNvPr id="735" name="Google Shape;735;p101"/>
          <p:cNvSpPr txBox="1"/>
          <p:nvPr/>
        </p:nvSpPr>
        <p:spPr>
          <a:xfrm>
            <a:off x="285225" y="1431300"/>
            <a:ext cx="7226700" cy="39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solidFill>
                  <a:schemeClr val="dk1"/>
                </a:solidFill>
              </a:rPr>
              <a:t>October 2016 to January 2017</a:t>
            </a:r>
            <a:endParaRPr sz="3200" i="1">
              <a:solidFill>
                <a:schemeClr val="dk1"/>
              </a:solidFill>
            </a:endParaRPr>
          </a:p>
          <a:p>
            <a:pPr marL="0" marR="0" lvl="0" indent="0" algn="l" rtl="0">
              <a:lnSpc>
                <a:spcPct val="100000"/>
              </a:lnSpc>
              <a:spcBef>
                <a:spcPts val="0"/>
              </a:spcBef>
              <a:spcAft>
                <a:spcPts val="0"/>
              </a:spcAft>
              <a:buNone/>
            </a:pPr>
            <a:endParaRPr sz="3200">
              <a:solidFill>
                <a:schemeClr val="dk1"/>
              </a:solidFill>
            </a:endParaRPr>
          </a:p>
          <a:p>
            <a:pPr marL="0" marR="0" lvl="0" indent="0" algn="l" rtl="0">
              <a:lnSpc>
                <a:spcPct val="100000"/>
              </a:lnSpc>
              <a:spcBef>
                <a:spcPts val="0"/>
              </a:spcBef>
              <a:spcAft>
                <a:spcPts val="0"/>
              </a:spcAft>
              <a:buNone/>
            </a:pPr>
            <a:r>
              <a:rPr lang="en-US" sz="3200"/>
              <a:t>First public comment period included</a:t>
            </a:r>
            <a:endParaRPr sz="3200"/>
          </a:p>
          <a:p>
            <a:pPr marL="0" marR="0" lvl="0" indent="0" algn="l" rtl="0">
              <a:lnSpc>
                <a:spcPct val="100000"/>
              </a:lnSpc>
              <a:spcBef>
                <a:spcPts val="0"/>
              </a:spcBef>
              <a:spcAft>
                <a:spcPts val="0"/>
              </a:spcAft>
              <a:buNone/>
            </a:pPr>
            <a:r>
              <a:rPr lang="en-US" sz="3200"/>
              <a:t>9 public hearings</a:t>
            </a:r>
            <a:endParaRPr sz="3200"/>
          </a:p>
        </p:txBody>
      </p:sp>
      <p:pic>
        <p:nvPicPr>
          <p:cNvPr id="736" name="Google Shape;736;p101"/>
          <p:cNvPicPr preferRelativeResize="0"/>
          <p:nvPr/>
        </p:nvPicPr>
        <p:blipFill>
          <a:blip r:embed="rId4">
            <a:alphaModFix/>
          </a:blip>
          <a:stretch>
            <a:fillRect/>
          </a:stretch>
        </p:blipFill>
        <p:spPr>
          <a:xfrm>
            <a:off x="285225" y="3703300"/>
            <a:ext cx="3104000" cy="2328000"/>
          </a:xfrm>
          <a:prstGeom prst="rect">
            <a:avLst/>
          </a:prstGeom>
          <a:noFill/>
          <a:ln>
            <a:noFill/>
          </a:ln>
        </p:spPr>
      </p:pic>
      <p:sp>
        <p:nvSpPr>
          <p:cNvPr id="737" name="Google Shape;737;p10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8</a:t>
            </a:fld>
            <a:endParaRPr/>
          </a:p>
        </p:txBody>
      </p:sp>
      <p:grpSp>
        <p:nvGrpSpPr>
          <p:cNvPr id="738" name="Google Shape;738;p101"/>
          <p:cNvGrpSpPr/>
          <p:nvPr/>
        </p:nvGrpSpPr>
        <p:grpSpPr>
          <a:xfrm>
            <a:off x="7995054" y="1530174"/>
            <a:ext cx="4103026" cy="2649769"/>
            <a:chOff x="8276625" y="4604900"/>
            <a:chExt cx="2390066" cy="1751450"/>
          </a:xfrm>
        </p:grpSpPr>
        <p:pic>
          <p:nvPicPr>
            <p:cNvPr id="739" name="Google Shape;739;p101"/>
            <p:cNvPicPr preferRelativeResize="0"/>
            <p:nvPr/>
          </p:nvPicPr>
          <p:blipFill>
            <a:blip r:embed="rId5">
              <a:alphaModFix/>
            </a:blip>
            <a:stretch>
              <a:fillRect/>
            </a:stretch>
          </p:blipFill>
          <p:spPr>
            <a:xfrm>
              <a:off x="8276625" y="4604900"/>
              <a:ext cx="2390066" cy="1751450"/>
            </a:xfrm>
            <a:prstGeom prst="rect">
              <a:avLst/>
            </a:prstGeom>
            <a:noFill/>
            <a:ln>
              <a:noFill/>
            </a:ln>
          </p:spPr>
        </p:pic>
        <p:sp>
          <p:nvSpPr>
            <p:cNvPr id="740" name="Google Shape;740;p101"/>
            <p:cNvSpPr/>
            <p:nvPr/>
          </p:nvSpPr>
          <p:spPr>
            <a:xfrm>
              <a:off x="8839800" y="49497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1"/>
            <p:cNvSpPr/>
            <p:nvPr/>
          </p:nvSpPr>
          <p:spPr>
            <a:xfrm>
              <a:off x="8839800" y="51783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01"/>
            <p:cNvSpPr/>
            <p:nvPr/>
          </p:nvSpPr>
          <p:spPr>
            <a:xfrm>
              <a:off x="8916000" y="54831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01"/>
            <p:cNvSpPr/>
            <p:nvPr/>
          </p:nvSpPr>
          <p:spPr>
            <a:xfrm>
              <a:off x="8382600" y="57117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1"/>
            <p:cNvSpPr/>
            <p:nvPr/>
          </p:nvSpPr>
          <p:spPr>
            <a:xfrm>
              <a:off x="9373200" y="48735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01"/>
            <p:cNvSpPr/>
            <p:nvPr/>
          </p:nvSpPr>
          <p:spPr>
            <a:xfrm>
              <a:off x="8839800" y="54069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01"/>
            <p:cNvSpPr/>
            <p:nvPr/>
          </p:nvSpPr>
          <p:spPr>
            <a:xfrm>
              <a:off x="10042825" y="5009750"/>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1"/>
            <p:cNvSpPr/>
            <p:nvPr/>
          </p:nvSpPr>
          <p:spPr>
            <a:xfrm>
              <a:off x="9068400" y="60165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02"/>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54" name="Google Shape;754;p102"/>
          <p:cNvSpPr txBox="1"/>
          <p:nvPr/>
        </p:nvSpPr>
        <p:spPr>
          <a:xfrm>
            <a:off x="497550" y="1801875"/>
            <a:ext cx="3703200" cy="399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i="1">
                <a:solidFill>
                  <a:schemeClr val="dk1"/>
                </a:solidFill>
              </a:rPr>
              <a:t>March 2018</a:t>
            </a:r>
            <a:endParaRPr sz="3200" i="1">
              <a:solidFill>
                <a:schemeClr val="dk1"/>
              </a:solidFill>
            </a:endParaRPr>
          </a:p>
          <a:p>
            <a:pPr marL="45720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a:t>Legislative action taken through Senate Bill 1541</a:t>
            </a:r>
            <a:endParaRPr sz="3200"/>
          </a:p>
        </p:txBody>
      </p:sp>
      <p:pic>
        <p:nvPicPr>
          <p:cNvPr id="755" name="Google Shape;755;p102"/>
          <p:cNvPicPr preferRelativeResize="0"/>
          <p:nvPr/>
        </p:nvPicPr>
        <p:blipFill>
          <a:blip r:embed="rId3">
            <a:alphaModFix/>
          </a:blip>
          <a:stretch>
            <a:fillRect/>
          </a:stretch>
        </p:blipFill>
        <p:spPr>
          <a:xfrm>
            <a:off x="4200750" y="2113484"/>
            <a:ext cx="7381650" cy="3460141"/>
          </a:xfrm>
          <a:prstGeom prst="rect">
            <a:avLst/>
          </a:prstGeom>
          <a:noFill/>
          <a:ln>
            <a:noFill/>
          </a:ln>
        </p:spPr>
      </p:pic>
      <p:sp>
        <p:nvSpPr>
          <p:cNvPr id="756" name="Google Shape;756;p10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1018</Words>
  <Application>Microsoft Office PowerPoint</Application>
  <PresentationFormat>Widescreen</PresentationFormat>
  <Paragraphs>250</Paragraphs>
  <Slides>31</Slides>
  <Notes>31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31</vt:i4>
      </vt:variant>
    </vt:vector>
  </HeadingPairs>
  <TitlesOfParts>
    <vt:vector size="43" baseType="lpstr">
      <vt:lpstr>Arial</vt:lpstr>
      <vt:lpstr>Montserrat</vt:lpstr>
      <vt:lpstr>Source Sans Pro</vt:lpstr>
      <vt:lpstr>Calibri</vt:lpstr>
      <vt:lpstr>Office Theme</vt:lpstr>
      <vt:lpstr>Office Theme</vt:lpstr>
      <vt:lpstr>3_Office Theme</vt:lpstr>
      <vt:lpstr>2_Office Theme</vt:lpstr>
      <vt:lpstr>5_Office Theme</vt:lpstr>
      <vt:lpstr>Office Theme</vt:lpstr>
      <vt:lpstr>Office Theme</vt:lpstr>
      <vt:lpstr>Office Theme</vt:lpstr>
      <vt:lpstr>PowerPoint Presentation</vt:lpstr>
      <vt:lpstr>Outline of Today’s Presentation</vt:lpstr>
      <vt:lpstr>States with health-based air toxics programs</vt:lpstr>
      <vt:lpstr>Cleaner Air Oregon Public Process</vt:lpstr>
      <vt:lpstr>Cleaner Air Oregon Public Process</vt:lpstr>
      <vt:lpstr>Cleaner Air Oregon Public Process</vt:lpstr>
      <vt:lpstr>Cleaner Air Oregon Public Process</vt:lpstr>
      <vt:lpstr>Cleaner Air Oregon Public Process</vt:lpstr>
      <vt:lpstr>Cleaner Air Oregon Public Process</vt:lpstr>
      <vt:lpstr>Cleaner Air Oregon Public Process</vt:lpstr>
      <vt:lpstr>Cleaner Air Oregon Public Process</vt:lpstr>
      <vt:lpstr>PowerPoint Presentation</vt:lpstr>
      <vt:lpstr>Potential Health Effects of Toxic Air Contaminants </vt:lpstr>
      <vt:lpstr>Health Equity and Environmental Justice</vt:lpstr>
      <vt:lpstr>How Would Cleaner Air Oregon Work?</vt:lpstr>
      <vt:lpstr>How Health Standards Are Used in CAO</vt:lpstr>
      <vt:lpstr>How CAO Would Protect Health</vt:lpstr>
      <vt:lpstr>Proposed RALS</vt:lpstr>
      <vt:lpstr>Risk Assessment and Permitting Process</vt:lpstr>
      <vt:lpstr>Engaging Communities</vt:lpstr>
      <vt:lpstr>Flexibility For Business</vt:lpstr>
      <vt:lpstr>Fee and Funding Overview</vt:lpstr>
      <vt:lpstr>Fiscal Impact Statement </vt:lpstr>
      <vt:lpstr>Reducing Small Businesses Impacts</vt:lpstr>
      <vt:lpstr>Key Issues in CAO Development- Assessing Risk</vt:lpstr>
      <vt:lpstr>Other Key Issues in CAO Development</vt:lpstr>
      <vt:lpstr> Steps for Implementation</vt:lpstr>
      <vt:lpstr>Future Rulemaking Steps</vt:lpstr>
      <vt:lpstr>CAO Program Reporting</vt:lpstr>
      <vt:lpstr>Questions</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Keith</dc:creator>
  <cp:lastModifiedBy>JOHNSON Keith</cp:lastModifiedBy>
  <cp:revision>3</cp:revision>
  <dcterms:modified xsi:type="dcterms:W3CDTF">2018-11-15T01:07:42Z</dcterms:modified>
</cp:coreProperties>
</file>